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1DF73-ED4F-4F19-9F25-7C5EBA2340E5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283CF-8555-4402-B6C0-B0E8CA59B2E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720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283CF-8555-4402-B6C0-B0E8CA59B2E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589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192525"/>
            <a:ext cx="7329840" cy="85920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NEUROEDUCAÇÃO: ASPECTOS INTRODUTÓRIOS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Luciana </a:t>
            </a:r>
            <a:r>
              <a:rPr lang="en-US" dirty="0" err="1" smtClean="0"/>
              <a:t>Buainain</a:t>
            </a:r>
            <a:r>
              <a:rPr lang="en-US" dirty="0" smtClean="0"/>
              <a:t> Jacob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5195" y="527605"/>
            <a:ext cx="6558080" cy="7635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Inteligência corporal-</a:t>
            </a:r>
            <a:r>
              <a:rPr lang="pt-BR" b="1" dirty="0" err="1" smtClean="0">
                <a:solidFill>
                  <a:schemeClr val="tx1"/>
                </a:solidFill>
              </a:rPr>
              <a:t>cinestésica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7080" y="1443835"/>
            <a:ext cx="6558080" cy="4275740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É definida como o potencial que os sujeitos têm de fazer uso do corpo para resolver problemas e fabricar produtos </a:t>
            </a:r>
          </a:p>
          <a:p>
            <a:endParaRPr lang="pt-BR" dirty="0"/>
          </a:p>
          <a:p>
            <a:r>
              <a:rPr lang="pt-BR" dirty="0"/>
              <a:t>Outra característica é a capacidade de trabalhar habilmente </a:t>
            </a:r>
            <a:r>
              <a:rPr lang="pt-BR" dirty="0" smtClean="0"/>
              <a:t>com </a:t>
            </a:r>
            <a:r>
              <a:rPr lang="pt-BR" dirty="0"/>
              <a:t>objetos, tanto os que envolvem a motricidade dos dedos </a:t>
            </a:r>
            <a:r>
              <a:rPr lang="pt-BR" dirty="0" smtClean="0"/>
              <a:t>como </a:t>
            </a:r>
            <a:r>
              <a:rPr lang="pt-BR" dirty="0"/>
              <a:t>também os que exploram o uso completo do corpo </a:t>
            </a:r>
          </a:p>
          <a:p>
            <a:endParaRPr lang="pt-BR" dirty="0"/>
          </a:p>
          <a:p>
            <a:r>
              <a:rPr lang="pt-BR" dirty="0"/>
              <a:t>Este tipo de inteligência apresenta-se de forma notória em </a:t>
            </a:r>
            <a:r>
              <a:rPr lang="pt-BR" dirty="0" smtClean="0"/>
              <a:t>atletas </a:t>
            </a:r>
            <a:r>
              <a:rPr lang="pt-BR" dirty="0"/>
              <a:t>de diferentes modalidades esportivas, em artesões, </a:t>
            </a:r>
            <a:r>
              <a:rPr lang="pt-BR" dirty="0" smtClean="0"/>
              <a:t>mímicos</a:t>
            </a:r>
            <a:r>
              <a:rPr lang="pt-BR" dirty="0"/>
              <a:t>, atores, dançarinos, instrumentalistas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836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785" y="680310"/>
            <a:ext cx="6558080" cy="763525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chemeClr val="tx1"/>
                </a:solidFill>
              </a:rPr>
              <a:t>Como estimular a habilidade corporal </a:t>
            </a:r>
            <a:r>
              <a:rPr lang="pt-BR" b="1" i="1" dirty="0" err="1">
                <a:solidFill>
                  <a:schemeClr val="tx1"/>
                </a:solidFill>
              </a:rPr>
              <a:t>cinestésica</a:t>
            </a:r>
            <a:r>
              <a:rPr lang="pt-BR" b="1" i="1" dirty="0">
                <a:solidFill>
                  <a:schemeClr val="tx1"/>
                </a:solidFill>
              </a:rPr>
              <a:t> para a aprendizagem: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5195" y="1749245"/>
            <a:ext cx="6558080" cy="427574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integrar </a:t>
            </a:r>
            <a:r>
              <a:rPr lang="pt-BR" dirty="0"/>
              <a:t>o movimento em todas as áreas do currículo</a:t>
            </a:r>
          </a:p>
          <a:p>
            <a:r>
              <a:rPr lang="pt-BR" dirty="0" smtClean="0"/>
              <a:t>usar </a:t>
            </a:r>
            <a:r>
              <a:rPr lang="pt-BR" dirty="0"/>
              <a:t>a dança, o movimento, os jogos e as técnicas manipulativas para aprender</a:t>
            </a:r>
          </a:p>
          <a:p>
            <a:r>
              <a:rPr lang="pt-BR" dirty="0" smtClean="0"/>
              <a:t>fazer </a:t>
            </a:r>
            <a:r>
              <a:rPr lang="pt-BR" dirty="0"/>
              <a:t>mudanças na sala a intervalos frequentes</a:t>
            </a:r>
          </a:p>
          <a:p>
            <a:r>
              <a:rPr lang="pt-BR" dirty="0" smtClean="0"/>
              <a:t>relacionar </a:t>
            </a:r>
            <a:r>
              <a:rPr lang="pt-BR" dirty="0"/>
              <a:t>movimentos aos conteúdos de estudo</a:t>
            </a:r>
          </a:p>
          <a:p>
            <a:r>
              <a:rPr lang="pt-BR" dirty="0" smtClean="0"/>
              <a:t>empregar </a:t>
            </a:r>
            <a:r>
              <a:rPr lang="pt-BR" dirty="0"/>
              <a:t>modelos, máquinas, artesanato</a:t>
            </a:r>
          </a:p>
          <a:p>
            <a:r>
              <a:rPr lang="pt-BR" dirty="0" smtClean="0"/>
              <a:t>usar </a:t>
            </a:r>
            <a:r>
              <a:rPr lang="pt-BR" dirty="0"/>
              <a:t>o corpo para se concentrar e relaxar</a:t>
            </a:r>
          </a:p>
          <a:p>
            <a:r>
              <a:rPr lang="pt-BR" dirty="0" smtClean="0"/>
              <a:t>fazer </a:t>
            </a:r>
            <a:r>
              <a:rPr lang="pt-BR" dirty="0"/>
              <a:t>viagens</a:t>
            </a:r>
          </a:p>
          <a:p>
            <a:r>
              <a:rPr lang="pt-BR" dirty="0" smtClean="0"/>
              <a:t>utilizar </a:t>
            </a:r>
            <a:r>
              <a:rPr lang="pt-BR" dirty="0"/>
              <a:t>teatro, </a:t>
            </a:r>
            <a:r>
              <a:rPr lang="pt-BR" dirty="0" smtClean="0"/>
              <a:t>jogo de papéis </a:t>
            </a:r>
            <a:r>
              <a:rPr lang="pt-BR" dirty="0" err="1" smtClean="0"/>
              <a:t>etc</a:t>
            </a: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58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785" y="527605"/>
            <a:ext cx="6558080" cy="76352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INTELIGÊNCIA LÓGICO-MATEMÁTICA </a:t>
            </a:r>
            <a:br>
              <a:rPr lang="pt-BR" b="1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670" y="1138425"/>
            <a:ext cx="8246070" cy="4275740"/>
          </a:xfrm>
        </p:spPr>
        <p:txBody>
          <a:bodyPr>
            <a:noAutofit/>
          </a:bodyPr>
          <a:lstStyle/>
          <a:p>
            <a:r>
              <a:rPr lang="pt-BR" sz="2400" dirty="0"/>
              <a:t>É a capacidade que o sujeito tem para analisar os problemas com lógica; </a:t>
            </a:r>
            <a:r>
              <a:rPr lang="pt-BR" sz="2400" dirty="0" smtClean="0"/>
              <a:t>realizar </a:t>
            </a:r>
            <a:r>
              <a:rPr lang="pt-BR" sz="2400" dirty="0"/>
              <a:t>operações matemáticas e investigar questões de maneira </a:t>
            </a:r>
            <a:r>
              <a:rPr lang="pt-BR" sz="2400" dirty="0" smtClean="0"/>
              <a:t>científica</a:t>
            </a:r>
            <a:r>
              <a:rPr lang="pt-BR" sz="2400" dirty="0"/>
              <a:t>, sendo caracterizada como uma das inteligências de maior </a:t>
            </a:r>
            <a:r>
              <a:rPr lang="pt-BR" sz="2400" dirty="0" smtClean="0"/>
              <a:t>prestígio </a:t>
            </a:r>
            <a:r>
              <a:rPr lang="pt-BR" sz="2400" dirty="0"/>
              <a:t>dentro das conquistas da sociedade humana</a:t>
            </a:r>
          </a:p>
          <a:p>
            <a:r>
              <a:rPr lang="pt-BR" sz="2400" dirty="0" smtClean="0"/>
              <a:t>Pessoas </a:t>
            </a:r>
            <a:r>
              <a:rPr lang="pt-BR" sz="2400" dirty="0"/>
              <a:t>que têm esse tipo de inteligência bem desenvolvida </a:t>
            </a:r>
            <a:r>
              <a:rPr lang="pt-BR" sz="2400" dirty="0" smtClean="0"/>
              <a:t>conseguem </a:t>
            </a:r>
            <a:r>
              <a:rPr lang="pt-BR" sz="2400" dirty="0"/>
              <a:t>resolver um problema surpreendente rápido, com a solução </a:t>
            </a:r>
          </a:p>
          <a:p>
            <a:r>
              <a:rPr lang="pt-BR" sz="2400" dirty="0"/>
              <a:t>sendo geralmente encontrada antes de ser verbalizada, possuindo </a:t>
            </a:r>
            <a:r>
              <a:rPr lang="pt-BR" sz="2400" dirty="0" smtClean="0"/>
              <a:t>capacidade </a:t>
            </a:r>
            <a:r>
              <a:rPr lang="pt-BR" sz="2400" dirty="0"/>
              <a:t>de enumerar, seriar, deduzir, comparar, medir, provar, concluir </a:t>
            </a:r>
          </a:p>
          <a:p>
            <a:r>
              <a:rPr lang="pt-BR" sz="2400" dirty="0" smtClean="0"/>
              <a:t>É </a:t>
            </a:r>
            <a:r>
              <a:rPr lang="pt-BR" sz="2400" dirty="0"/>
              <a:t>considerada o arquétipo da inteligência pura na descrição tradicional da </a:t>
            </a:r>
            <a:r>
              <a:rPr lang="pt-BR" sz="2400" dirty="0" smtClean="0"/>
              <a:t>Inteligência</a:t>
            </a:r>
            <a:r>
              <a:rPr lang="pt-BR" sz="2400" dirty="0"/>
              <a:t>. Esse tipo de inteligência é mais desenvolvido em engenheiros economistas, matemáticos etc.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225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4375" y="527605"/>
            <a:ext cx="6558080" cy="763525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chemeClr val="tx1"/>
                </a:solidFill>
              </a:rPr>
              <a:t>Como estimular a habilidade lógico-matemática para a aprendizagem: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4375" y="1596540"/>
            <a:ext cx="6558080" cy="427574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Estimular </a:t>
            </a:r>
            <a:r>
              <a:rPr lang="pt-BR" dirty="0"/>
              <a:t>a resolução de problemas e jogos matemáticos</a:t>
            </a:r>
          </a:p>
          <a:p>
            <a:r>
              <a:rPr lang="pt-BR" dirty="0" smtClean="0"/>
              <a:t>Trabalhar </a:t>
            </a:r>
            <a:r>
              <a:rPr lang="pt-BR" dirty="0"/>
              <a:t>com interpretação de dados</a:t>
            </a:r>
          </a:p>
          <a:p>
            <a:r>
              <a:rPr lang="pt-BR" dirty="0" smtClean="0"/>
              <a:t>Utilizar </a:t>
            </a:r>
            <a:r>
              <a:rPr lang="pt-BR" dirty="0"/>
              <a:t>experimentos práticos e previsões</a:t>
            </a:r>
          </a:p>
          <a:p>
            <a:r>
              <a:rPr lang="pt-BR" dirty="0" smtClean="0"/>
              <a:t>Integrar </a:t>
            </a:r>
            <a:r>
              <a:rPr lang="pt-BR" dirty="0"/>
              <a:t>organização e matemática em outras áreas curriculares</a:t>
            </a:r>
          </a:p>
          <a:p>
            <a:r>
              <a:rPr lang="pt-BR" dirty="0" smtClean="0"/>
              <a:t>Possibilitar </a:t>
            </a:r>
            <a:r>
              <a:rPr lang="pt-BR" dirty="0"/>
              <a:t>a realização das coisas passo a passo</a:t>
            </a:r>
          </a:p>
          <a:p>
            <a:r>
              <a:rPr lang="pt-BR" dirty="0" smtClean="0"/>
              <a:t>Usar </a:t>
            </a:r>
            <a:r>
              <a:rPr lang="pt-BR" dirty="0"/>
              <a:t>raciocínio dedutivo</a:t>
            </a:r>
          </a:p>
          <a:p>
            <a:r>
              <a:rPr lang="pt-BR" dirty="0" smtClean="0"/>
              <a:t>Empregar </a:t>
            </a:r>
            <a:r>
              <a:rPr lang="pt-BR" dirty="0"/>
              <a:t>computadores na resolução de tarefas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0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7080" y="527605"/>
            <a:ext cx="7635250" cy="76352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INTELIGÊNCIA LINGUÍSTICA OU VERBAL</a:t>
            </a:r>
            <a:br>
              <a:rPr lang="pt-BR" b="1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55" y="1138425"/>
            <a:ext cx="8856890" cy="4275740"/>
          </a:xfrm>
        </p:spPr>
        <p:txBody>
          <a:bodyPr>
            <a:noAutofit/>
          </a:bodyPr>
          <a:lstStyle/>
          <a:p>
            <a:r>
              <a:rPr lang="pt-BR" sz="2400" dirty="0"/>
              <a:t>É a sensibilidade que o indivíduo possui para a língua falada e escrita, </a:t>
            </a:r>
            <a:r>
              <a:rPr lang="pt-BR" sz="2400" dirty="0" smtClean="0"/>
              <a:t>facilidade </a:t>
            </a:r>
            <a:r>
              <a:rPr lang="pt-BR" sz="2400" dirty="0"/>
              <a:t>do indivíduo com relação às variações e nuances dos </a:t>
            </a:r>
            <a:r>
              <a:rPr lang="pt-BR" sz="2400" dirty="0" smtClean="0"/>
              <a:t>significados </a:t>
            </a:r>
            <a:r>
              <a:rPr lang="pt-BR" sz="2400" dirty="0"/>
              <a:t>de cada palavra</a:t>
            </a:r>
          </a:p>
          <a:p>
            <a:r>
              <a:rPr lang="pt-BR" sz="2400" dirty="0" smtClean="0"/>
              <a:t>Habilidade </a:t>
            </a:r>
            <a:r>
              <a:rPr lang="pt-BR" sz="2400" dirty="0"/>
              <a:t>para aprender línguas e a capacidade de usar a língua para </a:t>
            </a:r>
            <a:r>
              <a:rPr lang="pt-BR" sz="2400" dirty="0" smtClean="0"/>
              <a:t>atingir </a:t>
            </a:r>
            <a:r>
              <a:rPr lang="pt-BR" sz="2400" dirty="0"/>
              <a:t>certos objetivos, como convencer, agradar, estimular ou transmitir </a:t>
            </a:r>
            <a:r>
              <a:rPr lang="pt-BR" sz="2400" dirty="0" smtClean="0"/>
              <a:t>ideias</a:t>
            </a:r>
            <a:r>
              <a:rPr lang="pt-BR" sz="2400" dirty="0"/>
              <a:t>, conseguindo pensar, usando palavras, empregando a linguagem </a:t>
            </a:r>
            <a:r>
              <a:rPr lang="pt-BR" sz="2400" dirty="0" smtClean="0"/>
              <a:t>para </a:t>
            </a:r>
            <a:r>
              <a:rPr lang="pt-BR" sz="2400" dirty="0"/>
              <a:t>pensar e avaliar significados complexos </a:t>
            </a:r>
          </a:p>
          <a:p>
            <a:r>
              <a:rPr lang="pt-BR" sz="2400" dirty="0" smtClean="0"/>
              <a:t>A </a:t>
            </a:r>
            <a:r>
              <a:rPr lang="pt-BR" sz="2400" dirty="0"/>
              <a:t>manifestação dessa inteligência nem sempre se faz por meio da forma escrita, sendo tipicamente encontrada em poetas e escritores, oradores, </a:t>
            </a:r>
            <a:r>
              <a:rPr lang="pt-BR" sz="2400" dirty="0" smtClean="0"/>
              <a:t>advogados </a:t>
            </a:r>
            <a:r>
              <a:rPr lang="pt-BR" sz="2400" dirty="0"/>
              <a:t>e locutores, que sensibilizam o ouvinte pela clareza com que </a:t>
            </a:r>
            <a:r>
              <a:rPr lang="pt-BR" sz="2400" dirty="0" smtClean="0"/>
              <a:t>usam </a:t>
            </a:r>
            <a:r>
              <a:rPr lang="pt-BR" sz="2400" dirty="0"/>
              <a:t>as palavras. É considerada a inteligência mais abrangente e mais </a:t>
            </a:r>
            <a:r>
              <a:rPr lang="pt-BR" sz="2400" dirty="0" smtClean="0"/>
              <a:t>democraticamente </a:t>
            </a:r>
            <a:r>
              <a:rPr lang="pt-BR" sz="2400" dirty="0"/>
              <a:t>compartilhada entre os seres humanos</a:t>
            </a:r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711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7080" y="374900"/>
            <a:ext cx="7627014" cy="763525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chemeClr val="tx1"/>
                </a:solidFill>
              </a:rPr>
              <a:t>Como estimular a habilidade linguística para a aprendizagem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2489" y="1596540"/>
            <a:ext cx="7177135" cy="427574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Contar </a:t>
            </a:r>
            <a:r>
              <a:rPr lang="pt-BR" dirty="0"/>
              <a:t>histórias</a:t>
            </a:r>
          </a:p>
          <a:p>
            <a:r>
              <a:rPr lang="pt-BR" dirty="0" smtClean="0"/>
              <a:t>Discutir </a:t>
            </a:r>
            <a:r>
              <a:rPr lang="pt-BR" dirty="0"/>
              <a:t>sobre o assunto</a:t>
            </a:r>
          </a:p>
          <a:p>
            <a:r>
              <a:rPr lang="pt-BR" dirty="0" smtClean="0"/>
              <a:t>Escrever </a:t>
            </a:r>
            <a:r>
              <a:rPr lang="pt-BR" dirty="0"/>
              <a:t>histórias, narrativas</a:t>
            </a:r>
          </a:p>
          <a:p>
            <a:r>
              <a:rPr lang="pt-BR" dirty="0" smtClean="0"/>
              <a:t>Entrevistar</a:t>
            </a:r>
            <a:endParaRPr lang="pt-BR" dirty="0"/>
          </a:p>
          <a:p>
            <a:r>
              <a:rPr lang="pt-BR" dirty="0" smtClean="0"/>
              <a:t>Fazer </a:t>
            </a:r>
            <a:r>
              <a:rPr lang="pt-BR" dirty="0"/>
              <a:t>quebra-cabeças de palavras, jogos de soletração</a:t>
            </a:r>
          </a:p>
          <a:p>
            <a:r>
              <a:rPr lang="pt-BR" dirty="0" smtClean="0"/>
              <a:t>Integrar </a:t>
            </a:r>
            <a:r>
              <a:rPr lang="pt-BR" dirty="0"/>
              <a:t>redação e leitura com outras áreas de assuntos</a:t>
            </a:r>
          </a:p>
          <a:p>
            <a:r>
              <a:rPr lang="pt-BR" dirty="0" smtClean="0"/>
              <a:t>Produzir</a:t>
            </a:r>
            <a:r>
              <a:rPr lang="pt-BR" dirty="0"/>
              <a:t>, editar e supervisionar revista ou jornal da escola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06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7080" y="374900"/>
            <a:ext cx="7627014" cy="76352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INTELIGÊNCIA ESPACIAL/VISUO-ESPACIAL </a:t>
            </a:r>
            <a:br>
              <a:rPr lang="pt-BR" b="1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8965" y="1138425"/>
            <a:ext cx="8246069" cy="4275740"/>
          </a:xfrm>
        </p:spPr>
        <p:txBody>
          <a:bodyPr>
            <a:noAutofit/>
          </a:bodyPr>
          <a:lstStyle/>
          <a:p>
            <a:r>
              <a:rPr lang="pt-BR" sz="2400" dirty="0"/>
              <a:t>Consiste no potencial de reconhecer e manipular os padrões do espaço </a:t>
            </a:r>
            <a:r>
              <a:rPr lang="pt-BR" sz="2400" dirty="0" smtClean="0"/>
              <a:t>como </a:t>
            </a:r>
            <a:r>
              <a:rPr lang="pt-BR" sz="2400" dirty="0"/>
              <a:t>os padrões de áreas mais confinadas, capacidade de perceber </a:t>
            </a:r>
            <a:r>
              <a:rPr lang="pt-BR" sz="2400" dirty="0" smtClean="0"/>
              <a:t>formas </a:t>
            </a:r>
            <a:r>
              <a:rPr lang="pt-BR" sz="2400" dirty="0"/>
              <a:t>e objetos, mesmo quando observados de ângulos distintos, </a:t>
            </a:r>
            <a:r>
              <a:rPr lang="pt-BR" sz="2400" dirty="0" smtClean="0"/>
              <a:t>conseguindo </a:t>
            </a:r>
            <a:r>
              <a:rPr lang="pt-BR" sz="2400" dirty="0"/>
              <a:t>perceber e admirar a ideia de espaço, elaborar e utilizar </a:t>
            </a:r>
            <a:r>
              <a:rPr lang="pt-BR" sz="2400" dirty="0" smtClean="0"/>
              <a:t>mapas</a:t>
            </a:r>
            <a:r>
              <a:rPr lang="pt-BR" sz="2400" dirty="0"/>
              <a:t>, plantas, e outras maneiras de representar, identificar e se </a:t>
            </a:r>
            <a:r>
              <a:rPr lang="pt-BR" sz="2400" dirty="0" smtClean="0"/>
              <a:t>localizar </a:t>
            </a:r>
            <a:r>
              <a:rPr lang="pt-BR" sz="2400" dirty="0"/>
              <a:t>no mundo virtual com precisão</a:t>
            </a:r>
          </a:p>
          <a:p>
            <a:r>
              <a:rPr lang="pt-BR" sz="2400" dirty="0" smtClean="0"/>
              <a:t>Realizar </a:t>
            </a:r>
            <a:r>
              <a:rPr lang="pt-BR" sz="2400" dirty="0"/>
              <a:t>transformações sobre as percepções, imaginar movimentos ou deslocamentos internos entre as partes de uma configuração e ser capaz de recriar aspectos da experiência visual, mesmo sem estímulo físico </a:t>
            </a:r>
            <a:r>
              <a:rPr lang="pt-BR" sz="2400" dirty="0" smtClean="0"/>
              <a:t>relevante</a:t>
            </a:r>
            <a:r>
              <a:rPr lang="pt-BR" sz="2400" dirty="0"/>
              <a:t>, sendo encontrada principalmente em geógrafos, engenheiros, marinheiros e cirurgiões, pois possuem a capacidade de formar um </a:t>
            </a:r>
            <a:r>
              <a:rPr lang="pt-BR" sz="2400" dirty="0" smtClean="0"/>
              <a:t>universo </a:t>
            </a:r>
            <a:r>
              <a:rPr lang="pt-BR" sz="2400" dirty="0"/>
              <a:t>espacial em sua mente, manobrar e operar empregando esse </a:t>
            </a:r>
            <a:r>
              <a:rPr lang="pt-BR" sz="2400" dirty="0" smtClean="0"/>
              <a:t>modelo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457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4375" y="374900"/>
            <a:ext cx="7779719" cy="763525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chemeClr val="tx1"/>
                </a:solidFill>
              </a:rPr>
              <a:t>Como estimular a habilidade visual-espacial para a aprendizagem: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4375" y="1596540"/>
            <a:ext cx="7932425" cy="427574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utilizar </a:t>
            </a:r>
            <a:r>
              <a:rPr lang="pt-BR" dirty="0"/>
              <a:t>figuras para aprender</a:t>
            </a:r>
          </a:p>
          <a:p>
            <a:r>
              <a:rPr lang="pt-BR" dirty="0" smtClean="0"/>
              <a:t>fazer </a:t>
            </a:r>
            <a:r>
              <a:rPr lang="pt-BR" dirty="0"/>
              <a:t>atividades visuais</a:t>
            </a:r>
          </a:p>
          <a:p>
            <a:r>
              <a:rPr lang="pt-BR" dirty="0" smtClean="0"/>
              <a:t>assistir </a:t>
            </a:r>
            <a:r>
              <a:rPr lang="pt-BR" dirty="0"/>
              <a:t>a vídeos ou criar seus próprios </a:t>
            </a:r>
          </a:p>
          <a:p>
            <a:r>
              <a:rPr lang="pt-BR" dirty="0" smtClean="0"/>
              <a:t>utilizar </a:t>
            </a:r>
            <a:r>
              <a:rPr lang="pt-BR" dirty="0"/>
              <a:t>estímulos periféricos nas paredes</a:t>
            </a:r>
          </a:p>
          <a:p>
            <a:r>
              <a:rPr lang="pt-BR" dirty="0" smtClean="0"/>
              <a:t>utilizar </a:t>
            </a:r>
            <a:r>
              <a:rPr lang="pt-BR" dirty="0"/>
              <a:t>mímica</a:t>
            </a:r>
          </a:p>
          <a:p>
            <a:r>
              <a:rPr lang="pt-BR" dirty="0" smtClean="0"/>
              <a:t>mudar </a:t>
            </a:r>
            <a:r>
              <a:rPr lang="pt-BR" dirty="0"/>
              <a:t>de lugar na sala a fim de obter perspectivas diferentes</a:t>
            </a:r>
          </a:p>
          <a:p>
            <a:r>
              <a:rPr lang="pt-BR" dirty="0" smtClean="0"/>
              <a:t>utilizar </a:t>
            </a:r>
            <a:r>
              <a:rPr lang="pt-BR" dirty="0"/>
              <a:t>fluxogramas, cartogramas, gráficos e mapas e salientar com cor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648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32424" cy="76352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INTELIGÊNCIA INTERPESSOAL </a:t>
            </a:r>
            <a:br>
              <a:rPr lang="pt-BR" b="1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670" y="1291130"/>
            <a:ext cx="7932425" cy="4275740"/>
          </a:xfrm>
        </p:spPr>
        <p:txBody>
          <a:bodyPr>
            <a:noAutofit/>
          </a:bodyPr>
          <a:lstStyle/>
          <a:p>
            <a:r>
              <a:rPr lang="pt-BR" sz="2400" dirty="0"/>
              <a:t>Está baseada numa capacidade nuclear de perceber distinções entre </a:t>
            </a:r>
            <a:r>
              <a:rPr lang="pt-BR" sz="2400" dirty="0" smtClean="0"/>
              <a:t>os </a:t>
            </a:r>
            <a:r>
              <a:rPr lang="pt-BR" sz="2400" dirty="0"/>
              <a:t>outros; em especial, contrastes em seus estados de ânimo, </a:t>
            </a:r>
            <a:r>
              <a:rPr lang="pt-BR" sz="2400" dirty="0" smtClean="0"/>
              <a:t>temperamentos</a:t>
            </a:r>
            <a:r>
              <a:rPr lang="pt-BR" sz="2400" dirty="0"/>
              <a:t>, motivações, intenções e trabalhar de modo eficiente </a:t>
            </a:r>
            <a:r>
              <a:rPr lang="pt-BR" sz="2400" dirty="0" smtClean="0"/>
              <a:t>com </a:t>
            </a:r>
            <a:r>
              <a:rPr lang="pt-BR" sz="2400" dirty="0"/>
              <a:t>terceiros </a:t>
            </a:r>
          </a:p>
          <a:p>
            <a:endParaRPr lang="pt-BR" sz="2400" dirty="0"/>
          </a:p>
          <a:p>
            <a:r>
              <a:rPr lang="pt-BR" sz="2400" dirty="0"/>
              <a:t>É a capacidade de compreender outras pessoas; em suas formas mais evoluídas, possibilita ao indivíduo experiente perceber as intenções e </a:t>
            </a:r>
            <a:r>
              <a:rPr lang="pt-BR" sz="2400" dirty="0" smtClean="0"/>
              <a:t>desejos </a:t>
            </a:r>
            <a:r>
              <a:rPr lang="pt-BR" sz="2400" dirty="0"/>
              <a:t>de outras pessoas, até se elas os escondam, permitindo que o indivíduo compreenda os outros e trabalhe com eles. É mais comum </a:t>
            </a:r>
            <a:r>
              <a:rPr lang="pt-BR" sz="2400" dirty="0" smtClean="0"/>
              <a:t>em </a:t>
            </a:r>
            <a:r>
              <a:rPr lang="pt-BR" sz="2400" dirty="0"/>
              <a:t>líderes religiosos, políticos, professores, pais e terapeutas etc.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9280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32424" cy="763525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chemeClr val="tx1"/>
                </a:solidFill>
              </a:rPr>
              <a:t>Como estimular a habilidade interpessoal para a aprendizagem: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670" y="1443835"/>
            <a:ext cx="7932425" cy="427574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desenvolver </a:t>
            </a:r>
            <a:r>
              <a:rPr lang="pt-BR" dirty="0"/>
              <a:t>atividades de cooperação tutelar ou orientar os </a:t>
            </a:r>
            <a:r>
              <a:rPr lang="pt-BR" dirty="0" smtClean="0"/>
              <a:t>outros </a:t>
            </a:r>
          </a:p>
          <a:p>
            <a:r>
              <a:rPr lang="pt-BR" dirty="0" smtClean="0"/>
              <a:t>fazer </a:t>
            </a:r>
            <a:r>
              <a:rPr lang="pt-BR" dirty="0"/>
              <a:t>diversos intervalos para socializar conhecimentos</a:t>
            </a:r>
          </a:p>
          <a:p>
            <a:r>
              <a:rPr lang="pt-BR" dirty="0" smtClean="0"/>
              <a:t>trabalhar </a:t>
            </a:r>
            <a:r>
              <a:rPr lang="pt-BR" dirty="0"/>
              <a:t>em equipes</a:t>
            </a:r>
          </a:p>
          <a:p>
            <a:r>
              <a:rPr lang="pt-BR" dirty="0" smtClean="0"/>
              <a:t>promover </a:t>
            </a:r>
            <a:r>
              <a:rPr lang="pt-BR" dirty="0"/>
              <a:t>debates e discussões.</a:t>
            </a:r>
          </a:p>
          <a:p>
            <a:r>
              <a:rPr lang="pt-BR" dirty="0" smtClean="0"/>
              <a:t>ter </a:t>
            </a:r>
            <a:r>
              <a:rPr lang="pt-BR" dirty="0"/>
              <a:t>festas e celebrações de aprendizagem</a:t>
            </a:r>
          </a:p>
          <a:p>
            <a:r>
              <a:rPr lang="pt-BR" dirty="0" smtClean="0"/>
              <a:t>utilizar </a:t>
            </a:r>
            <a:r>
              <a:rPr lang="pt-BR" dirty="0"/>
              <a:t>atividades do tipo “pesquisa de pessoas” em que cada um precisa fazer perguntas e ter as respostas dos outros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940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O </a:t>
            </a:r>
            <a:r>
              <a:rPr lang="en-US" b="1" dirty="0" err="1" smtClean="0"/>
              <a:t>que</a:t>
            </a:r>
            <a:r>
              <a:rPr lang="en-US" b="1" dirty="0" smtClean="0"/>
              <a:t> é </a:t>
            </a:r>
            <a:r>
              <a:rPr lang="en-US" b="1" dirty="0" err="1" smtClean="0"/>
              <a:t>Neuroeducação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interdisciplinar</a:t>
            </a:r>
            <a:r>
              <a:rPr lang="en-US" dirty="0" smtClean="0"/>
              <a:t> de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integra</a:t>
            </a:r>
            <a:r>
              <a:rPr lang="en-US" dirty="0" smtClean="0"/>
              <a:t> a </a:t>
            </a:r>
            <a:r>
              <a:rPr lang="en-US" b="1" dirty="0" err="1" smtClean="0"/>
              <a:t>Psicologia</a:t>
            </a:r>
            <a:r>
              <a:rPr lang="en-US" dirty="0" smtClean="0"/>
              <a:t>, a </a:t>
            </a:r>
            <a:r>
              <a:rPr lang="en-US" b="1" dirty="0" err="1" smtClean="0"/>
              <a:t>Educação</a:t>
            </a:r>
            <a:r>
              <a:rPr lang="en-US" b="1" dirty="0" smtClean="0"/>
              <a:t> </a:t>
            </a:r>
            <a:r>
              <a:rPr lang="en-US" dirty="0" smtClean="0"/>
              <a:t>e as </a:t>
            </a:r>
            <a:r>
              <a:rPr lang="en-US" b="1" dirty="0" err="1" smtClean="0"/>
              <a:t>Neurociências</a:t>
            </a:r>
            <a:r>
              <a:rPr lang="en-US" b="1" dirty="0" smtClean="0"/>
              <a:t> </a:t>
            </a:r>
            <a:r>
              <a:rPr lang="en-US" dirty="0" smtClean="0"/>
              <a:t>par </a:t>
            </a:r>
            <a:r>
              <a:rPr lang="en-US" dirty="0" err="1" smtClean="0"/>
              <a:t>abordar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temas</a:t>
            </a:r>
            <a:r>
              <a:rPr lang="en-US" dirty="0" smtClean="0"/>
              <a:t> do </a:t>
            </a:r>
            <a:r>
              <a:rPr lang="en-US" b="1" dirty="0" err="1" smtClean="0"/>
              <a:t>conhecimento</a:t>
            </a:r>
            <a:r>
              <a:rPr lang="en-US" b="1" dirty="0" smtClean="0"/>
              <a:t> </a:t>
            </a:r>
            <a:r>
              <a:rPr lang="en-US" dirty="0" smtClean="0"/>
              <a:t>e da </a:t>
            </a:r>
            <a:r>
              <a:rPr lang="en-US" b="1" dirty="0" err="1" smtClean="0"/>
              <a:t>inteligência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 err="1" smtClean="0"/>
              <a:t>ponto</a:t>
            </a:r>
            <a:r>
              <a:rPr lang="en-US" dirty="0" smtClean="0"/>
              <a:t> de vista </a:t>
            </a:r>
            <a:r>
              <a:rPr lang="en-US" dirty="0" err="1" smtClean="0"/>
              <a:t>psicológico</a:t>
            </a:r>
            <a:r>
              <a:rPr lang="en-US" dirty="0" smtClean="0"/>
              <a:t>, o principal </a:t>
            </a:r>
            <a:r>
              <a:rPr lang="en-US" dirty="0" err="1" smtClean="0"/>
              <a:t>objetivo</a:t>
            </a:r>
            <a:r>
              <a:rPr lang="en-US" dirty="0" smtClean="0"/>
              <a:t> da </a:t>
            </a:r>
            <a:r>
              <a:rPr lang="en-US" dirty="0" err="1" smtClean="0"/>
              <a:t>Neuroeducação</a:t>
            </a:r>
            <a:r>
              <a:rPr lang="en-US" dirty="0" smtClean="0"/>
              <a:t> é </a:t>
            </a:r>
            <a:r>
              <a:rPr lang="en-US" b="1" dirty="0" err="1" smtClean="0"/>
              <a:t>explicar</a:t>
            </a:r>
            <a:r>
              <a:rPr lang="en-US" b="1" dirty="0" smtClean="0"/>
              <a:t> 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 err="1" smtClean="0"/>
              <a:t>comportamentos</a:t>
            </a:r>
            <a:r>
              <a:rPr lang="en-US" b="1" dirty="0" smtClean="0"/>
              <a:t> do </a:t>
            </a:r>
            <a:r>
              <a:rPr lang="en-US" b="1" dirty="0" err="1" smtClean="0"/>
              <a:t>processo</a:t>
            </a:r>
            <a:r>
              <a:rPr lang="en-US" b="1" dirty="0" smtClean="0"/>
              <a:t> de </a:t>
            </a:r>
            <a:r>
              <a:rPr lang="en-US" b="1" dirty="0" err="1" smtClean="0"/>
              <a:t>aprendizagem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4375" y="374900"/>
            <a:ext cx="7779719" cy="76352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INTELIGÊNCIA INTRAPESSOAL 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7080" y="1291130"/>
            <a:ext cx="7627015" cy="4275740"/>
          </a:xfrm>
        </p:spPr>
        <p:txBody>
          <a:bodyPr>
            <a:noAutofit/>
          </a:bodyPr>
          <a:lstStyle/>
          <a:p>
            <a:r>
              <a:rPr lang="pt-BR" sz="2400" dirty="0"/>
              <a:t>Considerada por Gardner como uma das mais relevantes, é o </a:t>
            </a:r>
            <a:r>
              <a:rPr lang="pt-BR" sz="2400" dirty="0" smtClean="0"/>
              <a:t>conhecimento </a:t>
            </a:r>
            <a:r>
              <a:rPr lang="pt-BR" sz="2400" dirty="0"/>
              <a:t>dos aspectos internos de si mesmo, como discriminar os próprios sentimentos, emoções e, possivelmente, fazer uso das deles </a:t>
            </a:r>
            <a:r>
              <a:rPr lang="pt-BR" sz="2400" dirty="0" smtClean="0"/>
              <a:t>para </a:t>
            </a:r>
            <a:r>
              <a:rPr lang="pt-BR" sz="2400" dirty="0"/>
              <a:t>compreender e direcionar o próprio comportamento, possibilitando ao indivíduo um modelo efetivo viável de si</a:t>
            </a:r>
          </a:p>
          <a:p>
            <a:endParaRPr lang="pt-BR" sz="2400" dirty="0"/>
          </a:p>
          <a:p>
            <a:r>
              <a:rPr lang="pt-BR" sz="2400" dirty="0"/>
              <a:t>Ela é mais privada e requer a evidência a partir da linguagem, da </a:t>
            </a:r>
            <a:r>
              <a:rPr lang="pt-BR" sz="2400" dirty="0" smtClean="0"/>
              <a:t>música </a:t>
            </a:r>
            <a:r>
              <a:rPr lang="pt-BR" sz="2400" dirty="0"/>
              <a:t>ou de alguma outra forma mais expressiva de inteligência para </a:t>
            </a:r>
            <a:r>
              <a:rPr lang="pt-BR" sz="2400" dirty="0" smtClean="0"/>
              <a:t>que </a:t>
            </a:r>
            <a:r>
              <a:rPr lang="pt-BR" sz="2400" dirty="0"/>
              <a:t>seja possível perceber o seu funcionamento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93006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085129" cy="763525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chemeClr val="tx1"/>
                </a:solidFill>
              </a:rPr>
              <a:t>Como estimular a habilidade intrapessoal </a:t>
            </a:r>
            <a:r>
              <a:rPr lang="pt-BR" b="1" i="1" dirty="0" smtClean="0">
                <a:solidFill>
                  <a:schemeClr val="tx1"/>
                </a:solidFill>
              </a:rPr>
              <a:t>ou intuitiva para </a:t>
            </a:r>
            <a:r>
              <a:rPr lang="pt-BR" b="1" i="1" dirty="0">
                <a:solidFill>
                  <a:schemeClr val="tx1"/>
                </a:solidFill>
              </a:rPr>
              <a:t>a aprendizagem: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670" y="1749245"/>
            <a:ext cx="7932425" cy="4275740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 </a:t>
            </a:r>
            <a:r>
              <a:rPr lang="pt-BR" dirty="0" smtClean="0"/>
              <a:t>ter </a:t>
            </a:r>
            <a:r>
              <a:rPr lang="pt-BR" dirty="0"/>
              <a:t>conversas pessoais de “coração para coração”</a:t>
            </a:r>
          </a:p>
          <a:p>
            <a:r>
              <a:rPr lang="pt-BR" dirty="0" smtClean="0"/>
              <a:t>usar </a:t>
            </a:r>
            <a:r>
              <a:rPr lang="pt-BR" dirty="0"/>
              <a:t>atividades de crescimento pessoal para romper bloqueios à </a:t>
            </a:r>
            <a:r>
              <a:rPr lang="pt-BR" dirty="0" smtClean="0"/>
              <a:t>aprendizagem</a:t>
            </a:r>
            <a:endParaRPr lang="pt-BR" dirty="0"/>
          </a:p>
          <a:p>
            <a:r>
              <a:rPr lang="pt-BR" dirty="0" smtClean="0"/>
              <a:t>reservar </a:t>
            </a:r>
            <a:r>
              <a:rPr lang="pt-BR" dirty="0"/>
              <a:t>tempo para reflexão interior: “pense e ouça”</a:t>
            </a:r>
          </a:p>
          <a:p>
            <a:r>
              <a:rPr lang="pt-BR" dirty="0" smtClean="0"/>
              <a:t>fazer </a:t>
            </a:r>
            <a:r>
              <a:rPr lang="pt-BR" dirty="0"/>
              <a:t>estudo independente - ouvir sua intuição</a:t>
            </a:r>
          </a:p>
          <a:p>
            <a:r>
              <a:rPr lang="pt-BR" dirty="0" smtClean="0"/>
              <a:t>discutir</a:t>
            </a:r>
            <a:r>
              <a:rPr lang="pt-BR" dirty="0"/>
              <a:t>, refletir ou escrever o que vivenciou e como se sentiu</a:t>
            </a:r>
          </a:p>
          <a:p>
            <a:r>
              <a:rPr lang="pt-BR" dirty="0" smtClean="0"/>
              <a:t>permitir </a:t>
            </a:r>
            <a:r>
              <a:rPr lang="pt-BR" dirty="0"/>
              <a:t>a individuação</a:t>
            </a:r>
          </a:p>
          <a:p>
            <a:r>
              <a:rPr lang="pt-BR" dirty="0" smtClean="0"/>
              <a:t>fazer </a:t>
            </a:r>
            <a:r>
              <a:rPr lang="pt-BR" dirty="0"/>
              <a:t>diários de história pessoal – histórias da família</a:t>
            </a:r>
          </a:p>
          <a:p>
            <a:r>
              <a:rPr lang="pt-BR" dirty="0" smtClean="0"/>
              <a:t>assumir </a:t>
            </a:r>
            <a:r>
              <a:rPr lang="pt-BR" dirty="0"/>
              <a:t>o controle da própria aprendizagem</a:t>
            </a:r>
          </a:p>
          <a:p>
            <a:r>
              <a:rPr lang="pt-BR" dirty="0" smtClean="0"/>
              <a:t>ensinar </a:t>
            </a:r>
            <a:r>
              <a:rPr lang="pt-BR" dirty="0"/>
              <a:t>questionando- quem? Quando?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199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085129" cy="76352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INTELIGÊNCIA NATURALISTA/NATURALÍSTICA</a:t>
            </a:r>
            <a:br>
              <a:rPr lang="pt-BR" b="1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4375" y="1291130"/>
            <a:ext cx="7779720" cy="427574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É a capacidade de reconhecer e classificar espécies, tanto da fauna e </a:t>
            </a:r>
            <a:r>
              <a:rPr lang="pt-BR" dirty="0" smtClean="0"/>
              <a:t>da </a:t>
            </a:r>
            <a:r>
              <a:rPr lang="pt-BR" dirty="0"/>
              <a:t>flora na natureza; é a habilidade conforme a vivência do ser humano com a natureza, permitindo-o reconhecer as várias divisões desta, ao </a:t>
            </a:r>
            <a:r>
              <a:rPr lang="pt-BR" dirty="0" smtClean="0"/>
              <a:t>mesmo </a:t>
            </a:r>
            <a:r>
              <a:rPr lang="pt-BR" dirty="0"/>
              <a:t>tempo em que se reconhece como participante dessa natureza. </a:t>
            </a:r>
          </a:p>
          <a:p>
            <a:endParaRPr lang="pt-BR" dirty="0"/>
          </a:p>
          <a:p>
            <a:r>
              <a:rPr lang="pt-BR" dirty="0"/>
              <a:t>Esse tipo de inteligência é comumente visto em biólogos e indivíduos </a:t>
            </a:r>
            <a:r>
              <a:rPr lang="pt-BR" dirty="0" smtClean="0"/>
              <a:t>que </a:t>
            </a:r>
            <a:r>
              <a:rPr lang="pt-BR" dirty="0"/>
              <a:t>trabalham no campo, que necessitam desenvolvê-la para </a:t>
            </a:r>
            <a:r>
              <a:rPr lang="pt-BR" dirty="0" smtClean="0"/>
              <a:t>que possam </a:t>
            </a:r>
            <a:r>
              <a:rPr lang="pt-BR" dirty="0"/>
              <a:t>executar suas atividades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8706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4375" y="374900"/>
            <a:ext cx="7779719" cy="763525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chemeClr val="tx1"/>
                </a:solidFill>
              </a:rPr>
              <a:t>Como estimular a habilidade naturalista para a aprendizagem: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670" y="1749245"/>
            <a:ext cx="7932425" cy="4275740"/>
          </a:xfrm>
        </p:spPr>
        <p:txBody>
          <a:bodyPr/>
          <a:lstStyle/>
          <a:p>
            <a:r>
              <a:rPr lang="pt-BR" dirty="0"/>
              <a:t> Viajar para conhecer os diferentes ecossistemas</a:t>
            </a:r>
          </a:p>
          <a:p>
            <a:r>
              <a:rPr lang="pt-BR" dirty="0" smtClean="0"/>
              <a:t>Plantar</a:t>
            </a:r>
            <a:r>
              <a:rPr lang="pt-BR" dirty="0"/>
              <a:t>, colher e produzir alimentos</a:t>
            </a:r>
          </a:p>
          <a:p>
            <a:r>
              <a:rPr lang="pt-BR" dirty="0" smtClean="0"/>
              <a:t>Cuidar </a:t>
            </a:r>
            <a:r>
              <a:rPr lang="pt-BR" dirty="0"/>
              <a:t>de animais</a:t>
            </a:r>
          </a:p>
          <a:p>
            <a:r>
              <a:rPr lang="pt-BR" dirty="0" smtClean="0"/>
              <a:t>Garimpar </a:t>
            </a:r>
            <a:r>
              <a:rPr lang="pt-BR" dirty="0"/>
              <a:t>e consumir produtos ecológicos ou orgânicos</a:t>
            </a:r>
          </a:p>
          <a:p>
            <a:r>
              <a:rPr lang="pt-BR" dirty="0" smtClean="0"/>
              <a:t>Pesquisar </a:t>
            </a:r>
            <a:r>
              <a:rPr lang="pt-BR" dirty="0"/>
              <a:t>e preparar receitas naturalistas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6506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32424" cy="76352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INTELIGÊNCIA EXISTENCIAL/EXISTENCIALISTA </a:t>
            </a:r>
            <a:br>
              <a:rPr lang="pt-BR" b="1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7080" y="1291130"/>
            <a:ext cx="7627015" cy="4275740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Tem início quando as pessoas começam a refletir sobre a sua </a:t>
            </a:r>
            <a:r>
              <a:rPr lang="pt-BR" dirty="0" smtClean="0"/>
              <a:t>transitoriedade</a:t>
            </a:r>
            <a:r>
              <a:rPr lang="pt-BR" dirty="0"/>
              <a:t>, voltando-se para sua existência, ampliando as suas </a:t>
            </a:r>
            <a:r>
              <a:rPr lang="pt-BR" dirty="0" smtClean="0"/>
              <a:t>possibilidades </a:t>
            </a:r>
            <a:r>
              <a:rPr lang="pt-BR" dirty="0"/>
              <a:t>de elevar-se para além da realidade </a:t>
            </a:r>
          </a:p>
          <a:p>
            <a:r>
              <a:rPr lang="pt-BR" dirty="0"/>
              <a:t>Essa forma de inteligência traz a visão do ser como um ser integral; </a:t>
            </a:r>
            <a:r>
              <a:rPr lang="pt-BR" dirty="0" smtClean="0"/>
              <a:t>perspectiva </a:t>
            </a:r>
            <a:r>
              <a:rPr lang="pt-BR" dirty="0"/>
              <a:t>que de forma ampla, engloba as demais formas de </a:t>
            </a:r>
            <a:r>
              <a:rPr lang="pt-BR" dirty="0" smtClean="0"/>
              <a:t>inteligência </a:t>
            </a:r>
            <a:r>
              <a:rPr lang="pt-BR" dirty="0"/>
              <a:t>como todo contingente existencial </a:t>
            </a:r>
          </a:p>
          <a:p>
            <a:r>
              <a:rPr lang="pt-BR" dirty="0"/>
              <a:t>Ainda está em estudo, sendo vista ainda como uma “meia inteligência”, </a:t>
            </a:r>
            <a:r>
              <a:rPr lang="pt-BR" dirty="0" smtClean="0"/>
              <a:t>podendo </a:t>
            </a:r>
            <a:r>
              <a:rPr lang="pt-BR" dirty="0"/>
              <a:t>ser considerada uma amálgama da inteligência interpessoal e </a:t>
            </a:r>
            <a:r>
              <a:rPr lang="pt-BR" dirty="0" smtClean="0"/>
              <a:t>intrapessoal</a:t>
            </a:r>
            <a:r>
              <a:rPr lang="pt-BR" dirty="0"/>
              <a:t>, com um componente de valor acrescentado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1161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2490" y="833015"/>
            <a:ext cx="6558080" cy="76352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Aplicação na educação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785" y="2054655"/>
            <a:ext cx="6558080" cy="4275740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Uma vez que as inteligências se manifestam de maneiras </a:t>
            </a:r>
            <a:r>
              <a:rPr lang="pt-BR" dirty="0" smtClean="0"/>
              <a:t>distintas </a:t>
            </a:r>
            <a:r>
              <a:rPr lang="pt-BR" dirty="0"/>
              <a:t>em níveis </a:t>
            </a:r>
            <a:r>
              <a:rPr lang="pt-BR" dirty="0" err="1"/>
              <a:t>desenvolvimentais</a:t>
            </a:r>
            <a:r>
              <a:rPr lang="pt-BR" dirty="0"/>
              <a:t> distintos, tanto a </a:t>
            </a:r>
            <a:r>
              <a:rPr lang="pt-BR" dirty="0" smtClean="0"/>
              <a:t>avaliação </a:t>
            </a:r>
            <a:r>
              <a:rPr lang="pt-BR" dirty="0"/>
              <a:t>quanto a estimulação precisam ocorrer de forma </a:t>
            </a:r>
            <a:r>
              <a:rPr lang="pt-BR" dirty="0" smtClean="0"/>
              <a:t>adequada;</a:t>
            </a:r>
            <a:endParaRPr lang="pt-BR" dirty="0"/>
          </a:p>
          <a:p>
            <a:endParaRPr lang="pt-BR" dirty="0"/>
          </a:p>
          <a:p>
            <a:r>
              <a:rPr lang="pt-BR" dirty="0"/>
              <a:t>Considerando que as formas tradicionais tendem a não </a:t>
            </a:r>
            <a:r>
              <a:rPr lang="pt-BR" dirty="0" smtClean="0"/>
              <a:t>respeitar </a:t>
            </a:r>
            <a:r>
              <a:rPr lang="pt-BR" dirty="0"/>
              <a:t>estas diferenças, rotulando os indivíduos por </a:t>
            </a:r>
            <a:r>
              <a:rPr lang="pt-BR" dirty="0" smtClean="0"/>
              <a:t>resultados </a:t>
            </a:r>
            <a:r>
              <a:rPr lang="pt-BR" dirty="0"/>
              <a:t>que não refletem seu potencial real, essa teoria tem sido repensada dentro da educação, justamente na tentativa </a:t>
            </a:r>
            <a:r>
              <a:rPr lang="pt-BR" dirty="0" smtClean="0"/>
              <a:t>de </a:t>
            </a:r>
            <a:r>
              <a:rPr lang="pt-BR" dirty="0"/>
              <a:t>respeitar as diferenças entre as </a:t>
            </a:r>
            <a:r>
              <a:rPr lang="pt-BR" dirty="0" smtClean="0"/>
              <a:t>pessoas.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212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Como a </a:t>
            </a:r>
            <a:r>
              <a:rPr lang="en-US" b="1" dirty="0" err="1" smtClean="0"/>
              <a:t>Neuroeducação</a:t>
            </a:r>
            <a:r>
              <a:rPr lang="en-US" b="1" dirty="0" smtClean="0"/>
              <a:t> </a:t>
            </a:r>
            <a:r>
              <a:rPr lang="en-US" b="1" dirty="0" err="1" smtClean="0"/>
              <a:t>contribui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a </a:t>
            </a:r>
            <a:r>
              <a:rPr lang="en-US" b="1" dirty="0" err="1" smtClean="0"/>
              <a:t>Educação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558080" cy="42757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Neuroeducação</a:t>
            </a:r>
            <a:r>
              <a:rPr lang="en-US" dirty="0"/>
              <a:t> </a:t>
            </a:r>
            <a:r>
              <a:rPr lang="en-US" dirty="0" err="1" smtClean="0"/>
              <a:t>busca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explicações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papel</a:t>
            </a:r>
            <a:r>
              <a:rPr lang="en-US" dirty="0" smtClean="0"/>
              <a:t> das </a:t>
            </a:r>
            <a:r>
              <a:rPr lang="en-US" dirty="0" err="1" smtClean="0"/>
              <a:t>emoções</a:t>
            </a:r>
            <a:r>
              <a:rPr lang="en-US" dirty="0" smtClean="0"/>
              <a:t> no </a:t>
            </a:r>
            <a:r>
              <a:rPr lang="en-US" dirty="0" err="1" smtClean="0"/>
              <a:t>aprendizado</a:t>
            </a:r>
            <a:r>
              <a:rPr lang="en-US" dirty="0" smtClean="0"/>
              <a:t>,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r>
              <a:rPr lang="en-US" dirty="0" smtClean="0"/>
              <a:t> de </a:t>
            </a:r>
            <a:r>
              <a:rPr lang="en-US" dirty="0" err="1" smtClean="0"/>
              <a:t>tomada</a:t>
            </a:r>
            <a:r>
              <a:rPr lang="en-US" dirty="0" smtClean="0"/>
              <a:t> de </a:t>
            </a:r>
            <a:r>
              <a:rPr lang="en-US" dirty="0" err="1" smtClean="0"/>
              <a:t>decisão</a:t>
            </a:r>
            <a:r>
              <a:rPr lang="en-US" dirty="0" smtClean="0"/>
              <a:t> e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várias</a:t>
            </a:r>
            <a:r>
              <a:rPr lang="en-US" dirty="0" smtClean="0"/>
              <a:t> </a:t>
            </a:r>
            <a:r>
              <a:rPr lang="en-US" dirty="0" err="1" smtClean="0"/>
              <a:t>possibilidades</a:t>
            </a:r>
            <a:r>
              <a:rPr lang="en-US" dirty="0" smtClean="0"/>
              <a:t> de </a:t>
            </a:r>
            <a:r>
              <a:rPr lang="en-US" dirty="0" err="1" smtClean="0"/>
              <a:t>motivação</a:t>
            </a:r>
            <a:r>
              <a:rPr lang="en-US" dirty="0" smtClean="0"/>
              <a:t> dos </a:t>
            </a:r>
            <a:r>
              <a:rPr lang="en-US" dirty="0" err="1" smtClean="0"/>
              <a:t>alunos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aprendizado</a:t>
            </a:r>
            <a:r>
              <a:rPr lang="en-US" dirty="0" smtClean="0"/>
              <a:t>. </a:t>
            </a:r>
            <a:r>
              <a:rPr lang="pt-BR" dirty="0" smtClean="0"/>
              <a:t>Estas </a:t>
            </a:r>
            <a:r>
              <a:rPr lang="pt-BR" dirty="0"/>
              <a:t>informações seriam usadas para melhorar </a:t>
            </a:r>
            <a:r>
              <a:rPr lang="pt-BR" dirty="0" smtClean="0"/>
              <a:t>nossas </a:t>
            </a:r>
            <a:r>
              <a:rPr lang="pt-BR" dirty="0"/>
              <a:t>práticas em sala de aula.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 err="1" smtClean="0"/>
              <a:t>Neuroeducação</a:t>
            </a:r>
            <a:r>
              <a:rPr lang="pt-BR" dirty="0" smtClean="0"/>
              <a:t> aproveita </a:t>
            </a:r>
            <a:r>
              <a:rPr lang="pt-BR" dirty="0"/>
              <a:t>o conhecimento já consolidado sobre as mudanças neuronais que ocorrem no </a:t>
            </a:r>
            <a:r>
              <a:rPr lang="pt-BR" dirty="0" smtClean="0"/>
              <a:t>cérebro </a:t>
            </a:r>
            <a:r>
              <a:rPr lang="pt-BR" dirty="0"/>
              <a:t>durante o aprendizado (área de pesquisa das Neurociências</a:t>
            </a:r>
            <a:r>
              <a:rPr lang="pt-BR" dirty="0" smtClean="0"/>
              <a:t>) </a:t>
            </a:r>
            <a:r>
              <a:rPr lang="pt-BR" dirty="0"/>
              <a:t>e as técnicas e métodos de observação e documentação dos comportamentos observáveis (área de pesquisa da Psicologia), para fundamentar de forma consistente </a:t>
            </a:r>
            <a:r>
              <a:rPr lang="pt-BR" dirty="0" smtClean="0"/>
              <a:t>a criação e avaliação de práticas pedagógicas.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53218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Alguns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princípios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individuais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básicos</a:t>
            </a:r>
            <a:r>
              <a:rPr lang="en-US" b="1" dirty="0" smtClean="0">
                <a:solidFill>
                  <a:schemeClr val="tx1"/>
                </a:solidFill>
              </a:rPr>
              <a:t> da </a:t>
            </a:r>
            <a:r>
              <a:rPr lang="en-US" b="1" dirty="0" err="1" smtClean="0">
                <a:solidFill>
                  <a:schemeClr val="tx1"/>
                </a:solidFill>
              </a:rPr>
              <a:t>Neuroeducação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1443835"/>
            <a:ext cx="4040188" cy="3035058"/>
          </a:xfrm>
        </p:spPr>
        <p:txBody>
          <a:bodyPr>
            <a:noAutofit/>
          </a:bodyPr>
          <a:lstStyle/>
          <a:p>
            <a:r>
              <a:rPr lang="pt-BR" sz="1800" dirty="0" smtClean="0"/>
              <a:t> </a:t>
            </a:r>
            <a:r>
              <a:rPr lang="pt-BR" sz="1800" dirty="0"/>
              <a:t>estudantes aprendem melhor quando são altamente motivados do que quando não têm motivação; </a:t>
            </a:r>
          </a:p>
          <a:p>
            <a:r>
              <a:rPr lang="pt-BR" sz="1800" dirty="0" smtClean="0"/>
              <a:t>stress </a:t>
            </a:r>
            <a:r>
              <a:rPr lang="pt-BR" sz="1800" dirty="0"/>
              <a:t>impacta </a:t>
            </a:r>
            <a:r>
              <a:rPr lang="pt-BR" sz="1800" dirty="0" smtClean="0"/>
              <a:t>aprendizado;</a:t>
            </a:r>
          </a:p>
          <a:p>
            <a:r>
              <a:rPr lang="pt-BR" sz="1800" dirty="0" smtClean="0"/>
              <a:t>ansiedade </a:t>
            </a:r>
            <a:r>
              <a:rPr lang="pt-BR" sz="1800" dirty="0"/>
              <a:t>bloqueia oportunidades de aprendizado; </a:t>
            </a:r>
          </a:p>
          <a:p>
            <a:r>
              <a:rPr lang="pt-BR" sz="1800" dirty="0" smtClean="0"/>
              <a:t>estados </a:t>
            </a:r>
            <a:r>
              <a:rPr lang="pt-BR" sz="1800" dirty="0"/>
              <a:t>depressivos podem impedir aprendizado; </a:t>
            </a:r>
          </a:p>
          <a:p>
            <a:r>
              <a:rPr lang="pt-BR" sz="1800" dirty="0" smtClean="0"/>
              <a:t>o </a:t>
            </a:r>
            <a:r>
              <a:rPr lang="pt-BR" sz="1800" dirty="0"/>
              <a:t>tom de voz de outras pessoas é rapidamente julgado no cérebro como ameaçador ou </a:t>
            </a:r>
            <a:r>
              <a:rPr lang="pt-BR" sz="1800" dirty="0" smtClean="0"/>
              <a:t>não-ameaçador;</a:t>
            </a:r>
          </a:p>
          <a:p>
            <a:r>
              <a:rPr lang="pt-BR" sz="1800" dirty="0" smtClean="0"/>
              <a:t>as </a:t>
            </a:r>
            <a:r>
              <a:rPr lang="pt-BR" sz="1800" dirty="0"/>
              <a:t>faces das pessoas são julgadas quase que instantaneamente (i.e., intenções boas ou más</a:t>
            </a:r>
            <a:r>
              <a:rPr lang="pt-BR" sz="1800" dirty="0" smtClean="0"/>
              <a:t>);</a:t>
            </a:r>
          </a:p>
          <a:p>
            <a:r>
              <a:rPr lang="pt-BR" sz="1800" dirty="0" smtClean="0"/>
              <a:t>feedback </a:t>
            </a:r>
            <a:r>
              <a:rPr lang="pt-BR" sz="1800" dirty="0"/>
              <a:t>é importante para o aprendizado; </a:t>
            </a:r>
            <a:endParaRPr lang="en-US" sz="18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705" y="1596540"/>
            <a:ext cx="4041775" cy="3035058"/>
          </a:xfrm>
        </p:spPr>
        <p:txBody>
          <a:bodyPr>
            <a:noAutofit/>
          </a:bodyPr>
          <a:lstStyle/>
          <a:p>
            <a:r>
              <a:rPr lang="pt-BR" sz="1800" dirty="0" smtClean="0"/>
              <a:t>emoções </a:t>
            </a:r>
            <a:r>
              <a:rPr lang="pt-BR" sz="1800" dirty="0"/>
              <a:t>têm papel-chave no aprendizado; </a:t>
            </a:r>
            <a:endParaRPr lang="pt-BR" sz="1800" dirty="0" smtClean="0"/>
          </a:p>
          <a:p>
            <a:r>
              <a:rPr lang="pt-BR" sz="1800" dirty="0" smtClean="0"/>
              <a:t>movimento </a:t>
            </a:r>
            <a:r>
              <a:rPr lang="pt-BR" sz="1800" dirty="0"/>
              <a:t>pode potencializar o aprendizado; </a:t>
            </a:r>
          </a:p>
          <a:p>
            <a:r>
              <a:rPr lang="pt-BR" sz="1800" dirty="0" smtClean="0"/>
              <a:t>humor </a:t>
            </a:r>
            <a:r>
              <a:rPr lang="pt-BR" sz="1800" dirty="0"/>
              <a:t>pode potencializar as oportunidades de aprendizado; </a:t>
            </a:r>
          </a:p>
          <a:p>
            <a:r>
              <a:rPr lang="pt-BR" sz="1800" dirty="0" smtClean="0"/>
              <a:t>nutrição </a:t>
            </a:r>
            <a:r>
              <a:rPr lang="pt-BR" sz="1800" dirty="0"/>
              <a:t>impacta o aprendizado; </a:t>
            </a:r>
          </a:p>
          <a:p>
            <a:r>
              <a:rPr lang="pt-BR" sz="1800" dirty="0" smtClean="0"/>
              <a:t>sono </a:t>
            </a:r>
            <a:r>
              <a:rPr lang="pt-BR" sz="1800" dirty="0"/>
              <a:t>impacta consolidação de </a:t>
            </a:r>
            <a:r>
              <a:rPr lang="pt-BR" sz="1800" dirty="0" smtClean="0"/>
              <a:t>memória;</a:t>
            </a:r>
          </a:p>
          <a:p>
            <a:r>
              <a:rPr lang="pt-BR" sz="1800" dirty="0" smtClean="0"/>
              <a:t>estilos </a:t>
            </a:r>
            <a:r>
              <a:rPr lang="pt-BR" sz="1800" dirty="0"/>
              <a:t>de aprendizado (preferências cognitivas) são </a:t>
            </a:r>
            <a:r>
              <a:rPr lang="pt-BR" sz="1800" dirty="0" smtClean="0"/>
              <a:t>devidos </a:t>
            </a:r>
            <a:r>
              <a:rPr lang="pt-BR" sz="1800" dirty="0"/>
              <a:t>à estrutura única do cérebro de cada indivíduo; </a:t>
            </a:r>
          </a:p>
          <a:p>
            <a:r>
              <a:rPr lang="pt-BR" sz="1800" dirty="0" smtClean="0"/>
              <a:t>diferenciação </a:t>
            </a:r>
            <a:r>
              <a:rPr lang="pt-BR" sz="1800" dirty="0"/>
              <a:t>nas práticas de sala de aula são justificadas pelas diferentes inteligências dos alunos</a:t>
            </a:r>
            <a:r>
              <a:rPr lang="pt-BR" sz="1800" dirty="0" smtClean="0"/>
              <a:t>.</a:t>
            </a:r>
          </a:p>
          <a:p>
            <a:pPr marL="0" indent="0" algn="r">
              <a:buNone/>
            </a:pPr>
            <a:endParaRPr lang="pt-BR" sz="1800" dirty="0" smtClean="0"/>
          </a:p>
          <a:p>
            <a:pPr marL="0" indent="0" algn="r">
              <a:buNone/>
            </a:pPr>
            <a:r>
              <a:rPr lang="pt-BR" sz="1800" dirty="0" smtClean="0"/>
              <a:t>(</a:t>
            </a:r>
            <a:r>
              <a:rPr lang="pt-BR" sz="1800" dirty="0" err="1"/>
              <a:t>Tokuhama</a:t>
            </a:r>
            <a:r>
              <a:rPr lang="pt-BR" sz="1800" dirty="0"/>
              <a:t>-Espinosa, 2008: 78). 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532180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chemeClr val="tx1"/>
                </a:solidFill>
              </a:rPr>
              <a:t>Alguns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princípios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universais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básicos</a:t>
            </a:r>
            <a:r>
              <a:rPr lang="en-US" sz="2800" b="1" dirty="0">
                <a:solidFill>
                  <a:schemeClr val="tx1"/>
                </a:solidFill>
              </a:rPr>
              <a:t> da </a:t>
            </a:r>
            <a:r>
              <a:rPr lang="en-US" sz="2800" b="1" dirty="0" err="1" smtClean="0">
                <a:solidFill>
                  <a:schemeClr val="tx1"/>
                </a:solidFill>
              </a:rPr>
              <a:t>Neuroeducação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que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podem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usados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nas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práticas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pedagógicas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  <a:endParaRPr lang="pt-BR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8965" y="1596540"/>
            <a:ext cx="4040188" cy="3035058"/>
          </a:xfrm>
        </p:spPr>
        <p:txBody>
          <a:bodyPr>
            <a:noAutofit/>
          </a:bodyPr>
          <a:lstStyle/>
          <a:p>
            <a:r>
              <a:rPr lang="pt-BR" sz="1800" dirty="0" smtClean="0"/>
              <a:t>cada </a:t>
            </a:r>
            <a:r>
              <a:rPr lang="pt-BR" sz="1800" dirty="0"/>
              <a:t>cérebro é único e unicamente organizado; </a:t>
            </a:r>
          </a:p>
          <a:p>
            <a:r>
              <a:rPr lang="pt-BR" sz="1800" dirty="0" smtClean="0"/>
              <a:t>cérebros </a:t>
            </a:r>
            <a:r>
              <a:rPr lang="pt-BR" sz="1800" dirty="0"/>
              <a:t>são especializados e não são igualmente bons em tudo; </a:t>
            </a:r>
          </a:p>
          <a:p>
            <a:r>
              <a:rPr lang="pt-BR" sz="1800" dirty="0" smtClean="0"/>
              <a:t>o </a:t>
            </a:r>
            <a:r>
              <a:rPr lang="pt-BR" sz="1800" dirty="0"/>
              <a:t>cérebro é um sistema complexo, dinâmico e em modificação diária, pelas experiências; </a:t>
            </a:r>
          </a:p>
          <a:p>
            <a:r>
              <a:rPr lang="pt-BR" sz="1800" dirty="0" smtClean="0"/>
              <a:t>cérebros </a:t>
            </a:r>
            <a:r>
              <a:rPr lang="pt-BR" sz="1800" dirty="0"/>
              <a:t>são considerados ‘plásticos’ e continuam a se desenvolver ao longo de suas vidas; </a:t>
            </a:r>
          </a:p>
          <a:p>
            <a:r>
              <a:rPr lang="pt-BR" sz="1800" dirty="0" smtClean="0"/>
              <a:t>aprendizado </a:t>
            </a:r>
            <a:r>
              <a:rPr lang="pt-BR" sz="1800" dirty="0"/>
              <a:t>é baseado em parte na habilidade do cérebro de se </a:t>
            </a:r>
            <a:r>
              <a:rPr lang="pt-BR" sz="1800" dirty="0" err="1"/>
              <a:t>auto-corrigir</a:t>
            </a:r>
            <a:r>
              <a:rPr lang="pt-BR" sz="1800" dirty="0"/>
              <a:t> e aprender pela experiência, através da análise de dados e </a:t>
            </a:r>
            <a:r>
              <a:rPr lang="pt-BR" sz="1800" dirty="0" err="1"/>
              <a:t>auto-reflexão</a:t>
            </a:r>
            <a:r>
              <a:rPr lang="pt-BR" sz="1800" dirty="0"/>
              <a:t>; </a:t>
            </a:r>
          </a:p>
          <a:p>
            <a:r>
              <a:rPr lang="pt-BR" sz="1800" dirty="0" smtClean="0"/>
              <a:t>a </a:t>
            </a:r>
            <a:r>
              <a:rPr lang="pt-BR" sz="1800" dirty="0"/>
              <a:t>busca por sentido é inata na natureza humana;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24705" y="1443835"/>
            <a:ext cx="4041775" cy="3035058"/>
          </a:xfrm>
        </p:spPr>
        <p:txBody>
          <a:bodyPr>
            <a:noAutofit/>
          </a:bodyPr>
          <a:lstStyle/>
          <a:p>
            <a:r>
              <a:rPr lang="pt-BR" sz="1800" dirty="0" smtClean="0"/>
              <a:t>a </a:t>
            </a:r>
            <a:r>
              <a:rPr lang="pt-BR" sz="1800" dirty="0"/>
              <a:t>busca por sentido ocorre através de ‘padronizações’; </a:t>
            </a:r>
          </a:p>
          <a:p>
            <a:r>
              <a:rPr lang="pt-BR" sz="1800" dirty="0" smtClean="0"/>
              <a:t>aprendizado </a:t>
            </a:r>
            <a:r>
              <a:rPr lang="pt-BR" sz="1800" dirty="0"/>
              <a:t>é baseado em parte na habilidade do cérebro de detectar padrões e fazer aproximações para </a:t>
            </a:r>
            <a:r>
              <a:rPr lang="pt-BR" sz="1800" dirty="0" smtClean="0"/>
              <a:t>aprender;</a:t>
            </a:r>
          </a:p>
          <a:p>
            <a:r>
              <a:rPr lang="pt-BR" sz="1800" dirty="0" smtClean="0"/>
              <a:t>emoções </a:t>
            </a:r>
            <a:r>
              <a:rPr lang="pt-BR" sz="1800" dirty="0"/>
              <a:t>são críticas para detectar padrões</a:t>
            </a:r>
            <a:r>
              <a:rPr lang="pt-BR" sz="1800" dirty="0" smtClean="0"/>
              <a:t>;</a:t>
            </a:r>
          </a:p>
          <a:p>
            <a:r>
              <a:rPr lang="pt-BR" sz="1800" dirty="0"/>
              <a:t>aprendizado é baseado em parte na capacidade do cérebro para criar; </a:t>
            </a:r>
          </a:p>
          <a:p>
            <a:r>
              <a:rPr lang="pt-BR" sz="1800" dirty="0" smtClean="0"/>
              <a:t>aprendizado </a:t>
            </a:r>
            <a:r>
              <a:rPr lang="pt-BR" sz="1800" dirty="0"/>
              <a:t>é potencializado pelo desafio e inibido pela ameaça; </a:t>
            </a:r>
          </a:p>
          <a:p>
            <a:r>
              <a:rPr lang="pt-BR" sz="1800" dirty="0" smtClean="0"/>
              <a:t>o </a:t>
            </a:r>
            <a:r>
              <a:rPr lang="pt-BR" sz="1800" dirty="0"/>
              <a:t>cérebro processa partes e todo simultaneamente (é um processador paralelo); </a:t>
            </a:r>
          </a:p>
          <a:p>
            <a:r>
              <a:rPr lang="pt-BR" sz="1800" dirty="0" smtClean="0"/>
              <a:t>cérebros </a:t>
            </a:r>
            <a:r>
              <a:rPr lang="pt-BR" sz="1800" dirty="0"/>
              <a:t>são projetados para flutuações mais do que atenção constante; 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3467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53218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Alguns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princípios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universais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básicos</a:t>
            </a:r>
            <a:r>
              <a:rPr lang="en-US" b="1" dirty="0">
                <a:solidFill>
                  <a:schemeClr val="tx1"/>
                </a:solidFill>
              </a:rPr>
              <a:t> da </a:t>
            </a:r>
            <a:r>
              <a:rPr lang="en-US" b="1" dirty="0" err="1">
                <a:solidFill>
                  <a:schemeClr val="tx1"/>
                </a:solidFill>
              </a:rPr>
              <a:t>Neuroeducação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que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podem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usados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práticas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pedagógicas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040188" cy="3035058"/>
          </a:xfrm>
        </p:spPr>
        <p:txBody>
          <a:bodyPr>
            <a:noAutofit/>
          </a:bodyPr>
          <a:lstStyle/>
          <a:p>
            <a:r>
              <a:rPr lang="pt-BR" sz="1800" dirty="0" smtClean="0"/>
              <a:t>aprendizado </a:t>
            </a:r>
            <a:r>
              <a:rPr lang="pt-BR" sz="1800" dirty="0"/>
              <a:t>envolve tanto atenção focada quanto percepção </a:t>
            </a:r>
            <a:r>
              <a:rPr lang="pt-BR" sz="1800" dirty="0" smtClean="0"/>
              <a:t>periférica;</a:t>
            </a:r>
          </a:p>
          <a:p>
            <a:r>
              <a:rPr lang="pt-BR" sz="1800" dirty="0" smtClean="0"/>
              <a:t>o </a:t>
            </a:r>
            <a:r>
              <a:rPr lang="pt-BR" sz="1800" dirty="0"/>
              <a:t>cérebro é social e cresce na interação (tanto quanto na reflexão pessoal</a:t>
            </a:r>
            <a:r>
              <a:rPr lang="pt-BR" sz="1800" dirty="0" smtClean="0"/>
              <a:t>);</a:t>
            </a:r>
          </a:p>
          <a:p>
            <a:r>
              <a:rPr lang="pt-BR" sz="1800" dirty="0" smtClean="0"/>
              <a:t>aprendizado </a:t>
            </a:r>
            <a:r>
              <a:rPr lang="pt-BR" sz="1800" dirty="0"/>
              <a:t>sempre envolve processos conscientes e inconscientes; </a:t>
            </a:r>
          </a:p>
          <a:p>
            <a:r>
              <a:rPr lang="pt-BR" sz="1800" dirty="0" smtClean="0"/>
              <a:t>aprendizado </a:t>
            </a:r>
            <a:r>
              <a:rPr lang="pt-BR" sz="1800" dirty="0"/>
              <a:t>é </a:t>
            </a:r>
            <a:r>
              <a:rPr lang="pt-BR" sz="1800" dirty="0" err="1"/>
              <a:t>desenvolvimental</a:t>
            </a:r>
            <a:r>
              <a:rPr lang="pt-BR" sz="1800" dirty="0"/>
              <a:t>; </a:t>
            </a:r>
          </a:p>
          <a:p>
            <a:r>
              <a:rPr lang="pt-BR" sz="1800" dirty="0" smtClean="0"/>
              <a:t>aprendizado </a:t>
            </a:r>
            <a:r>
              <a:rPr lang="pt-BR" sz="1800" dirty="0"/>
              <a:t>recruta a fisiologia completa (o corpo impacta o cérebro e o cérebro controla o corpo);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24705" y="1901950"/>
            <a:ext cx="4041775" cy="3035058"/>
          </a:xfrm>
        </p:spPr>
        <p:txBody>
          <a:bodyPr>
            <a:noAutofit/>
          </a:bodyPr>
          <a:lstStyle/>
          <a:p>
            <a:r>
              <a:rPr lang="pt-BR" sz="1800" dirty="0" smtClean="0"/>
              <a:t>diferentes </a:t>
            </a:r>
            <a:r>
              <a:rPr lang="pt-BR" sz="1800" dirty="0"/>
              <a:t>sistemas de memória (curto prazo, de trabalho, longo prazo, emocional, espacial, de hábito) aprendem de formas diferentes; </a:t>
            </a:r>
          </a:p>
          <a:p>
            <a:r>
              <a:rPr lang="pt-BR" sz="1800" dirty="0" smtClean="0"/>
              <a:t>informação </a:t>
            </a:r>
            <a:r>
              <a:rPr lang="pt-BR" sz="1800" dirty="0"/>
              <a:t>nova é arquivada em várias áreas do cérebro e pode ser evocada através de diferentes rotas de acesso; </a:t>
            </a:r>
          </a:p>
          <a:p>
            <a:r>
              <a:rPr lang="pt-BR" sz="1800" dirty="0" smtClean="0"/>
              <a:t>o </a:t>
            </a:r>
            <a:r>
              <a:rPr lang="pt-BR" sz="1800" dirty="0"/>
              <a:t>cérebro recorda melhor quando os fatos e habilidades são integrados em contextos naturais; e </a:t>
            </a:r>
          </a:p>
          <a:p>
            <a:r>
              <a:rPr lang="pt-BR" sz="1800" dirty="0" smtClean="0"/>
              <a:t>Memória </a:t>
            </a:r>
            <a:r>
              <a:rPr lang="pt-BR" sz="1800" dirty="0"/>
              <a:t>+ Atenção = Aprendizado</a:t>
            </a:r>
            <a:r>
              <a:rPr lang="pt-BR" sz="1800" dirty="0" smtClean="0"/>
              <a:t>. </a:t>
            </a:r>
          </a:p>
          <a:p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 algn="r">
              <a:buNone/>
            </a:pPr>
            <a:r>
              <a:rPr lang="pt-BR" sz="1800" dirty="0" smtClean="0"/>
              <a:t>(</a:t>
            </a:r>
            <a:r>
              <a:rPr lang="pt-BR" sz="1800" dirty="0" err="1"/>
              <a:t>Tokuhama</a:t>
            </a:r>
            <a:r>
              <a:rPr lang="pt-BR" sz="1800" dirty="0"/>
              <a:t>-Espinosa, 2008: 79,80). 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050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TEORIA DAS INTELIGÊNCIAS MÚLTIPLAS: </a:t>
            </a:r>
            <a:br>
              <a:rPr lang="pt-BR" b="1" dirty="0"/>
            </a:br>
            <a:r>
              <a:rPr lang="pt-BR" b="1" dirty="0"/>
              <a:t>Howard Gardner</a:t>
            </a:r>
            <a:br>
              <a:rPr lang="pt-BR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Foi estudada pelo psicólogo Howard Gardner como um </a:t>
            </a:r>
            <a:r>
              <a:rPr lang="pt-BR" dirty="0" smtClean="0"/>
              <a:t>contrapeso </a:t>
            </a:r>
            <a:r>
              <a:rPr lang="pt-BR" dirty="0"/>
              <a:t>ao paradigma da inteligência única. Ele propôs que a vida humana requer o desenvolvimento de </a:t>
            </a:r>
            <a:r>
              <a:rPr lang="pt-BR" dirty="0" smtClean="0"/>
              <a:t>vários </a:t>
            </a:r>
            <a:r>
              <a:rPr lang="pt-BR" dirty="0"/>
              <a:t>tipos de </a:t>
            </a:r>
            <a:r>
              <a:rPr lang="pt-BR" dirty="0" smtClean="0"/>
              <a:t>inteligências;</a:t>
            </a:r>
            <a:endParaRPr lang="pt-BR" dirty="0"/>
          </a:p>
          <a:p>
            <a:endParaRPr lang="pt-BR" dirty="0"/>
          </a:p>
          <a:p>
            <a:r>
              <a:rPr lang="pt-BR" dirty="0"/>
              <a:t>É uma alternativa para o conceito de inteligência como </a:t>
            </a:r>
            <a:r>
              <a:rPr lang="pt-BR" dirty="0" smtClean="0"/>
              <a:t>uma </a:t>
            </a:r>
            <a:r>
              <a:rPr lang="pt-BR" dirty="0"/>
              <a:t>capacidade inata, geral e única, que permite aos </a:t>
            </a:r>
            <a:r>
              <a:rPr lang="pt-BR" dirty="0" smtClean="0"/>
              <a:t>indivíduos </a:t>
            </a:r>
            <a:r>
              <a:rPr lang="pt-BR" dirty="0"/>
              <a:t>uma performance, maior ou menor, em </a:t>
            </a:r>
            <a:r>
              <a:rPr lang="pt-BR" dirty="0" smtClean="0"/>
              <a:t>qualquer </a:t>
            </a:r>
            <a:r>
              <a:rPr lang="pt-BR" dirty="0"/>
              <a:t>área de </a:t>
            </a:r>
            <a:r>
              <a:rPr lang="pt-BR" dirty="0" smtClean="0"/>
              <a:t>atuação.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499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Inteligência</a:t>
            </a:r>
            <a:r>
              <a:rPr lang="en-US" b="1" dirty="0" smtClean="0">
                <a:solidFill>
                  <a:schemeClr val="tx1"/>
                </a:solidFill>
              </a:rPr>
              <a:t> musical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65194" y="1596540"/>
            <a:ext cx="6871725" cy="427574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É a habilidade que o indivíduo tem na atuação, composição e </a:t>
            </a:r>
            <a:r>
              <a:rPr lang="pt-BR" dirty="0" smtClean="0"/>
              <a:t>apreciação </a:t>
            </a:r>
            <a:r>
              <a:rPr lang="pt-BR" dirty="0"/>
              <a:t>de padrões musicais </a:t>
            </a:r>
          </a:p>
          <a:p>
            <a:endParaRPr lang="pt-BR" dirty="0"/>
          </a:p>
          <a:p>
            <a:r>
              <a:rPr lang="pt-BR" dirty="0"/>
              <a:t>Indivíduos com essa competência manifestam facilidade em </a:t>
            </a:r>
            <a:r>
              <a:rPr lang="pt-BR" dirty="0" smtClean="0"/>
              <a:t>identificar </a:t>
            </a:r>
            <a:r>
              <a:rPr lang="pt-BR" dirty="0"/>
              <a:t>sons distintos, perceber </a:t>
            </a:r>
            <a:r>
              <a:rPr lang="pt-BR" dirty="0" smtClean="0"/>
              <a:t>nuances </a:t>
            </a:r>
            <a:r>
              <a:rPr lang="pt-BR" dirty="0"/>
              <a:t>de sua intensidade e captar a sua </a:t>
            </a:r>
            <a:r>
              <a:rPr lang="pt-BR" dirty="0" err="1"/>
              <a:t>direcionalidade</a:t>
            </a:r>
            <a:r>
              <a:rPr lang="pt-BR" dirty="0"/>
              <a:t>, percebendo com clareza o tom ou a melodia, o ritmo ou a frequência e o agrupamento dos sons e suas características intrínsecas, conhecidas como timbre; além de conseguir ler, escrever, interpretar e se expressar por meio </a:t>
            </a:r>
            <a:r>
              <a:rPr lang="pt-BR" dirty="0" smtClean="0"/>
              <a:t>da </a:t>
            </a:r>
            <a:r>
              <a:rPr lang="pt-BR" dirty="0"/>
              <a:t>música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5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3310" y="833015"/>
            <a:ext cx="6558080" cy="763525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chemeClr val="tx1"/>
                </a:solidFill>
              </a:rPr>
              <a:t>Como estimular a habilidade musical para a aprendizagem: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7900" y="2054655"/>
            <a:ext cx="6558080" cy="427574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aprender </a:t>
            </a:r>
            <a:r>
              <a:rPr lang="pt-BR" dirty="0"/>
              <a:t>através de canções, de poemas com rima </a:t>
            </a:r>
            <a:r>
              <a:rPr lang="pt-BR" dirty="0" smtClean="0"/>
              <a:t>completa</a:t>
            </a:r>
            <a:endParaRPr lang="pt-BR" dirty="0"/>
          </a:p>
          <a:p>
            <a:r>
              <a:rPr lang="pt-BR" dirty="0" smtClean="0"/>
              <a:t>escrever </a:t>
            </a:r>
            <a:r>
              <a:rPr lang="pt-BR" dirty="0"/>
              <a:t>música</a:t>
            </a:r>
          </a:p>
          <a:p>
            <a:r>
              <a:rPr lang="pt-BR" dirty="0" smtClean="0"/>
              <a:t>integrar </a:t>
            </a:r>
            <a:r>
              <a:rPr lang="pt-BR" dirty="0"/>
              <a:t>música com assuntos de outras áreas</a:t>
            </a:r>
          </a:p>
          <a:p>
            <a:r>
              <a:rPr lang="pt-BR" dirty="0" smtClean="0"/>
              <a:t>usar </a:t>
            </a:r>
            <a:r>
              <a:rPr lang="pt-BR" dirty="0"/>
              <a:t>música para </a:t>
            </a:r>
            <a:r>
              <a:rPr lang="pt-BR" dirty="0" smtClean="0"/>
              <a:t>relaxar, concentrar, motivar</a:t>
            </a:r>
            <a:endParaRPr lang="pt-BR" dirty="0"/>
          </a:p>
          <a:p>
            <a:r>
              <a:rPr lang="pt-BR" dirty="0" smtClean="0"/>
              <a:t>fazer </a:t>
            </a:r>
            <a:r>
              <a:rPr lang="pt-BR" dirty="0"/>
              <a:t>imagens/figuras com música</a:t>
            </a:r>
          </a:p>
          <a:p>
            <a:r>
              <a:rPr lang="pt-BR" dirty="0" smtClean="0"/>
              <a:t>compor </a:t>
            </a:r>
            <a:r>
              <a:rPr lang="pt-BR" dirty="0"/>
              <a:t>música no computador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75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1983</Words>
  <Application>Microsoft Office PowerPoint</Application>
  <PresentationFormat>Apresentação na tela (4:3)</PresentationFormat>
  <Paragraphs>165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Office Theme</vt:lpstr>
      <vt:lpstr>NEUROEDUCAÇÃO: ASPECTOS INTRODUTÓRIOS</vt:lpstr>
      <vt:lpstr>O que é Neuroeducação?</vt:lpstr>
      <vt:lpstr>Como a Neuroeducação contribui para a Educação?</vt:lpstr>
      <vt:lpstr>Alguns princípios individuais básicos da Neuroeducação:</vt:lpstr>
      <vt:lpstr>Alguns princípios universais básicos da Neuroeducação que podem ser usados nas práticas pedagógicas:</vt:lpstr>
      <vt:lpstr>Alguns princípios universais básicos da Neuroeducação que podem ser usados nas práticas pedagógicas:</vt:lpstr>
      <vt:lpstr>TEORIA DAS INTELIGÊNCIAS MÚLTIPLAS:  Howard Gardner </vt:lpstr>
      <vt:lpstr>Inteligência musical</vt:lpstr>
      <vt:lpstr>Como estimular a habilidade musical para a aprendizagem:</vt:lpstr>
      <vt:lpstr>Inteligência corporal-cinestésica</vt:lpstr>
      <vt:lpstr>Como estimular a habilidade corporal cinestésica para a aprendizagem:</vt:lpstr>
      <vt:lpstr>INTELIGÊNCIA LÓGICO-MATEMÁTICA  </vt:lpstr>
      <vt:lpstr>Como estimular a habilidade lógico-matemática para a aprendizagem:</vt:lpstr>
      <vt:lpstr>INTELIGÊNCIA LINGUÍSTICA OU VERBAL </vt:lpstr>
      <vt:lpstr>Como estimular a habilidade linguística para a aprendizagem</vt:lpstr>
      <vt:lpstr>INTELIGÊNCIA ESPACIAL/VISUO-ESPACIAL  </vt:lpstr>
      <vt:lpstr>Como estimular a habilidade visual-espacial para a aprendizagem:</vt:lpstr>
      <vt:lpstr>INTELIGÊNCIA INTERPESSOAL  </vt:lpstr>
      <vt:lpstr>Como estimular a habilidade interpessoal para a aprendizagem:</vt:lpstr>
      <vt:lpstr>INTELIGÊNCIA INTRAPESSOAL  </vt:lpstr>
      <vt:lpstr>Como estimular a habilidade intrapessoal ou intuitiva para a aprendizagem:</vt:lpstr>
      <vt:lpstr>INTELIGÊNCIA NATURALISTA/NATURALÍSTICA </vt:lpstr>
      <vt:lpstr>Como estimular a habilidade naturalista para a aprendizagem:</vt:lpstr>
      <vt:lpstr>INTELIGÊNCIA EXISTENCIAL/EXISTENCIALISTA  </vt:lpstr>
      <vt:lpstr>Aplicação na educação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luciana</cp:lastModifiedBy>
  <cp:revision>37</cp:revision>
  <dcterms:created xsi:type="dcterms:W3CDTF">2013-08-21T19:17:07Z</dcterms:created>
  <dcterms:modified xsi:type="dcterms:W3CDTF">2019-10-03T14:51:41Z</dcterms:modified>
</cp:coreProperties>
</file>