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65" r:id="rId2"/>
    <p:sldId id="271" r:id="rId3"/>
    <p:sldId id="268" r:id="rId4"/>
    <p:sldId id="259" r:id="rId5"/>
    <p:sldId id="272" r:id="rId6"/>
    <p:sldId id="258" r:id="rId7"/>
    <p:sldId id="281" r:id="rId8"/>
    <p:sldId id="274" r:id="rId9"/>
    <p:sldId id="283" r:id="rId10"/>
    <p:sldId id="284" r:id="rId11"/>
    <p:sldId id="285" r:id="rId12"/>
    <p:sldId id="288" r:id="rId13"/>
    <p:sldId id="286" r:id="rId14"/>
    <p:sldId id="290" r:id="rId15"/>
    <p:sldId id="291" r:id="rId16"/>
    <p:sldId id="289" r:id="rId17"/>
    <p:sldId id="287" r:id="rId18"/>
    <p:sldId id="26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uli Black" panose="020F0502020204030204" pitchFamily="34" charset="0"/>
      <p:regular r:id="rId25"/>
      <p:bold r:id="rId25"/>
      <p:italic r:id="rId26"/>
      <p:boldItalic r:id="rId27"/>
    </p:embeddedFont>
    <p:embeddedFont>
      <p:font typeface="Muli Bold" panose="020F0502020204030204" pitchFamily="34" charset="0"/>
      <p:regular r:id="rId25"/>
      <p:bold r:id="rId25"/>
      <p:italic r:id="rId28"/>
      <p:boldItalic r:id="rId29"/>
    </p:embeddedFont>
    <p:embeddedFont>
      <p:font typeface="Muli Bold Bold" panose="020F0502020204030204" pitchFamily="34" charset="0"/>
      <p:regular r:id="rId30"/>
      <p:bold r:id="rId31"/>
      <p:italic r:id="rId32"/>
    </p:embeddedFont>
    <p:embeddedFont>
      <p:font typeface="Roboto Mono" pitchFamily="49" charset="0"/>
      <p:regular r:id="rId33"/>
      <p:bold r:id="rId34"/>
      <p:italic r:id="rId35"/>
      <p:boldItalic r:id="rId36"/>
    </p:embeddedFont>
    <p:embeddedFont>
      <p:font typeface="Roboto Mono Regular" panose="020F0502020204030204" pitchFamily="34" charset="0"/>
      <p:regular r:id="rId31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30" autoAdjust="0"/>
    <p:restoredTop sz="95741" autoAdjust="0"/>
  </p:normalViewPr>
  <p:slideViewPr>
    <p:cSldViewPr>
      <p:cViewPr varScale="1">
        <p:scale>
          <a:sx n="64" d="100"/>
          <a:sy n="64" d="100"/>
        </p:scale>
        <p:origin x="176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976C-CF24-804D-A10F-CF670575056D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8963B-7690-C64B-B5ED-809181298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79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in black jacket sitting on white chair">
            <a:extLst>
              <a:ext uri="{FF2B5EF4-FFF2-40B4-BE49-F238E27FC236}">
                <a16:creationId xmlns:a16="http://schemas.microsoft.com/office/drawing/2014/main" id="{5FFA79D2-0F74-E64F-A67C-4686366CA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r="3006" b="17911"/>
          <a:stretch/>
        </p:blipFill>
        <p:spPr bwMode="auto">
          <a:xfrm>
            <a:off x="-29308" y="2012058"/>
            <a:ext cx="18288000" cy="827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-1647092" y="-1221958"/>
            <a:ext cx="7371487" cy="7371487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804998" y="335994"/>
            <a:ext cx="14935200" cy="1678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49"/>
              </a:lnSpc>
            </a:pPr>
            <a:r>
              <a:rPr lang="pt-BR" sz="8000" dirty="0">
                <a:solidFill>
                  <a:srgbClr val="FFFF00"/>
                </a:solidFill>
                <a:latin typeface="Muli Black"/>
              </a:rPr>
              <a:t>Direito Econômico Digital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455662" y="1333500"/>
            <a:ext cx="1179971" cy="117997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915EFE57-C2E5-564F-BCA8-84BD66DA1B7B}"/>
              </a:ext>
            </a:extLst>
          </p:cNvPr>
          <p:cNvSpPr/>
          <p:nvPr/>
        </p:nvSpPr>
        <p:spPr>
          <a:xfrm>
            <a:off x="804998" y="2012058"/>
            <a:ext cx="11310802" cy="209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3000" spc="21" dirty="0">
                <a:solidFill>
                  <a:schemeClr val="bg1"/>
                </a:solidFill>
                <a:highlight>
                  <a:srgbClr val="800000"/>
                </a:highlight>
                <a:latin typeface="Roboto Mono Regular"/>
              </a:rPr>
              <a:t>        </a:t>
            </a:r>
            <a:r>
              <a:rPr lang="pt-BR" sz="3000" b="1" spc="21" dirty="0"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800000"/>
                </a:highlight>
                <a:latin typeface="Roboto Mono Regular"/>
              </a:rPr>
              <a:t>Professor Titular André Ramos Tavares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3000" spc="21" dirty="0">
                <a:solidFill>
                  <a:schemeClr val="bg1"/>
                </a:solidFill>
                <a:highlight>
                  <a:srgbClr val="800000"/>
                </a:highlight>
                <a:latin typeface="Roboto Mono Regular"/>
              </a:rPr>
              <a:t>                                 1º Semestre de </a:t>
            </a:r>
            <a:r>
              <a:rPr lang="pt-BR" sz="3000" spc="21" dirty="0">
                <a:solidFill>
                  <a:srgbClr val="FFFF00"/>
                </a:solidFill>
                <a:highlight>
                  <a:srgbClr val="800000"/>
                </a:highlight>
                <a:latin typeface="Roboto Mono Regular"/>
              </a:rPr>
              <a:t>2023</a:t>
            </a:r>
            <a:endParaRPr lang="en-US" sz="3000" spc="21" dirty="0">
              <a:solidFill>
                <a:srgbClr val="FFFF00"/>
              </a:solidFill>
              <a:highlight>
                <a:srgbClr val="800000"/>
              </a:highlight>
              <a:latin typeface="Roboto Mono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8827" y="465496"/>
            <a:ext cx="166116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5000" b="1" dirty="0">
                <a:solidFill>
                  <a:srgbClr val="000000"/>
                </a:solidFill>
                <a:latin typeface="Muli Bold"/>
              </a:rPr>
              <a:t>O retorno do Estado na crise da pandemia de covid-19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66999" y="2116818"/>
            <a:ext cx="14580939" cy="3158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EUA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: Declaração de emergência Nacional. Ordem Executiva 13.909, de 18 de março de 2020. Atribui poderes do </a:t>
            </a:r>
            <a:r>
              <a:rPr lang="pt-BR" sz="2800" i="1" spc="-17" dirty="0" err="1">
                <a:solidFill>
                  <a:srgbClr val="000000"/>
                </a:solidFill>
                <a:latin typeface="Roboto Mono Regular"/>
              </a:rPr>
              <a:t>Defense</a:t>
            </a:r>
            <a:r>
              <a:rPr lang="pt-BR" sz="2800" i="1" spc="-17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pt-BR" sz="2800" i="1" spc="-17" dirty="0" err="1">
                <a:solidFill>
                  <a:srgbClr val="000000"/>
                </a:solidFill>
                <a:latin typeface="Roboto Mono Regular"/>
              </a:rPr>
              <a:t>Production</a:t>
            </a:r>
            <a:r>
              <a:rPr lang="pt-BR" sz="2800" i="1" spc="-17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pt-BR" sz="2800" i="1" spc="-17" dirty="0" err="1">
                <a:solidFill>
                  <a:srgbClr val="000000"/>
                </a:solidFill>
                <a:latin typeface="Roboto Mono Regular"/>
              </a:rPr>
              <a:t>Act</a:t>
            </a:r>
            <a:r>
              <a:rPr lang="pt-BR" sz="2800" i="1" spc="-17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de 1950 ao Secretário de Saúde para </a:t>
            </a: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priorizar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 e </a:t>
            </a: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alocar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 recursos, impedir acumulação excessiva e aquisição de produtos médico-hospitalares e revenda acima do preço de mercado.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70207" y="2382626"/>
            <a:ext cx="1334344" cy="1334344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91B3BF9E-2332-8A41-9DBB-3634E7A3E162}"/>
              </a:ext>
            </a:extLst>
          </p:cNvPr>
          <p:cNvGrpSpPr/>
          <p:nvPr/>
        </p:nvGrpSpPr>
        <p:grpSpPr>
          <a:xfrm>
            <a:off x="783781" y="6493780"/>
            <a:ext cx="1334344" cy="1334344"/>
            <a:chOff x="0" y="0"/>
            <a:chExt cx="6350000" cy="6350000"/>
          </a:xfrm>
          <a:solidFill>
            <a:schemeClr val="tx2"/>
          </a:solidFill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932ABB5-85F1-234D-8692-B359A122581A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3">
            <a:extLst>
              <a:ext uri="{FF2B5EF4-FFF2-40B4-BE49-F238E27FC236}">
                <a16:creationId xmlns:a16="http://schemas.microsoft.com/office/drawing/2014/main" id="{9537D54E-08A2-6741-8FE5-D4D59B989645}"/>
              </a:ext>
            </a:extLst>
          </p:cNvPr>
          <p:cNvSpPr txBox="1"/>
          <p:nvPr/>
        </p:nvSpPr>
        <p:spPr>
          <a:xfrm>
            <a:off x="2666999" y="5676900"/>
            <a:ext cx="14580939" cy="3804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Brasil: 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Lei Delegada n.º 4 de 26 de setembro de 1963 (revogada pela Lei da Liberdade Econômica) =&gt; perda de parâmetros.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Criada no período parlamentarista do Governo de Joao Goulart.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Objetivos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: distribuições de mercadorias e serviços essenciais ao consumo e uso do povo, diante da crise de abastecimento.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Lei n.º 13.979/2020 não tem a mesma abrangência.</a:t>
            </a:r>
          </a:p>
        </p:txBody>
      </p:sp>
    </p:spTree>
    <p:extLst>
      <p:ext uri="{BB962C8B-B14F-4D97-AF65-F5344CB8AC3E}">
        <p14:creationId xmlns:p14="http://schemas.microsoft.com/office/powerpoint/2010/main" val="412741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61183" y="2095500"/>
            <a:ext cx="11789943" cy="11789943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533400" y="4305300"/>
            <a:ext cx="8077200" cy="2332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pt-BR" sz="5800" dirty="0">
                <a:solidFill>
                  <a:srgbClr val="FFFFFF"/>
                </a:solidFill>
                <a:latin typeface="Muli Bold Bold"/>
              </a:rPr>
              <a:t>Direito Econômico e </a:t>
            </a:r>
            <a:r>
              <a:rPr lang="pt-BR" sz="5800" dirty="0" err="1">
                <a:solidFill>
                  <a:srgbClr val="FFFFFF"/>
                </a:solidFill>
                <a:latin typeface="Muli Bold Bold"/>
              </a:rPr>
              <a:t>disrupção</a:t>
            </a:r>
            <a:r>
              <a:rPr lang="pt-BR" sz="5800" dirty="0">
                <a:solidFill>
                  <a:srgbClr val="FFFFFF"/>
                </a:solidFill>
                <a:latin typeface="Muli Bold Bold"/>
              </a:rPr>
              <a:t> tecnológica</a:t>
            </a:r>
          </a:p>
        </p:txBody>
      </p:sp>
      <p:pic>
        <p:nvPicPr>
          <p:cNvPr id="4100" name="Picture 4" descr="silver Android smartphone">
            <a:extLst>
              <a:ext uri="{FF2B5EF4-FFF2-40B4-BE49-F238E27FC236}">
                <a16:creationId xmlns:a16="http://schemas.microsoft.com/office/drawing/2014/main" id="{3BED9272-1375-8845-ABF2-5B61C89C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942" y="3109221"/>
            <a:ext cx="708305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6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0457" cy="48509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50976"/>
            <a:ext cx="910457" cy="5436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456" y="0"/>
            <a:ext cx="6847656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80E8876-D0C8-2449-ADC1-72A888BC18A3}"/>
              </a:ext>
            </a:extLst>
          </p:cNvPr>
          <p:cNvSpPr txBox="1"/>
          <p:nvPr/>
        </p:nvSpPr>
        <p:spPr>
          <a:xfrm>
            <a:off x="1555026" y="1728216"/>
            <a:ext cx="6203085" cy="4608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Disrupção</a:t>
            </a:r>
            <a:endParaRPr lang="en-US" sz="3600" b="1" i="1" kern="1200" dirty="0">
              <a:solidFill>
                <a:schemeClr val="tx1"/>
              </a:solidFill>
              <a:latin typeface="Roboto Mono" pitchFamily="49" charset="0"/>
              <a:ea typeface="Roboto Mono" pitchFamily="49" charset="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Roboto Mono" pitchFamily="49" charset="0"/>
              <a:ea typeface="Roboto Mono" pitchFamily="49" charset="0"/>
              <a:cs typeface="+mj-cs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“</a:t>
            </a:r>
            <a:r>
              <a:rPr lang="en-US" sz="2400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Termo</a:t>
            </a:r>
            <a:r>
              <a:rPr lang="en-US" sz="2400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utilizado</a:t>
            </a:r>
            <a:r>
              <a:rPr lang="en-US" sz="2400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 para </a:t>
            </a:r>
            <a:r>
              <a:rPr lang="en-US" sz="2400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indicar</a:t>
            </a:r>
            <a:r>
              <a:rPr lang="en-US" sz="2400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uma</a:t>
            </a:r>
            <a:r>
              <a:rPr lang="en-US" sz="2400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inovação</a:t>
            </a:r>
            <a:r>
              <a:rPr lang="en-US" sz="2400" i="1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 radical</a:t>
            </a:r>
            <a:r>
              <a:rPr lang="en-US" sz="2400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.”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Roboto Mono" pitchFamily="49" charset="0"/>
              <a:ea typeface="Roboto Mono" pitchFamily="49" charset="0"/>
              <a:cs typeface="+mj-cs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(</a:t>
            </a:r>
            <a:r>
              <a:rPr lang="en-US" sz="2400" i="1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Dizionario</a:t>
            </a:r>
            <a:r>
              <a:rPr lang="en-US" sz="2400" i="1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 Legal Tech, </a:t>
            </a:r>
            <a:r>
              <a:rPr lang="en-US" sz="2400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p. 357, </a:t>
            </a:r>
            <a:r>
              <a:rPr lang="en-US" sz="2400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tradução</a:t>
            </a:r>
            <a:r>
              <a:rPr lang="en-US" sz="2400" kern="1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 livre).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Roboto Mono" pitchFamily="49" charset="0"/>
              <a:ea typeface="Roboto Mono" pitchFamily="49" charset="0"/>
              <a:cs typeface="+mj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83100" y="109728"/>
            <a:ext cx="1768452" cy="349443"/>
            <a:chOff x="7763256" y="73152"/>
            <a:chExt cx="1178966" cy="232963"/>
          </a:xfrm>
        </p:grpSpPr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Espaço Reservado para Imagem 5" descr="Jornal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289423A9-1896-314C-A2D4-F843535C04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r="1" b="6095"/>
          <a:stretch/>
        </p:blipFill>
        <p:spPr>
          <a:xfrm>
            <a:off x="8994130" y="573576"/>
            <a:ext cx="8159422" cy="91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8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87D5EB8-5C1F-9834-9CD2-F24AD2C1D371}"/>
              </a:ext>
            </a:extLst>
          </p:cNvPr>
          <p:cNvSpPr txBox="1"/>
          <p:nvPr/>
        </p:nvSpPr>
        <p:spPr>
          <a:xfrm>
            <a:off x="372048" y="2370017"/>
            <a:ext cx="8153400" cy="652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“Se usa o termo </a:t>
            </a:r>
            <a:r>
              <a:rPr lang="pt-BR" sz="1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pt-BR" sz="1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disrupção</a:t>
            </a:r>
            <a:r>
              <a:rPr lang="pt-BR" sz="1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ou </a:t>
            </a:r>
            <a:r>
              <a:rPr lang="pt-BR" sz="1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‘disruptivo’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para indicar (não somente), no âmbito tecnológico, uma invenção, um app, um código, um serviço que </a:t>
            </a:r>
            <a:r>
              <a:rPr lang="pt-BR" sz="1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inova radicalmente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seu setor de mercado e muda completamente o equilíbrio comercial daquele âmbito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“No âmbito do 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legal tech 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da tecnologia disruptiva, o significado tem sido refinado e muitas vezes indica a ascensão inesperada e muito rápida de uma pequena empresa, </a:t>
            </a:r>
            <a:r>
              <a:rPr lang="pt-BR" sz="1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micro-empresa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ou 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start-up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que, graças a um produto ou serviço disruptivo, cresce no mercado e passa a desafiar empresas maiores e mais consolidadas, para, assim, tornar-se líder do mercado.”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pt-BR" sz="1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Dizionario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Legal Tech, 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p. 357, tradução livre)</a:t>
            </a:r>
          </a:p>
        </p:txBody>
      </p:sp>
      <p:pic>
        <p:nvPicPr>
          <p:cNvPr id="31" name="Imagem 30" descr="Circuito eletrônico com fios&#10;&#10;Descrição gerada automaticamente com confiança média">
            <a:extLst>
              <a:ext uri="{FF2B5EF4-FFF2-40B4-BE49-F238E27FC236}">
                <a16:creationId xmlns:a16="http://schemas.microsoft.com/office/drawing/2014/main" id="{F0F5297D-ECD0-5618-245C-38B878182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r="20797"/>
          <a:stretch/>
        </p:blipFill>
        <p:spPr>
          <a:xfrm>
            <a:off x="9144000" y="10"/>
            <a:ext cx="9144000" cy="10286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306843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68431" y="6858000"/>
                </a:lnTo>
                <a:lnTo>
                  <a:pt x="3064426" y="6854853"/>
                </a:lnTo>
                <a:cubicBezTo>
                  <a:pt x="2077725" y="6040555"/>
                  <a:pt x="1448804" y="4808224"/>
                  <a:pt x="1448804" y="3429000"/>
                </a:cubicBezTo>
                <a:cubicBezTo>
                  <a:pt x="1448804" y="2049777"/>
                  <a:pt x="2077725" y="817446"/>
                  <a:pt x="3064426" y="3148"/>
                </a:cubicBezTo>
                <a:close/>
                <a:moveTo>
                  <a:pt x="1056707" y="0"/>
                </a:moveTo>
                <a:lnTo>
                  <a:pt x="2472663" y="0"/>
                </a:lnTo>
                <a:lnTo>
                  <a:pt x="2400426" y="75768"/>
                </a:lnTo>
                <a:cubicBezTo>
                  <a:pt x="1595468" y="961418"/>
                  <a:pt x="1104860" y="2137915"/>
                  <a:pt x="1104860" y="3429000"/>
                </a:cubicBezTo>
                <a:cubicBezTo>
                  <a:pt x="1104860" y="4720086"/>
                  <a:pt x="1595468" y="5896583"/>
                  <a:pt x="2400426" y="6782233"/>
                </a:cubicBezTo>
                <a:lnTo>
                  <a:pt x="2472663" y="6858000"/>
                </a:lnTo>
                <a:lnTo>
                  <a:pt x="1056707" y="6858000"/>
                </a:lnTo>
                <a:lnTo>
                  <a:pt x="1040415" y="6835090"/>
                </a:lnTo>
                <a:cubicBezTo>
                  <a:pt x="383550" y="5862802"/>
                  <a:pt x="0" y="4690693"/>
                  <a:pt x="0" y="3429000"/>
                </a:cubicBezTo>
                <a:cubicBezTo>
                  <a:pt x="0" y="2167308"/>
                  <a:pt x="383550" y="995199"/>
                  <a:pt x="1040415" y="22911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4CFA7DE-DC24-4883-9E7E-83830575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0" y="0"/>
            <a:ext cx="3708996" cy="10287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AFCFA2-7B7D-FE7F-5F21-80196C4096BC}"/>
              </a:ext>
            </a:extLst>
          </p:cNvPr>
          <p:cNvSpPr txBox="1"/>
          <p:nvPr/>
        </p:nvSpPr>
        <p:spPr>
          <a:xfrm>
            <a:off x="1645920" y="488325"/>
            <a:ext cx="15087600" cy="5362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0DE65AF-2D84-0844-F241-AE718B57DCDB}"/>
              </a:ext>
            </a:extLst>
          </p:cNvPr>
          <p:cNvSpPr txBox="1"/>
          <p:nvPr/>
        </p:nvSpPr>
        <p:spPr>
          <a:xfrm>
            <a:off x="680544" y="627744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>
                <a:latin typeface="Roboto Mono" pitchFamily="49" charset="0"/>
                <a:ea typeface="Roboto Mono" pitchFamily="49" charset="0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57BFD00-B8EB-AA95-5EAD-9E92B81F2411}"/>
              </a:ext>
            </a:extLst>
          </p:cNvPr>
          <p:cNvSpPr txBox="1"/>
          <p:nvPr/>
        </p:nvSpPr>
        <p:spPr>
          <a:xfrm>
            <a:off x="351266" y="892621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Disrupção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263500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87D5EB8-5C1F-9834-9CD2-F24AD2C1D371}"/>
              </a:ext>
            </a:extLst>
          </p:cNvPr>
          <p:cNvSpPr txBox="1"/>
          <p:nvPr/>
        </p:nvSpPr>
        <p:spPr>
          <a:xfrm>
            <a:off x="372048" y="2370017"/>
            <a:ext cx="8153400" cy="652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Wolfgang Hoffmann-Riem entende que  a </a:t>
            </a:r>
            <a:r>
              <a:rPr lang="pt-BR" sz="1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disrupção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tecnológica vai além de uma inovação radical, pois também marca uma </a:t>
            </a:r>
            <a:r>
              <a:rPr lang="pt-BR" sz="1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ruptura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 pautas já consolidadas.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“A utilização do conceito de </a:t>
            </a:r>
            <a:r>
              <a:rPr lang="pt-BR" sz="1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ruptura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[no contexto da </a:t>
            </a:r>
            <a:r>
              <a:rPr lang="pt-BR" sz="1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disrupção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tecnológica] pretende deixar claro que não se trata de mudanças correntes e que se desenvolvem em um processo contínuo.”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derecho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ante 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reto de 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transformación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digital, 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p. 28, tradução livre).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" name="Imagem 30" descr="Circuito eletrônico com fios&#10;&#10;Descrição gerada automaticamente com confiança média">
            <a:extLst>
              <a:ext uri="{FF2B5EF4-FFF2-40B4-BE49-F238E27FC236}">
                <a16:creationId xmlns:a16="http://schemas.microsoft.com/office/drawing/2014/main" id="{F0F5297D-ECD0-5618-245C-38B878182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r="20797"/>
          <a:stretch/>
        </p:blipFill>
        <p:spPr>
          <a:xfrm>
            <a:off x="9144000" y="10"/>
            <a:ext cx="9144000" cy="10286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306843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68431" y="6858000"/>
                </a:lnTo>
                <a:lnTo>
                  <a:pt x="3064426" y="6854853"/>
                </a:lnTo>
                <a:cubicBezTo>
                  <a:pt x="2077725" y="6040555"/>
                  <a:pt x="1448804" y="4808224"/>
                  <a:pt x="1448804" y="3429000"/>
                </a:cubicBezTo>
                <a:cubicBezTo>
                  <a:pt x="1448804" y="2049777"/>
                  <a:pt x="2077725" y="817446"/>
                  <a:pt x="3064426" y="3148"/>
                </a:cubicBezTo>
                <a:close/>
                <a:moveTo>
                  <a:pt x="1056707" y="0"/>
                </a:moveTo>
                <a:lnTo>
                  <a:pt x="2472663" y="0"/>
                </a:lnTo>
                <a:lnTo>
                  <a:pt x="2400426" y="75768"/>
                </a:lnTo>
                <a:cubicBezTo>
                  <a:pt x="1595468" y="961418"/>
                  <a:pt x="1104860" y="2137915"/>
                  <a:pt x="1104860" y="3429000"/>
                </a:cubicBezTo>
                <a:cubicBezTo>
                  <a:pt x="1104860" y="4720086"/>
                  <a:pt x="1595468" y="5896583"/>
                  <a:pt x="2400426" y="6782233"/>
                </a:cubicBezTo>
                <a:lnTo>
                  <a:pt x="2472663" y="6858000"/>
                </a:lnTo>
                <a:lnTo>
                  <a:pt x="1056707" y="6858000"/>
                </a:lnTo>
                <a:lnTo>
                  <a:pt x="1040415" y="6835090"/>
                </a:lnTo>
                <a:cubicBezTo>
                  <a:pt x="383550" y="5862802"/>
                  <a:pt x="0" y="4690693"/>
                  <a:pt x="0" y="3429000"/>
                </a:cubicBezTo>
                <a:cubicBezTo>
                  <a:pt x="0" y="2167308"/>
                  <a:pt x="383550" y="995199"/>
                  <a:pt x="1040415" y="22911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4CFA7DE-DC24-4883-9E7E-83830575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0" y="0"/>
            <a:ext cx="3708996" cy="10287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AFCFA2-7B7D-FE7F-5F21-80196C4096BC}"/>
              </a:ext>
            </a:extLst>
          </p:cNvPr>
          <p:cNvSpPr txBox="1"/>
          <p:nvPr/>
        </p:nvSpPr>
        <p:spPr>
          <a:xfrm>
            <a:off x="1645920" y="488325"/>
            <a:ext cx="15087600" cy="5362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0DE65AF-2D84-0844-F241-AE718B57DCDB}"/>
              </a:ext>
            </a:extLst>
          </p:cNvPr>
          <p:cNvSpPr txBox="1"/>
          <p:nvPr/>
        </p:nvSpPr>
        <p:spPr>
          <a:xfrm>
            <a:off x="680544" y="627744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>
                <a:latin typeface="Roboto Mono" pitchFamily="49" charset="0"/>
                <a:ea typeface="Roboto Mono" pitchFamily="49" charset="0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57BFD00-B8EB-AA95-5EAD-9E92B81F2411}"/>
              </a:ext>
            </a:extLst>
          </p:cNvPr>
          <p:cNvSpPr txBox="1"/>
          <p:nvPr/>
        </p:nvSpPr>
        <p:spPr>
          <a:xfrm>
            <a:off x="351266" y="892621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Disrupção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291477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87D5EB8-5C1F-9834-9CD2-F24AD2C1D371}"/>
              </a:ext>
            </a:extLst>
          </p:cNvPr>
          <p:cNvSpPr txBox="1"/>
          <p:nvPr/>
        </p:nvSpPr>
        <p:spPr>
          <a:xfrm>
            <a:off x="372048" y="2370017"/>
            <a:ext cx="8153400" cy="652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“Da perspectiva da Ciência Jurídica, a descoberta de uma </a:t>
            </a:r>
            <a:r>
              <a:rPr lang="pt-BR" sz="1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disrupção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a sua causa não são importantes como tais, 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mas sim as mudanças por elas promovidas e a sua vinculação, 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obstaculização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ou posterior desenvolvimento no Ordenamento jurídico a ela associado 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[...]”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derecho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ante 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reto de 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transformación</a:t>
            </a:r>
            <a:r>
              <a:rPr lang="pt-BR" sz="1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digital, </a:t>
            </a:r>
            <a:r>
              <a:rPr lang="pt-B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p. 28, tradução livre).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" name="Imagem 30" descr="Circuito eletrônico com fios&#10;&#10;Descrição gerada automaticamente com confiança média">
            <a:extLst>
              <a:ext uri="{FF2B5EF4-FFF2-40B4-BE49-F238E27FC236}">
                <a16:creationId xmlns:a16="http://schemas.microsoft.com/office/drawing/2014/main" id="{F0F5297D-ECD0-5618-245C-38B878182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r="20797"/>
          <a:stretch/>
        </p:blipFill>
        <p:spPr>
          <a:xfrm>
            <a:off x="9144000" y="10"/>
            <a:ext cx="9144000" cy="10286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306843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68431" y="6858000"/>
                </a:lnTo>
                <a:lnTo>
                  <a:pt x="3064426" y="6854853"/>
                </a:lnTo>
                <a:cubicBezTo>
                  <a:pt x="2077725" y="6040555"/>
                  <a:pt x="1448804" y="4808224"/>
                  <a:pt x="1448804" y="3429000"/>
                </a:cubicBezTo>
                <a:cubicBezTo>
                  <a:pt x="1448804" y="2049777"/>
                  <a:pt x="2077725" y="817446"/>
                  <a:pt x="3064426" y="3148"/>
                </a:cubicBezTo>
                <a:close/>
                <a:moveTo>
                  <a:pt x="1056707" y="0"/>
                </a:moveTo>
                <a:lnTo>
                  <a:pt x="2472663" y="0"/>
                </a:lnTo>
                <a:lnTo>
                  <a:pt x="2400426" y="75768"/>
                </a:lnTo>
                <a:cubicBezTo>
                  <a:pt x="1595468" y="961418"/>
                  <a:pt x="1104860" y="2137915"/>
                  <a:pt x="1104860" y="3429000"/>
                </a:cubicBezTo>
                <a:cubicBezTo>
                  <a:pt x="1104860" y="4720086"/>
                  <a:pt x="1595468" y="5896583"/>
                  <a:pt x="2400426" y="6782233"/>
                </a:cubicBezTo>
                <a:lnTo>
                  <a:pt x="2472663" y="6858000"/>
                </a:lnTo>
                <a:lnTo>
                  <a:pt x="1056707" y="6858000"/>
                </a:lnTo>
                <a:lnTo>
                  <a:pt x="1040415" y="6835090"/>
                </a:lnTo>
                <a:cubicBezTo>
                  <a:pt x="383550" y="5862802"/>
                  <a:pt x="0" y="4690693"/>
                  <a:pt x="0" y="3429000"/>
                </a:cubicBezTo>
                <a:cubicBezTo>
                  <a:pt x="0" y="2167308"/>
                  <a:pt x="383550" y="995199"/>
                  <a:pt x="1040415" y="22911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4CFA7DE-DC24-4883-9E7E-83830575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0" y="0"/>
            <a:ext cx="3708996" cy="10287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AFCFA2-7B7D-FE7F-5F21-80196C4096BC}"/>
              </a:ext>
            </a:extLst>
          </p:cNvPr>
          <p:cNvSpPr txBox="1"/>
          <p:nvPr/>
        </p:nvSpPr>
        <p:spPr>
          <a:xfrm>
            <a:off x="1645920" y="488325"/>
            <a:ext cx="15087600" cy="5362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0DE65AF-2D84-0844-F241-AE718B57DCDB}"/>
              </a:ext>
            </a:extLst>
          </p:cNvPr>
          <p:cNvSpPr txBox="1"/>
          <p:nvPr/>
        </p:nvSpPr>
        <p:spPr>
          <a:xfrm>
            <a:off x="680544" y="627744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>
                <a:latin typeface="Roboto Mono" pitchFamily="49" charset="0"/>
                <a:ea typeface="Roboto Mono" pitchFamily="49" charset="0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57BFD00-B8EB-AA95-5EAD-9E92B81F2411}"/>
              </a:ext>
            </a:extLst>
          </p:cNvPr>
          <p:cNvSpPr txBox="1"/>
          <p:nvPr/>
        </p:nvSpPr>
        <p:spPr>
          <a:xfrm>
            <a:off x="351266" y="892621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kern="1200" dirty="0" err="1">
                <a:solidFill>
                  <a:schemeClr val="tx1"/>
                </a:solidFill>
                <a:latin typeface="Roboto Mono" pitchFamily="49" charset="0"/>
                <a:ea typeface="Roboto Mono" pitchFamily="49" charset="0"/>
                <a:cs typeface="+mj-cs"/>
              </a:rPr>
              <a:t>Disrupção</a:t>
            </a:r>
            <a:endParaRPr lang="pt-BR" sz="3600" i="1" dirty="0"/>
          </a:p>
        </p:txBody>
      </p:sp>
    </p:spTree>
    <p:extLst>
      <p:ext uri="{BB962C8B-B14F-4D97-AF65-F5344CB8AC3E}">
        <p14:creationId xmlns:p14="http://schemas.microsoft.com/office/powerpoint/2010/main" val="95350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8827" y="465496"/>
            <a:ext cx="166116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5000" b="1" dirty="0">
                <a:solidFill>
                  <a:srgbClr val="000000"/>
                </a:solidFill>
                <a:latin typeface="Muli Bold"/>
              </a:rPr>
              <a:t>A disrupção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90800" y="1794001"/>
            <a:ext cx="14580939" cy="3158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Tecnologia regulada pelo Direito?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t-BR" sz="2800" b="1" spc="-17" dirty="0">
              <a:solidFill>
                <a:srgbClr val="000000"/>
              </a:solidFill>
              <a:latin typeface="Roboto Mono Regular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As tecnologias digitais impõem um novo ritmo: “velocidade, surpresa e mudanças repentinas de direção” (</a:t>
            </a:r>
            <a:r>
              <a:rPr lang="pt-BR" sz="2800" spc="-17" dirty="0" err="1">
                <a:solidFill>
                  <a:srgbClr val="000000"/>
                </a:solidFill>
                <a:latin typeface="Roboto Mono Regular"/>
              </a:rPr>
              <a:t>Dobbs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, </a:t>
            </a:r>
            <a:r>
              <a:rPr lang="pt-BR" sz="2800" spc="-17" dirty="0" err="1">
                <a:solidFill>
                  <a:srgbClr val="000000"/>
                </a:solidFill>
                <a:latin typeface="Roboto Mono Regular"/>
              </a:rPr>
              <a:t>Manyika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 e </a:t>
            </a:r>
            <a:r>
              <a:rPr lang="pt-BR" sz="2800" spc="-17" dirty="0" err="1">
                <a:solidFill>
                  <a:srgbClr val="000000"/>
                </a:solidFill>
                <a:latin typeface="Roboto Mono Regular"/>
              </a:rPr>
              <a:t>Woetzel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, </a:t>
            </a:r>
            <a:r>
              <a:rPr lang="pt-BR" sz="2800" i="1" spc="-17" dirty="0">
                <a:solidFill>
                  <a:srgbClr val="000000"/>
                </a:solidFill>
                <a:latin typeface="Roboto Mono Regular"/>
              </a:rPr>
              <a:t>No </a:t>
            </a:r>
            <a:r>
              <a:rPr lang="pt-BR" sz="2800" i="1" spc="-17" dirty="0" err="1">
                <a:solidFill>
                  <a:srgbClr val="000000"/>
                </a:solidFill>
                <a:latin typeface="Roboto Mono Regular"/>
              </a:rPr>
              <a:t>ordinary</a:t>
            </a:r>
            <a:r>
              <a:rPr lang="pt-BR" sz="2800" i="1" spc="-17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pt-BR" sz="2800" i="1" spc="-17" dirty="0" err="1">
                <a:solidFill>
                  <a:srgbClr val="000000"/>
                </a:solidFill>
                <a:latin typeface="Roboto Mono Regular"/>
              </a:rPr>
              <a:t>disruption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, 2016).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70673" y="2706140"/>
            <a:ext cx="1334344" cy="1334344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91B3BF9E-2332-8A41-9DBB-3634E7A3E162}"/>
              </a:ext>
            </a:extLst>
          </p:cNvPr>
          <p:cNvGrpSpPr/>
          <p:nvPr/>
        </p:nvGrpSpPr>
        <p:grpSpPr>
          <a:xfrm>
            <a:off x="767696" y="8061120"/>
            <a:ext cx="1334344" cy="1334344"/>
            <a:chOff x="0" y="0"/>
            <a:chExt cx="6350000" cy="6350000"/>
          </a:xfrm>
          <a:solidFill>
            <a:schemeClr val="tx2"/>
          </a:solidFill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932ABB5-85F1-234D-8692-B359A122581A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1A300714-D8B0-4245-B951-752C0DB383FE}"/>
              </a:ext>
            </a:extLst>
          </p:cNvPr>
          <p:cNvSpPr txBox="1"/>
          <p:nvPr/>
        </p:nvSpPr>
        <p:spPr>
          <a:xfrm>
            <a:off x="2709943" y="7795312"/>
            <a:ext cx="14580939" cy="2512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“Direito 4.0”: direito adaptável, subalterno, emergencial, transitório, de guerra?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Proposta: 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racionalidade jurídica estruturada em uma perspectiva </a:t>
            </a:r>
            <a:r>
              <a:rPr lang="pt-BR" sz="2800" spc="-17" dirty="0" err="1">
                <a:solidFill>
                  <a:srgbClr val="000000"/>
                </a:solidFill>
                <a:latin typeface="Roboto Mono Regular"/>
              </a:rPr>
              <a:t>macrotecnológica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.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E4C11CC-6726-4A46-A5D5-5FA399A14A94}"/>
              </a:ext>
            </a:extLst>
          </p:cNvPr>
          <p:cNvGrpSpPr/>
          <p:nvPr/>
        </p:nvGrpSpPr>
        <p:grpSpPr>
          <a:xfrm>
            <a:off x="770673" y="5587715"/>
            <a:ext cx="1334344" cy="1334344"/>
            <a:chOff x="0" y="0"/>
            <a:chExt cx="6350000" cy="6350000"/>
          </a:xfrm>
          <a:solidFill>
            <a:schemeClr val="bg1">
              <a:lumMod val="65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F6360C9-97AC-7F4D-A0FE-E9B402A9A4B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1DE360E2-02B1-B14B-BDA6-0A103A778430}"/>
              </a:ext>
            </a:extLst>
          </p:cNvPr>
          <p:cNvSpPr txBox="1"/>
          <p:nvPr/>
        </p:nvSpPr>
        <p:spPr>
          <a:xfrm>
            <a:off x="2620164" y="5645072"/>
            <a:ext cx="14580939" cy="1219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Progresso </a:t>
            </a:r>
            <a:r>
              <a:rPr lang="pt-BR" sz="2800" spc="-17" dirty="0" err="1">
                <a:solidFill>
                  <a:srgbClr val="000000"/>
                </a:solidFill>
                <a:latin typeface="Roboto Mono Regular"/>
              </a:rPr>
              <a:t>x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 desequilíbrio: inovação profunda sem conscientização e humanização dos processos envolvidos e dos impactos promovidos. </a:t>
            </a:r>
          </a:p>
        </p:txBody>
      </p:sp>
    </p:spTree>
    <p:extLst>
      <p:ext uri="{BB962C8B-B14F-4D97-AF65-F5344CB8AC3E}">
        <p14:creationId xmlns:p14="http://schemas.microsoft.com/office/powerpoint/2010/main" val="230022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8827" y="465496"/>
            <a:ext cx="166116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5000" b="1" dirty="0">
                <a:solidFill>
                  <a:srgbClr val="000000"/>
                </a:solidFill>
                <a:latin typeface="Muli Bold"/>
              </a:rPr>
              <a:t>Fundamentos da disrupção</a:t>
            </a:r>
          </a:p>
        </p:txBody>
      </p:sp>
      <p:sp>
        <p:nvSpPr>
          <p:cNvPr id="3" name="TextBox 3"/>
          <p:cNvSpPr txBox="1"/>
          <p:nvPr/>
        </p:nvSpPr>
        <p:spPr>
          <a:xfrm rot="10800000" flipV="1">
            <a:off x="2530200" y="2933700"/>
            <a:ext cx="14595116" cy="75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FF0000"/>
                </a:solidFill>
                <a:latin typeface="Roboto Mono Regular"/>
              </a:rPr>
              <a:t>A </a:t>
            </a:r>
            <a:r>
              <a:rPr lang="pt-BR" sz="2800" b="1" cap="all" spc="-17" dirty="0">
                <a:solidFill>
                  <a:srgbClr val="FF0000"/>
                </a:solidFill>
                <a:latin typeface="Roboto Mono Regular"/>
              </a:rPr>
              <a:t>ascensão</a:t>
            </a:r>
            <a:r>
              <a:rPr lang="pt-BR" sz="2800" b="1" spc="-17" dirty="0">
                <a:solidFill>
                  <a:srgbClr val="FF0000"/>
                </a:solidFill>
                <a:latin typeface="Roboto Mono Regular"/>
              </a:rPr>
              <a:t> do Vale do Silício</a:t>
            </a:r>
            <a:r>
              <a:rPr lang="pt-BR" sz="3600" b="1" spc="-17" dirty="0">
                <a:solidFill>
                  <a:srgbClr val="FF0000"/>
                </a:solidFill>
                <a:latin typeface="Roboto Mono Regular"/>
              </a:rPr>
              <a:t> 🆙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70673" y="2706140"/>
            <a:ext cx="1334344" cy="1334344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91B3BF9E-2332-8A41-9DBB-3634E7A3E162}"/>
              </a:ext>
            </a:extLst>
          </p:cNvPr>
          <p:cNvGrpSpPr/>
          <p:nvPr/>
        </p:nvGrpSpPr>
        <p:grpSpPr>
          <a:xfrm>
            <a:off x="800231" y="7417871"/>
            <a:ext cx="1334344" cy="1334344"/>
            <a:chOff x="0" y="0"/>
            <a:chExt cx="6350000" cy="6350000"/>
          </a:xfrm>
          <a:solidFill>
            <a:schemeClr val="tx2"/>
          </a:solidFill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932ABB5-85F1-234D-8692-B359A122581A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1A300714-D8B0-4245-B951-752C0DB383FE}"/>
              </a:ext>
            </a:extLst>
          </p:cNvPr>
          <p:cNvSpPr txBox="1"/>
          <p:nvPr/>
        </p:nvSpPr>
        <p:spPr>
          <a:xfrm>
            <a:off x="2591627" y="7280208"/>
            <a:ext cx="14699256" cy="186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pt-BR" sz="2800" spc="-17" dirty="0">
              <a:solidFill>
                <a:srgbClr val="000000"/>
              </a:solidFill>
              <a:latin typeface="Roboto Mono Regular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“Computação não apenas formata a cultura; em realidade é a cultura” (James </a:t>
            </a:r>
            <a:r>
              <a:rPr lang="pt-BR" sz="2800" spc="-17" dirty="0" err="1">
                <a:solidFill>
                  <a:srgbClr val="000000"/>
                </a:solidFill>
                <a:latin typeface="Roboto Mono Regular"/>
              </a:rPr>
              <a:t>Bridle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).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E4C11CC-6726-4A46-A5D5-5FA399A14A94}"/>
              </a:ext>
            </a:extLst>
          </p:cNvPr>
          <p:cNvGrpSpPr/>
          <p:nvPr/>
        </p:nvGrpSpPr>
        <p:grpSpPr>
          <a:xfrm>
            <a:off x="770673" y="4920542"/>
            <a:ext cx="1334344" cy="1334344"/>
            <a:chOff x="0" y="0"/>
            <a:chExt cx="6350000" cy="6350000"/>
          </a:xfrm>
          <a:solidFill>
            <a:schemeClr val="bg1">
              <a:lumMod val="65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F6360C9-97AC-7F4D-A0FE-E9B402A9A4B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1DE360E2-02B1-B14B-BDA6-0A103A778430}"/>
              </a:ext>
            </a:extLst>
          </p:cNvPr>
          <p:cNvSpPr txBox="1"/>
          <p:nvPr/>
        </p:nvSpPr>
        <p:spPr>
          <a:xfrm>
            <a:off x="2509418" y="5195793"/>
            <a:ext cx="14580939" cy="573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“Retórica pomposa sobre direitos humanos e conexão” (Franklin </a:t>
            </a:r>
            <a:r>
              <a:rPr lang="pt-BR" sz="2800" spc="-17" dirty="0" err="1">
                <a:solidFill>
                  <a:srgbClr val="000000"/>
                </a:solidFill>
                <a:latin typeface="Roboto Mono Regular"/>
              </a:rPr>
              <a:t>Foer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6173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67200" y="805126"/>
            <a:ext cx="12801949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9"/>
              </a:lnSpc>
            </a:pPr>
            <a:r>
              <a:rPr lang="pt-BR" sz="6499" dirty="0">
                <a:solidFill>
                  <a:srgbClr val="000000"/>
                </a:solidFill>
                <a:latin typeface="Muli Bold"/>
              </a:rPr>
              <a:t>Papel atual do DED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67199" y="1793850"/>
            <a:ext cx="12801949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2800" spc="-19" dirty="0">
              <a:solidFill>
                <a:srgbClr val="000000"/>
              </a:solidFill>
              <a:latin typeface="Roboto Mono Regular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Forma de compreensão e </a:t>
            </a:r>
            <a:r>
              <a:rPr lang="pt-BR" sz="2800" b="1" spc="-19" dirty="0">
                <a:solidFill>
                  <a:srgbClr val="000000"/>
                </a:solidFill>
                <a:latin typeface="Roboto Mono Regular"/>
              </a:rPr>
              <a:t>renovação</a:t>
            </a: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 do Direito;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2800" spc="-19" dirty="0">
              <a:solidFill>
                <a:srgbClr val="000000"/>
              </a:solidFill>
              <a:latin typeface="Roboto Mono Regular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Contribui na superação de situações anômalas;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2800" spc="-19" dirty="0">
              <a:solidFill>
                <a:srgbClr val="000000"/>
              </a:solidFill>
              <a:latin typeface="Roboto Mono Regular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Identifica a </a:t>
            </a:r>
            <a:r>
              <a:rPr lang="pt-BR" sz="2800" b="1" spc="-19" dirty="0">
                <a:solidFill>
                  <a:srgbClr val="000000"/>
                </a:solidFill>
                <a:latin typeface="Roboto Mono Regular"/>
              </a:rPr>
              <a:t>função</a:t>
            </a: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 dos institutos e normas jurídicas;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2800" spc="-19" dirty="0">
              <a:solidFill>
                <a:srgbClr val="000000"/>
              </a:solidFill>
              <a:latin typeface="Roboto Mono Regular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É atento à </a:t>
            </a:r>
            <a:r>
              <a:rPr lang="pt-BR" sz="2800" b="1" spc="-19" dirty="0">
                <a:solidFill>
                  <a:srgbClr val="000000"/>
                </a:solidFill>
                <a:latin typeface="Roboto Mono Regular"/>
              </a:rPr>
              <a:t>historicidade, economicidade</a:t>
            </a: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 e à </a:t>
            </a:r>
            <a:r>
              <a:rPr lang="pt-BR" sz="2800" b="1" spc="-19" dirty="0">
                <a:solidFill>
                  <a:srgbClr val="000000"/>
                </a:solidFill>
                <a:latin typeface="Roboto Mono Regular"/>
              </a:rPr>
              <a:t>realidade;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2800" spc="-19" dirty="0">
              <a:solidFill>
                <a:srgbClr val="000000"/>
              </a:solidFill>
              <a:latin typeface="Roboto Mono Regular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É </a:t>
            </a:r>
            <a:r>
              <a:rPr lang="pt-BR" sz="2800" b="1" spc="-19" dirty="0">
                <a:solidFill>
                  <a:srgbClr val="000000"/>
                </a:solidFill>
                <a:latin typeface="Roboto Mono Regular"/>
              </a:rPr>
              <a:t>duplamente-instrumental</a:t>
            </a: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: organiza e disciplina a economia </a:t>
            </a:r>
            <a:r>
              <a:rPr lang="pt-BR" sz="2800" spc="-19" dirty="0">
                <a:solidFill>
                  <a:srgbClr val="FF0000"/>
                </a:solidFill>
                <a:latin typeface="Roboto Mono Regular"/>
              </a:rPr>
              <a:t>capitalista</a:t>
            </a: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 em sentido macroeconômico e instrumentaliza a transformação da economia e das atividades dos atores econômicos;</a:t>
            </a:r>
          </a:p>
          <a:p>
            <a:pPr algn="just">
              <a:spcBef>
                <a:spcPct val="0"/>
              </a:spcBef>
            </a:pPr>
            <a:endParaRPr lang="pt-BR" sz="2800" spc="-19" dirty="0">
              <a:solidFill>
                <a:srgbClr val="000000"/>
              </a:solidFill>
              <a:latin typeface="Roboto Mono Regular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Papel </a:t>
            </a:r>
            <a:r>
              <a:rPr lang="pt-BR" sz="2800" spc="-19">
                <a:solidFill>
                  <a:srgbClr val="000000"/>
                </a:solidFill>
                <a:latin typeface="Roboto Mono Regular"/>
              </a:rPr>
              <a:t>de coordenar-conduzir </a:t>
            </a:r>
            <a:r>
              <a:rPr lang="pt-BR" sz="2800" spc="-19" dirty="0">
                <a:solidFill>
                  <a:srgbClr val="000000"/>
                </a:solidFill>
                <a:latin typeface="Roboto Mono Regular"/>
              </a:rPr>
              <a:t>a transformação realizada pelas </a:t>
            </a:r>
            <a:r>
              <a:rPr lang="pt-BR" sz="2800" spc="-19">
                <a:solidFill>
                  <a:srgbClr val="000000"/>
                </a:solidFill>
                <a:latin typeface="Roboto Mono Regular"/>
              </a:rPr>
              <a:t>novas tecnologias?</a:t>
            </a:r>
            <a:endParaRPr lang="pt-BR" sz="2800" spc="-19" dirty="0">
              <a:solidFill>
                <a:srgbClr val="000000"/>
              </a:solidFill>
              <a:latin typeface="Roboto Mono Regula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2711426" y="-2472745"/>
            <a:ext cx="6700551" cy="6700551"/>
            <a:chOff x="0" y="0"/>
            <a:chExt cx="6350000" cy="6350000"/>
          </a:xfrm>
          <a:solidFill>
            <a:schemeClr val="accent2"/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9258300"/>
            <a:ext cx="1759930" cy="1759930"/>
            <a:chOff x="0" y="0"/>
            <a:chExt cx="6350000" cy="6350000"/>
          </a:xfrm>
          <a:solidFill>
            <a:schemeClr val="bg1">
              <a:lumMod val="65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4927" y="567790"/>
            <a:ext cx="6207250" cy="6207250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2438400" y="2606700"/>
            <a:ext cx="14325600" cy="2395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FFFFFF"/>
                </a:solidFill>
                <a:latin typeface="Muli Black"/>
              </a:rPr>
              <a:t>SEMANA II: Direito Digital como Direito Econômico. A ideia de um Direito de emergência. Direito Econômico como Direito Central do Ordenamento Jurídico</a:t>
            </a:r>
          </a:p>
        </p:txBody>
      </p:sp>
    </p:spTree>
    <p:extLst>
      <p:ext uri="{BB962C8B-B14F-4D97-AF65-F5344CB8AC3E}">
        <p14:creationId xmlns:p14="http://schemas.microsoft.com/office/powerpoint/2010/main" val="130534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61183" y="2095500"/>
            <a:ext cx="11789943" cy="11789943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533400" y="4305300"/>
            <a:ext cx="8077200" cy="3630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pt-BR" sz="7999" dirty="0">
                <a:solidFill>
                  <a:srgbClr val="FFFFFF"/>
                </a:solidFill>
                <a:latin typeface="Muli Bold Bold"/>
              </a:rPr>
              <a:t>Origens do Direito Econômico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535A0D-ADA4-9841-8B94-9EF592EA9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108" y="2095500"/>
            <a:ext cx="8128000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514601"/>
            <a:ext cx="16611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6000" b="1" dirty="0"/>
              <a:t>Epistemologia</a:t>
            </a:r>
            <a:endParaRPr lang="pt-BR" sz="6000" b="1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59940" y="1911238"/>
            <a:ext cx="14580939" cy="2512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O direito atual é o direito formulado no contexto das revoluções burguesas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Objetivo: Segurança jurídica.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Direito: fonte única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04746" y="2500211"/>
            <a:ext cx="1334344" cy="1334344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45634" y="5121338"/>
            <a:ext cx="1334344" cy="1334344"/>
            <a:chOff x="0" y="0"/>
            <a:chExt cx="6350000" cy="6350000"/>
          </a:xfrm>
          <a:solidFill>
            <a:schemeClr val="bg1">
              <a:lumMod val="65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7" name="TextBox 4">
            <a:extLst>
              <a:ext uri="{FF2B5EF4-FFF2-40B4-BE49-F238E27FC236}">
                <a16:creationId xmlns:a16="http://schemas.microsoft.com/office/drawing/2014/main" id="{10954E92-0DA5-4342-ABEF-001F1F255AF1}"/>
              </a:ext>
            </a:extLst>
          </p:cNvPr>
          <p:cNvSpPr txBox="1"/>
          <p:nvPr/>
        </p:nvSpPr>
        <p:spPr>
          <a:xfrm>
            <a:off x="2858367" y="7517962"/>
            <a:ext cx="14510555" cy="186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Esse modelo esteve na origem, preocupado com os valores e objetivos da burguesia, encontra seu ápice em uma igualdade muito própria. </a:t>
            </a: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Um direito acrítico?</a:t>
            </a:r>
            <a:endParaRPr lang="pt-BR" sz="2800" spc="-17" dirty="0">
              <a:solidFill>
                <a:srgbClr val="000000"/>
              </a:solidFill>
              <a:latin typeface="Roboto Mono Regular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1B736972-61BD-A34A-BAD6-B1B38A500830}"/>
              </a:ext>
            </a:extLst>
          </p:cNvPr>
          <p:cNvGrpSpPr/>
          <p:nvPr/>
        </p:nvGrpSpPr>
        <p:grpSpPr>
          <a:xfrm>
            <a:off x="892496" y="7783770"/>
            <a:ext cx="1334344" cy="1334344"/>
            <a:chOff x="0" y="0"/>
            <a:chExt cx="6350000" cy="6350000"/>
          </a:xfrm>
          <a:solidFill>
            <a:schemeClr val="tx2"/>
          </a:solidFill>
        </p:grpSpPr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90BEBDF3-4917-7A47-8B86-A177DF36DB9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7" name="TextBox 3">
            <a:extLst>
              <a:ext uri="{FF2B5EF4-FFF2-40B4-BE49-F238E27FC236}">
                <a16:creationId xmlns:a16="http://schemas.microsoft.com/office/drawing/2014/main" id="{65566B75-1A56-3C49-9FCF-90E9C3483787}"/>
              </a:ext>
            </a:extLst>
          </p:cNvPr>
          <p:cNvSpPr txBox="1"/>
          <p:nvPr/>
        </p:nvSpPr>
        <p:spPr>
          <a:xfrm>
            <a:off x="2858367" y="4876961"/>
            <a:ext cx="14580939" cy="186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É a ordem jurídica de matriz liberal burguesa: nivelar e centralizar. Chamado de “Direito do Capitalismo”: apelo formalista, centrado em si, pretensão universalista.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6B85AE-B45A-1E44-AA49-448AA3F3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8827" y="465496"/>
            <a:ext cx="166116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5000" b="1" dirty="0">
                <a:solidFill>
                  <a:srgbClr val="000000"/>
                </a:solidFill>
                <a:latin typeface="Muli Bold"/>
              </a:rPr>
              <a:t>Crise do Direito e a ideia de Indispensabilidade do Direito Econômico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91721" y="2324100"/>
            <a:ext cx="14580939" cy="573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pt-BR" sz="2800" spc="-17" dirty="0">
              <a:solidFill>
                <a:srgbClr val="000000"/>
              </a:solidFill>
              <a:latin typeface="Roboto Mono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62000" y="3456522"/>
            <a:ext cx="1334344" cy="1334344"/>
            <a:chOff x="0" y="0"/>
            <a:chExt cx="6350000" cy="6350000"/>
          </a:xfrm>
          <a:solidFill>
            <a:schemeClr val="bg1">
              <a:lumMod val="65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7" name="TextBox 4">
            <a:extLst>
              <a:ext uri="{FF2B5EF4-FFF2-40B4-BE49-F238E27FC236}">
                <a16:creationId xmlns:a16="http://schemas.microsoft.com/office/drawing/2014/main" id="{10954E92-0DA5-4342-ABEF-001F1F255AF1}"/>
              </a:ext>
            </a:extLst>
          </p:cNvPr>
          <p:cNvSpPr txBox="1"/>
          <p:nvPr/>
        </p:nvSpPr>
        <p:spPr>
          <a:xfrm>
            <a:off x="2891721" y="7577354"/>
            <a:ext cx="14510555" cy="2512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Atualizando a ideia para a Era Digital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: Será possível compreender os impactos socioeconômicos das tecnologias digitais sem entender a concepção a embasar muitas das tecnologias difundidas pelo Vale do Silício?</a:t>
            </a: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1B736972-61BD-A34A-BAD6-B1B38A500830}"/>
              </a:ext>
            </a:extLst>
          </p:cNvPr>
          <p:cNvGrpSpPr/>
          <p:nvPr/>
        </p:nvGrpSpPr>
        <p:grpSpPr>
          <a:xfrm>
            <a:off x="928827" y="8166327"/>
            <a:ext cx="1334344" cy="1334344"/>
            <a:chOff x="0" y="0"/>
            <a:chExt cx="6350000" cy="6350000"/>
          </a:xfrm>
          <a:solidFill>
            <a:schemeClr val="tx2"/>
          </a:solidFill>
        </p:grpSpPr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90BEBDF3-4917-7A47-8B86-A177DF36DB9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E8747AA3-56C2-8740-ADAE-270881CDE4DD}"/>
              </a:ext>
            </a:extLst>
          </p:cNvPr>
          <p:cNvSpPr txBox="1"/>
          <p:nvPr/>
        </p:nvSpPr>
        <p:spPr>
          <a:xfrm>
            <a:off x="2790954" y="3190714"/>
            <a:ext cx="14580939" cy="186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Indagações de </a:t>
            </a:r>
            <a:r>
              <a:rPr lang="pt-BR" sz="2800" spc="-17" dirty="0" err="1">
                <a:solidFill>
                  <a:srgbClr val="000000"/>
                </a:solidFill>
                <a:latin typeface="Roboto Mono Regular"/>
              </a:rPr>
              <a:t>Comparato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: “Será possível compreender o direito comercial de nossos dias sem conhecer a estrutura do sistema bancário do país, e as funções que nele exerce o Banco do Brasil?”.</a:t>
            </a:r>
          </a:p>
        </p:txBody>
      </p:sp>
    </p:spTree>
    <p:extLst>
      <p:ext uri="{BB962C8B-B14F-4D97-AF65-F5344CB8AC3E}">
        <p14:creationId xmlns:p14="http://schemas.microsoft.com/office/powerpoint/2010/main" val="211270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C5FBC810-47E9-B44C-967C-3DF1F45058D4}"/>
              </a:ext>
            </a:extLst>
          </p:cNvPr>
          <p:cNvSpPr txBox="1"/>
          <p:nvPr/>
        </p:nvSpPr>
        <p:spPr>
          <a:xfrm>
            <a:off x="838200" y="325913"/>
            <a:ext cx="16611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6000" b="1" dirty="0">
                <a:latin typeface="Muli Bold"/>
              </a:rPr>
              <a:t>Surgimento do Direito Econômico</a:t>
            </a: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1002909D-C1F2-1B43-9941-8C43733A5E3B}"/>
              </a:ext>
            </a:extLst>
          </p:cNvPr>
          <p:cNvGrpSpPr/>
          <p:nvPr/>
        </p:nvGrpSpPr>
        <p:grpSpPr>
          <a:xfrm>
            <a:off x="573230" y="2127093"/>
            <a:ext cx="1334344" cy="1334344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D6738BF-39CB-E148-B7AD-9A0F1A536FE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F37526D6-DA39-9149-8B54-B4FE3A48CF52}"/>
              </a:ext>
            </a:extLst>
          </p:cNvPr>
          <p:cNvGrpSpPr/>
          <p:nvPr/>
        </p:nvGrpSpPr>
        <p:grpSpPr>
          <a:xfrm>
            <a:off x="531579" y="4329598"/>
            <a:ext cx="1334344" cy="1334344"/>
            <a:chOff x="0" y="0"/>
            <a:chExt cx="6350000" cy="6350000"/>
          </a:xfrm>
          <a:solidFill>
            <a:schemeClr val="bg1">
              <a:lumMod val="5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99A1CB6-9B0A-6340-9D54-B7BB34C1733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DEA244C5-A576-374A-AC7D-F189C59BF2B8}"/>
              </a:ext>
            </a:extLst>
          </p:cNvPr>
          <p:cNvGrpSpPr/>
          <p:nvPr/>
        </p:nvGrpSpPr>
        <p:grpSpPr>
          <a:xfrm>
            <a:off x="543115" y="7312588"/>
            <a:ext cx="1334344" cy="1334344"/>
            <a:chOff x="0" y="0"/>
            <a:chExt cx="6350000" cy="6350000"/>
          </a:xfrm>
          <a:solidFill>
            <a:schemeClr val="tx2"/>
          </a:solidFill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931FED6-5BA6-CB4B-AE5C-3D7252CC0B9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B2156F08-EC96-5C46-B782-51298EE93364}"/>
              </a:ext>
            </a:extLst>
          </p:cNvPr>
          <p:cNvSpPr txBox="1"/>
          <p:nvPr/>
        </p:nvSpPr>
        <p:spPr>
          <a:xfrm>
            <a:off x="2156637" y="4386955"/>
            <a:ext cx="15477018" cy="1219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Primeiras constituições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: Constituição de Weimar (1919) e a Constituição do México (1917).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59FEE257-4F68-C84D-8575-3E6781ED7D78}"/>
              </a:ext>
            </a:extLst>
          </p:cNvPr>
          <p:cNvSpPr txBox="1"/>
          <p:nvPr/>
        </p:nvSpPr>
        <p:spPr>
          <a:xfrm>
            <a:off x="2156637" y="6077284"/>
            <a:ext cx="15515692" cy="3804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Para alguns: DE como formação de um direito bélico, de natureza excepcional e transitória.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Para outros: um novo “</a:t>
            </a: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ramo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” do Direito;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Para nós: </a:t>
            </a:r>
            <a:r>
              <a:rPr lang="pt-BR" sz="2800" b="1" u="sng" spc="-17" dirty="0">
                <a:solidFill>
                  <a:srgbClr val="000000"/>
                </a:solidFill>
                <a:latin typeface="Roboto Mono Regular"/>
              </a:rPr>
              <a:t>Direito econômico como método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, Direito como </a:t>
            </a: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indispensável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 ao capitalismo. Promove a análise crítica do Direito.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Hoje: DE essencial para um pós-capitalismo?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23790A-46EB-EF40-A4DF-760D30696F62}"/>
              </a:ext>
            </a:extLst>
          </p:cNvPr>
          <p:cNvSpPr txBox="1"/>
          <p:nvPr/>
        </p:nvSpPr>
        <p:spPr>
          <a:xfrm>
            <a:off x="2156637" y="1815118"/>
            <a:ext cx="14759763" cy="195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Primeira Guerra Mundial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 err="1">
                <a:solidFill>
                  <a:srgbClr val="000000"/>
                </a:solidFill>
                <a:latin typeface="Roboto Mono Regular"/>
              </a:rPr>
              <a:t>Comparato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: “a guerra não se ganha somente nas frentes de combate.”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Absolutismo da Guerra: economia, ciência, arte e religião.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61183" y="2095500"/>
            <a:ext cx="11789943" cy="11789943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533400" y="4305300"/>
            <a:ext cx="8077200" cy="3630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pt-BR" sz="7999" dirty="0">
                <a:solidFill>
                  <a:srgbClr val="FFFFFF"/>
                </a:solidFill>
                <a:latin typeface="Muli Bold Bold"/>
              </a:rPr>
              <a:t>Direito Econômico nas crises</a:t>
            </a:r>
          </a:p>
        </p:txBody>
      </p:sp>
      <p:pic>
        <p:nvPicPr>
          <p:cNvPr id="3074" name="Picture 2" descr="Quinta-Feira Negra – Wikipédia, a enciclopédia livre">
            <a:extLst>
              <a:ext uri="{FF2B5EF4-FFF2-40B4-BE49-F238E27FC236}">
                <a16:creationId xmlns:a16="http://schemas.microsoft.com/office/drawing/2014/main" id="{2131CEE5-BA93-B144-9C20-9A4AEA4F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0"/>
            <a:ext cx="721042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2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C5FBC810-47E9-B44C-967C-3DF1F45058D4}"/>
              </a:ext>
            </a:extLst>
          </p:cNvPr>
          <p:cNvSpPr txBox="1"/>
          <p:nvPr/>
        </p:nvSpPr>
        <p:spPr>
          <a:xfrm>
            <a:off x="838200" y="325913"/>
            <a:ext cx="16611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6000" b="1" dirty="0">
                <a:latin typeface="Muli Bold"/>
              </a:rPr>
              <a:t>Crise de 1929 e crises posteriores</a:t>
            </a: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1002909D-C1F2-1B43-9941-8C43733A5E3B}"/>
              </a:ext>
            </a:extLst>
          </p:cNvPr>
          <p:cNvGrpSpPr/>
          <p:nvPr/>
        </p:nvGrpSpPr>
        <p:grpSpPr>
          <a:xfrm>
            <a:off x="609600" y="2571065"/>
            <a:ext cx="1334344" cy="1334344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D6738BF-39CB-E148-B7AD-9A0F1A536FE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F37526D6-DA39-9149-8B54-B4FE3A48CF52}"/>
              </a:ext>
            </a:extLst>
          </p:cNvPr>
          <p:cNvGrpSpPr/>
          <p:nvPr/>
        </p:nvGrpSpPr>
        <p:grpSpPr>
          <a:xfrm>
            <a:off x="609600" y="5227231"/>
            <a:ext cx="1334344" cy="1334344"/>
            <a:chOff x="0" y="0"/>
            <a:chExt cx="6350000" cy="6350000"/>
          </a:xfrm>
          <a:solidFill>
            <a:schemeClr val="bg1">
              <a:lumMod val="5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99A1CB6-9B0A-6340-9D54-B7BB34C1733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DEA244C5-A576-374A-AC7D-F189C59BF2B8}"/>
              </a:ext>
            </a:extLst>
          </p:cNvPr>
          <p:cNvGrpSpPr/>
          <p:nvPr/>
        </p:nvGrpSpPr>
        <p:grpSpPr>
          <a:xfrm>
            <a:off x="612577" y="7883397"/>
            <a:ext cx="1334344" cy="1334344"/>
            <a:chOff x="0" y="0"/>
            <a:chExt cx="6350000" cy="6350000"/>
          </a:xfrm>
          <a:solidFill>
            <a:schemeClr val="tx2"/>
          </a:solidFill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931FED6-5BA6-CB4B-AE5C-3D7252CC0B9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83BFF374-C3A9-1642-84D3-51F142064FB8}"/>
              </a:ext>
            </a:extLst>
          </p:cNvPr>
          <p:cNvSpPr txBox="1"/>
          <p:nvPr/>
        </p:nvSpPr>
        <p:spPr>
          <a:xfrm>
            <a:off x="2178911" y="1982091"/>
            <a:ext cx="15496512" cy="2512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Paralisia dos fatores de produção.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Estado: de simples árbitro das regras do jogo econômico para coordenador da máquina econômica paralisada.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chemeClr val="accent2">
                    <a:lumMod val="75000"/>
                  </a:schemeClr>
                </a:solidFill>
                <a:latin typeface="Roboto Mono Regular"/>
              </a:rPr>
              <a:t>Retorno com a Guerra na Ucrânia de 2022?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0D6B5361-952F-E647-BA8D-63CC398A8F0C}"/>
              </a:ext>
            </a:extLst>
          </p:cNvPr>
          <p:cNvSpPr txBox="1"/>
          <p:nvPr/>
        </p:nvSpPr>
        <p:spPr>
          <a:xfrm>
            <a:off x="2178911" y="5284588"/>
            <a:ext cx="15496512" cy="1219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Impulso econômico estatal: 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ordenamento jurídico e disposições de ordem pública, muitas vezes sancionados penalmente.</a:t>
            </a: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 </a:t>
            </a:r>
            <a:endParaRPr lang="pt-BR" sz="2800" spc="-17" dirty="0">
              <a:solidFill>
                <a:srgbClr val="000000"/>
              </a:solidFill>
              <a:latin typeface="Roboto Mono Regular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0D09F187-7AA9-9C45-B6E7-44A6091A65C6}"/>
              </a:ext>
            </a:extLst>
          </p:cNvPr>
          <p:cNvSpPr txBox="1"/>
          <p:nvPr/>
        </p:nvSpPr>
        <p:spPr>
          <a:xfrm>
            <a:off x="2178911" y="8304909"/>
            <a:ext cx="15496512" cy="573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A crise da saúde, a crise econômica e a crise da política.</a:t>
            </a:r>
            <a:endParaRPr lang="pt-BR" sz="2800" spc="-17" dirty="0">
              <a:solidFill>
                <a:srgbClr val="000000"/>
              </a:solidFill>
              <a:latin typeface="Roboto Mon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5350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8827" y="465496"/>
            <a:ext cx="166116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5000" b="1" dirty="0">
                <a:solidFill>
                  <a:srgbClr val="000000"/>
                </a:solidFill>
                <a:latin typeface="Muli Bold"/>
              </a:rPr>
              <a:t>O retorno do Estado nas crises.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67000" y="2476500"/>
            <a:ext cx="14580939" cy="573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Qual é o papel do Direito Econômico diante das crises?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47347" y="2095977"/>
            <a:ext cx="1334344" cy="1334344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750324" y="4470177"/>
            <a:ext cx="1334344" cy="1334344"/>
            <a:chOff x="0" y="0"/>
            <a:chExt cx="6350000" cy="6350000"/>
          </a:xfrm>
          <a:solidFill>
            <a:schemeClr val="bg1">
              <a:lumMod val="65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91B3BF9E-2332-8A41-9DBB-3634E7A3E162}"/>
              </a:ext>
            </a:extLst>
          </p:cNvPr>
          <p:cNvGrpSpPr/>
          <p:nvPr/>
        </p:nvGrpSpPr>
        <p:grpSpPr>
          <a:xfrm>
            <a:off x="783781" y="7407751"/>
            <a:ext cx="1334344" cy="1334344"/>
            <a:chOff x="0" y="0"/>
            <a:chExt cx="6350000" cy="6350000"/>
          </a:xfrm>
          <a:solidFill>
            <a:schemeClr val="tx2"/>
          </a:solidFill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932ABB5-85F1-234D-8692-B359A122581A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1" name="TextBox 3">
            <a:extLst>
              <a:ext uri="{FF2B5EF4-FFF2-40B4-BE49-F238E27FC236}">
                <a16:creationId xmlns:a16="http://schemas.microsoft.com/office/drawing/2014/main" id="{445A7488-0BF7-994C-97E8-4DFF9000D056}"/>
              </a:ext>
            </a:extLst>
          </p:cNvPr>
          <p:cNvSpPr txBox="1"/>
          <p:nvPr/>
        </p:nvSpPr>
        <p:spPr>
          <a:xfrm>
            <a:off x="2667000" y="6599316"/>
            <a:ext cx="14580939" cy="3158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Crise sanitária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1) </a:t>
            </a:r>
            <a:r>
              <a:rPr lang="pt-BR" sz="2800" b="1" spc="-17" dirty="0" err="1">
                <a:latin typeface="Roboto Mono Regular"/>
              </a:rPr>
              <a:t>DES</a:t>
            </a:r>
            <a:r>
              <a:rPr lang="pt-BR" sz="2800" spc="-17" dirty="0" err="1">
                <a:solidFill>
                  <a:srgbClr val="000000"/>
                </a:solidFill>
                <a:latin typeface="Roboto Mono Regular"/>
              </a:rPr>
              <a:t>mobilização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 de vários setores da economia, como o setor de prestação de serviços. E mobilização e ampliação do setor Industrial.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2) 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garantir a renda, funcionamento de serviços essenciais, suspensão da lógica mercantil.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537D54E-08A2-6741-8FE5-D4D59B989645}"/>
              </a:ext>
            </a:extLst>
          </p:cNvPr>
          <p:cNvSpPr txBox="1"/>
          <p:nvPr/>
        </p:nvSpPr>
        <p:spPr>
          <a:xfrm>
            <a:off x="2667000" y="4533685"/>
            <a:ext cx="14580939" cy="1219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Economia de guerra: </a:t>
            </a:r>
            <a:r>
              <a:rPr lang="pt-BR" sz="2800" spc="-17" dirty="0">
                <a:solidFill>
                  <a:srgbClr val="000000"/>
                </a:solidFill>
                <a:latin typeface="Roboto Mono Regular"/>
              </a:rPr>
              <a:t>mobilização total dos fatores de produção para derrotar o inimigo.</a:t>
            </a:r>
          </a:p>
        </p:txBody>
      </p:sp>
    </p:spTree>
    <p:extLst>
      <p:ext uri="{BB962C8B-B14F-4D97-AF65-F5344CB8AC3E}">
        <p14:creationId xmlns:p14="http://schemas.microsoft.com/office/powerpoint/2010/main" val="336377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1089</Words>
  <Application>Microsoft Macintosh PowerPoint</Application>
  <PresentationFormat>Personalizar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Roboto Mono Regular</vt:lpstr>
      <vt:lpstr>Muli Bold Bold</vt:lpstr>
      <vt:lpstr>Muli Bold</vt:lpstr>
      <vt:lpstr>Muli Black</vt:lpstr>
      <vt:lpstr>Roboto Mono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Preto e Vermelho Geométrico Tecnologia Apresentação para Conferências</dc:title>
  <cp:lastModifiedBy>Microsoft Office User</cp:lastModifiedBy>
  <cp:revision>35</cp:revision>
  <cp:lastPrinted>2023-03-21T12:06:58Z</cp:lastPrinted>
  <dcterms:created xsi:type="dcterms:W3CDTF">2006-08-16T00:00:00Z</dcterms:created>
  <dcterms:modified xsi:type="dcterms:W3CDTF">2023-04-12T22:40:02Z</dcterms:modified>
  <dc:identifier>DAE7ngTQCDA</dc:identifier>
</cp:coreProperties>
</file>