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3A80BB-3E1F-4501-92BE-AA489FE044D8}" type="datetimeFigureOut">
              <a:rPr lang="pt-BR" smtClean="0"/>
              <a:pPr/>
              <a:t>08/08/2016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89E362-49EE-447D-896D-FEF9B5C8AE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97532"/>
          </a:xfrm>
        </p:spPr>
        <p:txBody>
          <a:bodyPr/>
          <a:lstStyle/>
          <a:p>
            <a:pPr algn="ctr"/>
            <a:r>
              <a:rPr lang="pt-BR" dirty="0" smtClean="0"/>
              <a:t>TRABALHO E RELAÇÕES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786058"/>
            <a:ext cx="7406640" cy="150019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PERCURSO HISTÓRICO E SOCIAL DO TRABALHO</a:t>
            </a:r>
          </a:p>
          <a:p>
            <a:endParaRPr lang="pt-BR" dirty="0" smtClean="0"/>
          </a:p>
          <a:p>
            <a:r>
              <a:rPr lang="pt-BR" dirty="0" err="1" smtClean="0"/>
              <a:t>Profa</a:t>
            </a:r>
            <a:r>
              <a:rPr lang="pt-BR" dirty="0" smtClean="0"/>
              <a:t>. Dra. REGINA CÉLIA FIORATI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TRABALHO SOB O CAPITALISMO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Crescimento das manufaturas </a:t>
            </a:r>
            <a:r>
              <a:rPr lang="pt-BR" dirty="0" smtClean="0">
                <a:sym typeface="Wingdings" pitchFamily="2" charset="2"/>
              </a:rPr>
              <a:t> fábricas</a:t>
            </a:r>
          </a:p>
          <a:p>
            <a:r>
              <a:rPr lang="pt-BR" dirty="0" smtClean="0">
                <a:sym typeface="Wingdings" pitchFamily="2" charset="2"/>
              </a:rPr>
              <a:t>Emprego da força de trabalho de trabalhadores  proletariado</a:t>
            </a:r>
          </a:p>
          <a:p>
            <a:r>
              <a:rPr lang="pt-BR" dirty="0" smtClean="0">
                <a:sym typeface="Wingdings" pitchFamily="2" charset="2"/>
              </a:rPr>
              <a:t>Modo de produção apoiava-se na LIVRE TROCA – a força de trabalho é trocada por dinheiro (salário) – TRABALHO ASSALARIADO</a:t>
            </a:r>
          </a:p>
          <a:p>
            <a:r>
              <a:rPr lang="pt-BR" dirty="0" smtClean="0">
                <a:sym typeface="Wingdings" pitchFamily="2" charset="2"/>
              </a:rPr>
              <a:t>e que o trabalhador troca em MERCADORIAS - que é produzida por ele, mas alienada, porque é  apropriada pelo capitalista (o dono da fábrica)</a:t>
            </a:r>
          </a:p>
          <a:p>
            <a:r>
              <a:rPr lang="pt-BR" dirty="0" smtClean="0">
                <a:sym typeface="Wingdings" pitchFamily="2" charset="2"/>
              </a:rPr>
              <a:t>A mercadoria – valor de uso e valor de troca</a:t>
            </a:r>
          </a:p>
          <a:p>
            <a:r>
              <a:rPr lang="pt-BR" dirty="0" smtClean="0">
                <a:sym typeface="Wingdings" pitchFamily="2" charset="2"/>
              </a:rPr>
              <a:t>Aplicação da ciência e técnica na produção – tecnologia  expansão do capitalismo  Revolução Industrial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REVOLUÇÃO INDUSTRIAL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Invenção da máquina à vapor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uso da eletricidade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era do computador</a:t>
            </a:r>
          </a:p>
          <a:p>
            <a:r>
              <a:rPr lang="pt-BR" dirty="0" smtClean="0"/>
              <a:t>Dupla alienação do trabalho – alienação do trabalhador e do PRODUTO  da produção e alienação do PROCESSO DE TRABALHO</a:t>
            </a:r>
          </a:p>
          <a:p>
            <a:r>
              <a:rPr lang="pt-BR" dirty="0" smtClean="0"/>
              <a:t>linha de montagem – o trabalhador não mais detém conhecimento sobre o processo integral da produção</a:t>
            </a:r>
          </a:p>
          <a:p>
            <a:r>
              <a:rPr lang="pt-BR" dirty="0" smtClean="0"/>
              <a:t>Advento do TAYLORISMO – a divisão e </a:t>
            </a:r>
            <a:r>
              <a:rPr lang="pt-BR" b="1" dirty="0" smtClean="0">
                <a:solidFill>
                  <a:srgbClr val="FF0000"/>
                </a:solidFill>
              </a:rPr>
              <a:t>organização científica e racional do trabalho (1º modelo de organização do trabalho)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pt-BR" dirty="0" smtClean="0"/>
              <a:t>A ERA DA AUTOMAÇÃO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Construção do COMPUTADOR</a:t>
            </a:r>
          </a:p>
          <a:p>
            <a:r>
              <a:rPr lang="pt-BR" dirty="0" smtClean="0"/>
              <a:t>Expansão da tecnologia</a:t>
            </a:r>
          </a:p>
          <a:p>
            <a:r>
              <a:rPr lang="pt-BR" dirty="0" smtClean="0"/>
              <a:t>UTOPIA – a automação libertaria o homem do trabalho obrigatório como fonte de sobrevivência (mundo da necessidade) para propiciar-lhe a ocupação com atividades prazerosas (</a:t>
            </a:r>
            <a:r>
              <a:rPr lang="pt-BR" u="sng" dirty="0" smtClean="0">
                <a:solidFill>
                  <a:srgbClr val="FF0000"/>
                </a:solidFill>
              </a:rPr>
              <a:t>criativas)</a:t>
            </a:r>
          </a:p>
          <a:p>
            <a:r>
              <a:rPr lang="pt-BR" dirty="0" smtClean="0"/>
              <a:t>ESTADOS DE BEM ESTAR SOCIAL – Europa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pactos entre as classes e o Estado para o fortalecimento do trabalho e seguridade social – </a:t>
            </a:r>
            <a:r>
              <a:rPr lang="pt-BR" b="1" dirty="0" smtClean="0"/>
              <a:t>solidariedade social</a:t>
            </a:r>
          </a:p>
          <a:p>
            <a:r>
              <a:rPr lang="pt-BR" dirty="0" smtClean="0"/>
              <a:t>REALIDADE ATUAL– não há uma libertação mas o DESEMPREGO</a:t>
            </a:r>
          </a:p>
          <a:p>
            <a:r>
              <a:rPr lang="pt-BR" dirty="0" smtClean="0"/>
              <a:t>Transformações nas relações de trabalho – caminhos incertos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O TRABALHO APÓS A AUTOMAÇÃO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Esforço planejado e coletivo  e vinculado a grandes corporações multinacionais</a:t>
            </a:r>
          </a:p>
          <a:p>
            <a:r>
              <a:rPr lang="pt-BR" dirty="0" smtClean="0"/>
              <a:t>Crescimento demográfico e urbanização descontrolada</a:t>
            </a:r>
          </a:p>
          <a:p>
            <a:r>
              <a:rPr lang="pt-BR" dirty="0" smtClean="0"/>
              <a:t>Requisito de alta qualificação técnica para o trabalho e da ESPECIALIZAÇÃO</a:t>
            </a:r>
          </a:p>
          <a:p>
            <a:r>
              <a:rPr lang="pt-BR" dirty="0" smtClean="0"/>
              <a:t>A técnica domina todas as instâncias do mundo da vida e das relações sociais – sociedade tecnocrática</a:t>
            </a:r>
          </a:p>
          <a:p>
            <a:r>
              <a:rPr lang="pt-BR" dirty="0" smtClean="0"/>
              <a:t>As questões sociais passam a não ser mais solucionadas pela via política e sim tecnicamente</a:t>
            </a:r>
          </a:p>
          <a:p>
            <a:r>
              <a:rPr lang="pt-BR" dirty="0" smtClean="0"/>
              <a:t>A AUTONOMIZAÇÃO DA TÉCNICA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técnica passa a servir a si mesma e não mais ao HOMEM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smtClean="0"/>
              <a:t>SOCIEDADE CONTEMPORÂNEA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Alta produtividade ligado a expansão tecnológica e o acesso aos bens de consumo de classes menos favorecidas propiciado pelas políticas públicas protecionistas e administradoras das crises sociais</a:t>
            </a:r>
          </a:p>
          <a:p>
            <a:r>
              <a:rPr lang="pt-BR" dirty="0" smtClean="0"/>
              <a:t>Indústria cultural – atividade econômica industrialmente organizada para produção de bens culturais e </a:t>
            </a:r>
            <a:r>
              <a:rPr lang="pt-BR" smtClean="0"/>
              <a:t>de entretenimento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imposição de produtos (midiatizados como necessários) impostos pelas indústrias e industrialização do LAZER </a:t>
            </a:r>
            <a:endParaRPr lang="pt-BR" dirty="0" smtClean="0">
              <a:sym typeface="Wingdings" pitchFamily="2" charset="2"/>
            </a:endParaRP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                                       </a:t>
            </a:r>
            <a:r>
              <a:rPr lang="pt-BR" dirty="0" smtClean="0">
                <a:latin typeface="Century Schoolbook"/>
                <a:sym typeface="Wingdings" pitchFamily="2" charset="2"/>
              </a:rPr>
              <a:t>↓</a:t>
            </a:r>
            <a:endParaRPr lang="pt-BR" dirty="0" smtClean="0"/>
          </a:p>
          <a:p>
            <a:r>
              <a:rPr lang="pt-BR" dirty="0" smtClean="0"/>
              <a:t>Sedimentação da SOCIEDADE DE CONSUMO – aparência de NECESSIDADE  em relação a produtos que se quer vender</a:t>
            </a:r>
          </a:p>
          <a:p>
            <a:r>
              <a:rPr lang="pt-BR" dirty="0" smtClean="0"/>
              <a:t>Midiatização do social – a mídia recorta a realidade e transforma desejo em necessidade – garante o CONSUMISMO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TRABALHO HOJE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Processo de GLOBALIZAÇÃO </a:t>
            </a:r>
          </a:p>
          <a:p>
            <a:r>
              <a:rPr lang="pt-BR" dirty="0" smtClean="0"/>
              <a:t>Lógica global de acumulação do capital por conglomerados econômicos transnacionais</a:t>
            </a:r>
          </a:p>
          <a:p>
            <a:r>
              <a:rPr lang="pt-BR" dirty="0" smtClean="0"/>
              <a:t>Enfraquecem as economias nacionais que perdem a autonomia frente a essa lógica global e obrigam-se a restrições econômicas e orçamentárias</a:t>
            </a:r>
          </a:p>
          <a:p>
            <a:r>
              <a:rPr lang="pt-BR" dirty="0" smtClean="0"/>
              <a:t>As economias nacionais perdem a capacidade de incorporarem os indivíduos a setores produtivos ou a fontes regulares de renda</a:t>
            </a:r>
          </a:p>
          <a:p>
            <a:r>
              <a:rPr lang="pt-BR" dirty="0" smtClean="0"/>
              <a:t>Vulnerabilização das relações de trabalho e aparecimento de ampla camada de pessoas em desemprego</a:t>
            </a:r>
          </a:p>
          <a:p>
            <a:r>
              <a:rPr lang="pt-BR" dirty="0" smtClean="0"/>
              <a:t>Fim dos pactos de solidariedade social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O TRABALHO SERÁ?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utopia da liberação do julgo do homem da necessidade não se operou – continua se ocupando de atividades produtivas como sobrevivência e </a:t>
            </a:r>
            <a:r>
              <a:rPr lang="pt-BR" smtClean="0"/>
              <a:t>como fonte </a:t>
            </a:r>
            <a:r>
              <a:rPr lang="pt-BR" dirty="0" smtClean="0"/>
              <a:t>de renda imediata</a:t>
            </a:r>
          </a:p>
          <a:p>
            <a:r>
              <a:rPr lang="pt-BR" dirty="0" smtClean="0"/>
              <a:t>Nem sempre o trabalho é prazeroso ou liga-se a ação de criatividade</a:t>
            </a:r>
          </a:p>
          <a:p>
            <a:r>
              <a:rPr lang="pt-BR" dirty="0" smtClean="0"/>
              <a:t>Diante dessa massa de ex-trabalhadores da relação de salário – o que será o TRABALHO  humano?</a:t>
            </a:r>
          </a:p>
          <a:p>
            <a:r>
              <a:rPr lang="pt-BR" dirty="0" smtClean="0"/>
              <a:t>Crescerá o trabalho informal?</a:t>
            </a:r>
          </a:p>
          <a:p>
            <a:r>
              <a:rPr lang="pt-BR" dirty="0" smtClean="0"/>
              <a:t>Cria-se novos setores de serviços?</a:t>
            </a:r>
          </a:p>
          <a:p>
            <a:r>
              <a:rPr lang="pt-BR" dirty="0" smtClean="0"/>
              <a:t>Novos pactos de solidariedade social – TRABALHO COOPERATIVADO?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ALBORNOZ, S. O que é trabalho. 6 ed. São Paulo: Ed. Brasiliense, 1994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TRABALHO HUMANO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que é o trabalho?</a:t>
            </a:r>
          </a:p>
          <a:p>
            <a:r>
              <a:rPr lang="pt-BR" dirty="0" smtClean="0"/>
              <a:t>Uma atividade? Uma ocupação? Um produto? </a:t>
            </a:r>
            <a:r>
              <a:rPr lang="pt-BR" smtClean="0"/>
              <a:t>Uma tarefa?</a:t>
            </a:r>
            <a:endParaRPr lang="pt-BR" dirty="0" smtClean="0"/>
          </a:p>
          <a:p>
            <a:r>
              <a:rPr lang="pt-BR" dirty="0" smtClean="0"/>
              <a:t>Pode haver uma definição de trabalho que ultrapasse as barreiras históricas e as culturais?</a:t>
            </a:r>
          </a:p>
          <a:p>
            <a:r>
              <a:rPr lang="pt-BR" dirty="0" smtClean="0"/>
              <a:t>Uma noção universal para trabalho?</a:t>
            </a:r>
          </a:p>
          <a:p>
            <a:r>
              <a:rPr lang="pt-BR" dirty="0" smtClean="0"/>
              <a:t>Para responder tais questões:</a:t>
            </a:r>
          </a:p>
          <a:p>
            <a:r>
              <a:rPr lang="pt-BR" dirty="0" smtClean="0"/>
              <a:t>Reconstituir o percurso histórico  do trabalho humano – desde o início da cultura até os dias atuais</a:t>
            </a:r>
          </a:p>
          <a:p>
            <a:r>
              <a:rPr lang="pt-BR" dirty="0" smtClean="0"/>
              <a:t>Trabalho foi se transformando de acordo com mudanças políticas, econômicas, sociais, culturais e tecnológicas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A atividade dos homens de produzir artefatos e transformar a natureza, para suprir necessidades biológicas e sociais, mediante ações planejadas e conscientes </a:t>
            </a:r>
            <a:r>
              <a:rPr lang="pt-BR" dirty="0" smtClean="0">
                <a:sym typeface="Wingdings" pitchFamily="2" charset="2"/>
              </a:rPr>
              <a:t> nascimento da CULTURA – descentramento do homem da existência biológica pura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O trabalho é que diferencia o homem das outras espécies – antecipa suas ações – plano de ação executar = racionalidade estratégica e teleológica 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1ªs sociedades humanas – esforço complementar ao trabalho da natureza – colhe fruto/pesca/caça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Não há  excedente e é suficiente para a sobrevivência do grupo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Associado simbolicamente com as hierarquias familiares e atividades religiosas (místicas/ritualísticas)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AGRICULTURA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Início da atividade de transformação da natureza – </a:t>
            </a:r>
            <a:r>
              <a:rPr lang="pt-BR" dirty="0" smtClean="0">
                <a:solidFill>
                  <a:srgbClr val="0070C0"/>
                </a:solidFill>
              </a:rPr>
              <a:t>ENGENHO</a:t>
            </a:r>
            <a:r>
              <a:rPr lang="pt-BR" dirty="0" smtClean="0"/>
              <a:t> humano</a:t>
            </a:r>
          </a:p>
          <a:p>
            <a:r>
              <a:rPr lang="pt-BR" dirty="0" smtClean="0"/>
              <a:t>Reprodução rápida - ocupação de territórios</a:t>
            </a:r>
          </a:p>
          <a:p>
            <a:r>
              <a:rPr lang="pt-BR" dirty="0" smtClean="0"/>
              <a:t>Início de uma parcela </a:t>
            </a:r>
            <a:r>
              <a:rPr lang="pt-BR" b="1" dirty="0" smtClean="0">
                <a:solidFill>
                  <a:srgbClr val="00B050"/>
                </a:solidFill>
              </a:rPr>
              <a:t>excedente do trabalho </a:t>
            </a:r>
            <a:r>
              <a:rPr lang="pt-BR" dirty="0" smtClean="0"/>
              <a:t>e apropriada por uma parcela de pessoas – início da </a:t>
            </a:r>
            <a:r>
              <a:rPr lang="pt-BR" b="1" dirty="0" smtClean="0">
                <a:solidFill>
                  <a:srgbClr val="FF0000"/>
                </a:solidFill>
              </a:rPr>
              <a:t>propriedade privada</a:t>
            </a:r>
          </a:p>
          <a:p>
            <a:r>
              <a:rPr lang="pt-BR" dirty="0" smtClean="0"/>
              <a:t>Diferença de classes – uma que domina (que se apropria) e a que trabalha (que não se apropriou)</a:t>
            </a:r>
          </a:p>
          <a:p>
            <a:pPr marL="82296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    </a:t>
            </a:r>
            <a:r>
              <a:rPr lang="pt-BR" dirty="0" smtClean="0">
                <a:latin typeface="Times New Roman"/>
                <a:cs typeface="Times New Roman"/>
              </a:rPr>
              <a:t>↓↓</a:t>
            </a:r>
            <a:endParaRPr lang="pt-BR" dirty="0" smtClean="0"/>
          </a:p>
          <a:p>
            <a:r>
              <a:rPr lang="pt-BR" dirty="0" smtClean="0"/>
              <a:t>A SOBRA do que alimento meu grupo e divido com quem trabalha pra mim eu TROCO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dirty="0" smtClean="0">
                <a:solidFill>
                  <a:srgbClr val="FFC000"/>
                </a:solidFill>
                <a:sym typeface="Wingdings" pitchFamily="2" charset="2"/>
              </a:rPr>
              <a:t>COMÉRCIO</a:t>
            </a:r>
          </a:p>
          <a:p>
            <a:r>
              <a:rPr lang="pt-BR" b="1" dirty="0" smtClean="0">
                <a:solidFill>
                  <a:schemeClr val="accent3"/>
                </a:solidFill>
                <a:sym typeface="Wingdings" pitchFamily="2" charset="2"/>
              </a:rPr>
              <a:t>Desigualdades sociais </a:t>
            </a:r>
            <a:r>
              <a:rPr lang="pt-BR" dirty="0" smtClean="0">
                <a:sym typeface="Wingdings" pitchFamily="2" charset="2"/>
              </a:rPr>
              <a:t>– se o que eu troco é maior do que recebo o que me sobra ainda gera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NOVO EXCEDENTE </a:t>
            </a:r>
            <a:r>
              <a:rPr lang="pt-BR" dirty="0" smtClean="0">
                <a:sym typeface="Wingdings" pitchFamily="2" charset="2"/>
              </a:rPr>
              <a:t> acumulação de </a:t>
            </a:r>
            <a:r>
              <a:rPr lang="pt-BR" b="1" dirty="0" smtClean="0">
                <a:solidFill>
                  <a:srgbClr val="FFFF00"/>
                </a:solidFill>
                <a:sym typeface="Wingdings" pitchFamily="2" charset="2"/>
              </a:rPr>
              <a:t>RIQUEZA</a:t>
            </a:r>
          </a:p>
          <a:p>
            <a:r>
              <a:rPr lang="pt-BR" dirty="0" smtClean="0">
                <a:sym typeface="Wingdings" pitchFamily="2" charset="2"/>
              </a:rPr>
              <a:t>Início do </a:t>
            </a:r>
            <a:r>
              <a:rPr lang="pt-BR" b="1" dirty="0" smtClean="0">
                <a:solidFill>
                  <a:schemeClr val="accent3"/>
                </a:solidFill>
                <a:sym typeface="Wingdings" pitchFamily="2" charset="2"/>
              </a:rPr>
              <a:t>TRABALHO ESCRAVO </a:t>
            </a:r>
            <a:r>
              <a:rPr lang="pt-BR" dirty="0" smtClean="0">
                <a:sym typeface="Wingdings" pitchFamily="2" charset="2"/>
              </a:rPr>
              <a:t>– guerras escravizam o povo vencedor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ANTIGUIDADE E IDADE MÉDIA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O trabalho associado a atividade de esforço do escravo ou servo – atividade desvalorizada</a:t>
            </a:r>
          </a:p>
          <a:p>
            <a:r>
              <a:rPr lang="pt-BR" dirty="0" smtClean="0"/>
              <a:t>Separação das atividades humanas – classes de homens livres e dominantes exerciam atividades culturais, filosóficas, religiosas, sociais = uma classe ociosa X a classe de servos era responsável pelas atividades de sobrevivência (trabalho) de todos </a:t>
            </a:r>
          </a:p>
          <a:p>
            <a:r>
              <a:rPr lang="pt-BR" dirty="0" smtClean="0"/>
              <a:t>O trabalho era associado a atividade sem valor – exercida por servos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dirty="0" smtClean="0"/>
              <a:t>ANTIGUIDADE E IDADE MÉDIA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Desenvolvimento do trabalho artesanal</a:t>
            </a:r>
          </a:p>
          <a:p>
            <a:r>
              <a:rPr lang="pt-BR" dirty="0" smtClean="0"/>
              <a:t>Intensificação do comércio </a:t>
            </a:r>
          </a:p>
          <a:p>
            <a:r>
              <a:rPr lang="pt-BR" dirty="0" smtClean="0"/>
              <a:t>Da troca de espécies </a:t>
            </a:r>
            <a:r>
              <a:rPr lang="pt-BR" dirty="0" smtClean="0">
                <a:sym typeface="Wingdings" pitchFamily="2" charset="2"/>
              </a:rPr>
              <a:t> comércio mediado pela MOEDA</a:t>
            </a:r>
          </a:p>
          <a:p>
            <a:r>
              <a:rPr lang="pt-BR" dirty="0" smtClean="0">
                <a:sym typeface="Wingdings" pitchFamily="2" charset="2"/>
              </a:rPr>
              <a:t>Ainda durante a Idade Média – crescimento do comércio  crescimento de uma classe de mercadores  nascimentos de pequenos burgos com pequenas MANUFATURAS</a:t>
            </a:r>
          </a:p>
          <a:p>
            <a:r>
              <a:rPr lang="pt-BR" dirty="0" smtClean="0">
                <a:sym typeface="Wingdings" pitchFamily="2" charset="2"/>
              </a:rPr>
              <a:t>Nascimento da BURGUESIA – comunidade de pequenas cidades (burgos) que vivia da renda do comércio de produtos das manufaturas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IDADE MÉDIA </a:t>
            </a:r>
            <a:r>
              <a:rPr lang="pt-BR" dirty="0" smtClean="0">
                <a:sym typeface="Wingdings" pitchFamily="2" charset="2"/>
              </a:rPr>
              <a:t> RENASCENÇA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Os mais bem sucedidos empregam trabalhadores em suas manufaturas – trocam sua força de trabalho por </a:t>
            </a:r>
            <a:r>
              <a:rPr lang="pt-BR" dirty="0" err="1" smtClean="0"/>
              <a:t>dinheiro</a:t>
            </a:r>
            <a:r>
              <a:rPr lang="pt-BR" dirty="0" err="1" smtClean="0">
                <a:sym typeface="Wingdings" pitchFamily="2" charset="2"/>
              </a:rPr>
              <a:t>trabalho</a:t>
            </a:r>
            <a:r>
              <a:rPr lang="pt-BR" dirty="0" smtClean="0">
                <a:sym typeface="Wingdings" pitchFamily="2" charset="2"/>
              </a:rPr>
              <a:t>=emprego</a:t>
            </a:r>
            <a:endParaRPr lang="pt-BR" dirty="0" smtClean="0"/>
          </a:p>
          <a:p>
            <a:r>
              <a:rPr lang="pt-BR" dirty="0" smtClean="0"/>
              <a:t>Êxodo dos servos dos Feudos</a:t>
            </a:r>
            <a:r>
              <a:rPr lang="pt-BR" dirty="0" smtClean="0">
                <a:sym typeface="Wingdings" pitchFamily="2" charset="2"/>
              </a:rPr>
              <a:t> Cidades </a:t>
            </a:r>
            <a:r>
              <a:rPr lang="pt-BR" b="1" dirty="0" smtClean="0">
                <a:sym typeface="Wingdings" pitchFamily="2" charset="2"/>
              </a:rPr>
              <a:t>trabalhadores das manufaturas</a:t>
            </a:r>
            <a:endParaRPr lang="pt-BR" b="1" dirty="0" smtClean="0"/>
          </a:p>
          <a:p>
            <a:r>
              <a:rPr lang="pt-BR" dirty="0" smtClean="0"/>
              <a:t>Crescimento da classe burguesa – livre, rica </a:t>
            </a:r>
            <a:r>
              <a:rPr lang="pt-BR" dirty="0" smtClean="0">
                <a:sym typeface="Wingdings" pitchFamily="2" charset="2"/>
              </a:rPr>
              <a:t> condições para cultivo das artes  e das ciências</a:t>
            </a:r>
          </a:p>
          <a:p>
            <a:r>
              <a:rPr lang="pt-BR" dirty="0" smtClean="0">
                <a:sym typeface="Wingdings" pitchFamily="2" charset="2"/>
              </a:rPr>
              <a:t>RENASCENÇA -  renascimento das atividades artísticas e crescimento das ciências</a:t>
            </a:r>
          </a:p>
          <a:p>
            <a:r>
              <a:rPr lang="pt-BR" dirty="0" smtClean="0">
                <a:sym typeface="Wingdings" pitchFamily="2" charset="2"/>
              </a:rPr>
              <a:t>Início de uma filosofia que vai colocando o trabalho como atividade valorizada socialmente</a:t>
            </a:r>
          </a:p>
          <a:p>
            <a:r>
              <a:rPr lang="pt-BR" dirty="0" smtClean="0">
                <a:sym typeface="Wingdings" pitchFamily="2" charset="2"/>
              </a:rPr>
              <a:t>Progresso científico   ILUMINISMO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ILUMINISMO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71501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ILUMINISMO -  movimento cultural, filosófico, político e social </a:t>
            </a:r>
            <a:r>
              <a:rPr lang="pt-BR" dirty="0" smtClean="0">
                <a:sym typeface="Wingdings" pitchFamily="2" charset="2"/>
              </a:rPr>
              <a:t> que seculariza o mundo – tira da religião (catolicismo) a hegemonia e a dominância política para transferir ao HOMEM</a:t>
            </a:r>
          </a:p>
          <a:p>
            <a:pPr>
              <a:defRPr/>
            </a:pPr>
            <a:r>
              <a:rPr lang="pt-BR" dirty="0" smtClean="0"/>
              <a:t>A ordenação cosmológica do mundo como criação divina – visão hegemônica da Idade Média é substituída: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/>
              <a:t>                                      </a:t>
            </a:r>
            <a:r>
              <a:rPr lang="pt-BR" dirty="0" smtClean="0">
                <a:latin typeface="Century Schoolbook"/>
              </a:rPr>
              <a:t>↓</a:t>
            </a:r>
            <a:endParaRPr lang="pt-BR" dirty="0" smtClean="0"/>
          </a:p>
          <a:p>
            <a:pPr>
              <a:defRPr/>
            </a:pPr>
            <a:r>
              <a:rPr lang="pt-BR" dirty="0" smtClean="0"/>
              <a:t>Visão de mundo da imanência – o homem de criatura </a:t>
            </a:r>
            <a:r>
              <a:rPr lang="pt-BR" dirty="0" smtClean="0">
                <a:sym typeface="Wingdings" pitchFamily="2" charset="2"/>
              </a:rPr>
              <a:t> criador</a:t>
            </a:r>
          </a:p>
          <a:p>
            <a:pPr>
              <a:defRPr/>
            </a:pPr>
            <a:r>
              <a:rPr lang="pt-BR" dirty="0" smtClean="0">
                <a:sym typeface="Wingdings" pitchFamily="2" charset="2"/>
              </a:rPr>
              <a:t>Ordenação religiosa do mundo é substituída pela História</a:t>
            </a:r>
          </a:p>
          <a:p>
            <a:pPr>
              <a:defRPr/>
            </a:pPr>
            <a:r>
              <a:rPr lang="pt-BR" dirty="0" smtClean="0">
                <a:sym typeface="Wingdings" pitchFamily="2" charset="2"/>
              </a:rPr>
              <a:t>A garantia que as ações históricas dos homens componham o Bem Comum  RAZÃO</a:t>
            </a:r>
          </a:p>
          <a:p>
            <a:pPr>
              <a:defRPr/>
            </a:pPr>
            <a:r>
              <a:rPr lang="pt-BR" dirty="0" smtClean="0">
                <a:sym typeface="Wingdings" pitchFamily="2" charset="2"/>
              </a:rPr>
              <a:t>RAZÃO – único meio de acesso ao conhecimento verdadeiro</a:t>
            </a:r>
          </a:p>
          <a:p>
            <a:pPr>
              <a:buNone/>
              <a:defRPr/>
            </a:pPr>
            <a:endParaRPr lang="pt-BR" dirty="0" smtClean="0">
              <a:sym typeface="Wingdings" pitchFamily="2" charset="2"/>
            </a:endParaRPr>
          </a:p>
          <a:p>
            <a:pPr>
              <a:defRPr/>
            </a:pPr>
            <a:r>
              <a:rPr lang="pt-BR" dirty="0" smtClean="0">
                <a:sym typeface="Wingdings" pitchFamily="2" charset="2"/>
              </a:rPr>
              <a:t>(WEBER, 2005)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CAPITALISMO E A ERA MODERNA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t-BR" dirty="0" smtClean="0"/>
              <a:t> REVOLUÇÃO FRANCESA - 1789</a:t>
            </a:r>
          </a:p>
          <a:p>
            <a:pPr algn="just">
              <a:lnSpc>
                <a:spcPct val="90000"/>
              </a:lnSpc>
              <a:defRPr/>
            </a:pPr>
            <a:r>
              <a:rPr lang="pt-BR" dirty="0" smtClean="0"/>
              <a:t>Ascensão do capitalismo</a:t>
            </a:r>
          </a:p>
          <a:p>
            <a:pPr algn="just">
              <a:lnSpc>
                <a:spcPct val="90000"/>
              </a:lnSpc>
              <a:defRPr/>
            </a:pPr>
            <a:r>
              <a:rPr lang="pt-BR" dirty="0" smtClean="0"/>
              <a:t>Revoluções = projeto político da burguesia- liberalismo econômico (projeto político-econômico)/ racionalismo (expressão filosófica)/ democracia (organização de governo) </a:t>
            </a:r>
          </a:p>
          <a:p>
            <a:pPr algn="just">
              <a:lnSpc>
                <a:spcPct val="90000"/>
              </a:lnSpc>
              <a:defRPr/>
            </a:pPr>
            <a:r>
              <a:rPr lang="pt-BR" dirty="0" smtClean="0"/>
              <a:t>Modo de produção capitalista – o trabalho passa a ser valorizado e passa a ser o elemento de manutenção desse modo de produção</a:t>
            </a:r>
          </a:p>
          <a:p>
            <a:pPr marL="82296" indent="0" algn="just">
              <a:lnSpc>
                <a:spcPct val="90000"/>
              </a:lnSpc>
              <a:buNone/>
              <a:defRPr/>
            </a:pPr>
            <a:endParaRPr lang="pt-BR" dirty="0" smtClean="0"/>
          </a:p>
          <a:p>
            <a:pPr algn="just">
              <a:lnSpc>
                <a:spcPct val="90000"/>
              </a:lnSpc>
              <a:defRPr/>
            </a:pPr>
            <a:r>
              <a:rPr lang="pt-BR" b="1" dirty="0" smtClean="0"/>
              <a:t>Trabalho – critério de normatividade social e base formadora das identidades subjetivas e sociais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pt-BR" dirty="0" smtClean="0"/>
          </a:p>
          <a:p>
            <a:pPr algn="just">
              <a:lnSpc>
                <a:spcPct val="90000"/>
              </a:lnSpc>
              <a:defRPr/>
            </a:pPr>
            <a:r>
              <a:rPr lang="pt-BR" dirty="0" smtClean="0"/>
              <a:t>(SOARES, 2007); (MEDEIROS, 2003)(WEBER, 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365</TotalTime>
  <Words>1315</Words>
  <Application>Microsoft Office PowerPoint</Application>
  <PresentationFormat>Apresentação na tela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Solstício</vt:lpstr>
      <vt:lpstr>TRABALHO E RELAÇÕES SOCIAIS</vt:lpstr>
      <vt:lpstr>O TRABALHO HUMANO</vt:lpstr>
      <vt:lpstr>HISTÓRICO</vt:lpstr>
      <vt:lpstr>AGRICULTURA</vt:lpstr>
      <vt:lpstr>ANTIGUIDADE E IDADE MÉDIA</vt:lpstr>
      <vt:lpstr>ANTIGUIDADE E IDADE MÉDIA</vt:lpstr>
      <vt:lpstr>IDADE MÉDIA  RENASCENÇA</vt:lpstr>
      <vt:lpstr>ILUMINISMO </vt:lpstr>
      <vt:lpstr>CAPITALISMO E A ERA MODERNA</vt:lpstr>
      <vt:lpstr>O TRABALHO SOB O CAPITALISMO</vt:lpstr>
      <vt:lpstr>REVOLUÇÃO INDUSTRIAL</vt:lpstr>
      <vt:lpstr>A ERA DA AUTOMAÇÃO</vt:lpstr>
      <vt:lpstr>O TRABALHO APÓS A AUTOMAÇÃO</vt:lpstr>
      <vt:lpstr>SOCIEDADE CONTEMPORÂNEA</vt:lpstr>
      <vt:lpstr>O TRABALHO HOJE</vt:lpstr>
      <vt:lpstr>O QUE O TRABALHO SERÁ?</vt:lpstr>
      <vt:lpstr>REFERÊNCIAS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E RELAÇÕES SOCIAIS</dc:title>
  <dc:creator>Usuario</dc:creator>
  <cp:lastModifiedBy>regina</cp:lastModifiedBy>
  <cp:revision>70</cp:revision>
  <dcterms:created xsi:type="dcterms:W3CDTF">2011-08-17T18:12:42Z</dcterms:created>
  <dcterms:modified xsi:type="dcterms:W3CDTF">2016-08-08T20:47:13Z</dcterms:modified>
</cp:coreProperties>
</file>