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7" r:id="rId2"/>
    <p:sldId id="342" r:id="rId3"/>
    <p:sldId id="292" r:id="rId4"/>
    <p:sldId id="390" r:id="rId5"/>
    <p:sldId id="293" r:id="rId6"/>
    <p:sldId id="391" r:id="rId7"/>
    <p:sldId id="291" r:id="rId8"/>
    <p:sldId id="295" r:id="rId9"/>
    <p:sldId id="345" r:id="rId10"/>
    <p:sldId id="392" r:id="rId11"/>
    <p:sldId id="393" r:id="rId12"/>
    <p:sldId id="349" r:id="rId13"/>
    <p:sldId id="350" r:id="rId14"/>
    <p:sldId id="296" r:id="rId15"/>
    <p:sldId id="298" r:id="rId16"/>
    <p:sldId id="352" r:id="rId17"/>
    <p:sldId id="353" r:id="rId18"/>
    <p:sldId id="354" r:id="rId19"/>
    <p:sldId id="394" r:id="rId20"/>
    <p:sldId id="358" r:id="rId21"/>
    <p:sldId id="300" r:id="rId22"/>
    <p:sldId id="363" r:id="rId23"/>
    <p:sldId id="301" r:id="rId24"/>
    <p:sldId id="302" r:id="rId25"/>
    <p:sldId id="364" r:id="rId26"/>
    <p:sldId id="351" r:id="rId27"/>
    <p:sldId id="303" r:id="rId28"/>
    <p:sldId id="304" r:id="rId29"/>
    <p:sldId id="305" r:id="rId30"/>
    <p:sldId id="306" r:id="rId31"/>
    <p:sldId id="360" r:id="rId32"/>
    <p:sldId id="359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1BB927-535B-4679-9053-37A4B9D54732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91F3CBF-875C-476C-9792-FF596074C368}">
      <dgm:prSet/>
      <dgm:spPr/>
      <dgm:t>
        <a:bodyPr/>
        <a:lstStyle/>
        <a:p>
          <a:r>
            <a:rPr lang="en-US" baseline="0"/>
            <a:t>Medições de temperatura de pasteurização;</a:t>
          </a:r>
        </a:p>
      </dgm:t>
    </dgm:pt>
    <dgm:pt modelId="{EFA1CCC2-FE83-4268-B212-43FFE1F4A37B}" type="parTrans" cxnId="{27FB4472-141F-4B0B-897C-C59AB16C662F}">
      <dgm:prSet/>
      <dgm:spPr/>
      <dgm:t>
        <a:bodyPr/>
        <a:lstStyle/>
        <a:p>
          <a:endParaRPr lang="en-US"/>
        </a:p>
      </dgm:t>
    </dgm:pt>
    <dgm:pt modelId="{0727C5C2-5CCE-4712-8C02-10991742F45A}" type="sibTrans" cxnId="{27FB4472-141F-4B0B-897C-C59AB16C662F}">
      <dgm:prSet/>
      <dgm:spPr/>
      <dgm:t>
        <a:bodyPr/>
        <a:lstStyle/>
        <a:p>
          <a:endParaRPr lang="en-US"/>
        </a:p>
      </dgm:t>
    </dgm:pt>
    <dgm:pt modelId="{70BFEA41-5F69-4F58-8F1E-F15EC2FE9553}">
      <dgm:prSet/>
      <dgm:spPr/>
      <dgm:t>
        <a:bodyPr/>
        <a:lstStyle/>
        <a:p>
          <a:r>
            <a:rPr lang="en-US" baseline="0"/>
            <a:t>Avaliação da atividade enzimática: fosfatase e peroxidase;</a:t>
          </a:r>
          <a:endParaRPr lang="en-US"/>
        </a:p>
      </dgm:t>
    </dgm:pt>
    <dgm:pt modelId="{22414007-46D2-4499-BDA5-EEDAE684828B}" type="parTrans" cxnId="{BFB59480-32F4-4F71-89CA-B2EBABC8C024}">
      <dgm:prSet/>
      <dgm:spPr/>
      <dgm:t>
        <a:bodyPr/>
        <a:lstStyle/>
        <a:p>
          <a:endParaRPr lang="en-US"/>
        </a:p>
      </dgm:t>
    </dgm:pt>
    <dgm:pt modelId="{022CFCB0-9930-4A7A-BAC8-DA4757DFF90E}" type="sibTrans" cxnId="{BFB59480-32F4-4F71-89CA-B2EBABC8C024}">
      <dgm:prSet/>
      <dgm:spPr/>
      <dgm:t>
        <a:bodyPr/>
        <a:lstStyle/>
        <a:p>
          <a:endParaRPr lang="en-US"/>
        </a:p>
      </dgm:t>
    </dgm:pt>
    <dgm:pt modelId="{526AC2C1-A6CF-4964-A9D6-B92600A5983D}">
      <dgm:prSet/>
      <dgm:spPr/>
      <dgm:t>
        <a:bodyPr/>
        <a:lstStyle/>
        <a:p>
          <a:r>
            <a:rPr lang="en-US" baseline="0"/>
            <a:t>Controle de gordura e sólidos totais;</a:t>
          </a:r>
          <a:endParaRPr lang="en-US"/>
        </a:p>
      </dgm:t>
    </dgm:pt>
    <dgm:pt modelId="{43A325AB-3036-403C-BE67-BA1748F7CAE5}" type="parTrans" cxnId="{D9A841AE-0CCD-4FAD-9D9B-0D84309A80B3}">
      <dgm:prSet/>
      <dgm:spPr/>
      <dgm:t>
        <a:bodyPr/>
        <a:lstStyle/>
        <a:p>
          <a:endParaRPr lang="en-US"/>
        </a:p>
      </dgm:t>
    </dgm:pt>
    <dgm:pt modelId="{5152FFCC-988B-4557-9EBD-BBD3E1F24539}" type="sibTrans" cxnId="{D9A841AE-0CCD-4FAD-9D9B-0D84309A80B3}">
      <dgm:prSet/>
      <dgm:spPr/>
      <dgm:t>
        <a:bodyPr/>
        <a:lstStyle/>
        <a:p>
          <a:endParaRPr lang="en-US"/>
        </a:p>
      </dgm:t>
    </dgm:pt>
    <dgm:pt modelId="{0032701B-303A-44F0-9B00-9B07FE3F8F60}">
      <dgm:prSet/>
      <dgm:spPr/>
      <dgm:t>
        <a:bodyPr/>
        <a:lstStyle/>
        <a:p>
          <a:r>
            <a:rPr lang="en-US" baseline="0"/>
            <a:t>Controle do ponto de congelamento;</a:t>
          </a:r>
          <a:endParaRPr lang="en-US"/>
        </a:p>
      </dgm:t>
    </dgm:pt>
    <dgm:pt modelId="{EF099248-87F0-4D7C-88FF-20E0D02C47F8}" type="parTrans" cxnId="{5339C4DB-1CE9-4CD3-9B59-D1B7D05FDFA2}">
      <dgm:prSet/>
      <dgm:spPr/>
      <dgm:t>
        <a:bodyPr/>
        <a:lstStyle/>
        <a:p>
          <a:endParaRPr lang="en-US"/>
        </a:p>
      </dgm:t>
    </dgm:pt>
    <dgm:pt modelId="{753AB37A-6845-4856-ADB3-35DC46AB4B68}" type="sibTrans" cxnId="{5339C4DB-1CE9-4CD3-9B59-D1B7D05FDFA2}">
      <dgm:prSet/>
      <dgm:spPr/>
      <dgm:t>
        <a:bodyPr/>
        <a:lstStyle/>
        <a:p>
          <a:endParaRPr lang="en-US"/>
        </a:p>
      </dgm:t>
    </dgm:pt>
    <dgm:pt modelId="{302672E6-C21D-4851-9F91-049E9A2BD6B6}">
      <dgm:prSet/>
      <dgm:spPr/>
      <dgm:t>
        <a:bodyPr/>
        <a:lstStyle/>
        <a:p>
          <a:r>
            <a:rPr lang="en-US" baseline="0"/>
            <a:t>Controle microbiológico: contagem total e de psicrofilos e número mais provável (NMP) de coliformes.</a:t>
          </a:r>
          <a:endParaRPr lang="en-US"/>
        </a:p>
      </dgm:t>
    </dgm:pt>
    <dgm:pt modelId="{19C64BD2-FB67-4FB8-AB57-F2F7CF473A67}" type="parTrans" cxnId="{1EEF1DBA-FB73-442C-9A82-CC6F5F080086}">
      <dgm:prSet/>
      <dgm:spPr/>
      <dgm:t>
        <a:bodyPr/>
        <a:lstStyle/>
        <a:p>
          <a:endParaRPr lang="en-US"/>
        </a:p>
      </dgm:t>
    </dgm:pt>
    <dgm:pt modelId="{D59A6E5A-7FFC-4DC0-9459-61C328AE9577}" type="sibTrans" cxnId="{1EEF1DBA-FB73-442C-9A82-CC6F5F080086}">
      <dgm:prSet/>
      <dgm:spPr/>
      <dgm:t>
        <a:bodyPr/>
        <a:lstStyle/>
        <a:p>
          <a:endParaRPr lang="en-US"/>
        </a:p>
      </dgm:t>
    </dgm:pt>
    <dgm:pt modelId="{47975667-FD9C-EF46-B9DD-7FAC42D027B2}" type="pres">
      <dgm:prSet presAssocID="{111BB927-535B-4679-9053-37A4B9D54732}" presName="Name0" presStyleCnt="0">
        <dgm:presLayoutVars>
          <dgm:dir/>
          <dgm:resizeHandles val="exact"/>
        </dgm:presLayoutVars>
      </dgm:prSet>
      <dgm:spPr/>
    </dgm:pt>
    <dgm:pt modelId="{DBA74AD0-95F5-524D-B447-23360119CC31}" type="pres">
      <dgm:prSet presAssocID="{111BB927-535B-4679-9053-37A4B9D54732}" presName="cycle" presStyleCnt="0"/>
      <dgm:spPr/>
    </dgm:pt>
    <dgm:pt modelId="{E3655363-442C-E944-B35C-F42AE6CE1AA1}" type="pres">
      <dgm:prSet presAssocID="{B91F3CBF-875C-476C-9792-FF596074C368}" presName="nodeFirstNode" presStyleLbl="node1" presStyleIdx="0" presStyleCnt="5">
        <dgm:presLayoutVars>
          <dgm:bulletEnabled val="1"/>
        </dgm:presLayoutVars>
      </dgm:prSet>
      <dgm:spPr/>
    </dgm:pt>
    <dgm:pt modelId="{B4B85D74-642C-2441-A46F-766C6AC657E3}" type="pres">
      <dgm:prSet presAssocID="{0727C5C2-5CCE-4712-8C02-10991742F45A}" presName="sibTransFirstNode" presStyleLbl="bgShp" presStyleIdx="0" presStyleCnt="1"/>
      <dgm:spPr/>
    </dgm:pt>
    <dgm:pt modelId="{7A1CA825-E5BE-D144-8F42-81D711560307}" type="pres">
      <dgm:prSet presAssocID="{70BFEA41-5F69-4F58-8F1E-F15EC2FE9553}" presName="nodeFollowingNodes" presStyleLbl="node1" presStyleIdx="1" presStyleCnt="5">
        <dgm:presLayoutVars>
          <dgm:bulletEnabled val="1"/>
        </dgm:presLayoutVars>
      </dgm:prSet>
      <dgm:spPr/>
    </dgm:pt>
    <dgm:pt modelId="{BFA4845D-BD8F-5741-ADBD-5873A3C1409C}" type="pres">
      <dgm:prSet presAssocID="{526AC2C1-A6CF-4964-A9D6-B92600A5983D}" presName="nodeFollowingNodes" presStyleLbl="node1" presStyleIdx="2" presStyleCnt="5">
        <dgm:presLayoutVars>
          <dgm:bulletEnabled val="1"/>
        </dgm:presLayoutVars>
      </dgm:prSet>
      <dgm:spPr/>
    </dgm:pt>
    <dgm:pt modelId="{A52CB753-C603-8641-A06E-EB9FEDFA8BEB}" type="pres">
      <dgm:prSet presAssocID="{0032701B-303A-44F0-9B00-9B07FE3F8F60}" presName="nodeFollowingNodes" presStyleLbl="node1" presStyleIdx="3" presStyleCnt="5">
        <dgm:presLayoutVars>
          <dgm:bulletEnabled val="1"/>
        </dgm:presLayoutVars>
      </dgm:prSet>
      <dgm:spPr/>
    </dgm:pt>
    <dgm:pt modelId="{FA64D07A-CD5C-AB4F-9210-33D2BBC40BBA}" type="pres">
      <dgm:prSet presAssocID="{302672E6-C21D-4851-9F91-049E9A2BD6B6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EC521613-148E-E74D-A9E7-4217D633F1DF}" type="presOf" srcId="{302672E6-C21D-4851-9F91-049E9A2BD6B6}" destId="{FA64D07A-CD5C-AB4F-9210-33D2BBC40BBA}" srcOrd="0" destOrd="0" presId="urn:microsoft.com/office/officeart/2005/8/layout/cycle3"/>
    <dgm:cxn modelId="{567E2C5A-7EBD-524D-B8A0-BC71779735D5}" type="presOf" srcId="{0727C5C2-5CCE-4712-8C02-10991742F45A}" destId="{B4B85D74-642C-2441-A46F-766C6AC657E3}" srcOrd="0" destOrd="0" presId="urn:microsoft.com/office/officeart/2005/8/layout/cycle3"/>
    <dgm:cxn modelId="{484F4C63-8DBA-7546-8341-8827D6D9AD57}" type="presOf" srcId="{B91F3CBF-875C-476C-9792-FF596074C368}" destId="{E3655363-442C-E944-B35C-F42AE6CE1AA1}" srcOrd="0" destOrd="0" presId="urn:microsoft.com/office/officeart/2005/8/layout/cycle3"/>
    <dgm:cxn modelId="{F02FAB6F-2664-B742-B7FA-71CB8E0BB99C}" type="presOf" srcId="{0032701B-303A-44F0-9B00-9B07FE3F8F60}" destId="{A52CB753-C603-8641-A06E-EB9FEDFA8BEB}" srcOrd="0" destOrd="0" presId="urn:microsoft.com/office/officeart/2005/8/layout/cycle3"/>
    <dgm:cxn modelId="{27FB4472-141F-4B0B-897C-C59AB16C662F}" srcId="{111BB927-535B-4679-9053-37A4B9D54732}" destId="{B91F3CBF-875C-476C-9792-FF596074C368}" srcOrd="0" destOrd="0" parTransId="{EFA1CCC2-FE83-4268-B212-43FFE1F4A37B}" sibTransId="{0727C5C2-5CCE-4712-8C02-10991742F45A}"/>
    <dgm:cxn modelId="{1D49FE73-00EB-3640-83C9-77452E8D52E3}" type="presOf" srcId="{111BB927-535B-4679-9053-37A4B9D54732}" destId="{47975667-FD9C-EF46-B9DD-7FAC42D027B2}" srcOrd="0" destOrd="0" presId="urn:microsoft.com/office/officeart/2005/8/layout/cycle3"/>
    <dgm:cxn modelId="{BFB59480-32F4-4F71-89CA-B2EBABC8C024}" srcId="{111BB927-535B-4679-9053-37A4B9D54732}" destId="{70BFEA41-5F69-4F58-8F1E-F15EC2FE9553}" srcOrd="1" destOrd="0" parTransId="{22414007-46D2-4499-BDA5-EEDAE684828B}" sibTransId="{022CFCB0-9930-4A7A-BAC8-DA4757DFF90E}"/>
    <dgm:cxn modelId="{D9A841AE-0CCD-4FAD-9D9B-0D84309A80B3}" srcId="{111BB927-535B-4679-9053-37A4B9D54732}" destId="{526AC2C1-A6CF-4964-A9D6-B92600A5983D}" srcOrd="2" destOrd="0" parTransId="{43A325AB-3036-403C-BE67-BA1748F7CAE5}" sibTransId="{5152FFCC-988B-4557-9EBD-BBD3E1F24539}"/>
    <dgm:cxn modelId="{1EEF1DBA-FB73-442C-9A82-CC6F5F080086}" srcId="{111BB927-535B-4679-9053-37A4B9D54732}" destId="{302672E6-C21D-4851-9F91-049E9A2BD6B6}" srcOrd="4" destOrd="0" parTransId="{19C64BD2-FB67-4FB8-AB57-F2F7CF473A67}" sibTransId="{D59A6E5A-7FFC-4DC0-9459-61C328AE9577}"/>
    <dgm:cxn modelId="{89773CCE-1E56-4C49-A6AD-1373E766AE9B}" type="presOf" srcId="{70BFEA41-5F69-4F58-8F1E-F15EC2FE9553}" destId="{7A1CA825-E5BE-D144-8F42-81D711560307}" srcOrd="0" destOrd="0" presId="urn:microsoft.com/office/officeart/2005/8/layout/cycle3"/>
    <dgm:cxn modelId="{8F5453CE-4035-E44B-B2D0-FE61FDC7B9FB}" type="presOf" srcId="{526AC2C1-A6CF-4964-A9D6-B92600A5983D}" destId="{BFA4845D-BD8F-5741-ADBD-5873A3C1409C}" srcOrd="0" destOrd="0" presId="urn:microsoft.com/office/officeart/2005/8/layout/cycle3"/>
    <dgm:cxn modelId="{5339C4DB-1CE9-4CD3-9B59-D1B7D05FDFA2}" srcId="{111BB927-535B-4679-9053-37A4B9D54732}" destId="{0032701B-303A-44F0-9B00-9B07FE3F8F60}" srcOrd="3" destOrd="0" parTransId="{EF099248-87F0-4D7C-88FF-20E0D02C47F8}" sibTransId="{753AB37A-6845-4856-ADB3-35DC46AB4B68}"/>
    <dgm:cxn modelId="{3946DC61-ACC5-0245-ADAF-7066998021B4}" type="presParOf" srcId="{47975667-FD9C-EF46-B9DD-7FAC42D027B2}" destId="{DBA74AD0-95F5-524D-B447-23360119CC31}" srcOrd="0" destOrd="0" presId="urn:microsoft.com/office/officeart/2005/8/layout/cycle3"/>
    <dgm:cxn modelId="{1F94C96B-D551-5B4B-A291-3EF1C788F983}" type="presParOf" srcId="{DBA74AD0-95F5-524D-B447-23360119CC31}" destId="{E3655363-442C-E944-B35C-F42AE6CE1AA1}" srcOrd="0" destOrd="0" presId="urn:microsoft.com/office/officeart/2005/8/layout/cycle3"/>
    <dgm:cxn modelId="{2AE48AB3-2D84-1B45-8DEF-1A71CDAE0A4A}" type="presParOf" srcId="{DBA74AD0-95F5-524D-B447-23360119CC31}" destId="{B4B85D74-642C-2441-A46F-766C6AC657E3}" srcOrd="1" destOrd="0" presId="urn:microsoft.com/office/officeart/2005/8/layout/cycle3"/>
    <dgm:cxn modelId="{3254083E-ACF0-4C4E-A7D2-B21B94251FF5}" type="presParOf" srcId="{DBA74AD0-95F5-524D-B447-23360119CC31}" destId="{7A1CA825-E5BE-D144-8F42-81D711560307}" srcOrd="2" destOrd="0" presId="urn:microsoft.com/office/officeart/2005/8/layout/cycle3"/>
    <dgm:cxn modelId="{B89FDF0A-BA8A-9B4F-9F53-31F04DC3423C}" type="presParOf" srcId="{DBA74AD0-95F5-524D-B447-23360119CC31}" destId="{BFA4845D-BD8F-5741-ADBD-5873A3C1409C}" srcOrd="3" destOrd="0" presId="urn:microsoft.com/office/officeart/2005/8/layout/cycle3"/>
    <dgm:cxn modelId="{C6904E06-F9A5-064F-8E9C-79D34B1A3535}" type="presParOf" srcId="{DBA74AD0-95F5-524D-B447-23360119CC31}" destId="{A52CB753-C603-8641-A06E-EB9FEDFA8BEB}" srcOrd="4" destOrd="0" presId="urn:microsoft.com/office/officeart/2005/8/layout/cycle3"/>
    <dgm:cxn modelId="{9A60C4EF-3C06-7E48-94DD-67EE8E3995A0}" type="presParOf" srcId="{DBA74AD0-95F5-524D-B447-23360119CC31}" destId="{FA64D07A-CD5C-AB4F-9210-33D2BBC40BB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772752-D9BF-4264-937C-AA8A886E57C2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01AF4B-C131-4AA3-9B07-DC352FFC2D46}">
      <dgm:prSet custT="1"/>
      <dgm:spPr/>
      <dgm:t>
        <a:bodyPr/>
        <a:lstStyle/>
        <a:p>
          <a:r>
            <a:rPr lang="en-US" sz="2800" dirty="0" err="1"/>
            <a:t>Características</a:t>
          </a:r>
          <a:r>
            <a:rPr lang="en-US" sz="2800" dirty="0"/>
            <a:t> do </a:t>
          </a:r>
          <a:r>
            <a:rPr lang="en-US" sz="2800" dirty="0" err="1"/>
            <a:t>leite</a:t>
          </a:r>
          <a:r>
            <a:rPr lang="en-US" sz="2800" dirty="0"/>
            <a:t> </a:t>
          </a:r>
          <a:r>
            <a:rPr lang="en-US" sz="2800" dirty="0" err="1"/>
            <a:t>tipo</a:t>
          </a:r>
          <a:r>
            <a:rPr lang="en-US" sz="2800" dirty="0"/>
            <a:t> A e </a:t>
          </a:r>
          <a:r>
            <a:rPr lang="en-US" sz="2800" dirty="0" err="1"/>
            <a:t>leite</a:t>
          </a:r>
          <a:r>
            <a:rPr lang="en-US" sz="2800" dirty="0"/>
            <a:t> </a:t>
          </a:r>
          <a:r>
            <a:rPr lang="en-US" sz="2800" dirty="0" err="1"/>
            <a:t>padronizado</a:t>
          </a:r>
          <a:r>
            <a:rPr lang="en-US" sz="2800" dirty="0"/>
            <a:t>, </a:t>
          </a:r>
          <a:r>
            <a:rPr lang="en-US" sz="2800" dirty="0" err="1"/>
            <a:t>definido</a:t>
          </a:r>
          <a:r>
            <a:rPr lang="en-US" sz="2800" dirty="0"/>
            <a:t> pela </a:t>
          </a:r>
          <a:r>
            <a:rPr lang="en-US" sz="2800" dirty="0" err="1"/>
            <a:t>carga</a:t>
          </a:r>
          <a:r>
            <a:rPr lang="en-US" sz="2800" dirty="0"/>
            <a:t> </a:t>
          </a:r>
          <a:r>
            <a:rPr lang="en-US" sz="2800" dirty="0" err="1"/>
            <a:t>microbiana</a:t>
          </a:r>
          <a:r>
            <a:rPr lang="en-US" sz="2800" dirty="0"/>
            <a:t>;</a:t>
          </a:r>
        </a:p>
      </dgm:t>
    </dgm:pt>
    <dgm:pt modelId="{5301EE55-37AE-498E-AB2C-DB3E5A32F54F}" type="parTrans" cxnId="{29F22ED8-FBB7-4810-A4D7-59D01FF2EFB4}">
      <dgm:prSet/>
      <dgm:spPr/>
      <dgm:t>
        <a:bodyPr/>
        <a:lstStyle/>
        <a:p>
          <a:endParaRPr lang="en-US"/>
        </a:p>
      </dgm:t>
    </dgm:pt>
    <dgm:pt modelId="{7F0513F8-B283-4ABA-9C36-20935A9FB810}" type="sibTrans" cxnId="{29F22ED8-FBB7-4810-A4D7-59D01FF2EFB4}">
      <dgm:prSet/>
      <dgm:spPr/>
      <dgm:t>
        <a:bodyPr/>
        <a:lstStyle/>
        <a:p>
          <a:endParaRPr lang="en-US"/>
        </a:p>
      </dgm:t>
    </dgm:pt>
    <dgm:pt modelId="{3BC3789D-AE58-4D03-A2FE-FD7BE7D40052}">
      <dgm:prSet custT="1"/>
      <dgm:spPr/>
      <dgm:t>
        <a:bodyPr/>
        <a:lstStyle/>
        <a:p>
          <a:r>
            <a:rPr lang="en-US" sz="2800" dirty="0" err="1"/>
            <a:t>Instrução</a:t>
          </a:r>
          <a:r>
            <a:rPr lang="en-US" sz="2800" dirty="0"/>
            <a:t> </a:t>
          </a:r>
          <a:r>
            <a:rPr lang="en-US" sz="2800" dirty="0" err="1"/>
            <a:t>Normativa</a:t>
          </a:r>
          <a:r>
            <a:rPr lang="en-US" sz="2800" dirty="0"/>
            <a:t> nº 62, de 29 de </a:t>
          </a:r>
          <a:r>
            <a:rPr lang="en-US" sz="2800" dirty="0" err="1"/>
            <a:t>dez</a:t>
          </a:r>
          <a:r>
            <a:rPr lang="en-US" sz="2800" dirty="0"/>
            <a:t>. De 2011 (Altera </a:t>
          </a:r>
          <a:r>
            <a:rPr lang="en-US" sz="2800" dirty="0" err="1"/>
            <a:t>os</a:t>
          </a:r>
          <a:r>
            <a:rPr lang="en-US" sz="2800" dirty="0"/>
            <a:t> </a:t>
          </a:r>
          <a:r>
            <a:rPr lang="en-US" sz="2800" dirty="0" err="1"/>
            <a:t>Anexos</a:t>
          </a:r>
          <a:r>
            <a:rPr lang="en-US" sz="2800" dirty="0"/>
            <a:t> I, IV, V e VI da </a:t>
          </a:r>
          <a:r>
            <a:rPr lang="en-US" sz="2800" dirty="0" err="1"/>
            <a:t>Instrução</a:t>
          </a:r>
          <a:r>
            <a:rPr lang="en-US" sz="2800" dirty="0"/>
            <a:t> </a:t>
          </a:r>
          <a:r>
            <a:rPr lang="en-US" sz="2800" dirty="0" err="1"/>
            <a:t>Normativa</a:t>
          </a:r>
          <a:r>
            <a:rPr lang="en-US" sz="2800" dirty="0"/>
            <a:t> nº 51, de 18 de set. De 2002 e </a:t>
          </a:r>
          <a:r>
            <a:rPr lang="en-US" sz="2800" dirty="0" err="1"/>
            <a:t>revoga</a:t>
          </a:r>
          <a:r>
            <a:rPr lang="en-US" sz="2800" dirty="0"/>
            <a:t> </a:t>
          </a:r>
          <a:r>
            <a:rPr lang="en-US" sz="2800" dirty="0" err="1"/>
            <a:t>os</a:t>
          </a:r>
          <a:r>
            <a:rPr lang="en-US" sz="2800" dirty="0"/>
            <a:t> </a:t>
          </a:r>
          <a:r>
            <a:rPr lang="en-US" sz="2800" dirty="0" err="1"/>
            <a:t>Anexos</a:t>
          </a:r>
          <a:r>
            <a:rPr lang="en-US" sz="2800" dirty="0"/>
            <a:t> II e III) – </a:t>
          </a:r>
          <a:r>
            <a:rPr lang="en-US" sz="2800" dirty="0" err="1"/>
            <a:t>Leite</a:t>
          </a:r>
          <a:r>
            <a:rPr lang="en-US" sz="2800" dirty="0"/>
            <a:t> de </a:t>
          </a:r>
          <a:r>
            <a:rPr lang="en-US" sz="2800" dirty="0" err="1"/>
            <a:t>vaca</a:t>
          </a:r>
          <a:r>
            <a:rPr lang="en-US" sz="2800" dirty="0"/>
            <a:t>.</a:t>
          </a:r>
        </a:p>
      </dgm:t>
    </dgm:pt>
    <dgm:pt modelId="{B9249F84-5772-4806-9078-55496AB2E521}" type="parTrans" cxnId="{B6757C58-1ED5-411E-A1F2-953D068C4EEF}">
      <dgm:prSet/>
      <dgm:spPr/>
      <dgm:t>
        <a:bodyPr/>
        <a:lstStyle/>
        <a:p>
          <a:endParaRPr lang="en-US"/>
        </a:p>
      </dgm:t>
    </dgm:pt>
    <dgm:pt modelId="{86C145B9-10C8-490C-9D86-ABA583B2ABD1}" type="sibTrans" cxnId="{B6757C58-1ED5-411E-A1F2-953D068C4EEF}">
      <dgm:prSet/>
      <dgm:spPr/>
      <dgm:t>
        <a:bodyPr/>
        <a:lstStyle/>
        <a:p>
          <a:endParaRPr lang="en-US"/>
        </a:p>
      </dgm:t>
    </dgm:pt>
    <dgm:pt modelId="{B82CB2C5-D509-0E45-950A-C45BE08D1671}" type="pres">
      <dgm:prSet presAssocID="{8F772752-D9BF-4264-937C-AA8A886E57C2}" presName="Name0" presStyleCnt="0">
        <dgm:presLayoutVars>
          <dgm:dir/>
          <dgm:resizeHandles/>
        </dgm:presLayoutVars>
      </dgm:prSet>
      <dgm:spPr/>
    </dgm:pt>
    <dgm:pt modelId="{724AA5BA-16F0-E444-8472-821AD85F0806}" type="pres">
      <dgm:prSet presAssocID="{4901AF4B-C131-4AA3-9B07-DC352FFC2D46}" presName="compNode" presStyleCnt="0"/>
      <dgm:spPr/>
    </dgm:pt>
    <dgm:pt modelId="{392B3D99-C977-D247-964A-348F425DA21E}" type="pres">
      <dgm:prSet presAssocID="{4901AF4B-C131-4AA3-9B07-DC352FFC2D46}" presName="dummyConnPt" presStyleCnt="0"/>
      <dgm:spPr/>
    </dgm:pt>
    <dgm:pt modelId="{C35BAC63-6812-2942-B299-3F363E6122EA}" type="pres">
      <dgm:prSet presAssocID="{4901AF4B-C131-4AA3-9B07-DC352FFC2D46}" presName="node" presStyleLbl="node1" presStyleIdx="0" presStyleCnt="2" custScaleX="171274">
        <dgm:presLayoutVars>
          <dgm:bulletEnabled val="1"/>
        </dgm:presLayoutVars>
      </dgm:prSet>
      <dgm:spPr/>
    </dgm:pt>
    <dgm:pt modelId="{9515A21F-4613-C343-8D9A-DA2ECB5753AD}" type="pres">
      <dgm:prSet presAssocID="{7F0513F8-B283-4ABA-9C36-20935A9FB810}" presName="sibTrans" presStyleLbl="bgSibTrans2D1" presStyleIdx="0" presStyleCnt="1"/>
      <dgm:spPr/>
    </dgm:pt>
    <dgm:pt modelId="{426193FE-B504-CC46-A5D3-F93B76AEC2DC}" type="pres">
      <dgm:prSet presAssocID="{3BC3789D-AE58-4D03-A2FE-FD7BE7D40052}" presName="compNode" presStyleCnt="0"/>
      <dgm:spPr/>
    </dgm:pt>
    <dgm:pt modelId="{D0563717-5598-B643-9418-6917B9DA3A27}" type="pres">
      <dgm:prSet presAssocID="{3BC3789D-AE58-4D03-A2FE-FD7BE7D40052}" presName="dummyConnPt" presStyleCnt="0"/>
      <dgm:spPr/>
    </dgm:pt>
    <dgm:pt modelId="{F00F452E-A058-C345-8AF7-ACB18C8728AF}" type="pres">
      <dgm:prSet presAssocID="{3BC3789D-AE58-4D03-A2FE-FD7BE7D40052}" presName="node" presStyleLbl="node1" presStyleIdx="1" presStyleCnt="2" custScaleX="172830">
        <dgm:presLayoutVars>
          <dgm:bulletEnabled val="1"/>
        </dgm:presLayoutVars>
      </dgm:prSet>
      <dgm:spPr/>
    </dgm:pt>
  </dgm:ptLst>
  <dgm:cxnLst>
    <dgm:cxn modelId="{EF16C139-ACF1-D74D-A6DE-AB32A0E8F260}" type="presOf" srcId="{4901AF4B-C131-4AA3-9B07-DC352FFC2D46}" destId="{C35BAC63-6812-2942-B299-3F363E6122EA}" srcOrd="0" destOrd="0" presId="urn:microsoft.com/office/officeart/2005/8/layout/bProcess4"/>
    <dgm:cxn modelId="{B6757C58-1ED5-411E-A1F2-953D068C4EEF}" srcId="{8F772752-D9BF-4264-937C-AA8A886E57C2}" destId="{3BC3789D-AE58-4D03-A2FE-FD7BE7D40052}" srcOrd="1" destOrd="0" parTransId="{B9249F84-5772-4806-9078-55496AB2E521}" sibTransId="{86C145B9-10C8-490C-9D86-ABA583B2ABD1}"/>
    <dgm:cxn modelId="{CEDD9FC2-DD63-9C4E-BD2E-A23FF51899AE}" type="presOf" srcId="{3BC3789D-AE58-4D03-A2FE-FD7BE7D40052}" destId="{F00F452E-A058-C345-8AF7-ACB18C8728AF}" srcOrd="0" destOrd="0" presId="urn:microsoft.com/office/officeart/2005/8/layout/bProcess4"/>
    <dgm:cxn modelId="{29F22ED8-FBB7-4810-A4D7-59D01FF2EFB4}" srcId="{8F772752-D9BF-4264-937C-AA8A886E57C2}" destId="{4901AF4B-C131-4AA3-9B07-DC352FFC2D46}" srcOrd="0" destOrd="0" parTransId="{5301EE55-37AE-498E-AB2C-DB3E5A32F54F}" sibTransId="{7F0513F8-B283-4ABA-9C36-20935A9FB810}"/>
    <dgm:cxn modelId="{294D72E8-9E4A-4D47-8386-4BF27468815C}" type="presOf" srcId="{7F0513F8-B283-4ABA-9C36-20935A9FB810}" destId="{9515A21F-4613-C343-8D9A-DA2ECB5753AD}" srcOrd="0" destOrd="0" presId="urn:microsoft.com/office/officeart/2005/8/layout/bProcess4"/>
    <dgm:cxn modelId="{833D17F4-8014-664A-B3B7-804703494756}" type="presOf" srcId="{8F772752-D9BF-4264-937C-AA8A886E57C2}" destId="{B82CB2C5-D509-0E45-950A-C45BE08D1671}" srcOrd="0" destOrd="0" presId="urn:microsoft.com/office/officeart/2005/8/layout/bProcess4"/>
    <dgm:cxn modelId="{4CEC8E26-3328-A547-B8F6-3123EA264F86}" type="presParOf" srcId="{B82CB2C5-D509-0E45-950A-C45BE08D1671}" destId="{724AA5BA-16F0-E444-8472-821AD85F0806}" srcOrd="0" destOrd="0" presId="urn:microsoft.com/office/officeart/2005/8/layout/bProcess4"/>
    <dgm:cxn modelId="{E88CAECF-0576-9B4C-ABA4-F579AC4D2A5E}" type="presParOf" srcId="{724AA5BA-16F0-E444-8472-821AD85F0806}" destId="{392B3D99-C977-D247-964A-348F425DA21E}" srcOrd="0" destOrd="0" presId="urn:microsoft.com/office/officeart/2005/8/layout/bProcess4"/>
    <dgm:cxn modelId="{864B016C-5CEB-154C-93A4-BB9135636AA4}" type="presParOf" srcId="{724AA5BA-16F0-E444-8472-821AD85F0806}" destId="{C35BAC63-6812-2942-B299-3F363E6122EA}" srcOrd="1" destOrd="0" presId="urn:microsoft.com/office/officeart/2005/8/layout/bProcess4"/>
    <dgm:cxn modelId="{5C8E9C44-148C-0040-817C-EA58EAEC6EE4}" type="presParOf" srcId="{B82CB2C5-D509-0E45-950A-C45BE08D1671}" destId="{9515A21F-4613-C343-8D9A-DA2ECB5753AD}" srcOrd="1" destOrd="0" presId="urn:microsoft.com/office/officeart/2005/8/layout/bProcess4"/>
    <dgm:cxn modelId="{9ADAB73F-E884-434E-AB9F-0367A04EEDAC}" type="presParOf" srcId="{B82CB2C5-D509-0E45-950A-C45BE08D1671}" destId="{426193FE-B504-CC46-A5D3-F93B76AEC2DC}" srcOrd="2" destOrd="0" presId="urn:microsoft.com/office/officeart/2005/8/layout/bProcess4"/>
    <dgm:cxn modelId="{B432C8B9-1F56-1F47-855D-E307E809F0A0}" type="presParOf" srcId="{426193FE-B504-CC46-A5D3-F93B76AEC2DC}" destId="{D0563717-5598-B643-9418-6917B9DA3A27}" srcOrd="0" destOrd="0" presId="urn:microsoft.com/office/officeart/2005/8/layout/bProcess4"/>
    <dgm:cxn modelId="{A4EA76A2-A170-6847-B495-195947F1F922}" type="presParOf" srcId="{426193FE-B504-CC46-A5D3-F93B76AEC2DC}" destId="{F00F452E-A058-C345-8AF7-ACB18C8728A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0BA3B2-A65D-4B2D-9CA1-170A5285D25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C4EC85B-9FE2-485D-BAD2-44E7CF90CC69}">
      <dgm:prSet/>
      <dgm:spPr/>
      <dgm:t>
        <a:bodyPr/>
        <a:lstStyle/>
        <a:p>
          <a:r>
            <a:rPr lang="en-US" b="1"/>
            <a:t>Leite tipo A</a:t>
          </a:r>
          <a:r>
            <a:rPr lang="en-US"/>
            <a:t> – sistema fechado, com carga microbiana baixa, ausência de coliformes. Tem que ser processado e envasado na própria fazenda, em sistema fechado. Não pode ser refrigerado e tranportado; </a:t>
          </a:r>
        </a:p>
      </dgm:t>
    </dgm:pt>
    <dgm:pt modelId="{0C4E7F37-8494-4BC1-AD1D-861045116D6C}" type="parTrans" cxnId="{A6D9E197-E842-4124-8CE3-BF2FB9607AE3}">
      <dgm:prSet/>
      <dgm:spPr/>
      <dgm:t>
        <a:bodyPr/>
        <a:lstStyle/>
        <a:p>
          <a:endParaRPr lang="en-US"/>
        </a:p>
      </dgm:t>
    </dgm:pt>
    <dgm:pt modelId="{52FE2696-B93F-4B2F-A576-C88295F8D232}" type="sibTrans" cxnId="{A6D9E197-E842-4124-8CE3-BF2FB9607AE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35155F0-D8E4-48E6-9FE0-2EF83A76FBBF}">
      <dgm:prSet/>
      <dgm:spPr/>
      <dgm:t>
        <a:bodyPr/>
        <a:lstStyle/>
        <a:p>
          <a:r>
            <a:rPr lang="en-US" b="1"/>
            <a:t>Leite Pasteurizado </a:t>
          </a:r>
          <a:r>
            <a:rPr lang="en-US"/>
            <a:t>– pode ser obtido em fazendas e unidades leiteiras, sendo processado nessas unidades e/ou transportados refrigerados para serem  processados em outro local.</a:t>
          </a:r>
        </a:p>
      </dgm:t>
    </dgm:pt>
    <dgm:pt modelId="{9AC1E9E9-27B6-4109-9377-D8FA9F170024}" type="parTrans" cxnId="{EA8DE10E-A8A0-4167-AD28-A66E12304B0A}">
      <dgm:prSet/>
      <dgm:spPr/>
      <dgm:t>
        <a:bodyPr/>
        <a:lstStyle/>
        <a:p>
          <a:endParaRPr lang="en-US"/>
        </a:p>
      </dgm:t>
    </dgm:pt>
    <dgm:pt modelId="{2EE3962E-BB93-4F5D-9547-F4BE1AAADFDB}" type="sibTrans" cxnId="{EA8DE10E-A8A0-4167-AD28-A66E12304B0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96693C4-C8D6-3740-8C1A-04AFEDE5A9F7}" type="pres">
      <dgm:prSet presAssocID="{A50BA3B2-A65D-4B2D-9CA1-170A5285D250}" presName="Name0" presStyleCnt="0">
        <dgm:presLayoutVars>
          <dgm:animLvl val="lvl"/>
          <dgm:resizeHandles val="exact"/>
        </dgm:presLayoutVars>
      </dgm:prSet>
      <dgm:spPr/>
    </dgm:pt>
    <dgm:pt modelId="{45969558-637C-2343-B038-1EDAD0AA34FA}" type="pres">
      <dgm:prSet presAssocID="{AC4EC85B-9FE2-485D-BAD2-44E7CF90CC69}" presName="compositeNode" presStyleCnt="0">
        <dgm:presLayoutVars>
          <dgm:bulletEnabled val="1"/>
        </dgm:presLayoutVars>
      </dgm:prSet>
      <dgm:spPr/>
    </dgm:pt>
    <dgm:pt modelId="{3D57F815-5761-A24A-BCD9-6CB984943290}" type="pres">
      <dgm:prSet presAssocID="{AC4EC85B-9FE2-485D-BAD2-44E7CF90CC69}" presName="bgRect" presStyleLbl="bgAccFollowNode1" presStyleIdx="0" presStyleCnt="2"/>
      <dgm:spPr/>
    </dgm:pt>
    <dgm:pt modelId="{DCFC970D-5F74-C340-9218-CAA25C658FED}" type="pres">
      <dgm:prSet presAssocID="{52FE2696-B93F-4B2F-A576-C88295F8D232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4040651D-9D46-C743-A6B5-5BED86DBF17E}" type="pres">
      <dgm:prSet presAssocID="{AC4EC85B-9FE2-485D-BAD2-44E7CF90CC69}" presName="bottomLine" presStyleLbl="alignNode1" presStyleIdx="1" presStyleCnt="4">
        <dgm:presLayoutVars/>
      </dgm:prSet>
      <dgm:spPr/>
    </dgm:pt>
    <dgm:pt modelId="{BAF12642-490C-614A-9F02-DD1F4FD4B9B5}" type="pres">
      <dgm:prSet presAssocID="{AC4EC85B-9FE2-485D-BAD2-44E7CF90CC69}" presName="nodeText" presStyleLbl="bgAccFollowNode1" presStyleIdx="0" presStyleCnt="2">
        <dgm:presLayoutVars>
          <dgm:bulletEnabled val="1"/>
        </dgm:presLayoutVars>
      </dgm:prSet>
      <dgm:spPr/>
    </dgm:pt>
    <dgm:pt modelId="{33FD05D5-5F26-CA42-BD6C-74EC7943F374}" type="pres">
      <dgm:prSet presAssocID="{52FE2696-B93F-4B2F-A576-C88295F8D232}" presName="sibTrans" presStyleCnt="0"/>
      <dgm:spPr/>
    </dgm:pt>
    <dgm:pt modelId="{2FC4001A-F995-484A-B7A2-4A50C80391F4}" type="pres">
      <dgm:prSet presAssocID="{F35155F0-D8E4-48E6-9FE0-2EF83A76FBBF}" presName="compositeNode" presStyleCnt="0">
        <dgm:presLayoutVars>
          <dgm:bulletEnabled val="1"/>
        </dgm:presLayoutVars>
      </dgm:prSet>
      <dgm:spPr/>
    </dgm:pt>
    <dgm:pt modelId="{81D01A5F-54B3-AA42-8182-C4329429A6AC}" type="pres">
      <dgm:prSet presAssocID="{F35155F0-D8E4-48E6-9FE0-2EF83A76FBBF}" presName="bgRect" presStyleLbl="bgAccFollowNode1" presStyleIdx="1" presStyleCnt="2"/>
      <dgm:spPr/>
    </dgm:pt>
    <dgm:pt modelId="{18252737-2049-AE48-BF79-746580F33018}" type="pres">
      <dgm:prSet presAssocID="{2EE3962E-BB93-4F5D-9547-F4BE1AAADFDB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0188D1AD-BDFE-6F40-9BD4-A1DD26B63432}" type="pres">
      <dgm:prSet presAssocID="{F35155F0-D8E4-48E6-9FE0-2EF83A76FBBF}" presName="bottomLine" presStyleLbl="alignNode1" presStyleIdx="3" presStyleCnt="4">
        <dgm:presLayoutVars/>
      </dgm:prSet>
      <dgm:spPr/>
    </dgm:pt>
    <dgm:pt modelId="{DF918C38-6292-EA4D-8DFC-1BCA130A8E2C}" type="pres">
      <dgm:prSet presAssocID="{F35155F0-D8E4-48E6-9FE0-2EF83A76FBBF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7E99F805-4DBB-DA43-8D8A-28CFA7BEB0F3}" type="presOf" srcId="{F35155F0-D8E4-48E6-9FE0-2EF83A76FBBF}" destId="{81D01A5F-54B3-AA42-8182-C4329429A6AC}" srcOrd="0" destOrd="0" presId="urn:microsoft.com/office/officeart/2016/7/layout/BasicLinearProcessNumbered"/>
    <dgm:cxn modelId="{EA8DE10E-A8A0-4167-AD28-A66E12304B0A}" srcId="{A50BA3B2-A65D-4B2D-9CA1-170A5285D250}" destId="{F35155F0-D8E4-48E6-9FE0-2EF83A76FBBF}" srcOrd="1" destOrd="0" parTransId="{9AC1E9E9-27B6-4109-9377-D8FA9F170024}" sibTransId="{2EE3962E-BB93-4F5D-9547-F4BE1AAADFDB}"/>
    <dgm:cxn modelId="{4D90C40F-900F-6A43-9F0D-E48AEF83BE79}" type="presOf" srcId="{F35155F0-D8E4-48E6-9FE0-2EF83A76FBBF}" destId="{DF918C38-6292-EA4D-8DFC-1BCA130A8E2C}" srcOrd="1" destOrd="0" presId="urn:microsoft.com/office/officeart/2016/7/layout/BasicLinearProcessNumbered"/>
    <dgm:cxn modelId="{ACBF8533-111E-D745-855D-3ECB352ED150}" type="presOf" srcId="{AC4EC85B-9FE2-485D-BAD2-44E7CF90CC69}" destId="{3D57F815-5761-A24A-BCD9-6CB984943290}" srcOrd="0" destOrd="0" presId="urn:microsoft.com/office/officeart/2016/7/layout/BasicLinearProcessNumbered"/>
    <dgm:cxn modelId="{73CA6D58-0B84-2B42-9EB4-11C728238FED}" type="presOf" srcId="{A50BA3B2-A65D-4B2D-9CA1-170A5285D250}" destId="{E96693C4-C8D6-3740-8C1A-04AFEDE5A9F7}" srcOrd="0" destOrd="0" presId="urn:microsoft.com/office/officeart/2016/7/layout/BasicLinearProcessNumbered"/>
    <dgm:cxn modelId="{317B0675-402D-814E-B7CE-FC2F5A45371C}" type="presOf" srcId="{52FE2696-B93F-4B2F-A576-C88295F8D232}" destId="{DCFC970D-5F74-C340-9218-CAA25C658FED}" srcOrd="0" destOrd="0" presId="urn:microsoft.com/office/officeart/2016/7/layout/BasicLinearProcessNumbered"/>
    <dgm:cxn modelId="{A6D9E197-E842-4124-8CE3-BF2FB9607AE3}" srcId="{A50BA3B2-A65D-4B2D-9CA1-170A5285D250}" destId="{AC4EC85B-9FE2-485D-BAD2-44E7CF90CC69}" srcOrd="0" destOrd="0" parTransId="{0C4E7F37-8494-4BC1-AD1D-861045116D6C}" sibTransId="{52FE2696-B93F-4B2F-A576-C88295F8D232}"/>
    <dgm:cxn modelId="{860F03AD-DCA5-344C-AF67-DF66C856AC19}" type="presOf" srcId="{2EE3962E-BB93-4F5D-9547-F4BE1AAADFDB}" destId="{18252737-2049-AE48-BF79-746580F33018}" srcOrd="0" destOrd="0" presId="urn:microsoft.com/office/officeart/2016/7/layout/BasicLinearProcessNumbered"/>
    <dgm:cxn modelId="{29EC6BAE-B38F-CB42-B93E-B5036D92DE0C}" type="presOf" srcId="{AC4EC85B-9FE2-485D-BAD2-44E7CF90CC69}" destId="{BAF12642-490C-614A-9F02-DD1F4FD4B9B5}" srcOrd="1" destOrd="0" presId="urn:microsoft.com/office/officeart/2016/7/layout/BasicLinearProcessNumbered"/>
    <dgm:cxn modelId="{B658D8D4-7EED-804A-AD10-3D1D49C5B1F3}" type="presParOf" srcId="{E96693C4-C8D6-3740-8C1A-04AFEDE5A9F7}" destId="{45969558-637C-2343-B038-1EDAD0AA34FA}" srcOrd="0" destOrd="0" presId="urn:microsoft.com/office/officeart/2016/7/layout/BasicLinearProcessNumbered"/>
    <dgm:cxn modelId="{95CB0BED-7209-224A-BB86-1111A4220C1A}" type="presParOf" srcId="{45969558-637C-2343-B038-1EDAD0AA34FA}" destId="{3D57F815-5761-A24A-BCD9-6CB984943290}" srcOrd="0" destOrd="0" presId="urn:microsoft.com/office/officeart/2016/7/layout/BasicLinearProcessNumbered"/>
    <dgm:cxn modelId="{C8AFC115-1CE3-A24D-8855-0EFEA17A630D}" type="presParOf" srcId="{45969558-637C-2343-B038-1EDAD0AA34FA}" destId="{DCFC970D-5F74-C340-9218-CAA25C658FED}" srcOrd="1" destOrd="0" presId="urn:microsoft.com/office/officeart/2016/7/layout/BasicLinearProcessNumbered"/>
    <dgm:cxn modelId="{04BEF56A-2C6C-8045-9F82-1D749BBEB570}" type="presParOf" srcId="{45969558-637C-2343-B038-1EDAD0AA34FA}" destId="{4040651D-9D46-C743-A6B5-5BED86DBF17E}" srcOrd="2" destOrd="0" presId="urn:microsoft.com/office/officeart/2016/7/layout/BasicLinearProcessNumbered"/>
    <dgm:cxn modelId="{02C27EA5-81E6-3D41-988D-D11FCD35F50C}" type="presParOf" srcId="{45969558-637C-2343-B038-1EDAD0AA34FA}" destId="{BAF12642-490C-614A-9F02-DD1F4FD4B9B5}" srcOrd="3" destOrd="0" presId="urn:microsoft.com/office/officeart/2016/7/layout/BasicLinearProcessNumbered"/>
    <dgm:cxn modelId="{DFA2ECE0-4C4E-9547-AB76-595A60F9E793}" type="presParOf" srcId="{E96693C4-C8D6-3740-8C1A-04AFEDE5A9F7}" destId="{33FD05D5-5F26-CA42-BD6C-74EC7943F374}" srcOrd="1" destOrd="0" presId="urn:microsoft.com/office/officeart/2016/7/layout/BasicLinearProcessNumbered"/>
    <dgm:cxn modelId="{A1ADAF67-4D2E-0D45-948E-EC3C6EF865C6}" type="presParOf" srcId="{E96693C4-C8D6-3740-8C1A-04AFEDE5A9F7}" destId="{2FC4001A-F995-484A-B7A2-4A50C80391F4}" srcOrd="2" destOrd="0" presId="urn:microsoft.com/office/officeart/2016/7/layout/BasicLinearProcessNumbered"/>
    <dgm:cxn modelId="{96BFD67F-5F2D-3F47-81F8-CCF36073CD21}" type="presParOf" srcId="{2FC4001A-F995-484A-B7A2-4A50C80391F4}" destId="{81D01A5F-54B3-AA42-8182-C4329429A6AC}" srcOrd="0" destOrd="0" presId="urn:microsoft.com/office/officeart/2016/7/layout/BasicLinearProcessNumbered"/>
    <dgm:cxn modelId="{A273DD1F-1065-EA41-8E1A-F2AC471B4A0A}" type="presParOf" srcId="{2FC4001A-F995-484A-B7A2-4A50C80391F4}" destId="{18252737-2049-AE48-BF79-746580F33018}" srcOrd="1" destOrd="0" presId="urn:microsoft.com/office/officeart/2016/7/layout/BasicLinearProcessNumbered"/>
    <dgm:cxn modelId="{9F1EA0B4-F510-4D4A-B728-56A5C41D878D}" type="presParOf" srcId="{2FC4001A-F995-484A-B7A2-4A50C80391F4}" destId="{0188D1AD-BDFE-6F40-9BD4-A1DD26B63432}" srcOrd="2" destOrd="0" presId="urn:microsoft.com/office/officeart/2016/7/layout/BasicLinearProcessNumbered"/>
    <dgm:cxn modelId="{31170438-B323-874C-8167-FEA59E113DD9}" type="presParOf" srcId="{2FC4001A-F995-484A-B7A2-4A50C80391F4}" destId="{DF918C38-6292-EA4D-8DFC-1BCA130A8E2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85D74-642C-2441-A46F-766C6AC657E3}">
      <dsp:nvSpPr>
        <dsp:cNvPr id="0" name=""/>
        <dsp:cNvSpPr/>
      </dsp:nvSpPr>
      <dsp:spPr>
        <a:xfrm>
          <a:off x="1046429" y="-26637"/>
          <a:ext cx="4590516" cy="4590516"/>
        </a:xfrm>
        <a:prstGeom prst="circularArrow">
          <a:avLst>
            <a:gd name="adj1" fmla="val 5544"/>
            <a:gd name="adj2" fmla="val 330680"/>
            <a:gd name="adj3" fmla="val 13799454"/>
            <a:gd name="adj4" fmla="val 17371661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55363-442C-E944-B35C-F42AE6CE1AA1}">
      <dsp:nvSpPr>
        <dsp:cNvPr id="0" name=""/>
        <dsp:cNvSpPr/>
      </dsp:nvSpPr>
      <dsp:spPr>
        <a:xfrm>
          <a:off x="2277829" y="889"/>
          <a:ext cx="2127715" cy="10638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Medições de temperatura de pasteurização;</a:t>
          </a:r>
        </a:p>
      </dsp:txBody>
      <dsp:txXfrm>
        <a:off x="2329762" y="52822"/>
        <a:ext cx="2023849" cy="959991"/>
      </dsp:txXfrm>
    </dsp:sp>
    <dsp:sp modelId="{7A1CA825-E5BE-D144-8F42-81D711560307}">
      <dsp:nvSpPr>
        <dsp:cNvPr id="0" name=""/>
        <dsp:cNvSpPr/>
      </dsp:nvSpPr>
      <dsp:spPr>
        <a:xfrm>
          <a:off x="4139595" y="1353541"/>
          <a:ext cx="2127715" cy="10638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Avaliação da atividade enzimática: fosfatase e peroxidase;</a:t>
          </a:r>
          <a:endParaRPr lang="en-US" sz="1300" kern="1200"/>
        </a:p>
      </dsp:txBody>
      <dsp:txXfrm>
        <a:off x="4191528" y="1405474"/>
        <a:ext cx="2023849" cy="959991"/>
      </dsp:txXfrm>
    </dsp:sp>
    <dsp:sp modelId="{BFA4845D-BD8F-5741-ADBD-5873A3C1409C}">
      <dsp:nvSpPr>
        <dsp:cNvPr id="0" name=""/>
        <dsp:cNvSpPr/>
      </dsp:nvSpPr>
      <dsp:spPr>
        <a:xfrm>
          <a:off x="3428464" y="3542178"/>
          <a:ext cx="2127715" cy="10638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Controle de gordura e sólidos totais;</a:t>
          </a:r>
          <a:endParaRPr lang="en-US" sz="1300" kern="1200"/>
        </a:p>
      </dsp:txBody>
      <dsp:txXfrm>
        <a:off x="3480397" y="3594111"/>
        <a:ext cx="2023849" cy="959991"/>
      </dsp:txXfrm>
    </dsp:sp>
    <dsp:sp modelId="{A52CB753-C603-8641-A06E-EB9FEDFA8BEB}">
      <dsp:nvSpPr>
        <dsp:cNvPr id="0" name=""/>
        <dsp:cNvSpPr/>
      </dsp:nvSpPr>
      <dsp:spPr>
        <a:xfrm>
          <a:off x="1127195" y="3542178"/>
          <a:ext cx="2127715" cy="10638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Controle do ponto de congelamento;</a:t>
          </a:r>
          <a:endParaRPr lang="en-US" sz="1300" kern="1200"/>
        </a:p>
      </dsp:txBody>
      <dsp:txXfrm>
        <a:off x="1179128" y="3594111"/>
        <a:ext cx="2023849" cy="959991"/>
      </dsp:txXfrm>
    </dsp:sp>
    <dsp:sp modelId="{FA64D07A-CD5C-AB4F-9210-33D2BBC40BBA}">
      <dsp:nvSpPr>
        <dsp:cNvPr id="0" name=""/>
        <dsp:cNvSpPr/>
      </dsp:nvSpPr>
      <dsp:spPr>
        <a:xfrm>
          <a:off x="416064" y="1353541"/>
          <a:ext cx="2127715" cy="106385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Controle microbiológico: contagem total e de psicrofilos e número mais provável (NMP) de coliformes.</a:t>
          </a:r>
          <a:endParaRPr lang="en-US" sz="1300" kern="1200"/>
        </a:p>
      </dsp:txBody>
      <dsp:txXfrm>
        <a:off x="467997" y="1405474"/>
        <a:ext cx="2023849" cy="959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5A21F-4613-C343-8D9A-DA2ECB5753AD}">
      <dsp:nvSpPr>
        <dsp:cNvPr id="0" name=""/>
        <dsp:cNvSpPr/>
      </dsp:nvSpPr>
      <dsp:spPr>
        <a:xfrm rot="5400000">
          <a:off x="1060344" y="1631247"/>
          <a:ext cx="2536864" cy="3066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BAC63-6812-2942-B299-3F363E6122EA}">
      <dsp:nvSpPr>
        <dsp:cNvPr id="0" name=""/>
        <dsp:cNvSpPr/>
      </dsp:nvSpPr>
      <dsp:spPr>
        <a:xfrm>
          <a:off x="424073" y="3767"/>
          <a:ext cx="5835227" cy="20441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Características</a:t>
          </a:r>
          <a:r>
            <a:rPr lang="en-US" sz="2800" kern="1200" dirty="0"/>
            <a:t> do </a:t>
          </a:r>
          <a:r>
            <a:rPr lang="en-US" sz="2800" kern="1200" dirty="0" err="1"/>
            <a:t>leite</a:t>
          </a:r>
          <a:r>
            <a:rPr lang="en-US" sz="2800" kern="1200" dirty="0"/>
            <a:t> </a:t>
          </a:r>
          <a:r>
            <a:rPr lang="en-US" sz="2800" kern="1200" dirty="0" err="1"/>
            <a:t>tipo</a:t>
          </a:r>
          <a:r>
            <a:rPr lang="en-US" sz="2800" kern="1200" dirty="0"/>
            <a:t> A e </a:t>
          </a:r>
          <a:r>
            <a:rPr lang="en-US" sz="2800" kern="1200" dirty="0" err="1"/>
            <a:t>leite</a:t>
          </a:r>
          <a:r>
            <a:rPr lang="en-US" sz="2800" kern="1200" dirty="0"/>
            <a:t> </a:t>
          </a:r>
          <a:r>
            <a:rPr lang="en-US" sz="2800" kern="1200" dirty="0" err="1"/>
            <a:t>padronizado</a:t>
          </a:r>
          <a:r>
            <a:rPr lang="en-US" sz="2800" kern="1200" dirty="0"/>
            <a:t>, </a:t>
          </a:r>
          <a:r>
            <a:rPr lang="en-US" sz="2800" kern="1200" dirty="0" err="1"/>
            <a:t>definido</a:t>
          </a:r>
          <a:r>
            <a:rPr lang="en-US" sz="2800" kern="1200" dirty="0"/>
            <a:t> pela </a:t>
          </a:r>
          <a:r>
            <a:rPr lang="en-US" sz="2800" kern="1200" dirty="0" err="1"/>
            <a:t>carga</a:t>
          </a:r>
          <a:r>
            <a:rPr lang="en-US" sz="2800" kern="1200" dirty="0"/>
            <a:t> </a:t>
          </a:r>
          <a:r>
            <a:rPr lang="en-US" sz="2800" kern="1200" dirty="0" err="1"/>
            <a:t>microbiana</a:t>
          </a:r>
          <a:r>
            <a:rPr lang="en-US" sz="2800" kern="1200" dirty="0"/>
            <a:t>;</a:t>
          </a:r>
        </a:p>
      </dsp:txBody>
      <dsp:txXfrm>
        <a:off x="483945" y="63639"/>
        <a:ext cx="5715483" cy="1924428"/>
      </dsp:txXfrm>
    </dsp:sp>
    <dsp:sp modelId="{F00F452E-A058-C345-8AF7-ACB18C8728AF}">
      <dsp:nvSpPr>
        <dsp:cNvPr id="0" name=""/>
        <dsp:cNvSpPr/>
      </dsp:nvSpPr>
      <dsp:spPr>
        <a:xfrm>
          <a:off x="397567" y="2558984"/>
          <a:ext cx="5888240" cy="2044172"/>
        </a:xfrm>
        <a:prstGeom prst="roundRect">
          <a:avLst>
            <a:gd name="adj" fmla="val 10000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Instrução</a:t>
          </a:r>
          <a:r>
            <a:rPr lang="en-US" sz="2800" kern="1200" dirty="0"/>
            <a:t> </a:t>
          </a:r>
          <a:r>
            <a:rPr lang="en-US" sz="2800" kern="1200" dirty="0" err="1"/>
            <a:t>Normativa</a:t>
          </a:r>
          <a:r>
            <a:rPr lang="en-US" sz="2800" kern="1200" dirty="0"/>
            <a:t> nº 62, de 29 de </a:t>
          </a:r>
          <a:r>
            <a:rPr lang="en-US" sz="2800" kern="1200" dirty="0" err="1"/>
            <a:t>dez</a:t>
          </a:r>
          <a:r>
            <a:rPr lang="en-US" sz="2800" kern="1200" dirty="0"/>
            <a:t>. De 2011 (Altera </a:t>
          </a:r>
          <a:r>
            <a:rPr lang="en-US" sz="2800" kern="1200" dirty="0" err="1"/>
            <a:t>os</a:t>
          </a:r>
          <a:r>
            <a:rPr lang="en-US" sz="2800" kern="1200" dirty="0"/>
            <a:t> </a:t>
          </a:r>
          <a:r>
            <a:rPr lang="en-US" sz="2800" kern="1200" dirty="0" err="1"/>
            <a:t>Anexos</a:t>
          </a:r>
          <a:r>
            <a:rPr lang="en-US" sz="2800" kern="1200" dirty="0"/>
            <a:t> I, IV, V e VI da </a:t>
          </a:r>
          <a:r>
            <a:rPr lang="en-US" sz="2800" kern="1200" dirty="0" err="1"/>
            <a:t>Instrução</a:t>
          </a:r>
          <a:r>
            <a:rPr lang="en-US" sz="2800" kern="1200" dirty="0"/>
            <a:t> </a:t>
          </a:r>
          <a:r>
            <a:rPr lang="en-US" sz="2800" kern="1200" dirty="0" err="1"/>
            <a:t>Normativa</a:t>
          </a:r>
          <a:r>
            <a:rPr lang="en-US" sz="2800" kern="1200" dirty="0"/>
            <a:t> nº 51, de 18 de set. De 2002 e </a:t>
          </a:r>
          <a:r>
            <a:rPr lang="en-US" sz="2800" kern="1200" dirty="0" err="1"/>
            <a:t>revoga</a:t>
          </a:r>
          <a:r>
            <a:rPr lang="en-US" sz="2800" kern="1200" dirty="0"/>
            <a:t> </a:t>
          </a:r>
          <a:r>
            <a:rPr lang="en-US" sz="2800" kern="1200" dirty="0" err="1"/>
            <a:t>os</a:t>
          </a:r>
          <a:r>
            <a:rPr lang="en-US" sz="2800" kern="1200" dirty="0"/>
            <a:t> </a:t>
          </a:r>
          <a:r>
            <a:rPr lang="en-US" sz="2800" kern="1200" dirty="0" err="1"/>
            <a:t>Anexos</a:t>
          </a:r>
          <a:r>
            <a:rPr lang="en-US" sz="2800" kern="1200" dirty="0"/>
            <a:t> II e III) – </a:t>
          </a:r>
          <a:r>
            <a:rPr lang="en-US" sz="2800" kern="1200" dirty="0" err="1"/>
            <a:t>Leite</a:t>
          </a:r>
          <a:r>
            <a:rPr lang="en-US" sz="2800" kern="1200" dirty="0"/>
            <a:t> de </a:t>
          </a:r>
          <a:r>
            <a:rPr lang="en-US" sz="2800" kern="1200" dirty="0" err="1"/>
            <a:t>vaca</a:t>
          </a:r>
          <a:r>
            <a:rPr lang="en-US" sz="2800" kern="1200" dirty="0"/>
            <a:t>.</a:t>
          </a:r>
        </a:p>
      </dsp:txBody>
      <dsp:txXfrm>
        <a:off x="457439" y="2618856"/>
        <a:ext cx="5768496" cy="1924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F815-5761-A24A-BCD9-6CB984943290}">
      <dsp:nvSpPr>
        <dsp:cNvPr id="0" name=""/>
        <dsp:cNvSpPr/>
      </dsp:nvSpPr>
      <dsp:spPr>
        <a:xfrm>
          <a:off x="1265" y="0"/>
          <a:ext cx="4933652" cy="302906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647" tIns="330200" rIns="38464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Leite tipo A</a:t>
          </a:r>
          <a:r>
            <a:rPr lang="en-US" sz="1800" kern="1200"/>
            <a:t> – sistema fechado, com carga microbiana baixa, ausência de coliformes. Tem que ser processado e envasado na própria fazenda, em sistema fechado. Não pode ser refrigerado e tranportado; </a:t>
          </a:r>
        </a:p>
      </dsp:txBody>
      <dsp:txXfrm>
        <a:off x="1265" y="1151045"/>
        <a:ext cx="4933652" cy="1817440"/>
      </dsp:txXfrm>
    </dsp:sp>
    <dsp:sp modelId="{DCFC970D-5F74-C340-9218-CAA25C658FED}">
      <dsp:nvSpPr>
        <dsp:cNvPr id="0" name=""/>
        <dsp:cNvSpPr/>
      </dsp:nvSpPr>
      <dsp:spPr>
        <a:xfrm>
          <a:off x="2013731" y="302906"/>
          <a:ext cx="908720" cy="9087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47" tIns="12700" rIns="7084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2146810" y="435985"/>
        <a:ext cx="642562" cy="642562"/>
      </dsp:txXfrm>
    </dsp:sp>
    <dsp:sp modelId="{4040651D-9D46-C743-A6B5-5BED86DBF17E}">
      <dsp:nvSpPr>
        <dsp:cNvPr id="0" name=""/>
        <dsp:cNvSpPr/>
      </dsp:nvSpPr>
      <dsp:spPr>
        <a:xfrm>
          <a:off x="1265" y="3028995"/>
          <a:ext cx="4933652" cy="72"/>
        </a:xfrm>
        <a:prstGeom prst="rect">
          <a:avLst/>
        </a:prstGeom>
        <a:solidFill>
          <a:schemeClr val="accent5">
            <a:hueOff val="5129271"/>
            <a:satOff val="-1832"/>
            <a:lumOff val="2942"/>
            <a:alphaOff val="0"/>
          </a:schemeClr>
        </a:solidFill>
        <a:ln w="15875" cap="flat" cmpd="sng" algn="ctr">
          <a:solidFill>
            <a:schemeClr val="accent5">
              <a:hueOff val="5129271"/>
              <a:satOff val="-1832"/>
              <a:lumOff val="2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01A5F-54B3-AA42-8182-C4329429A6AC}">
      <dsp:nvSpPr>
        <dsp:cNvPr id="0" name=""/>
        <dsp:cNvSpPr/>
      </dsp:nvSpPr>
      <dsp:spPr>
        <a:xfrm>
          <a:off x="5428282" y="0"/>
          <a:ext cx="4933652" cy="3029067"/>
        </a:xfrm>
        <a:prstGeom prst="rect">
          <a:avLst/>
        </a:prstGeom>
        <a:solidFill>
          <a:schemeClr val="accent5">
            <a:tint val="40000"/>
            <a:alpha val="90000"/>
            <a:hueOff val="15559149"/>
            <a:satOff val="-1476"/>
            <a:lumOff val="1077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15559149"/>
              <a:satOff val="-1476"/>
              <a:lumOff val="10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647" tIns="330200" rIns="38464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Leite Pasteurizado </a:t>
          </a:r>
          <a:r>
            <a:rPr lang="en-US" sz="1800" kern="1200"/>
            <a:t>– pode ser obtido em fazendas e unidades leiteiras, sendo processado nessas unidades e/ou transportados refrigerados para serem  processados em outro local.</a:t>
          </a:r>
        </a:p>
      </dsp:txBody>
      <dsp:txXfrm>
        <a:off x="5428282" y="1151045"/>
        <a:ext cx="4933652" cy="1817440"/>
      </dsp:txXfrm>
    </dsp:sp>
    <dsp:sp modelId="{18252737-2049-AE48-BF79-746580F33018}">
      <dsp:nvSpPr>
        <dsp:cNvPr id="0" name=""/>
        <dsp:cNvSpPr/>
      </dsp:nvSpPr>
      <dsp:spPr>
        <a:xfrm>
          <a:off x="7440748" y="302906"/>
          <a:ext cx="908720" cy="908720"/>
        </a:xfrm>
        <a:prstGeom prst="ellipse">
          <a:avLst/>
        </a:prstGeom>
        <a:solidFill>
          <a:schemeClr val="accent5">
            <a:hueOff val="10258542"/>
            <a:satOff val="-3664"/>
            <a:lumOff val="5883"/>
            <a:alphaOff val="0"/>
          </a:schemeClr>
        </a:solidFill>
        <a:ln w="15875" cap="flat" cmpd="sng" algn="ctr">
          <a:solidFill>
            <a:schemeClr val="accent5">
              <a:hueOff val="10258542"/>
              <a:satOff val="-3664"/>
              <a:lumOff val="5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47" tIns="12700" rIns="7084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7573827" y="435985"/>
        <a:ext cx="642562" cy="642562"/>
      </dsp:txXfrm>
    </dsp:sp>
    <dsp:sp modelId="{0188D1AD-BDFE-6F40-9BD4-A1DD26B63432}">
      <dsp:nvSpPr>
        <dsp:cNvPr id="0" name=""/>
        <dsp:cNvSpPr/>
      </dsp:nvSpPr>
      <dsp:spPr>
        <a:xfrm>
          <a:off x="5428282" y="3028995"/>
          <a:ext cx="4933652" cy="72"/>
        </a:xfrm>
        <a:prstGeom prst="rect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accent5">
              <a:hueOff val="15387812"/>
              <a:satOff val="-5496"/>
              <a:lumOff val="8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B0924-B1BD-2245-82A8-47F8A117A8A3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50204-7394-494B-817D-7887DF82A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24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EBC3E-2F3B-9945-B256-7A914CBAFD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76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Vaca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err="1">
                <a:sym typeface="Wingdings"/>
              </a:rPr>
              <a:t>colheita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transporte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recepção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filtração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resfriamento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centrifugação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pasteurização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homogeneização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envase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armazenamento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EBC3E-2F3B-9945-B256-7A914CBAFD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3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93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18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32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858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280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488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6173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7240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178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EDC23-A49D-F648-B994-2C36AA7B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EB04D2-2946-FE41-A4BD-97590B745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0F273E-6118-BA4F-888A-5F69A4D8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ACBB96-0CD1-8C4E-8DFC-007E50AA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A236B7-C225-BC4A-918C-B7F5E852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39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505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95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99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763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50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06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049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84C6A9D-151B-D342-A792-F6E605E31328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A67EFB3-57F9-A44C-84F9-41C43D174F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0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zerohora.clicrbs.com.br/rs/economia/noticia/2013/05/formula-possivelmente-usada-para-adulteracao-do-leite-e-novidade-diz-mp-4145731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mundodomarketing.com.br/inteligencia/estudos/356/panorama-do-mercado-leiteiro-no-brasil.html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kpoint.com.br/cadeia-do-leite/panorama/para-onde-vai-o-leite-coletado-no-brasil-15999n.aspx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50CAEE-CAC0-4F18-9593-F09A3338C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933" y="2213361"/>
            <a:ext cx="6247721" cy="220481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PROCESSAMENTO DO LEITE</a:t>
            </a:r>
          </a:p>
        </p:txBody>
      </p:sp>
      <p:sp>
        <p:nvSpPr>
          <p:cNvPr id="27" name="Subtitle 2"/>
          <p:cNvSpPr txBox="1">
            <a:spLocks noGrp="1"/>
          </p:cNvSpPr>
          <p:nvPr>
            <p:ph type="subTitle" idx="1"/>
          </p:nvPr>
        </p:nvSpPr>
        <p:spPr>
          <a:xfrm>
            <a:off x="1286934" y="4418176"/>
            <a:ext cx="6247721" cy="126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</a:rPr>
              <a:t>Prof.Dr. Cristina Stewart Bogsan</a:t>
            </a:r>
          </a:p>
          <a:p>
            <a:pPr algn="l"/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</a:rPr>
              <a:t>Tecnologia de Alimentos – FBT534/ 2018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DA77D5-12C4-446D-AC72-A514960A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8199690" y="290557"/>
            <a:ext cx="3992310" cy="3905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04E4F-6B32-4651-ACE0-DACABF1FC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120" r="54326" b="73832"/>
          <a:stretch/>
        </p:blipFill>
        <p:spPr>
          <a:xfrm>
            <a:off x="4581330" y="0"/>
            <a:ext cx="6762408" cy="28677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D4F2B0-7771-46FC-9763-240E8F55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10246407" y="5429242"/>
            <a:ext cx="1945594" cy="1428758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64F387-6750-4AFF-8A10-65C64D31E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9795659" y="4064996"/>
            <a:ext cx="2716669" cy="1658803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19676" y="2821796"/>
            <a:ext cx="8393085" cy="1913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66052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0813"/>
            <a:ext cx="7543800" cy="1104900"/>
          </a:xfrm>
        </p:spPr>
        <p:txBody>
          <a:bodyPr/>
          <a:lstStyle/>
          <a:p>
            <a:r>
              <a:rPr lang="en-US" dirty="0" err="1"/>
              <a:t>Gado</a:t>
            </a:r>
            <a:r>
              <a:rPr lang="en-US" dirty="0"/>
              <a:t> </a:t>
            </a:r>
            <a:r>
              <a:rPr lang="en-US" dirty="0" err="1"/>
              <a:t>leiteiro</a:t>
            </a:r>
            <a:r>
              <a:rPr lang="en-US" dirty="0"/>
              <a:t>: </a:t>
            </a:r>
            <a:r>
              <a:rPr lang="en-US" dirty="0" err="1"/>
              <a:t>raças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042" y="1964966"/>
            <a:ext cx="2214127" cy="1553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8917" y="1290501"/>
            <a:ext cx="42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RAÇA HOLANDESA</a:t>
            </a:r>
            <a:r>
              <a:rPr lang="en-US" dirty="0"/>
              <a:t>:</a:t>
            </a:r>
          </a:p>
          <a:p>
            <a:r>
              <a:rPr lang="en-US" dirty="0" err="1"/>
              <a:t>Aptidão</a:t>
            </a:r>
            <a:r>
              <a:rPr lang="en-US" dirty="0"/>
              <a:t> </a:t>
            </a:r>
            <a:r>
              <a:rPr lang="en-US" dirty="0" err="1"/>
              <a:t>leiteira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404" y="1991448"/>
            <a:ext cx="2286063" cy="1553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2272" y="1255255"/>
            <a:ext cx="42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RAÇA AYRSHIRE</a:t>
            </a:r>
            <a:r>
              <a:rPr lang="en-US" dirty="0"/>
              <a:t>:</a:t>
            </a:r>
          </a:p>
          <a:p>
            <a:r>
              <a:rPr lang="en-US" dirty="0" err="1"/>
              <a:t>Aptidão</a:t>
            </a:r>
            <a:r>
              <a:rPr lang="en-US" dirty="0"/>
              <a:t> </a:t>
            </a:r>
            <a:r>
              <a:rPr lang="en-US" dirty="0" err="1"/>
              <a:t>leiteira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482" y="4231262"/>
            <a:ext cx="2263686" cy="1695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3539" y="3544799"/>
            <a:ext cx="42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RAÇA JERSEY</a:t>
            </a:r>
            <a:r>
              <a:rPr lang="en-US" dirty="0"/>
              <a:t>:</a:t>
            </a:r>
          </a:p>
          <a:p>
            <a:r>
              <a:rPr lang="en-US" dirty="0" err="1"/>
              <a:t>Aptidão</a:t>
            </a:r>
            <a:r>
              <a:rPr lang="en-US" dirty="0"/>
              <a:t> </a:t>
            </a:r>
            <a:r>
              <a:rPr lang="en-US" dirty="0" err="1"/>
              <a:t>leiteira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404" y="4355171"/>
            <a:ext cx="2286063" cy="15716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33616" y="3661233"/>
            <a:ext cx="42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RAÇA GUERNSEY</a:t>
            </a:r>
            <a:r>
              <a:rPr lang="en-US" dirty="0"/>
              <a:t>:</a:t>
            </a:r>
          </a:p>
          <a:p>
            <a:r>
              <a:rPr lang="en-US" dirty="0" err="1"/>
              <a:t>Aptidão</a:t>
            </a:r>
            <a:r>
              <a:rPr lang="en-US" dirty="0"/>
              <a:t> </a:t>
            </a:r>
            <a:r>
              <a:rPr lang="en-US" dirty="0" err="1"/>
              <a:t>leiteira</a:t>
            </a:r>
            <a:r>
              <a:rPr lang="en-US" dirty="0"/>
              <a:t> – </a:t>
            </a:r>
            <a:r>
              <a:rPr lang="en-US" dirty="0" err="1"/>
              <a:t>leite</a:t>
            </a:r>
            <a:r>
              <a:rPr lang="en-US" dirty="0"/>
              <a:t> </a:t>
            </a:r>
            <a:r>
              <a:rPr lang="en-US" dirty="0" err="1"/>
              <a:t>gordo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50779" y="1255255"/>
            <a:ext cx="42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RAÇA PARDO SUÍÇA</a:t>
            </a:r>
            <a:r>
              <a:rPr lang="en-US" dirty="0"/>
              <a:t>:</a:t>
            </a:r>
          </a:p>
          <a:p>
            <a:r>
              <a:rPr lang="en-US" dirty="0" err="1"/>
              <a:t>Dupla</a:t>
            </a:r>
            <a:r>
              <a:rPr lang="en-US" dirty="0"/>
              <a:t> </a:t>
            </a:r>
            <a:r>
              <a:rPr lang="en-US" dirty="0" err="1"/>
              <a:t>aptidão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657" y="1991449"/>
            <a:ext cx="2330025" cy="1553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31864" y="3661233"/>
            <a:ext cx="42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RAÇA PITANGUEIRAS</a:t>
            </a:r>
            <a:r>
              <a:rPr lang="en-US" dirty="0"/>
              <a:t>:</a:t>
            </a:r>
          </a:p>
          <a:p>
            <a:r>
              <a:rPr lang="en-US" dirty="0" err="1"/>
              <a:t>Dupla</a:t>
            </a:r>
            <a:r>
              <a:rPr lang="en-US" dirty="0"/>
              <a:t> </a:t>
            </a:r>
            <a:r>
              <a:rPr lang="en-US" dirty="0" err="1"/>
              <a:t>aptidão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656" y="4361893"/>
            <a:ext cx="2330025" cy="1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89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9555"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B8282-44AF-40D0-A7E2-03734788D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D77CF7D5-36A3-4ED3-AE46-77E42D2AA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038226" y="819150"/>
            <a:ext cx="10037605" cy="4972049"/>
          </a:xfrm>
          <a:prstGeom prst="roundRect">
            <a:avLst>
              <a:gd name="adj" fmla="val 4333"/>
            </a:avLst>
          </a:prstGeom>
          <a:solidFill>
            <a:schemeClr val="bg1">
              <a:alpha val="75000"/>
            </a:schemeClr>
          </a:solidFill>
          <a:ln w="82550">
            <a:solidFill>
              <a:srgbClr val="EAEAEA"/>
            </a:solidFill>
          </a:ln>
          <a:scene3d>
            <a:camera prst="orthographicFront"/>
            <a:lightRig rig="threePt" dir="t"/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482" y="950976"/>
            <a:ext cx="9499092" cy="12637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Gado leiteiro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682" y="2367093"/>
            <a:ext cx="9346692" cy="3090732"/>
          </a:xfrm>
        </p:spPr>
        <p:txBody>
          <a:bodyPr>
            <a:normAutofit/>
          </a:bodyPr>
          <a:lstStyle/>
          <a:p>
            <a:pPr algn="just">
              <a:buFont typeface="Courier New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Produzem</a:t>
            </a:r>
            <a:r>
              <a:rPr lang="en-US" dirty="0">
                <a:solidFill>
                  <a:srgbClr val="FFFFFF"/>
                </a:solidFill>
              </a:rPr>
              <a:t> de 30 a 35 </a:t>
            </a:r>
            <a:r>
              <a:rPr lang="en-US" dirty="0" err="1">
                <a:solidFill>
                  <a:srgbClr val="FFFFFF"/>
                </a:solidFill>
              </a:rPr>
              <a:t>litros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leite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dia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ordenha</a:t>
            </a:r>
            <a:r>
              <a:rPr lang="en-US" dirty="0">
                <a:solidFill>
                  <a:srgbClr val="FFFFFF"/>
                </a:solidFill>
              </a:rPr>
              <a:t> de 2 a 3 </a:t>
            </a:r>
            <a:r>
              <a:rPr lang="en-US" dirty="0" err="1">
                <a:solidFill>
                  <a:srgbClr val="FFFFFF"/>
                </a:solidFill>
              </a:rPr>
              <a:t>vezes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dia</a:t>
            </a:r>
            <a:r>
              <a:rPr lang="en-US" dirty="0">
                <a:solidFill>
                  <a:srgbClr val="FFFFFF"/>
                </a:solidFill>
              </a:rPr>
              <a:t>), </a:t>
            </a:r>
            <a:r>
              <a:rPr lang="en-US" dirty="0" err="1">
                <a:solidFill>
                  <a:srgbClr val="FFFFFF"/>
                </a:solidFill>
              </a:rPr>
              <a:t>em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confinamento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>
              <a:buFont typeface="Courier New" charset="0"/>
              <a:buChar char="o"/>
            </a:pPr>
            <a:endParaRPr lang="en-US" dirty="0">
              <a:solidFill>
                <a:srgbClr val="FFFFFF"/>
              </a:solidFill>
            </a:endParaRPr>
          </a:p>
          <a:p>
            <a:pPr>
              <a:buFont typeface="Courier New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Rebanho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misto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obtida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cruzamento</a:t>
            </a:r>
            <a:r>
              <a:rPr lang="en-US" dirty="0">
                <a:solidFill>
                  <a:srgbClr val="FFFFFF"/>
                </a:solidFill>
              </a:rPr>
              <a:t>): </a:t>
            </a:r>
            <a:r>
              <a:rPr lang="en-US" dirty="0" err="1">
                <a:solidFill>
                  <a:srgbClr val="FFFFFF"/>
                </a:solidFill>
              </a:rPr>
              <a:t>criadas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pasto</a:t>
            </a:r>
            <a:r>
              <a:rPr lang="en-US" dirty="0">
                <a:solidFill>
                  <a:srgbClr val="FFFFFF"/>
                </a:solidFill>
              </a:rPr>
              <a:t> e de </a:t>
            </a:r>
            <a:r>
              <a:rPr lang="en-US" dirty="0" err="1">
                <a:solidFill>
                  <a:srgbClr val="FFFFFF"/>
                </a:solidFill>
              </a:rPr>
              <a:t>dupla-aptidão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produção</a:t>
            </a:r>
            <a:r>
              <a:rPr lang="en-US" dirty="0">
                <a:solidFill>
                  <a:srgbClr val="FFFFFF"/>
                </a:solidFill>
              </a:rPr>
              <a:t> de carne e </a:t>
            </a:r>
            <a:r>
              <a:rPr lang="en-US" dirty="0" err="1">
                <a:solidFill>
                  <a:srgbClr val="FFFFFF"/>
                </a:solidFill>
              </a:rPr>
              <a:t>leite</a:t>
            </a:r>
            <a:r>
              <a:rPr lang="en-US" dirty="0">
                <a:solidFill>
                  <a:srgbClr val="FFFFFF"/>
                </a:solidFill>
              </a:rPr>
              <a:t>) – </a:t>
            </a:r>
            <a:r>
              <a:rPr lang="en-US" dirty="0" err="1">
                <a:solidFill>
                  <a:srgbClr val="FFFFFF"/>
                </a:solidFill>
              </a:rPr>
              <a:t>produzem</a:t>
            </a:r>
            <a:r>
              <a:rPr lang="en-US" dirty="0">
                <a:solidFill>
                  <a:srgbClr val="FFFFFF"/>
                </a:solidFill>
              </a:rPr>
              <a:t> de 10 a 12 </a:t>
            </a:r>
            <a:r>
              <a:rPr lang="en-US" dirty="0" err="1">
                <a:solidFill>
                  <a:srgbClr val="FFFFFF"/>
                </a:solidFill>
              </a:rPr>
              <a:t>litros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leite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por</a:t>
            </a:r>
            <a:r>
              <a:rPr lang="en-US" dirty="0">
                <a:solidFill>
                  <a:srgbClr val="FFFFFF"/>
                </a:solidFill>
              </a:rPr>
              <a:t> dia.</a:t>
            </a:r>
          </a:p>
        </p:txBody>
      </p:sp>
    </p:spTree>
    <p:extLst>
      <p:ext uri="{BB962C8B-B14F-4D97-AF65-F5344CB8AC3E}">
        <p14:creationId xmlns:p14="http://schemas.microsoft.com/office/powerpoint/2010/main" val="1567712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5" y="1142817"/>
            <a:ext cx="6909479" cy="4581284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/>
              <a:t>Industrialização do leite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196408" y="2367092"/>
            <a:ext cx="3352128" cy="3881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>
                <a:solidFill>
                  <a:schemeClr val="tx1"/>
                </a:solidFill>
              </a:rPr>
              <a:t>Obtenção higiênica do leite:</a:t>
            </a:r>
          </a:p>
          <a:p>
            <a:pPr lvl="2"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>
                <a:solidFill>
                  <a:schemeClr val="tx1"/>
                </a:solidFill>
              </a:rPr>
              <a:t>Tipo de ordenha;</a:t>
            </a:r>
          </a:p>
          <a:p>
            <a:pPr lvl="2"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>
                <a:solidFill>
                  <a:schemeClr val="tx1"/>
                </a:solidFill>
              </a:rPr>
              <a:t>Armazenamento;</a:t>
            </a:r>
          </a:p>
          <a:p>
            <a:pPr lvl="2"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>
                <a:solidFill>
                  <a:schemeClr val="tx1"/>
                </a:solidFill>
              </a:rPr>
              <a:t>Centrifugação;</a:t>
            </a:r>
          </a:p>
          <a:p>
            <a:pPr lvl="2"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>
                <a:solidFill>
                  <a:schemeClr val="tx1"/>
                </a:solidFill>
              </a:rPr>
              <a:t>Pasteurização;</a:t>
            </a:r>
          </a:p>
          <a:p>
            <a:pPr lvl="2"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>
                <a:solidFill>
                  <a:schemeClr val="tx1"/>
                </a:solidFill>
              </a:rPr>
              <a:t>Homogeneização;</a:t>
            </a:r>
          </a:p>
          <a:p>
            <a:pPr lvl="2"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>
                <a:solidFill>
                  <a:schemeClr val="tx1"/>
                </a:solidFill>
              </a:rPr>
              <a:t>Beneficiamento;</a:t>
            </a:r>
          </a:p>
          <a:p>
            <a:pPr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cap="all">
              <a:solidFill>
                <a:schemeClr val="tx1"/>
              </a:solidFill>
            </a:endParaRPr>
          </a:p>
          <a:p>
            <a:pPr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cap="all">
              <a:solidFill>
                <a:schemeClr val="tx1"/>
              </a:solidFill>
            </a:endParaRPr>
          </a:p>
          <a:p>
            <a:pPr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cap="all">
              <a:solidFill>
                <a:schemeClr val="tx1"/>
              </a:solidFill>
            </a:endParaRPr>
          </a:p>
          <a:p>
            <a:pPr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cap="all">
              <a:solidFill>
                <a:schemeClr val="tx1"/>
              </a:solidFill>
            </a:endParaRPr>
          </a:p>
          <a:p>
            <a:pPr indent="-2286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cap="al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1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0EF05B-48CD-41DE-82FE-C25A5A300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6BCEAE7-BE61-44AF-8E76-F6268E31C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9DFF8EB-B522-4773-B8CF-C10622C1F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1991" y="887150"/>
            <a:ext cx="4104281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4929" r="22913"/>
          <a:stretch/>
        </p:blipFill>
        <p:spPr>
          <a:xfrm>
            <a:off x="7756448" y="1349992"/>
            <a:ext cx="3155366" cy="4014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A99E25-F57B-4182-929C-D5A100153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5910272" cy="1596177"/>
          </a:xfrm>
        </p:spPr>
        <p:txBody>
          <a:bodyPr>
            <a:normAutofit/>
          </a:bodyPr>
          <a:lstStyle/>
          <a:p>
            <a:r>
              <a:rPr lang="en-US" dirty="0" err="1"/>
              <a:t>Microbiologia</a:t>
            </a:r>
            <a:r>
              <a:rPr lang="en-US" dirty="0"/>
              <a:t> do </a:t>
            </a:r>
            <a:r>
              <a:rPr lang="en-US" dirty="0" err="1"/>
              <a:t>leite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75" y="2367092"/>
            <a:ext cx="5910274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Courier New" charset="0"/>
              <a:buChar char="o"/>
            </a:pPr>
            <a:r>
              <a:rPr lang="en-US" sz="1700"/>
              <a:t> </a:t>
            </a:r>
            <a:r>
              <a:rPr lang="en-US" sz="1700" err="1"/>
              <a:t>Bactérias</a:t>
            </a:r>
            <a:r>
              <a:rPr lang="en-US" sz="1700"/>
              <a:t> </a:t>
            </a:r>
            <a:r>
              <a:rPr lang="en-US" sz="1700" err="1"/>
              <a:t>Lácteas</a:t>
            </a:r>
            <a:r>
              <a:rPr lang="en-US" sz="1700"/>
              <a:t>: </a:t>
            </a:r>
            <a:r>
              <a:rPr lang="en-US" sz="1700" i="1"/>
              <a:t>Lactobacillus, </a:t>
            </a:r>
            <a:r>
              <a:rPr lang="en-US" sz="1700" i="1" err="1"/>
              <a:t>Lactococcus</a:t>
            </a:r>
            <a:r>
              <a:rPr lang="en-US" sz="1700" i="1"/>
              <a:t>, Streptococcu</a:t>
            </a:r>
            <a:r>
              <a:rPr lang="en-US" sz="1700"/>
              <a:t>s;</a:t>
            </a:r>
          </a:p>
          <a:p>
            <a:pPr>
              <a:lnSpc>
                <a:spcPct val="110000"/>
              </a:lnSpc>
              <a:buFont typeface="Courier New" charset="0"/>
              <a:buChar char="o"/>
            </a:pPr>
            <a:r>
              <a:rPr lang="en-US" sz="1700"/>
              <a:t> </a:t>
            </a:r>
            <a:r>
              <a:rPr lang="en-US" sz="1700" err="1"/>
              <a:t>Bactérias</a:t>
            </a:r>
            <a:r>
              <a:rPr lang="en-US" sz="1700"/>
              <a:t> </a:t>
            </a:r>
            <a:r>
              <a:rPr lang="en-US" sz="1700" err="1"/>
              <a:t>esporuladas</a:t>
            </a:r>
            <a:r>
              <a:rPr lang="en-US" sz="1700"/>
              <a:t>:</a:t>
            </a:r>
            <a:r>
              <a:rPr lang="en-US" sz="1700" i="1"/>
              <a:t> Bacillus e Clostridium;</a:t>
            </a:r>
          </a:p>
          <a:p>
            <a:pPr>
              <a:lnSpc>
                <a:spcPct val="110000"/>
              </a:lnSpc>
              <a:buFont typeface="Courier New" charset="0"/>
              <a:buChar char="o"/>
            </a:pPr>
            <a:r>
              <a:rPr lang="en-US" sz="1700"/>
              <a:t> </a:t>
            </a:r>
            <a:r>
              <a:rPr lang="en-US" sz="1700" err="1"/>
              <a:t>Bactérias</a:t>
            </a:r>
            <a:r>
              <a:rPr lang="en-US" sz="1700"/>
              <a:t> </a:t>
            </a:r>
            <a:r>
              <a:rPr lang="en-US" sz="1700" err="1"/>
              <a:t>psicotróficas</a:t>
            </a:r>
            <a:r>
              <a:rPr lang="en-US" sz="1700"/>
              <a:t>: 15 </a:t>
            </a:r>
            <a:r>
              <a:rPr lang="en-US" sz="1700" err="1"/>
              <a:t>gêneros</a:t>
            </a:r>
            <a:r>
              <a:rPr lang="en-US" sz="1700"/>
              <a:t> </a:t>
            </a:r>
            <a:r>
              <a:rPr lang="en-US" sz="1700" err="1"/>
              <a:t>diferentes</a:t>
            </a:r>
            <a:r>
              <a:rPr lang="en-US" sz="1700"/>
              <a:t>;</a:t>
            </a:r>
          </a:p>
          <a:p>
            <a:pPr>
              <a:lnSpc>
                <a:spcPct val="110000"/>
              </a:lnSpc>
              <a:buFont typeface="Courier New" charset="0"/>
              <a:buChar char="o"/>
            </a:pPr>
            <a:r>
              <a:rPr lang="en-US" sz="1700"/>
              <a:t> </a:t>
            </a:r>
            <a:r>
              <a:rPr lang="en-US" sz="1700" err="1"/>
              <a:t>Bactérias</a:t>
            </a:r>
            <a:r>
              <a:rPr lang="en-US" sz="1700"/>
              <a:t> de </a:t>
            </a:r>
            <a:r>
              <a:rPr lang="en-US" sz="1700" err="1"/>
              <a:t>origem</a:t>
            </a:r>
            <a:r>
              <a:rPr lang="en-US" sz="1700"/>
              <a:t> fecal: </a:t>
            </a:r>
            <a:r>
              <a:rPr lang="en-US" sz="1700" err="1"/>
              <a:t>devido</a:t>
            </a:r>
            <a:r>
              <a:rPr lang="en-US" sz="1700"/>
              <a:t> a </a:t>
            </a:r>
            <a:r>
              <a:rPr lang="en-US" sz="1700" err="1"/>
              <a:t>problemas</a:t>
            </a:r>
            <a:r>
              <a:rPr lang="en-US" sz="1700"/>
              <a:t> de </a:t>
            </a:r>
            <a:r>
              <a:rPr lang="en-US" sz="1700" err="1"/>
              <a:t>higiêne</a:t>
            </a:r>
            <a:r>
              <a:rPr lang="en-US" sz="1700"/>
              <a:t> no </a:t>
            </a:r>
            <a:r>
              <a:rPr lang="en-US" sz="1700" err="1"/>
              <a:t>momento</a:t>
            </a:r>
            <a:r>
              <a:rPr lang="en-US" sz="1700"/>
              <a:t> da </a:t>
            </a:r>
            <a:r>
              <a:rPr lang="en-US" sz="1700" err="1"/>
              <a:t>obtenção</a:t>
            </a:r>
            <a:r>
              <a:rPr lang="en-US" sz="1700"/>
              <a:t> do </a:t>
            </a:r>
            <a:r>
              <a:rPr lang="en-US" sz="1700" err="1"/>
              <a:t>leite</a:t>
            </a:r>
            <a:r>
              <a:rPr lang="en-US" sz="1700"/>
              <a:t> e </a:t>
            </a:r>
            <a:r>
              <a:rPr lang="en-US" sz="1700" err="1"/>
              <a:t>manipulação</a:t>
            </a:r>
            <a:r>
              <a:rPr lang="en-US" sz="1700"/>
              <a:t>;</a:t>
            </a:r>
          </a:p>
          <a:p>
            <a:pPr>
              <a:lnSpc>
                <a:spcPct val="110000"/>
              </a:lnSpc>
              <a:buFont typeface="Courier New" charset="0"/>
              <a:buChar char="o"/>
            </a:pPr>
            <a:r>
              <a:rPr lang="en-US" sz="1700"/>
              <a:t> </a:t>
            </a:r>
            <a:r>
              <a:rPr lang="en-US" sz="1700" err="1"/>
              <a:t>Microrganismos</a:t>
            </a:r>
            <a:r>
              <a:rPr lang="en-US" sz="1700"/>
              <a:t> </a:t>
            </a:r>
            <a:r>
              <a:rPr lang="en-US" sz="1700" err="1"/>
              <a:t>patogênicos</a:t>
            </a:r>
            <a:r>
              <a:rPr lang="en-US" sz="1700"/>
              <a:t>: </a:t>
            </a:r>
            <a:r>
              <a:rPr lang="en-US" sz="1700" i="1"/>
              <a:t>Listeria</a:t>
            </a:r>
            <a:r>
              <a:rPr lang="en-US" sz="1700"/>
              <a:t> </a:t>
            </a:r>
            <a:r>
              <a:rPr lang="en-US" sz="1700" i="1" err="1"/>
              <a:t>monocytogenes</a:t>
            </a:r>
            <a:r>
              <a:rPr lang="en-US" sz="1700" i="1"/>
              <a:t>, Staphylococcus </a:t>
            </a:r>
            <a:r>
              <a:rPr lang="en-US" sz="1700" i="1" err="1"/>
              <a:t>aureus</a:t>
            </a:r>
            <a:r>
              <a:rPr lang="en-US" sz="1700"/>
              <a:t> (</a:t>
            </a:r>
            <a:r>
              <a:rPr lang="en-US" sz="1700" err="1"/>
              <a:t>mastite</a:t>
            </a:r>
            <a:r>
              <a:rPr lang="en-US" sz="170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688499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27372" y="65803"/>
            <a:ext cx="7543800" cy="1449388"/>
          </a:xfrm>
        </p:spPr>
        <p:txBody>
          <a:bodyPr>
            <a:normAutofit/>
          </a:bodyPr>
          <a:lstStyle/>
          <a:p>
            <a:r>
              <a:rPr lang="en-US" dirty="0" err="1"/>
              <a:t>Obtenção</a:t>
            </a:r>
            <a:r>
              <a:rPr lang="en-US" dirty="0"/>
              <a:t> </a:t>
            </a:r>
            <a:r>
              <a:rPr lang="en-US" dirty="0" err="1"/>
              <a:t>Higiênica</a:t>
            </a:r>
            <a:r>
              <a:rPr lang="en-US" dirty="0"/>
              <a:t> do </a:t>
            </a:r>
            <a:r>
              <a:rPr lang="en-US" dirty="0" err="1"/>
              <a:t>Leite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78" y="1441535"/>
            <a:ext cx="1190423" cy="1190423"/>
          </a:xfrm>
          <a:prstGeom prst="rect">
            <a:avLst/>
          </a:prstGeom>
        </p:spPr>
      </p:pic>
      <p:sp>
        <p:nvSpPr>
          <p:cNvPr id="6" name="Notched Right Arrow 5"/>
          <p:cNvSpPr/>
          <p:nvPr/>
        </p:nvSpPr>
        <p:spPr>
          <a:xfrm>
            <a:off x="3126180" y="1791806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820" y="1463021"/>
            <a:ext cx="1618762" cy="1218759"/>
          </a:xfrm>
          <a:prstGeom prst="rect">
            <a:avLst/>
          </a:prstGeom>
        </p:spPr>
      </p:pic>
      <p:sp>
        <p:nvSpPr>
          <p:cNvPr id="8" name="Notched Right Arrow 7"/>
          <p:cNvSpPr/>
          <p:nvPr/>
        </p:nvSpPr>
        <p:spPr>
          <a:xfrm>
            <a:off x="5662280" y="1830886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892" y="1412757"/>
            <a:ext cx="1625600" cy="1219200"/>
          </a:xfrm>
          <a:prstGeom prst="rect">
            <a:avLst/>
          </a:prstGeom>
        </p:spPr>
      </p:pic>
      <p:sp>
        <p:nvSpPr>
          <p:cNvPr id="10" name="Notched Right Arrow 9"/>
          <p:cNvSpPr/>
          <p:nvPr/>
        </p:nvSpPr>
        <p:spPr>
          <a:xfrm>
            <a:off x="8217914" y="1869965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7703" y="1449116"/>
            <a:ext cx="1586523" cy="1188361"/>
          </a:xfrm>
          <a:prstGeom prst="rect">
            <a:avLst/>
          </a:prstGeom>
        </p:spPr>
      </p:pic>
      <p:sp>
        <p:nvSpPr>
          <p:cNvPr id="12" name="Notched Right Arrow 11"/>
          <p:cNvSpPr/>
          <p:nvPr/>
        </p:nvSpPr>
        <p:spPr>
          <a:xfrm rot="5400000">
            <a:off x="9484007" y="2823448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702" y="3473066"/>
            <a:ext cx="1680298" cy="1118162"/>
          </a:xfrm>
          <a:prstGeom prst="rect">
            <a:avLst/>
          </a:prstGeom>
        </p:spPr>
      </p:pic>
      <p:sp>
        <p:nvSpPr>
          <p:cNvPr id="14" name="Notched Right Arrow 13"/>
          <p:cNvSpPr/>
          <p:nvPr/>
        </p:nvSpPr>
        <p:spPr>
          <a:xfrm rot="10800000">
            <a:off x="8323394" y="3819909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8882" y="3473067"/>
            <a:ext cx="2107646" cy="1192859"/>
          </a:xfrm>
          <a:prstGeom prst="rect">
            <a:avLst/>
          </a:prstGeom>
        </p:spPr>
      </p:pic>
      <p:sp>
        <p:nvSpPr>
          <p:cNvPr id="16" name="Notched Right Arrow 15"/>
          <p:cNvSpPr/>
          <p:nvPr/>
        </p:nvSpPr>
        <p:spPr>
          <a:xfrm rot="10800000">
            <a:off x="5388740" y="3929361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5021" y="2968824"/>
            <a:ext cx="1348507" cy="1697101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 rot="10800000">
            <a:off x="3282484" y="3819909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343" y="3473066"/>
            <a:ext cx="1590479" cy="1192859"/>
          </a:xfrm>
          <a:prstGeom prst="rect">
            <a:avLst/>
          </a:prstGeom>
        </p:spPr>
      </p:pic>
      <p:sp>
        <p:nvSpPr>
          <p:cNvPr id="23" name="Bent-Up Arrow 22"/>
          <p:cNvSpPr/>
          <p:nvPr/>
        </p:nvSpPr>
        <p:spPr>
          <a:xfrm rot="5400000">
            <a:off x="2305542" y="4957008"/>
            <a:ext cx="703411" cy="7620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6794" y="4854813"/>
            <a:ext cx="1406707" cy="1161815"/>
          </a:xfrm>
          <a:prstGeom prst="rect">
            <a:avLst/>
          </a:prstGeom>
        </p:spPr>
      </p:pic>
      <p:sp>
        <p:nvSpPr>
          <p:cNvPr id="25" name="Notched Right Arrow 24"/>
          <p:cNvSpPr/>
          <p:nvPr/>
        </p:nvSpPr>
        <p:spPr>
          <a:xfrm>
            <a:off x="5482526" y="5240330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3801" y="4854813"/>
            <a:ext cx="1781875" cy="1185757"/>
          </a:xfrm>
          <a:prstGeom prst="rect">
            <a:avLst/>
          </a:prstGeom>
        </p:spPr>
      </p:pic>
      <p:sp>
        <p:nvSpPr>
          <p:cNvPr id="27" name="Notched Right Arrow 26"/>
          <p:cNvSpPr/>
          <p:nvPr/>
        </p:nvSpPr>
        <p:spPr>
          <a:xfrm>
            <a:off x="8237452" y="5220792"/>
            <a:ext cx="664308" cy="449385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1889" y="4927688"/>
            <a:ext cx="1354184" cy="109418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57512" y="3244334"/>
            <a:ext cx="34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°°</a:t>
            </a:r>
          </a:p>
        </p:txBody>
      </p:sp>
    </p:spTree>
    <p:extLst>
      <p:ext uri="{BB962C8B-B14F-4D97-AF65-F5344CB8AC3E}">
        <p14:creationId xmlns:p14="http://schemas.microsoft.com/office/powerpoint/2010/main" val="86468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3" grpId="0" animBg="1"/>
      <p:bldP spid="2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46374" y="-223346"/>
            <a:ext cx="7543800" cy="1449388"/>
          </a:xfrm>
        </p:spPr>
        <p:txBody>
          <a:bodyPr/>
          <a:lstStyle/>
          <a:p>
            <a:r>
              <a:rPr lang="en-US" dirty="0" err="1"/>
              <a:t>Colheita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59155" y="1119314"/>
            <a:ext cx="6935788" cy="3878263"/>
          </a:xfrm>
        </p:spPr>
        <p:txBody>
          <a:bodyPr/>
          <a:lstStyle/>
          <a:p>
            <a:r>
              <a:rPr lang="en-US" dirty="0" err="1"/>
              <a:t>Ordenha</a:t>
            </a:r>
            <a:r>
              <a:rPr lang="en-US" dirty="0"/>
              <a:t> Manual;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Ordenha</a:t>
            </a:r>
            <a:r>
              <a:rPr lang="en-US" dirty="0"/>
              <a:t> </a:t>
            </a:r>
            <a:r>
              <a:rPr lang="en-US" dirty="0" err="1"/>
              <a:t>mecânica</a:t>
            </a:r>
            <a:r>
              <a:rPr lang="en-US" dirty="0"/>
              <a:t>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837" y="2069856"/>
            <a:ext cx="2321917" cy="1559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5" y="2069857"/>
            <a:ext cx="2256697" cy="1692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870" y="2102175"/>
            <a:ext cx="2334846" cy="1757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775" y="4675440"/>
            <a:ext cx="2158999" cy="161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55" y="4703884"/>
            <a:ext cx="2754923" cy="1549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571" y="4114799"/>
            <a:ext cx="2591029" cy="21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0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834" y="3501111"/>
            <a:ext cx="33401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046" y="2201980"/>
            <a:ext cx="2893646" cy="20298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75" y="52506"/>
            <a:ext cx="10364451" cy="1596177"/>
          </a:xfrm>
        </p:spPr>
        <p:txBody>
          <a:bodyPr/>
          <a:lstStyle/>
          <a:p>
            <a:r>
              <a:rPr lang="en-US" dirty="0"/>
              <a:t>Salas de </a:t>
            </a:r>
            <a:r>
              <a:rPr lang="en-US" dirty="0" err="1"/>
              <a:t>ordenha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490" y="1803394"/>
            <a:ext cx="2019300" cy="139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846" y="3414135"/>
            <a:ext cx="355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Espinha</a:t>
            </a:r>
            <a:r>
              <a:rPr lang="en-US" dirty="0"/>
              <a:t> de </a:t>
            </a:r>
            <a:r>
              <a:rPr lang="en-US" dirty="0" err="1"/>
              <a:t>peixe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539" y="1803394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9073" y="5958931"/>
            <a:ext cx="26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Rotatório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460" y="4737948"/>
            <a:ext cx="2682142" cy="1784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476" y="4357755"/>
            <a:ext cx="2406140" cy="16011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33627" y="5982739"/>
            <a:ext cx="26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Paralelo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79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34" y="3053547"/>
            <a:ext cx="4770219" cy="205119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 err="1"/>
              <a:t>Recepção</a:t>
            </a:r>
            <a:r>
              <a:rPr lang="en-US" dirty="0"/>
              <a:t> do </a:t>
            </a:r>
            <a:r>
              <a:rPr lang="en-US" dirty="0" err="1"/>
              <a:t>leite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74" y="2367092"/>
            <a:ext cx="4860493" cy="3424107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/>
              <a:t>Recepção</a:t>
            </a:r>
            <a:r>
              <a:rPr lang="en-US" dirty="0"/>
              <a:t> (Testes)</a:t>
            </a:r>
            <a:endParaRPr lang="en-US"/>
          </a:p>
          <a:p>
            <a:pPr lvl="2">
              <a:buFont typeface="Courier New" charset="0"/>
              <a:buChar char="o"/>
            </a:pPr>
            <a:r>
              <a:rPr lang="en-US"/>
              <a:t>pH</a:t>
            </a:r>
          </a:p>
          <a:p>
            <a:pPr lvl="2">
              <a:buFont typeface="Courier New" charset="0"/>
              <a:buChar char="o"/>
            </a:pPr>
            <a:r>
              <a:rPr lang="en-US"/>
              <a:t> </a:t>
            </a:r>
            <a:r>
              <a:rPr lang="en-US" err="1"/>
              <a:t>Acidez</a:t>
            </a:r>
            <a:endParaRPr lang="en-US"/>
          </a:p>
          <a:p>
            <a:pPr lvl="2">
              <a:buFont typeface="Courier New" charset="0"/>
              <a:buChar char="o"/>
            </a:pPr>
            <a:r>
              <a:rPr lang="en-US"/>
              <a:t> </a:t>
            </a:r>
            <a:r>
              <a:rPr lang="en-US" err="1"/>
              <a:t>Prova</a:t>
            </a:r>
            <a:r>
              <a:rPr lang="en-US"/>
              <a:t> do </a:t>
            </a:r>
            <a:r>
              <a:rPr lang="en-US" err="1"/>
              <a:t>Alizarol</a:t>
            </a:r>
            <a:r>
              <a:rPr lang="en-US"/>
              <a:t> (</a:t>
            </a:r>
            <a:r>
              <a:rPr lang="en-US" err="1"/>
              <a:t>acidez</a:t>
            </a:r>
            <a:r>
              <a:rPr lang="en-US"/>
              <a:t>)</a:t>
            </a:r>
          </a:p>
          <a:p>
            <a:pPr lvl="2">
              <a:buFont typeface="Courier New" charset="0"/>
              <a:buChar char="o"/>
            </a:pPr>
            <a:r>
              <a:rPr lang="en-US"/>
              <a:t> </a:t>
            </a:r>
            <a:r>
              <a:rPr lang="en-US" err="1"/>
              <a:t>Gordura</a:t>
            </a:r>
            <a:r>
              <a:rPr lang="en-US"/>
              <a:t> – </a:t>
            </a:r>
            <a:r>
              <a:rPr lang="en-US" err="1"/>
              <a:t>lactobutirômetro</a:t>
            </a:r>
            <a:r>
              <a:rPr lang="en-US"/>
              <a:t> de Gerber</a:t>
            </a:r>
          </a:p>
          <a:p>
            <a:pPr lvl="2">
              <a:buFont typeface="Courier New" charset="0"/>
              <a:buChar char="o"/>
            </a:pPr>
            <a:r>
              <a:rPr lang="en-US"/>
              <a:t> </a:t>
            </a:r>
            <a:r>
              <a:rPr lang="en-US" err="1"/>
              <a:t>Densidade</a:t>
            </a:r>
            <a:r>
              <a:rPr lang="en-US"/>
              <a:t> a 25°C (</a:t>
            </a:r>
            <a:r>
              <a:rPr lang="en-US" err="1"/>
              <a:t>Lactodensímetro</a:t>
            </a:r>
            <a:r>
              <a:rPr lang="en-US"/>
              <a:t>)</a:t>
            </a:r>
          </a:p>
          <a:p>
            <a:pPr lvl="2">
              <a:buFont typeface="Courier New" charset="0"/>
              <a:buChar char="o"/>
            </a:pPr>
            <a:r>
              <a:rPr lang="en-US"/>
              <a:t> Teste de </a:t>
            </a:r>
            <a:r>
              <a:rPr lang="en-US" err="1"/>
              <a:t>lugol</a:t>
            </a:r>
            <a:r>
              <a:rPr lang="en-US"/>
              <a:t> (</a:t>
            </a:r>
            <a:r>
              <a:rPr lang="en-US" err="1"/>
              <a:t>açucares</a:t>
            </a:r>
            <a:r>
              <a:rPr lang="en-US"/>
              <a:t>)</a:t>
            </a:r>
          </a:p>
          <a:p>
            <a:pPr>
              <a:buFont typeface="Courier New" charset="0"/>
              <a:buChar char="o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23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FDAA88F-5D25-49B0-B1C5-DC899E4A5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5125039-CA3B-4EBD-9365-54FA912E4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0E712EA-29C8-427E-A8F2-38BB66849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439" y="1215213"/>
            <a:ext cx="6005039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2" descr="http://2.bp.blogspot.com/-bnIrAdabk40/UZGl8Xb_nPI/AAAAAAAADMc/yftF2DMihBs/s640/leite1.jpg"/>
          <p:cNvPicPr>
            <a:picLocks noChangeAspect="1" noChangeArrowheads="1"/>
          </p:cNvPicPr>
          <p:nvPr/>
        </p:nvPicPr>
        <p:blipFill rotWithShape="1">
          <a:blip r:embed="rId4" cstate="print"/>
          <a:srcRect l="3575" r="21145" b="-1"/>
          <a:stretch/>
        </p:blipFill>
        <p:spPr bwMode="auto">
          <a:xfrm>
            <a:off x="1371419" y="1678055"/>
            <a:ext cx="5037079" cy="4014710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E24BF-59C1-4F7E-B758-FC580AE6D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Fraudes no Leite</a:t>
            </a:r>
          </a:p>
        </p:txBody>
      </p:sp>
    </p:spTree>
    <p:extLst>
      <p:ext uri="{BB962C8B-B14F-4D97-AF65-F5344CB8AC3E}">
        <p14:creationId xmlns:p14="http://schemas.microsoft.com/office/powerpoint/2010/main" val="879669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963" y="965201"/>
            <a:ext cx="5274073" cy="49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65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131765" y="247381"/>
            <a:ext cx="8632967" cy="5587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1" dirty="0" err="1">
                <a:solidFill>
                  <a:schemeClr val="accent2"/>
                </a:solidFill>
              </a:rPr>
              <a:t>Metas</a:t>
            </a:r>
            <a:r>
              <a:rPr lang="en-US" sz="3200" dirty="0">
                <a:solidFill>
                  <a:schemeClr val="accent2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chemeClr val="accent2"/>
                </a:solidFill>
              </a:rPr>
              <a:t>	- </a:t>
            </a:r>
            <a:r>
              <a:rPr lang="en-US" sz="3200" b="1" dirty="0" err="1">
                <a:solidFill>
                  <a:schemeClr val="accent2"/>
                </a:solidFill>
              </a:rPr>
              <a:t>Apresentar</a:t>
            </a:r>
            <a:r>
              <a:rPr lang="en-US" sz="3200" b="1" dirty="0">
                <a:solidFill>
                  <a:schemeClr val="accent2"/>
                </a:solidFill>
              </a:rPr>
              <a:t> o </a:t>
            </a:r>
            <a:r>
              <a:rPr lang="en-US" sz="3200" b="1" dirty="0" err="1">
                <a:solidFill>
                  <a:schemeClr val="accent2"/>
                </a:solidFill>
              </a:rPr>
              <a:t>produto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leite</a:t>
            </a:r>
            <a:r>
              <a:rPr lang="en-US" sz="3200" dirty="0">
                <a:solidFill>
                  <a:schemeClr val="accent2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en-US" sz="3200" dirty="0"/>
              <a:t>		</a:t>
            </a:r>
            <a:r>
              <a:rPr lang="en-US" sz="3200" dirty="0" err="1">
                <a:solidFill>
                  <a:schemeClr val="tx1"/>
                </a:solidFill>
              </a:rPr>
              <a:t>Componentes</a:t>
            </a:r>
            <a:r>
              <a:rPr lang="en-US" sz="3200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chemeClr val="tx1"/>
                </a:solidFill>
              </a:rPr>
              <a:t>		</a:t>
            </a:r>
            <a:r>
              <a:rPr lang="en-US" sz="3200" dirty="0" err="1">
                <a:solidFill>
                  <a:schemeClr val="tx1"/>
                </a:solidFill>
              </a:rPr>
              <a:t>Propriedades</a:t>
            </a:r>
            <a:r>
              <a:rPr lang="en-US" sz="3200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chemeClr val="tx1"/>
                </a:solidFill>
              </a:rPr>
              <a:t>		</a:t>
            </a:r>
            <a:r>
              <a:rPr lang="en-US" sz="3200" dirty="0" err="1">
                <a:solidFill>
                  <a:schemeClr val="tx1"/>
                </a:solidFill>
              </a:rPr>
              <a:t>Microbiologia</a:t>
            </a:r>
            <a:r>
              <a:rPr lang="en-US" sz="3200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3200" dirty="0"/>
              <a:t>	- </a:t>
            </a:r>
            <a:r>
              <a:rPr lang="en-US" sz="3200" b="1" dirty="0" err="1">
                <a:solidFill>
                  <a:schemeClr val="accent2"/>
                </a:solidFill>
              </a:rPr>
              <a:t>Industrialização</a:t>
            </a:r>
            <a:r>
              <a:rPr lang="en-US" sz="3200" b="1" dirty="0">
                <a:solidFill>
                  <a:schemeClr val="accent2"/>
                </a:solidFill>
              </a:rPr>
              <a:t> do </a:t>
            </a:r>
            <a:r>
              <a:rPr lang="en-US" sz="3200" b="1" dirty="0" err="1">
                <a:solidFill>
                  <a:schemeClr val="accent2"/>
                </a:solidFill>
              </a:rPr>
              <a:t>leite</a:t>
            </a:r>
            <a:r>
              <a:rPr lang="en-US" sz="3200" dirty="0">
                <a:solidFill>
                  <a:schemeClr val="accent2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en-US" sz="3200" dirty="0"/>
              <a:t>		</a:t>
            </a:r>
            <a:r>
              <a:rPr lang="en-US" sz="3200" dirty="0" err="1">
                <a:solidFill>
                  <a:schemeClr val="tx1"/>
                </a:solidFill>
              </a:rPr>
              <a:t>Tratamento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térmico</a:t>
            </a:r>
            <a:r>
              <a:rPr lang="en-US" sz="3200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chemeClr val="tx1"/>
                </a:solidFill>
              </a:rPr>
              <a:t>		</a:t>
            </a:r>
            <a:r>
              <a:rPr lang="en-US" sz="3200" dirty="0" err="1">
                <a:solidFill>
                  <a:schemeClr val="tx1"/>
                </a:solidFill>
              </a:rPr>
              <a:t>Centrifugação</a:t>
            </a:r>
            <a:r>
              <a:rPr lang="en-US" sz="3200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chemeClr val="tx1"/>
                </a:solidFill>
              </a:rPr>
              <a:t>		</a:t>
            </a:r>
            <a:r>
              <a:rPr lang="en-US" sz="3200" dirty="0" err="1">
                <a:solidFill>
                  <a:schemeClr val="tx1"/>
                </a:solidFill>
              </a:rPr>
              <a:t>Homogeneização</a:t>
            </a:r>
            <a:r>
              <a:rPr lang="en-US" sz="3200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chemeClr val="tx1"/>
                </a:solidFill>
              </a:rPr>
              <a:t>		</a:t>
            </a:r>
            <a:r>
              <a:rPr lang="en-US" sz="3200" dirty="0" err="1">
                <a:solidFill>
                  <a:schemeClr val="tx1"/>
                </a:solidFill>
              </a:rPr>
              <a:t>Processos</a:t>
            </a:r>
            <a:r>
              <a:rPr lang="en-US" sz="3200" dirty="0">
                <a:solidFill>
                  <a:schemeClr val="tx1"/>
                </a:solidFill>
              </a:rPr>
              <a:t> de </a:t>
            </a:r>
            <a:r>
              <a:rPr lang="en-US" sz="3200" dirty="0" err="1">
                <a:solidFill>
                  <a:schemeClr val="tx1"/>
                </a:solidFill>
              </a:rPr>
              <a:t>concentração</a:t>
            </a:r>
            <a:r>
              <a:rPr lang="en-US" sz="3200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chemeClr val="tx1"/>
                </a:solidFill>
              </a:rPr>
              <a:t>		</a:t>
            </a:r>
            <a:r>
              <a:rPr lang="en-US" sz="3200" dirty="0" err="1">
                <a:solidFill>
                  <a:schemeClr val="tx1"/>
                </a:solidFill>
              </a:rPr>
              <a:t>Resfriamento</a:t>
            </a:r>
            <a:r>
              <a:rPr lang="en-US" sz="3200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852" y="247381"/>
            <a:ext cx="3366382" cy="2238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84" y="4148667"/>
            <a:ext cx="2900258" cy="23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21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138" y="276072"/>
            <a:ext cx="6640214" cy="516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695773" y="5645267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http://zerohora.clicrbs.com.br/rs/economia/noticia/2013/05/formula-possivelmente-usada-para-adulteracao-do-leite-e-novidade-diz-mp-4145731.html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682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F3F9620-B492-499F-B279-C43A5FC22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9C663E-9BA6-4496-BC9B-93FF2283E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57"/>
          <a:stretch/>
        </p:blipFill>
        <p:spPr>
          <a:xfrm>
            <a:off x="0" y="0"/>
            <a:ext cx="12192000" cy="3651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827" y="4151494"/>
            <a:ext cx="7164131" cy="191640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F28EC2-7576-4063-8685-C3F01C33E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0" r="21258"/>
          <a:stretch/>
        </p:blipFill>
        <p:spPr>
          <a:xfrm>
            <a:off x="0" y="4238951"/>
            <a:ext cx="9600237" cy="2619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49" y="618517"/>
            <a:ext cx="3748035" cy="5641606"/>
          </a:xfrm>
        </p:spPr>
        <p:txBody>
          <a:bodyPr>
            <a:normAutofit/>
          </a:bodyPr>
          <a:lstStyle/>
          <a:p>
            <a:r>
              <a:rPr lang="en-US" dirty="0" err="1"/>
              <a:t>Filtração</a:t>
            </a:r>
            <a:r>
              <a:rPr lang="en-US" dirty="0"/>
              <a:t> e </a:t>
            </a:r>
            <a:r>
              <a:rPr lang="en-US" dirty="0" err="1"/>
              <a:t>Centrifugação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724" y="618519"/>
            <a:ext cx="7104186" cy="3157026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/>
              <a:t>Baseado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densidade</a:t>
            </a:r>
            <a:r>
              <a:rPr lang="en-US" dirty="0"/>
              <a:t> do </a:t>
            </a:r>
            <a:r>
              <a:rPr lang="en-US" dirty="0" err="1"/>
              <a:t>leite</a:t>
            </a:r>
            <a:r>
              <a:rPr lang="en-US" dirty="0"/>
              <a:t>, </a:t>
            </a:r>
            <a:r>
              <a:rPr lang="en-US" dirty="0" err="1"/>
              <a:t>aplica</a:t>
            </a:r>
            <a:r>
              <a:rPr lang="en-US" dirty="0"/>
              <a:t>-se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força</a:t>
            </a:r>
            <a:r>
              <a:rPr lang="en-US" dirty="0"/>
              <a:t> </a:t>
            </a:r>
            <a:r>
              <a:rPr lang="en-US" dirty="0" err="1"/>
              <a:t>centrifuga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conduzir</a:t>
            </a:r>
            <a:r>
              <a:rPr lang="en-US" dirty="0"/>
              <a:t> para o exterior </a:t>
            </a:r>
            <a:r>
              <a:rPr lang="en-US" dirty="0" err="1"/>
              <a:t>camadas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sedimentos</a:t>
            </a:r>
            <a:r>
              <a:rPr lang="en-US" dirty="0"/>
              <a:t> de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epiteliais</a:t>
            </a:r>
            <a:r>
              <a:rPr lang="en-US" dirty="0"/>
              <a:t>, </a:t>
            </a:r>
            <a:r>
              <a:rPr lang="en-US" dirty="0" err="1"/>
              <a:t>leucócitos</a:t>
            </a:r>
            <a:r>
              <a:rPr lang="en-US" dirty="0"/>
              <a:t> e </a:t>
            </a:r>
            <a:r>
              <a:rPr lang="en-US" dirty="0" err="1"/>
              <a:t>particulas</a:t>
            </a:r>
            <a:r>
              <a:rPr lang="en-US" dirty="0"/>
              <a:t> de </a:t>
            </a:r>
            <a:r>
              <a:rPr lang="en-US" dirty="0" err="1"/>
              <a:t>até</a:t>
            </a:r>
            <a:r>
              <a:rPr lang="en-US" dirty="0"/>
              <a:t> 4 </a:t>
            </a:r>
            <a:r>
              <a:rPr lang="en-US" dirty="0" err="1"/>
              <a:t>micrometros</a:t>
            </a:r>
            <a:r>
              <a:rPr lang="en-US" dirty="0"/>
              <a:t> de </a:t>
            </a:r>
            <a:r>
              <a:rPr lang="en-US" dirty="0" err="1"/>
              <a:t>diâmetro</a:t>
            </a:r>
            <a:r>
              <a:rPr lang="en-US" dirty="0"/>
              <a:t> </a:t>
            </a:r>
            <a:r>
              <a:rPr lang="en-US" dirty="0" err="1"/>
              <a:t>existentes</a:t>
            </a:r>
            <a:r>
              <a:rPr lang="en-US" dirty="0"/>
              <a:t> no interior do </a:t>
            </a:r>
            <a:r>
              <a:rPr lang="en-US" dirty="0" err="1"/>
              <a:t>leite</a:t>
            </a:r>
            <a:r>
              <a:rPr lang="en-US" dirty="0"/>
              <a:t>;</a:t>
            </a:r>
            <a:endParaRPr lang="en-US"/>
          </a:p>
          <a:p>
            <a:pPr>
              <a:buFont typeface="Courier New" charset="0"/>
              <a:buChar char="o"/>
            </a:pPr>
            <a:r>
              <a:rPr lang="en-US" dirty="0"/>
              <a:t> As </a:t>
            </a:r>
            <a:r>
              <a:rPr lang="en-US" dirty="0" err="1"/>
              <a:t>centrifugas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chamadas</a:t>
            </a:r>
            <a:r>
              <a:rPr lang="en-US" dirty="0"/>
              <a:t> de </a:t>
            </a:r>
            <a:r>
              <a:rPr lang="en-US" dirty="0" err="1"/>
              <a:t>clarificadoras</a:t>
            </a:r>
            <a:r>
              <a:rPr lang="en-US" dirty="0"/>
              <a:t>, </a:t>
            </a:r>
            <a:r>
              <a:rPr lang="en-US" dirty="0" err="1"/>
              <a:t>desnatadoras</a:t>
            </a:r>
            <a:r>
              <a:rPr lang="en-US" dirty="0"/>
              <a:t>, </a:t>
            </a:r>
            <a:r>
              <a:rPr lang="en-US" dirty="0" err="1"/>
              <a:t>padronizadoras</a:t>
            </a:r>
            <a:r>
              <a:rPr lang="en-US" dirty="0"/>
              <a:t> e </a:t>
            </a:r>
            <a:r>
              <a:rPr lang="en-US" dirty="0" err="1"/>
              <a:t>lactofugadoras</a:t>
            </a:r>
            <a:r>
              <a:rPr lang="en-US" dirty="0"/>
              <a:t>;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8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D21FCB-56CB-4EFA-A79A-A9A8EC0F7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643" y="609600"/>
            <a:ext cx="5714998" cy="5181599"/>
          </a:xfrm>
          <a:prstGeom prst="roundRect">
            <a:avLst>
              <a:gd name="adj" fmla="val 23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27BD9-272C-4CC4-9396-1708F8B1F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76" y="618517"/>
            <a:ext cx="3893976" cy="1596177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Padronização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3773" y="2367092"/>
            <a:ext cx="4188313" cy="3424107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2400" dirty="0"/>
              <a:t> O </a:t>
            </a:r>
            <a:r>
              <a:rPr lang="en-US" sz="2400" dirty="0" err="1"/>
              <a:t>leite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padronizado</a:t>
            </a:r>
            <a:r>
              <a:rPr lang="en-US" sz="2400" dirty="0"/>
              <a:t> a 3,0% de </a:t>
            </a:r>
            <a:r>
              <a:rPr lang="en-US" sz="2400" dirty="0" err="1"/>
              <a:t>gordura</a:t>
            </a:r>
            <a:r>
              <a:rPr lang="en-US" sz="2400" dirty="0"/>
              <a:t> para </a:t>
            </a:r>
            <a:r>
              <a:rPr lang="en-US" sz="2400" dirty="0" err="1"/>
              <a:t>leite</a:t>
            </a:r>
            <a:r>
              <a:rPr lang="en-US" sz="2400" dirty="0"/>
              <a:t> integral; </a:t>
            </a:r>
          </a:p>
          <a:p>
            <a:pPr>
              <a:buFont typeface="Courier New" charset="0"/>
              <a:buChar char="o"/>
            </a:pPr>
            <a:endParaRPr lang="en-US" sz="2400" dirty="0"/>
          </a:p>
          <a:p>
            <a:pPr>
              <a:buFont typeface="Courier New" charset="0"/>
              <a:buChar char="o"/>
            </a:pPr>
            <a:r>
              <a:rPr lang="en-US" sz="2400" dirty="0"/>
              <a:t> </a:t>
            </a:r>
            <a:r>
              <a:rPr lang="en-US" sz="2400" dirty="0" err="1"/>
              <a:t>Produz</a:t>
            </a:r>
            <a:r>
              <a:rPr lang="en-US" sz="2400" dirty="0"/>
              <a:t> o creme de </a:t>
            </a:r>
            <a:r>
              <a:rPr lang="en-US" sz="2400" dirty="0" err="1"/>
              <a:t>leite</a:t>
            </a:r>
            <a:r>
              <a:rPr lang="en-US" sz="2400" dirty="0"/>
              <a:t>;</a:t>
            </a:r>
          </a:p>
          <a:p>
            <a:pPr>
              <a:buFont typeface="Courier New" charset="0"/>
              <a:buChar char="o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295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5185833-50A1-4075-9C90-F6E7B153A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F41EF-72A4-4DA7-9DEB-C487B251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D3D9C-B868-41E0-AC6B-0CEDDA3D9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EFBBCCA-E851-463D-A9E1-5F35DF6B3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579" r="2175"/>
          <a:stretch/>
        </p:blipFill>
        <p:spPr>
          <a:xfrm>
            <a:off x="8157374" y="10"/>
            <a:ext cx="4034626" cy="3428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248" r="7130" b="-1"/>
          <a:stretch/>
        </p:blipFill>
        <p:spPr>
          <a:xfrm>
            <a:off x="8157371" y="3429000"/>
            <a:ext cx="4034629" cy="3429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76D860-CEDA-4A40-8599-DCA4E19C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7371" y="3433232"/>
            <a:ext cx="3995298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C2FA0C4-B80E-4B2A-A964-E3C69A88F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DEC4C6-A336-46AE-991C-4D3A6073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3770" y="118326"/>
            <a:ext cx="6672886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Pasteurização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33434" y="1462713"/>
            <a:ext cx="6672887" cy="342410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 err="1"/>
              <a:t>Objetivo</a:t>
            </a:r>
            <a:r>
              <a:rPr lang="en-US" dirty="0"/>
              <a:t>: </a:t>
            </a:r>
          </a:p>
          <a:p>
            <a:pPr lvl="1">
              <a:lnSpc>
                <a:spcPct val="100000"/>
              </a:lnSpc>
            </a:pPr>
            <a:r>
              <a:rPr lang="en-US" sz="2000" dirty="0" err="1"/>
              <a:t>Higienização</a:t>
            </a:r>
            <a:r>
              <a:rPr lang="en-US" sz="2000" dirty="0"/>
              <a:t> o </a:t>
            </a:r>
            <a:r>
              <a:rPr lang="en-US" sz="2000" dirty="0" err="1"/>
              <a:t>leite</a:t>
            </a:r>
            <a:r>
              <a:rPr lang="en-US" sz="2000" dirty="0"/>
              <a:t>;</a:t>
            </a:r>
          </a:p>
          <a:p>
            <a:pPr>
              <a:lnSpc>
                <a:spcPct val="100000"/>
              </a:lnSpc>
            </a:pPr>
            <a:r>
              <a:rPr lang="en-US" b="1" dirty="0" err="1"/>
              <a:t>Lenta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62 </a:t>
            </a:r>
            <a:r>
              <a:rPr lang="en-US" sz="2000" b="1" dirty="0"/>
              <a:t>°</a:t>
            </a:r>
            <a:r>
              <a:rPr lang="en-US" sz="2000" dirty="0"/>
              <a:t>C a 65 °C </a:t>
            </a:r>
            <a:r>
              <a:rPr lang="en-US" sz="2000" dirty="0" err="1"/>
              <a:t>por</a:t>
            </a:r>
            <a:r>
              <a:rPr lang="en-US" sz="2000" dirty="0"/>
              <a:t> 30 min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Sob </a:t>
            </a:r>
            <a:r>
              <a:rPr lang="en-US" sz="2000" dirty="0" err="1"/>
              <a:t>agitação</a:t>
            </a: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 err="1"/>
              <a:t>Equipamento</a:t>
            </a:r>
            <a:r>
              <a:rPr lang="en-US" sz="2000" dirty="0"/>
              <a:t> </a:t>
            </a:r>
            <a:r>
              <a:rPr lang="en-US" sz="2000" dirty="0" err="1"/>
              <a:t>próprio</a:t>
            </a:r>
            <a:r>
              <a:rPr lang="en-US" sz="2000" dirty="0"/>
              <a:t>.</a:t>
            </a:r>
          </a:p>
          <a:p>
            <a:pPr marL="411480" lvl="1"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b="1" dirty="0" err="1"/>
              <a:t>Curta</a:t>
            </a:r>
            <a:r>
              <a:rPr lang="en-US" b="1" dirty="0"/>
              <a:t> </a:t>
            </a:r>
            <a:r>
              <a:rPr lang="en-US" b="1" dirty="0" err="1"/>
              <a:t>duração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72 °C a 75 °C </a:t>
            </a:r>
            <a:r>
              <a:rPr lang="en-US" sz="2000" dirty="0" err="1"/>
              <a:t>por</a:t>
            </a:r>
            <a:r>
              <a:rPr lang="en-US" sz="2000" dirty="0"/>
              <a:t> 15 a 20 </a:t>
            </a:r>
            <a:r>
              <a:rPr lang="en-US" sz="2000" dirty="0" err="1"/>
              <a:t>seguntos</a:t>
            </a:r>
            <a:r>
              <a:rPr lang="en-US" sz="2000" dirty="0"/>
              <a:t>;</a:t>
            </a:r>
          </a:p>
          <a:p>
            <a:pPr lvl="1">
              <a:lnSpc>
                <a:spcPct val="100000"/>
              </a:lnSpc>
            </a:pPr>
            <a:r>
              <a:rPr lang="en-US" sz="2000" dirty="0" err="1"/>
              <a:t>Leite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camada</a:t>
            </a:r>
            <a:r>
              <a:rPr lang="en-US" sz="2000" dirty="0"/>
              <a:t> laminar;</a:t>
            </a:r>
          </a:p>
          <a:p>
            <a:pPr lvl="1">
              <a:lnSpc>
                <a:spcPct val="100000"/>
              </a:lnSpc>
            </a:pPr>
            <a:r>
              <a:rPr lang="en-US" sz="2000" dirty="0" err="1"/>
              <a:t>Equipamento</a:t>
            </a:r>
            <a:r>
              <a:rPr lang="en-US" sz="2000" dirty="0"/>
              <a:t> </a:t>
            </a:r>
            <a:r>
              <a:rPr lang="en-US" sz="2000" dirty="0" err="1"/>
              <a:t>próprio</a:t>
            </a:r>
            <a:r>
              <a:rPr lang="en-US" sz="2000" dirty="0"/>
              <a:t>;</a:t>
            </a:r>
          </a:p>
          <a:p>
            <a:pPr lvl="1">
              <a:lnSpc>
                <a:spcPct val="100000"/>
              </a:lnSpc>
            </a:pP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b="1" dirty="0" err="1"/>
              <a:t>Indicador</a:t>
            </a:r>
            <a:r>
              <a:rPr lang="en-US" sz="2000" dirty="0"/>
              <a:t>: </a:t>
            </a:r>
            <a:r>
              <a:rPr lang="en-US" sz="2000" i="1" dirty="0" err="1"/>
              <a:t>Coxiela</a:t>
            </a:r>
            <a:r>
              <a:rPr lang="en-US" sz="2000" i="1" dirty="0"/>
              <a:t> </a:t>
            </a:r>
            <a:r>
              <a:rPr lang="en-US" sz="2000" i="1" dirty="0" err="1"/>
              <a:t>burnetti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80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10F8D-F7F2-47FC-91CB-247E361A5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3" y="1481107"/>
            <a:ext cx="5452537" cy="344750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09D60-00A2-43CB-85EE-55A4E714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7733" y="618517"/>
            <a:ext cx="4860494" cy="1596177"/>
          </a:xfrm>
        </p:spPr>
        <p:txBody>
          <a:bodyPr>
            <a:normAutofit/>
          </a:bodyPr>
          <a:lstStyle/>
          <a:p>
            <a:r>
              <a:rPr lang="en-US" dirty="0" err="1"/>
              <a:t>Homogeneização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3899" y="2214694"/>
            <a:ext cx="4860201" cy="34241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err="1"/>
              <a:t>Prolongar</a:t>
            </a:r>
            <a:r>
              <a:rPr lang="en-US" sz="2400" dirty="0"/>
              <a:t> a </a:t>
            </a:r>
            <a:r>
              <a:rPr lang="en-US" sz="2400" dirty="0" err="1"/>
              <a:t>estabilidade</a:t>
            </a:r>
            <a:r>
              <a:rPr lang="en-US" sz="2400" dirty="0"/>
              <a:t> da </a:t>
            </a:r>
            <a:r>
              <a:rPr lang="en-US" sz="2400" dirty="0" err="1"/>
              <a:t>emulsão</a:t>
            </a:r>
            <a:r>
              <a:rPr lang="en-US" sz="2400" dirty="0"/>
              <a:t> da </a:t>
            </a:r>
            <a:r>
              <a:rPr lang="en-US" sz="2400" dirty="0" err="1"/>
              <a:t>gordura</a:t>
            </a:r>
            <a:r>
              <a:rPr lang="en-US" sz="2400" dirty="0"/>
              <a:t> </a:t>
            </a:r>
            <a:r>
              <a:rPr lang="en-US" sz="2400" dirty="0" err="1"/>
              <a:t>reduzindo</a:t>
            </a:r>
            <a:r>
              <a:rPr lang="en-US" sz="2400" dirty="0"/>
              <a:t> </a:t>
            </a:r>
            <a:r>
              <a:rPr lang="en-US" sz="2400" dirty="0" err="1"/>
              <a:t>mecanicamente</a:t>
            </a:r>
            <a:r>
              <a:rPr lang="en-US" sz="2400" dirty="0"/>
              <a:t> o </a:t>
            </a:r>
            <a:r>
              <a:rPr lang="en-US" sz="2400" dirty="0" err="1"/>
              <a:t>tamanho</a:t>
            </a:r>
            <a:r>
              <a:rPr lang="en-US" sz="2400" dirty="0"/>
              <a:t> dos </a:t>
            </a:r>
            <a:r>
              <a:rPr lang="en-US" sz="2400" dirty="0" err="1"/>
              <a:t>glóbulos</a:t>
            </a:r>
            <a:r>
              <a:rPr lang="en-US" sz="2400" dirty="0"/>
              <a:t> de </a:t>
            </a:r>
            <a:r>
              <a:rPr lang="en-US" sz="2400" dirty="0" err="1"/>
              <a:t>gordura</a:t>
            </a:r>
            <a:r>
              <a:rPr lang="en-US" sz="2400" dirty="0"/>
              <a:t> do </a:t>
            </a:r>
            <a:r>
              <a:rPr lang="en-US" sz="2400" dirty="0" err="1"/>
              <a:t>leite</a:t>
            </a:r>
            <a:r>
              <a:rPr lang="en-US" sz="2400" dirty="0"/>
              <a:t>.</a:t>
            </a:r>
          </a:p>
          <a:p>
            <a:pPr marL="0" indent="0" algn="just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006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211916" y="817033"/>
            <a:ext cx="7747000" cy="404971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/>
              <a:t>EQUIPAMENTO</a:t>
            </a:r>
            <a:r>
              <a:rPr lang="en-US" sz="2400" dirty="0"/>
              <a:t>: </a:t>
            </a:r>
            <a:r>
              <a:rPr lang="en-US" sz="2400" dirty="0" err="1"/>
              <a:t>homegeneizador</a:t>
            </a:r>
            <a:r>
              <a:rPr lang="en-US" sz="2400" dirty="0"/>
              <a:t> de </a:t>
            </a:r>
            <a:r>
              <a:rPr lang="en-US" sz="2400" dirty="0" err="1"/>
              <a:t>válvulas</a:t>
            </a:r>
            <a:r>
              <a:rPr lang="en-US" sz="2400" dirty="0"/>
              <a:t>:</a:t>
            </a: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en-US" u="sng" dirty="0"/>
              <a:t>Alta </a:t>
            </a:r>
            <a:r>
              <a:rPr lang="en-US" u="sng" dirty="0" err="1"/>
              <a:t>pressão</a:t>
            </a:r>
            <a:r>
              <a:rPr lang="en-US" u="sng" dirty="0"/>
              <a:t>:</a:t>
            </a:r>
            <a:r>
              <a:rPr lang="en-US" dirty="0"/>
              <a:t> 2000 a 3000 psi </a:t>
            </a:r>
            <a:r>
              <a:rPr lang="en-US" dirty="0" err="1"/>
              <a:t>rompimento</a:t>
            </a:r>
            <a:r>
              <a:rPr lang="en-US" dirty="0"/>
              <a:t> dos </a:t>
            </a:r>
            <a:r>
              <a:rPr lang="en-US" dirty="0" err="1"/>
              <a:t>glóbulos</a:t>
            </a:r>
            <a:r>
              <a:rPr lang="en-US" dirty="0"/>
              <a:t> de </a:t>
            </a:r>
            <a:r>
              <a:rPr lang="en-US" dirty="0" err="1"/>
              <a:t>gordura</a:t>
            </a:r>
            <a:r>
              <a:rPr lang="en-US" dirty="0"/>
              <a:t>; </a:t>
            </a:r>
          </a:p>
          <a:p>
            <a:pPr marL="411480" lvl="1" indent="0" algn="just">
              <a:lnSpc>
                <a:spcPct val="150000"/>
              </a:lnSpc>
              <a:buNone/>
            </a:pPr>
            <a:r>
              <a:rPr lang="en-US" u="sng" dirty="0" err="1"/>
              <a:t>Temperatura</a:t>
            </a:r>
            <a:r>
              <a:rPr lang="en-US" u="sng" dirty="0"/>
              <a:t>:</a:t>
            </a:r>
            <a:r>
              <a:rPr lang="en-US" dirty="0"/>
              <a:t> </a:t>
            </a:r>
            <a:r>
              <a:rPr lang="en-US" dirty="0" err="1"/>
              <a:t>denatura</a:t>
            </a:r>
            <a:r>
              <a:rPr lang="en-US" dirty="0"/>
              <a:t> as </a:t>
            </a:r>
            <a:r>
              <a:rPr lang="en-US" dirty="0" err="1"/>
              <a:t>aglutininas</a:t>
            </a:r>
            <a:r>
              <a:rPr lang="en-US" dirty="0"/>
              <a:t>, </a:t>
            </a:r>
            <a:r>
              <a:rPr lang="en-US" dirty="0" err="1"/>
              <a:t>evitando</a:t>
            </a:r>
            <a:r>
              <a:rPr lang="en-US" dirty="0"/>
              <a:t> a </a:t>
            </a:r>
            <a:r>
              <a:rPr lang="en-US" dirty="0" err="1"/>
              <a:t>coalescencia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2991596"/>
            <a:ext cx="5458883" cy="33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24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5" y="845739"/>
            <a:ext cx="6909479" cy="5175439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sz="3100" err="1"/>
              <a:t>Armazenamento</a:t>
            </a:r>
            <a:endParaRPr lang="en-US" sz="3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r>
              <a:rPr lang="en-US" sz="2400" dirty="0"/>
              <a:t>Volume de 25.000 a 150.000 L, </a:t>
            </a:r>
            <a:br>
              <a:rPr lang="en-US" sz="2400" dirty="0"/>
            </a:br>
            <a:r>
              <a:rPr lang="en-US" sz="2400" dirty="0"/>
              <a:t>sob </a:t>
            </a:r>
            <a:r>
              <a:rPr lang="en-US" sz="2400" dirty="0" err="1"/>
              <a:t>refrigeração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5319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Controles do beneficiamento do leite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802BAC-E472-4E38-825C-7A70E354F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804756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97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CA28956-C56F-4FF3-B5FA-94AFABD3F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86" r="20687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en-US" dirty="0" err="1"/>
              <a:t>Fosfatase</a:t>
            </a:r>
            <a:r>
              <a:rPr lang="en-US" dirty="0"/>
              <a:t> </a:t>
            </a:r>
            <a:r>
              <a:rPr lang="en-US" dirty="0" err="1"/>
              <a:t>alcalina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/>
              <a:t>Enzima</a:t>
            </a:r>
            <a:r>
              <a:rPr lang="en-US" dirty="0"/>
              <a:t> </a:t>
            </a:r>
            <a:r>
              <a:rPr lang="en-US" dirty="0" err="1"/>
              <a:t>dosada</a:t>
            </a:r>
            <a:r>
              <a:rPr lang="en-US" dirty="0"/>
              <a:t> </a:t>
            </a:r>
            <a:r>
              <a:rPr lang="en-US" dirty="0" err="1"/>
              <a:t>depois</a:t>
            </a:r>
            <a:r>
              <a:rPr lang="en-US" dirty="0"/>
              <a:t> do </a:t>
            </a:r>
            <a:r>
              <a:rPr lang="en-US" dirty="0" err="1"/>
              <a:t>beneficiamento</a:t>
            </a:r>
            <a:r>
              <a:rPr lang="en-US" dirty="0"/>
              <a:t>;</a:t>
            </a:r>
            <a:endParaRPr lang="en-US"/>
          </a:p>
          <a:p>
            <a:pPr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/>
              <a:t>Localizada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camada</a:t>
            </a:r>
            <a:r>
              <a:rPr lang="en-US" dirty="0"/>
              <a:t> </a:t>
            </a:r>
            <a:r>
              <a:rPr lang="en-US" dirty="0" err="1"/>
              <a:t>externa</a:t>
            </a:r>
            <a:r>
              <a:rPr lang="en-US" dirty="0"/>
              <a:t> o </a:t>
            </a:r>
            <a:r>
              <a:rPr lang="en-US" dirty="0" err="1"/>
              <a:t>glóbulo</a:t>
            </a:r>
            <a:r>
              <a:rPr lang="en-US" dirty="0"/>
              <a:t> e </a:t>
            </a:r>
            <a:r>
              <a:rPr lang="en-US" dirty="0" err="1"/>
              <a:t>gordura</a:t>
            </a:r>
            <a:r>
              <a:rPr lang="en-US" dirty="0"/>
              <a:t>;</a:t>
            </a:r>
            <a:endParaRPr lang="en-US"/>
          </a:p>
          <a:p>
            <a:pPr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/>
              <a:t>Catalisa</a:t>
            </a:r>
            <a:r>
              <a:rPr lang="en-US" dirty="0"/>
              <a:t> a </a:t>
            </a:r>
            <a:r>
              <a:rPr lang="en-US" dirty="0" err="1"/>
              <a:t>hidrólise</a:t>
            </a:r>
            <a:r>
              <a:rPr lang="en-US" dirty="0"/>
              <a:t> dos </a:t>
            </a:r>
            <a:r>
              <a:rPr lang="en-US" dirty="0" err="1"/>
              <a:t>ésteres</a:t>
            </a:r>
            <a:r>
              <a:rPr lang="en-US" dirty="0"/>
              <a:t> </a:t>
            </a:r>
            <a:r>
              <a:rPr lang="en-US" dirty="0" err="1"/>
              <a:t>fosfóricos</a:t>
            </a:r>
            <a:r>
              <a:rPr lang="en-US" dirty="0"/>
              <a:t>;</a:t>
            </a:r>
            <a:endParaRPr lang="en-US"/>
          </a:p>
          <a:p>
            <a:pPr>
              <a:buFont typeface="Courier New" charset="0"/>
              <a:buChar char="o"/>
            </a:pPr>
            <a:r>
              <a:rPr lang="en-US" dirty="0"/>
              <a:t> Tem </a:t>
            </a:r>
            <a:r>
              <a:rPr lang="en-US" b="1" err="1"/>
              <a:t>resistência</a:t>
            </a:r>
            <a:r>
              <a:rPr lang="en-US"/>
              <a:t> </a:t>
            </a:r>
            <a:r>
              <a:rPr lang="en-US" b="1"/>
              <a:t>superior</a:t>
            </a:r>
            <a:r>
              <a:rPr lang="en-US"/>
              <a:t> </a:t>
            </a:r>
            <a:r>
              <a:rPr lang="en-US" dirty="0"/>
              <a:t>as </a:t>
            </a:r>
            <a:r>
              <a:rPr lang="en-US" dirty="0" err="1"/>
              <a:t>bactérias</a:t>
            </a:r>
            <a:r>
              <a:rPr lang="en-US" dirty="0"/>
              <a:t> </a:t>
            </a:r>
            <a:r>
              <a:rPr lang="en-US" dirty="0" err="1"/>
              <a:t>patogênicas</a:t>
            </a:r>
            <a:r>
              <a:rPr lang="en-US" dirty="0"/>
              <a:t> (se </a:t>
            </a:r>
            <a:r>
              <a:rPr lang="en-US" dirty="0" err="1"/>
              <a:t>estiver</a:t>
            </a:r>
            <a:r>
              <a:rPr lang="en-US" dirty="0"/>
              <a:t> </a:t>
            </a:r>
            <a:r>
              <a:rPr lang="en-US" b="1" err="1"/>
              <a:t>denaturada</a:t>
            </a:r>
            <a:r>
              <a:rPr lang="en-US"/>
              <a:t>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as </a:t>
            </a:r>
            <a:r>
              <a:rPr lang="en-US" dirty="0" err="1"/>
              <a:t>bactérias</a:t>
            </a:r>
            <a:r>
              <a:rPr lang="en-US" dirty="0"/>
              <a:t> </a:t>
            </a:r>
            <a:r>
              <a:rPr lang="en-US" dirty="0" err="1"/>
              <a:t>patogênicas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mortas</a:t>
            </a:r>
            <a:r>
              <a:rPr lang="en-US" dirty="0"/>
              <a:t>);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90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CA28956-C56F-4FF3-B5FA-94AFABD3F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922" r="10751" b="-2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en-US" dirty="0"/>
              <a:t>Peroxidase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/>
              <a:t>Cataliza</a:t>
            </a:r>
            <a:r>
              <a:rPr lang="en-US" dirty="0"/>
              <a:t> a </a:t>
            </a:r>
            <a:r>
              <a:rPr lang="en-US" b="1" err="1"/>
              <a:t>oxidação</a:t>
            </a:r>
            <a:r>
              <a:rPr lang="en-US"/>
              <a:t> </a:t>
            </a:r>
            <a:r>
              <a:rPr lang="en-US" dirty="0"/>
              <a:t>de </a:t>
            </a:r>
            <a:r>
              <a:rPr lang="en-US" dirty="0" err="1"/>
              <a:t>substâncias</a:t>
            </a:r>
            <a:r>
              <a:rPr lang="en-US" dirty="0"/>
              <a:t> </a:t>
            </a:r>
            <a:r>
              <a:rPr lang="en-US" dirty="0" err="1"/>
              <a:t>aromáticas</a:t>
            </a:r>
            <a:r>
              <a:rPr lang="en-US" dirty="0"/>
              <a:t>;</a:t>
            </a:r>
            <a:endParaRPr lang="en-US"/>
          </a:p>
          <a:p>
            <a:pPr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/>
              <a:t>Associada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proteínas</a:t>
            </a:r>
            <a:r>
              <a:rPr lang="en-US" dirty="0"/>
              <a:t> do </a:t>
            </a:r>
            <a:r>
              <a:rPr lang="en-US" dirty="0" err="1"/>
              <a:t>soro</a:t>
            </a:r>
            <a:r>
              <a:rPr lang="en-US" dirty="0"/>
              <a:t> de </a:t>
            </a:r>
            <a:r>
              <a:rPr lang="en-US" dirty="0" err="1"/>
              <a:t>leite</a:t>
            </a:r>
            <a:r>
              <a:rPr lang="en-US" dirty="0"/>
              <a:t>;</a:t>
            </a:r>
            <a:endParaRPr lang="en-US"/>
          </a:p>
          <a:p>
            <a:pPr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/>
              <a:t>Detecção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usada</a:t>
            </a:r>
            <a:r>
              <a:rPr lang="en-US" dirty="0"/>
              <a:t> para </a:t>
            </a:r>
            <a:r>
              <a:rPr lang="en-US" dirty="0" err="1"/>
              <a:t>identificar</a:t>
            </a:r>
            <a:r>
              <a:rPr lang="en-US" dirty="0"/>
              <a:t> o </a:t>
            </a:r>
            <a:r>
              <a:rPr lang="en-US" dirty="0" err="1"/>
              <a:t>leite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submetido</a:t>
            </a:r>
            <a:r>
              <a:rPr lang="en-US" dirty="0"/>
              <a:t> a um </a:t>
            </a:r>
            <a:r>
              <a:rPr lang="en-US" b="1" err="1"/>
              <a:t>aquecimento</a:t>
            </a:r>
            <a:r>
              <a:rPr lang="en-US" b="1"/>
              <a:t> </a:t>
            </a:r>
            <a:r>
              <a:rPr lang="en-US" b="1" err="1"/>
              <a:t>maior</a:t>
            </a:r>
            <a:r>
              <a:rPr lang="en-US" b="1"/>
              <a:t> </a:t>
            </a:r>
            <a:r>
              <a:rPr lang="en-US" dirty="0"/>
              <a:t>de 80 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°C</a:t>
            </a:r>
            <a:r>
              <a:rPr lang="en-US" dirty="0"/>
              <a:t>.</a:t>
            </a:r>
            <a:endParaRPr lang="en-US"/>
          </a:p>
          <a:p>
            <a:pPr>
              <a:buFont typeface="Courier New" charset="0"/>
              <a:buChar char="o"/>
            </a:pPr>
            <a:r>
              <a:rPr lang="en-US" dirty="0"/>
              <a:t> Se </a:t>
            </a:r>
            <a:r>
              <a:rPr lang="en-US" dirty="0" err="1"/>
              <a:t>estiver</a:t>
            </a:r>
            <a:r>
              <a:rPr lang="en-US" dirty="0"/>
              <a:t> </a:t>
            </a:r>
            <a:r>
              <a:rPr lang="en-US" b="1" err="1"/>
              <a:t>positiva</a:t>
            </a:r>
            <a:r>
              <a:rPr lang="en-US"/>
              <a:t> </a:t>
            </a:r>
            <a:r>
              <a:rPr lang="en-US" dirty="0"/>
              <a:t>o </a:t>
            </a:r>
            <a:r>
              <a:rPr lang="en-US" dirty="0" err="1"/>
              <a:t>leite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sofreu</a:t>
            </a:r>
            <a:r>
              <a:rPr lang="en-US" dirty="0"/>
              <a:t> </a:t>
            </a:r>
            <a:r>
              <a:rPr lang="en-US" dirty="0" err="1"/>
              <a:t>aquecimento</a:t>
            </a:r>
            <a:r>
              <a:rPr lang="en-US" dirty="0"/>
              <a:t> </a:t>
            </a:r>
            <a:r>
              <a:rPr lang="en-US" dirty="0" err="1"/>
              <a:t>excessivo</a:t>
            </a:r>
            <a:r>
              <a:rPr lang="en-US" dirty="0"/>
              <a:t>;</a:t>
            </a:r>
            <a:endParaRPr lang="en-US"/>
          </a:p>
          <a:p>
            <a:pPr>
              <a:buFont typeface="Courier New" charset="0"/>
              <a:buChar char="o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2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7180358" cy="1596177"/>
          </a:xfrm>
        </p:spPr>
        <p:txBody>
          <a:bodyPr>
            <a:normAutofit/>
          </a:bodyPr>
          <a:lstStyle/>
          <a:p>
            <a:r>
              <a:rPr lang="en-US" dirty="0" err="1"/>
              <a:t>Retrato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</a:t>
            </a:r>
            <a:r>
              <a:rPr lang="en-US" dirty="0" err="1"/>
              <a:t>Lácteo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8" y="1802870"/>
            <a:ext cx="11548532" cy="4023360"/>
          </a:xfrm>
        </p:spPr>
        <p:txBody>
          <a:bodyPr>
            <a:noAutofit/>
          </a:bodyPr>
          <a:lstStyle/>
          <a:p>
            <a:pPr lvl="1" algn="just"/>
            <a:r>
              <a:rPr lang="pt-BR" sz="2000" b="1" dirty="0">
                <a:solidFill>
                  <a:schemeClr val="accent2"/>
                </a:solidFill>
              </a:rPr>
              <a:t>Terceiro</a:t>
            </a:r>
            <a:r>
              <a:rPr lang="pt-BR" sz="2000" dirty="0">
                <a:solidFill>
                  <a:schemeClr val="accent2"/>
                </a:solidFill>
              </a:rPr>
              <a:t> </a:t>
            </a:r>
            <a:r>
              <a:rPr lang="pt-BR" sz="2000" b="1" dirty="0">
                <a:solidFill>
                  <a:schemeClr val="accent2"/>
                </a:solidFill>
              </a:rPr>
              <a:t>maior produtor no mundo</a:t>
            </a:r>
            <a:r>
              <a:rPr lang="pt-BR" sz="2000" dirty="0"/>
              <a:t>, atrás da Índia e dos Estados Unidos;</a:t>
            </a:r>
          </a:p>
          <a:p>
            <a:pPr lvl="1" algn="just"/>
            <a:r>
              <a:rPr lang="pt-BR" sz="2000" b="1" dirty="0">
                <a:solidFill>
                  <a:schemeClr val="accent2"/>
                </a:solidFill>
              </a:rPr>
              <a:t>Quarto lugar entre as commodities </a:t>
            </a:r>
            <a:r>
              <a:rPr lang="pt-BR" sz="2000" dirty="0"/>
              <a:t>produzidas pelo setor nacionalmente, perdendo apenas para a soja, a cana-de-açúcar e o milho (IBGE, 2006);</a:t>
            </a:r>
          </a:p>
          <a:p>
            <a:pPr lvl="1" algn="just"/>
            <a:r>
              <a:rPr lang="pt-BR" sz="2000" dirty="0"/>
              <a:t>Produz </a:t>
            </a:r>
            <a:r>
              <a:rPr lang="pt-BR" sz="2000" b="1" dirty="0">
                <a:solidFill>
                  <a:schemeClr val="accent2"/>
                </a:solidFill>
              </a:rPr>
              <a:t>32,3 bilhões de litros </a:t>
            </a:r>
            <a:r>
              <a:rPr lang="pt-BR" sz="2000" dirty="0"/>
              <a:t>de leite anualmente (MAPA, 2015);</a:t>
            </a:r>
          </a:p>
          <a:p>
            <a:pPr lvl="1" algn="just"/>
            <a:r>
              <a:rPr lang="pt-BR" sz="2000" dirty="0"/>
              <a:t>A origem do leite é bastante pulverizada, dividida entre </a:t>
            </a:r>
            <a:r>
              <a:rPr lang="pt-BR" sz="2000" b="1" dirty="0">
                <a:solidFill>
                  <a:schemeClr val="accent2"/>
                </a:solidFill>
              </a:rPr>
              <a:t>grandes players</a:t>
            </a:r>
            <a:r>
              <a:rPr lang="pt-BR" sz="2000" dirty="0"/>
              <a:t> e </a:t>
            </a:r>
            <a:r>
              <a:rPr lang="pt-BR" sz="2000" b="1" dirty="0">
                <a:solidFill>
                  <a:schemeClr val="accent2"/>
                </a:solidFill>
              </a:rPr>
              <a:t>pequenos produtores em fazendas familiares</a:t>
            </a:r>
            <a:r>
              <a:rPr lang="pt-BR" sz="2000" dirty="0"/>
              <a:t>;</a:t>
            </a:r>
          </a:p>
          <a:p>
            <a:pPr lvl="1" algn="just"/>
            <a:r>
              <a:rPr lang="pt-BR" sz="2000" dirty="0"/>
              <a:t>As fazendas familiares representam mais da metade de toda a produção nacional;</a:t>
            </a:r>
          </a:p>
          <a:p>
            <a:pPr lvl="1" algn="just"/>
            <a:r>
              <a:rPr lang="pt-BR" sz="2000" dirty="0"/>
              <a:t>A pecuária leiteira representa </a:t>
            </a:r>
            <a:r>
              <a:rPr lang="pt-BR" sz="2000" b="1" dirty="0">
                <a:solidFill>
                  <a:schemeClr val="accent2"/>
                </a:solidFill>
              </a:rPr>
              <a:t>25% dos 5,2 milhões de estabelecimentos</a:t>
            </a:r>
            <a:r>
              <a:rPr lang="pt-BR" sz="2000" dirty="0"/>
              <a:t> rurais existentes no Brasil e a produção envolve nacionalmente cerca de </a:t>
            </a:r>
            <a:r>
              <a:rPr lang="pt-BR" sz="2000" b="1" dirty="0">
                <a:solidFill>
                  <a:schemeClr val="accent2"/>
                </a:solidFill>
              </a:rPr>
              <a:t>cinco milhões de pessoas</a:t>
            </a:r>
            <a:r>
              <a:rPr lang="pt-BR" sz="2000" dirty="0"/>
              <a:t>.</a:t>
            </a:r>
            <a:endParaRPr lang="en-US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33670" y="6079671"/>
            <a:ext cx="909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</a:t>
            </a:r>
            <a:r>
              <a:rPr lang="pt-BR" sz="1400" dirty="0">
                <a:hlinkClick r:id="rId2"/>
              </a:rPr>
              <a:t>https://www.mundodomarketing.com.br/inteligencia/estudos/356/panorama-do-mercado-leiteiro-no-brasil.html</a:t>
            </a:r>
            <a:r>
              <a:rPr lang="pt-BR" sz="1400" dirty="0"/>
              <a:t>. Ultimo acesso em 24/10/2016.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718" y="0"/>
            <a:ext cx="2608242" cy="12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3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en-US" sz="4100"/>
              <a:t>Normas de qualidade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4952DD-078A-4741-8ECA-1E7DFC4F03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020675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0436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 err="1"/>
              <a:t>Padrões</a:t>
            </a:r>
            <a:r>
              <a:rPr lang="en-US" dirty="0"/>
              <a:t> de </a:t>
            </a:r>
            <a:r>
              <a:rPr lang="en-US" dirty="0" err="1"/>
              <a:t>qualidade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7911A4-E7EE-46A6-BCFF-9ABD4BDA9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644251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236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312" y="162076"/>
            <a:ext cx="8771466" cy="653384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50925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>
            <a:off x="7586661" y="3142319"/>
            <a:ext cx="4605339" cy="37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5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78" y="965201"/>
            <a:ext cx="7127643" cy="49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7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81" y="577966"/>
            <a:ext cx="8706840" cy="454013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36381" y="5854701"/>
            <a:ext cx="789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>
                <a:hlinkClick r:id="rId3"/>
              </a:rPr>
              <a:t>http://www.milkpoint.com.br/cadeia-do-leite/panorama/para-onde-vai-o-leite-coletado-no-brasil-15999n.aspx</a:t>
            </a:r>
            <a:r>
              <a:rPr lang="pt-BR" sz="1200" dirty="0"/>
              <a:t>. Ultimo acesso em 25/10/2016.</a:t>
            </a:r>
          </a:p>
        </p:txBody>
      </p:sp>
    </p:spTree>
    <p:extLst>
      <p:ext uri="{BB962C8B-B14F-4D97-AF65-F5344CB8AC3E}">
        <p14:creationId xmlns:p14="http://schemas.microsoft.com/office/powerpoint/2010/main" val="152998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585039-CDA7-4B76-B013-776F970D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4" y="0"/>
            <a:ext cx="12173816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53D942-8031-42E8-88B4-E03A710E8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FD07472-970F-49B5-8994-ADEAA3148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930400" cy="6858002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869BAE-8EC0-4D16-ACB8-F0CBFDD90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4" t="71774" r="2564"/>
          <a:stretch/>
        </p:blipFill>
        <p:spPr>
          <a:xfrm>
            <a:off x="18184" y="4822361"/>
            <a:ext cx="1911902" cy="20356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486" y="1950440"/>
            <a:ext cx="8433113" cy="38407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Segundo a RISPOA </a:t>
            </a:r>
            <a:r>
              <a:rPr lang="en-US" sz="2800" dirty="0" err="1"/>
              <a:t>denomina</a:t>
            </a:r>
            <a:r>
              <a:rPr lang="en-US" sz="2800" dirty="0"/>
              <a:t>-se </a:t>
            </a:r>
            <a:r>
              <a:rPr lang="en-US" sz="2800" b="1" dirty="0" err="1"/>
              <a:t>leite</a:t>
            </a:r>
            <a:r>
              <a:rPr lang="en-US" sz="2800" dirty="0"/>
              <a:t> </a:t>
            </a:r>
            <a:r>
              <a:rPr lang="en-US" sz="2800" dirty="0" err="1"/>
              <a:t>sem</a:t>
            </a:r>
            <a:r>
              <a:rPr lang="en-US" sz="2800" dirty="0"/>
              <a:t> </a:t>
            </a:r>
            <a:r>
              <a:rPr lang="en-US" sz="2800" dirty="0" err="1"/>
              <a:t>outra</a:t>
            </a:r>
            <a:r>
              <a:rPr lang="en-US" sz="2800" dirty="0"/>
              <a:t> </a:t>
            </a:r>
            <a:r>
              <a:rPr lang="en-US" sz="2800" dirty="0" err="1"/>
              <a:t>especificação</a:t>
            </a:r>
            <a:r>
              <a:rPr lang="en-US" sz="2800" dirty="0"/>
              <a:t>, o </a:t>
            </a:r>
            <a:r>
              <a:rPr lang="en-US" sz="2800" dirty="0" err="1"/>
              <a:t>produto</a:t>
            </a:r>
            <a:r>
              <a:rPr lang="en-US" sz="2800" dirty="0"/>
              <a:t>  </a:t>
            </a:r>
            <a:r>
              <a:rPr lang="en-US" sz="2800" b="1" dirty="0"/>
              <a:t>normal, fresco, integral</a:t>
            </a:r>
            <a:r>
              <a:rPr lang="en-US" sz="2800" dirty="0"/>
              <a:t>, </a:t>
            </a:r>
            <a:r>
              <a:rPr lang="en-US" sz="2800" dirty="0" err="1"/>
              <a:t>oriundo</a:t>
            </a:r>
            <a:r>
              <a:rPr lang="en-US" sz="2800" dirty="0"/>
              <a:t> de </a:t>
            </a:r>
            <a:r>
              <a:rPr lang="en-US" sz="2800" b="1" dirty="0" err="1"/>
              <a:t>ordenha</a:t>
            </a:r>
            <a:r>
              <a:rPr lang="en-US" sz="2800" b="1" dirty="0"/>
              <a:t> </a:t>
            </a:r>
            <a:r>
              <a:rPr lang="en-US" sz="2800" b="1" dirty="0" err="1"/>
              <a:t>completa</a:t>
            </a:r>
            <a:r>
              <a:rPr lang="en-US" sz="2800" b="1" dirty="0"/>
              <a:t> e </a:t>
            </a:r>
            <a:r>
              <a:rPr lang="en-US" sz="2800" b="1" dirty="0" err="1"/>
              <a:t>initerrupta</a:t>
            </a:r>
            <a:r>
              <a:rPr lang="en-US" sz="2800" dirty="0"/>
              <a:t> de </a:t>
            </a:r>
            <a:r>
              <a:rPr lang="en-US" sz="2800" b="1" dirty="0" err="1"/>
              <a:t>vacas</a:t>
            </a:r>
            <a:r>
              <a:rPr lang="en-US" sz="2800" b="1" dirty="0"/>
              <a:t> </a:t>
            </a:r>
            <a:r>
              <a:rPr lang="en-US" sz="2800" b="1" dirty="0" err="1"/>
              <a:t>sadias</a:t>
            </a:r>
            <a:r>
              <a:rPr lang="en-US" sz="2800" b="1" dirty="0"/>
              <a:t> </a:t>
            </a:r>
            <a:r>
              <a:rPr lang="pt-BR" sz="2800" dirty="0"/>
              <a:t>(RTIQ no 62 de 2011, MAPA)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486" y="643467"/>
            <a:ext cx="8433739" cy="1306972"/>
          </a:xfrm>
        </p:spPr>
        <p:txBody>
          <a:bodyPr>
            <a:normAutofit/>
          </a:bodyPr>
          <a:lstStyle/>
          <a:p>
            <a:r>
              <a:rPr lang="en-US" sz="4400" b="1" dirty="0"/>
              <a:t>O Que </a:t>
            </a:r>
            <a:r>
              <a:rPr lang="en-US" sz="4400" b="1" dirty="0" err="1"/>
              <a:t>é</a:t>
            </a:r>
            <a:r>
              <a:rPr lang="en-US" sz="4400" b="1" dirty="0"/>
              <a:t> o </a:t>
            </a:r>
            <a:r>
              <a:rPr lang="en-US" sz="4400" b="1" dirty="0" err="1"/>
              <a:t>Leite</a:t>
            </a:r>
            <a:r>
              <a:rPr lang="en-US" sz="4400" b="1" dirty="0"/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24A7AE-FFF7-4F70-9AEA-01A5DFF77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6" t="75007" r="30510"/>
          <a:stretch/>
        </p:blipFill>
        <p:spPr>
          <a:xfrm>
            <a:off x="297855" y="5471958"/>
            <a:ext cx="889881" cy="638482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2788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12738"/>
            <a:ext cx="7543800" cy="144938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 err="1"/>
              <a:t>Componentes</a:t>
            </a:r>
            <a:r>
              <a:rPr lang="en-US" dirty="0"/>
              <a:t> do </a:t>
            </a:r>
            <a:r>
              <a:rPr lang="en-US" dirty="0" err="1"/>
              <a:t>leite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410200" y="1385204"/>
          <a:ext cx="4343400" cy="10972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813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Componentes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Principais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685">
                <a:tc>
                  <a:txBody>
                    <a:bodyPr/>
                    <a:lstStyle/>
                    <a:p>
                      <a:r>
                        <a:rPr lang="en-US" dirty="0" err="1"/>
                        <a:t>Água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85">
                <a:tc>
                  <a:txBody>
                    <a:bodyPr/>
                    <a:lstStyle/>
                    <a:p>
                      <a:r>
                        <a:rPr lang="en-US" dirty="0" err="1"/>
                        <a:t>Extrato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seco</a:t>
                      </a:r>
                      <a:r>
                        <a:rPr lang="en-US" baseline="0" dirty="0"/>
                        <a:t>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410200" y="2548954"/>
          <a:ext cx="4343400" cy="1828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683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Extrato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seco</a:t>
                      </a:r>
                      <a:r>
                        <a:rPr lang="en-US" dirty="0"/>
                        <a:t> 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83">
                <a:tc>
                  <a:txBody>
                    <a:bodyPr/>
                    <a:lstStyle/>
                    <a:p>
                      <a:r>
                        <a:rPr lang="en-US" dirty="0" err="1"/>
                        <a:t>Gordura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83">
                <a:tc>
                  <a:txBody>
                    <a:bodyPr/>
                    <a:lstStyle/>
                    <a:p>
                      <a:r>
                        <a:rPr lang="en-US" dirty="0" err="1"/>
                        <a:t>Proteína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83">
                <a:tc>
                  <a:txBody>
                    <a:bodyPr/>
                    <a:lstStyle/>
                    <a:p>
                      <a:r>
                        <a:rPr lang="en-US" dirty="0"/>
                        <a:t>Lactose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83">
                <a:tc>
                  <a:txBody>
                    <a:bodyPr/>
                    <a:lstStyle/>
                    <a:p>
                      <a:r>
                        <a:rPr lang="en-US" dirty="0" err="1"/>
                        <a:t>Minenais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410200" y="4389678"/>
          <a:ext cx="4343400" cy="1828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12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Componentes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menores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12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Vitaminas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12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Enzimas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12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Pigmentos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1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Genes </a:t>
                      </a:r>
                      <a:r>
                        <a:rPr lang="en-US" dirty="0" err="1"/>
                        <a:t>dissolvidos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461405"/>
            <a:ext cx="2578100" cy="4651211"/>
          </a:xfrm>
          <a:prstGeom prst="rect">
            <a:avLst/>
          </a:prstGeom>
          <a:ln w="57150" cmpd="sng"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1808053" y="6460921"/>
            <a:ext cx="7318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Fonte</a:t>
            </a:r>
            <a:r>
              <a:rPr lang="en-US" dirty="0"/>
              <a:t>: </a:t>
            </a:r>
            <a:r>
              <a:rPr lang="en-US" dirty="0" err="1"/>
              <a:t>Adaptado</a:t>
            </a:r>
            <a:r>
              <a:rPr lang="en-US" dirty="0"/>
              <a:t> de </a:t>
            </a:r>
            <a:r>
              <a:rPr lang="en-US" dirty="0" err="1"/>
              <a:t>Química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 de </a:t>
            </a:r>
            <a:r>
              <a:rPr lang="en-US" dirty="0" err="1"/>
              <a:t>Fennema</a:t>
            </a:r>
            <a:r>
              <a:rPr lang="en-US" dirty="0"/>
              <a:t>, 2010.</a:t>
            </a:r>
          </a:p>
        </p:txBody>
      </p:sp>
    </p:spTree>
    <p:extLst>
      <p:ext uri="{BB962C8B-B14F-4D97-AF65-F5344CB8AC3E}">
        <p14:creationId xmlns:p14="http://schemas.microsoft.com/office/powerpoint/2010/main" val="3478278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FD9BBE-CACA-434E-973B-903707B17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DA335373-4C5E-45BD-8EFF-190A1E76C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439" y="1215213"/>
            <a:ext cx="6005039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419" y="1918109"/>
            <a:ext cx="5037079" cy="3534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559A65-05EE-4AF2-8C3B-B051D7A2A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" y="1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Variação da composição do leite</a:t>
            </a:r>
          </a:p>
        </p:txBody>
      </p:sp>
    </p:spTree>
    <p:extLst>
      <p:ext uri="{BB962C8B-B14F-4D97-AF65-F5344CB8AC3E}">
        <p14:creationId xmlns:p14="http://schemas.microsoft.com/office/powerpoint/2010/main" val="300557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7756525" cy="105410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Estruturais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59168" y="2158128"/>
            <a:ext cx="55485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O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leite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uma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+mj-lt"/>
              </a:rPr>
              <a:t>emulsão</a:t>
            </a:r>
            <a:r>
              <a:rPr lang="en-US" sz="32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+mj-lt"/>
              </a:rPr>
              <a:t>óleo</a:t>
            </a:r>
            <a:r>
              <a:rPr lang="en-US" sz="32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+mj-lt"/>
              </a:rPr>
              <a:t>água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complexa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devido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à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adsorção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dos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glóbulos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gordura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ocorrer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entre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vários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componentes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7" y="1119916"/>
            <a:ext cx="3871912" cy="51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80478"/>
      </p:ext>
    </p:extLst>
  </p:cSld>
  <p:clrMapOvr>
    <a:masterClrMapping/>
  </p:clrMapOvr>
</p:sld>
</file>

<file path=ppt/theme/theme1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{9D97BC51-8B1F-B14C-9757-6DFF82A93734}tf10001073</Template>
  <TotalTime>25</TotalTime>
  <Words>1045</Words>
  <Application>Microsoft Macintosh PowerPoint</Application>
  <PresentationFormat>Widescreen</PresentationFormat>
  <Paragraphs>163</Paragraphs>
  <Slides>32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Courier New</vt:lpstr>
      <vt:lpstr>Lucida Grande</vt:lpstr>
      <vt:lpstr>Tw Cen MT</vt:lpstr>
      <vt:lpstr>Wingdings</vt:lpstr>
      <vt:lpstr>Gotícula</vt:lpstr>
      <vt:lpstr>PROCESSAMENTO DO LEITE</vt:lpstr>
      <vt:lpstr>Apresentação do PowerPoint</vt:lpstr>
      <vt:lpstr>Retrato do Setor Lácteo</vt:lpstr>
      <vt:lpstr>Apresentação do PowerPoint</vt:lpstr>
      <vt:lpstr>Apresentação do PowerPoint</vt:lpstr>
      <vt:lpstr>O Que é o Leite?</vt:lpstr>
      <vt:lpstr>Componentes do leite </vt:lpstr>
      <vt:lpstr>Variação da composição do leite</vt:lpstr>
      <vt:lpstr>Elementos Estruturais </vt:lpstr>
      <vt:lpstr>Gado leiteiro: raças</vt:lpstr>
      <vt:lpstr>Gado leiteiro</vt:lpstr>
      <vt:lpstr>Industrialização do leite</vt:lpstr>
      <vt:lpstr>Microbiologia do leite</vt:lpstr>
      <vt:lpstr>Obtenção Higiênica do Leite</vt:lpstr>
      <vt:lpstr>Colheita </vt:lpstr>
      <vt:lpstr>Salas de ordenha</vt:lpstr>
      <vt:lpstr>Recepção do leite</vt:lpstr>
      <vt:lpstr>Fraudes no Leite</vt:lpstr>
      <vt:lpstr>Apresentação do PowerPoint</vt:lpstr>
      <vt:lpstr>Apresentação do PowerPoint</vt:lpstr>
      <vt:lpstr>Filtração e Centrifugação</vt:lpstr>
      <vt:lpstr>Padronização</vt:lpstr>
      <vt:lpstr>Pasteurização</vt:lpstr>
      <vt:lpstr>Homogeneização</vt:lpstr>
      <vt:lpstr>Apresentação do PowerPoint</vt:lpstr>
      <vt:lpstr>Armazenamento</vt:lpstr>
      <vt:lpstr>Controles do beneficiamento do leite</vt:lpstr>
      <vt:lpstr>Fosfatase alcalina</vt:lpstr>
      <vt:lpstr>Peroxidase</vt:lpstr>
      <vt:lpstr>Normas de qualidade</vt:lpstr>
      <vt:lpstr>Padrões de qualidade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PROCESSAMENTO DO LEITE &amp; PRODUTOS DERIVADOS</dc:title>
  <dc:creator>cristina stewart bogsan</dc:creator>
  <cp:lastModifiedBy>cristina stewart bogsan</cp:lastModifiedBy>
  <cp:revision>6</cp:revision>
  <dcterms:created xsi:type="dcterms:W3CDTF">2018-11-05T11:53:52Z</dcterms:created>
  <dcterms:modified xsi:type="dcterms:W3CDTF">2018-11-05T12:19:42Z</dcterms:modified>
</cp:coreProperties>
</file>