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303" r:id="rId9"/>
    <p:sldId id="298" r:id="rId10"/>
    <p:sldId id="299" r:id="rId11"/>
    <p:sldId id="300" r:id="rId12"/>
    <p:sldId id="301" r:id="rId13"/>
    <p:sldId id="302" r:id="rId14"/>
    <p:sldId id="265" r:id="rId15"/>
    <p:sldId id="282" r:id="rId16"/>
    <p:sldId id="283" r:id="rId17"/>
    <p:sldId id="271" r:id="rId18"/>
    <p:sldId id="281" r:id="rId19"/>
    <p:sldId id="279" r:id="rId20"/>
    <p:sldId id="292" r:id="rId21"/>
    <p:sldId id="284" r:id="rId22"/>
    <p:sldId id="285" r:id="rId23"/>
    <p:sldId id="290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436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859DB-58FC-45C1-BEEF-7C68951B2EBD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C885B0BD-BF08-46D7-BA53-F6A06FC78747}">
      <dgm:prSet phldrT="[Texto]"/>
      <dgm:spPr/>
      <dgm:t>
        <a:bodyPr/>
        <a:lstStyle/>
        <a:p>
          <a:r>
            <a:rPr lang="pt-BR" dirty="0" smtClean="0"/>
            <a:t>pai </a:t>
          </a:r>
          <a:endParaRPr lang="pt-BR" dirty="0"/>
        </a:p>
      </dgm:t>
    </dgm:pt>
    <dgm:pt modelId="{1241D5F2-DFD5-457F-86BB-DD417CDA1D63}" type="parTrans" cxnId="{CE49A455-1AAB-487A-91D9-AC6C1D38F23A}">
      <dgm:prSet/>
      <dgm:spPr/>
      <dgm:t>
        <a:bodyPr/>
        <a:lstStyle/>
        <a:p>
          <a:endParaRPr lang="pt-BR"/>
        </a:p>
      </dgm:t>
    </dgm:pt>
    <dgm:pt modelId="{79179D02-B341-4BCC-A6EF-93D21E0BDF7A}" type="sibTrans" cxnId="{CE49A455-1AAB-487A-91D9-AC6C1D38F23A}">
      <dgm:prSet/>
      <dgm:spPr/>
      <dgm:t>
        <a:bodyPr/>
        <a:lstStyle/>
        <a:p>
          <a:endParaRPr lang="pt-BR"/>
        </a:p>
      </dgm:t>
    </dgm:pt>
    <dgm:pt modelId="{A25957EF-AC0D-432D-9721-2D1019592FFF}">
      <dgm:prSet phldrT="[Texto]"/>
      <dgm:spPr/>
      <dgm:t>
        <a:bodyPr/>
        <a:lstStyle/>
        <a:p>
          <a:r>
            <a:rPr lang="pt-BR" dirty="0" smtClean="0"/>
            <a:t>irmão</a:t>
          </a:r>
          <a:endParaRPr lang="pt-BR" dirty="0"/>
        </a:p>
      </dgm:t>
    </dgm:pt>
    <dgm:pt modelId="{C5943F08-EF10-4B62-8644-E6366F88BB85}" type="parTrans" cxnId="{464DDB5B-0884-493B-B5AF-F11D985DF2D3}">
      <dgm:prSet/>
      <dgm:spPr/>
      <dgm:t>
        <a:bodyPr/>
        <a:lstStyle/>
        <a:p>
          <a:endParaRPr lang="pt-BR"/>
        </a:p>
      </dgm:t>
    </dgm:pt>
    <dgm:pt modelId="{3CBA0748-6A5E-4E79-B349-61974BDA887B}" type="sibTrans" cxnId="{464DDB5B-0884-493B-B5AF-F11D985DF2D3}">
      <dgm:prSet/>
      <dgm:spPr/>
      <dgm:t>
        <a:bodyPr/>
        <a:lstStyle/>
        <a:p>
          <a:endParaRPr lang="pt-BR"/>
        </a:p>
      </dgm:t>
    </dgm:pt>
    <dgm:pt modelId="{030B7AC1-078C-432B-A67D-890F7623DFC9}">
      <dgm:prSet phldrT="[Texto]"/>
      <dgm:spPr/>
      <dgm:t>
        <a:bodyPr/>
        <a:lstStyle/>
        <a:p>
          <a:r>
            <a:rPr lang="pt-BR" dirty="0" smtClean="0"/>
            <a:t>irmã</a:t>
          </a:r>
          <a:endParaRPr lang="pt-BR" dirty="0"/>
        </a:p>
      </dgm:t>
    </dgm:pt>
    <dgm:pt modelId="{D1E7B2CB-AC0C-40CA-9E39-C4FB831DFAB2}" type="parTrans" cxnId="{68D84E59-8C80-40C6-907C-0FC961F549FC}">
      <dgm:prSet/>
      <dgm:spPr/>
      <dgm:t>
        <a:bodyPr/>
        <a:lstStyle/>
        <a:p>
          <a:endParaRPr lang="pt-BR"/>
        </a:p>
      </dgm:t>
    </dgm:pt>
    <dgm:pt modelId="{C78B0D8B-575D-41FA-BEC0-3BA2E5B24670}" type="sibTrans" cxnId="{68D84E59-8C80-40C6-907C-0FC961F549FC}">
      <dgm:prSet/>
      <dgm:spPr/>
      <dgm:t>
        <a:bodyPr/>
        <a:lstStyle/>
        <a:p>
          <a:endParaRPr lang="pt-BR"/>
        </a:p>
      </dgm:t>
    </dgm:pt>
    <dgm:pt modelId="{D29967E2-ED07-4996-A339-D5226DB52A1B}">
      <dgm:prSet phldrT="[Texto]"/>
      <dgm:spPr/>
      <dgm:t>
        <a:bodyPr/>
        <a:lstStyle/>
        <a:p>
          <a:r>
            <a:rPr lang="pt-BR" dirty="0" smtClean="0"/>
            <a:t>mãe</a:t>
          </a:r>
          <a:endParaRPr lang="pt-BR" dirty="0"/>
        </a:p>
      </dgm:t>
    </dgm:pt>
    <dgm:pt modelId="{CFC729CF-4366-4190-AB34-FCC613CC482A}" type="parTrans" cxnId="{A981443F-421D-438D-8302-077E1BDA686B}">
      <dgm:prSet/>
      <dgm:spPr/>
      <dgm:t>
        <a:bodyPr/>
        <a:lstStyle/>
        <a:p>
          <a:endParaRPr lang="pt-BR"/>
        </a:p>
      </dgm:t>
    </dgm:pt>
    <dgm:pt modelId="{DAEAB996-E3BC-41EA-8900-6CA834FE14B8}" type="sibTrans" cxnId="{A981443F-421D-438D-8302-077E1BDA686B}">
      <dgm:prSet/>
      <dgm:spPr/>
      <dgm:t>
        <a:bodyPr/>
        <a:lstStyle/>
        <a:p>
          <a:endParaRPr lang="pt-BR"/>
        </a:p>
      </dgm:t>
    </dgm:pt>
    <dgm:pt modelId="{D6C0BB7B-748C-4BB1-8476-CDA11FD34FA7}" type="pres">
      <dgm:prSet presAssocID="{8C7859DB-58FC-45C1-BEEF-7C68951B2E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477089-1D63-477B-810F-493E607DFE4D}" type="pres">
      <dgm:prSet presAssocID="{C885B0BD-BF08-46D7-BA53-F6A06FC78747}" presName="node" presStyleLbl="node1" presStyleIdx="0" presStyleCnt="4" custLinFactY="53216" custLinFactNeighborX="53834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60125C-3EA7-4C53-B75F-591F19DE4D5D}" type="pres">
      <dgm:prSet presAssocID="{79179D02-B341-4BCC-A6EF-93D21E0BDF7A}" presName="sibTrans" presStyleCnt="0"/>
      <dgm:spPr/>
    </dgm:pt>
    <dgm:pt modelId="{EE32AE0B-F060-4AC1-953F-D1148BDB67C1}" type="pres">
      <dgm:prSet presAssocID="{A25957EF-AC0D-432D-9721-2D1019592FFF}" presName="node" presStyleLbl="node1" presStyleIdx="1" presStyleCnt="4" custLinFactNeighborX="-7693" custLinFactNeighborY="544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CF2156-4AA3-48D7-AAAB-683212F7927B}" type="pres">
      <dgm:prSet presAssocID="{3CBA0748-6A5E-4E79-B349-61974BDA887B}" presName="sibTrans" presStyleCnt="0"/>
      <dgm:spPr/>
    </dgm:pt>
    <dgm:pt modelId="{9C229E9F-711E-491C-B20D-523024E1790D}" type="pres">
      <dgm:prSet presAssocID="{030B7AC1-078C-432B-A67D-890F7623DFC9}" presName="node" presStyleLbl="node1" presStyleIdx="2" presStyleCnt="4" custLinFactNeighborX="-26" custLinFactNeighborY="-621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E87E11-D53D-481C-8CD5-9F080DD9AFE4}" type="pres">
      <dgm:prSet presAssocID="{C78B0D8B-575D-41FA-BEC0-3BA2E5B24670}" presName="sibTrans" presStyleCnt="0"/>
      <dgm:spPr/>
    </dgm:pt>
    <dgm:pt modelId="{9032C011-5F50-4552-AAB6-20D4B4C309E1}" type="pres">
      <dgm:prSet presAssocID="{D29967E2-ED07-4996-A339-D5226DB52A1B}" presName="node" presStyleLbl="node1" presStyleIdx="3" presStyleCnt="4" custLinFactY="-69911" custLinFactNeighborX="-5616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4DDB5B-0884-493B-B5AF-F11D985DF2D3}" srcId="{8C7859DB-58FC-45C1-BEEF-7C68951B2EBD}" destId="{A25957EF-AC0D-432D-9721-2D1019592FFF}" srcOrd="1" destOrd="0" parTransId="{C5943F08-EF10-4B62-8644-E6366F88BB85}" sibTransId="{3CBA0748-6A5E-4E79-B349-61974BDA887B}"/>
    <dgm:cxn modelId="{DD349ECA-8FDD-4427-80CD-800F0FDCA097}" type="presOf" srcId="{8C7859DB-58FC-45C1-BEEF-7C68951B2EBD}" destId="{D6C0BB7B-748C-4BB1-8476-CDA11FD34FA7}" srcOrd="0" destOrd="0" presId="urn:microsoft.com/office/officeart/2005/8/layout/default#1"/>
    <dgm:cxn modelId="{AFE82880-D764-4EA0-BA35-CC7D0DB4DCB4}" type="presOf" srcId="{D29967E2-ED07-4996-A339-D5226DB52A1B}" destId="{9032C011-5F50-4552-AAB6-20D4B4C309E1}" srcOrd="0" destOrd="0" presId="urn:microsoft.com/office/officeart/2005/8/layout/default#1"/>
    <dgm:cxn modelId="{68D84E59-8C80-40C6-907C-0FC961F549FC}" srcId="{8C7859DB-58FC-45C1-BEEF-7C68951B2EBD}" destId="{030B7AC1-078C-432B-A67D-890F7623DFC9}" srcOrd="2" destOrd="0" parTransId="{D1E7B2CB-AC0C-40CA-9E39-C4FB831DFAB2}" sibTransId="{C78B0D8B-575D-41FA-BEC0-3BA2E5B24670}"/>
    <dgm:cxn modelId="{ED80884B-B0A7-45D3-A5D0-82B5855B44C3}" type="presOf" srcId="{030B7AC1-078C-432B-A67D-890F7623DFC9}" destId="{9C229E9F-711E-491C-B20D-523024E1790D}" srcOrd="0" destOrd="0" presId="urn:microsoft.com/office/officeart/2005/8/layout/default#1"/>
    <dgm:cxn modelId="{4EA39C7B-AE95-44ED-B677-03B66DA2FA10}" type="presOf" srcId="{A25957EF-AC0D-432D-9721-2D1019592FFF}" destId="{EE32AE0B-F060-4AC1-953F-D1148BDB67C1}" srcOrd="0" destOrd="0" presId="urn:microsoft.com/office/officeart/2005/8/layout/default#1"/>
    <dgm:cxn modelId="{080A00D0-13BE-4E25-9F2F-EF3273AC1018}" type="presOf" srcId="{C885B0BD-BF08-46D7-BA53-F6A06FC78747}" destId="{CF477089-1D63-477B-810F-493E607DFE4D}" srcOrd="0" destOrd="0" presId="urn:microsoft.com/office/officeart/2005/8/layout/default#1"/>
    <dgm:cxn modelId="{CE49A455-1AAB-487A-91D9-AC6C1D38F23A}" srcId="{8C7859DB-58FC-45C1-BEEF-7C68951B2EBD}" destId="{C885B0BD-BF08-46D7-BA53-F6A06FC78747}" srcOrd="0" destOrd="0" parTransId="{1241D5F2-DFD5-457F-86BB-DD417CDA1D63}" sibTransId="{79179D02-B341-4BCC-A6EF-93D21E0BDF7A}"/>
    <dgm:cxn modelId="{A981443F-421D-438D-8302-077E1BDA686B}" srcId="{8C7859DB-58FC-45C1-BEEF-7C68951B2EBD}" destId="{D29967E2-ED07-4996-A339-D5226DB52A1B}" srcOrd="3" destOrd="0" parTransId="{CFC729CF-4366-4190-AB34-FCC613CC482A}" sibTransId="{DAEAB996-E3BC-41EA-8900-6CA834FE14B8}"/>
    <dgm:cxn modelId="{3A292A6B-1779-4762-9184-784F6D0042B9}" type="presParOf" srcId="{D6C0BB7B-748C-4BB1-8476-CDA11FD34FA7}" destId="{CF477089-1D63-477B-810F-493E607DFE4D}" srcOrd="0" destOrd="0" presId="urn:microsoft.com/office/officeart/2005/8/layout/default#1"/>
    <dgm:cxn modelId="{28E39B2A-8737-4EDF-8909-4218363A1A6B}" type="presParOf" srcId="{D6C0BB7B-748C-4BB1-8476-CDA11FD34FA7}" destId="{2660125C-3EA7-4C53-B75F-591F19DE4D5D}" srcOrd="1" destOrd="0" presId="urn:microsoft.com/office/officeart/2005/8/layout/default#1"/>
    <dgm:cxn modelId="{593145B2-6CFA-47B9-A988-C16C93FCDB1D}" type="presParOf" srcId="{D6C0BB7B-748C-4BB1-8476-CDA11FD34FA7}" destId="{EE32AE0B-F060-4AC1-953F-D1148BDB67C1}" srcOrd="2" destOrd="0" presId="urn:microsoft.com/office/officeart/2005/8/layout/default#1"/>
    <dgm:cxn modelId="{1DCAF98A-1EB1-4611-B32D-AA2A80E9AFE7}" type="presParOf" srcId="{D6C0BB7B-748C-4BB1-8476-CDA11FD34FA7}" destId="{29CF2156-4AA3-48D7-AAAB-683212F7927B}" srcOrd="3" destOrd="0" presId="urn:microsoft.com/office/officeart/2005/8/layout/default#1"/>
    <dgm:cxn modelId="{4A25582C-DBDE-490A-B9A7-72FF881B798F}" type="presParOf" srcId="{D6C0BB7B-748C-4BB1-8476-CDA11FD34FA7}" destId="{9C229E9F-711E-491C-B20D-523024E1790D}" srcOrd="4" destOrd="0" presId="urn:microsoft.com/office/officeart/2005/8/layout/default#1"/>
    <dgm:cxn modelId="{171127EC-CEAC-4503-9C9C-D0FEFAE497AD}" type="presParOf" srcId="{D6C0BB7B-748C-4BB1-8476-CDA11FD34FA7}" destId="{E0E87E11-D53D-481C-8CD5-9F080DD9AFE4}" srcOrd="5" destOrd="0" presId="urn:microsoft.com/office/officeart/2005/8/layout/default#1"/>
    <dgm:cxn modelId="{8226140F-C8BE-4D6D-9AE7-52F913238361}" type="presParOf" srcId="{D6C0BB7B-748C-4BB1-8476-CDA11FD34FA7}" destId="{9032C011-5F50-4552-AAB6-20D4B4C309E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929A3-EF8C-4675-A50C-FD7A015D31DC}" type="doc">
      <dgm:prSet loTypeId="urn:microsoft.com/office/officeart/2005/8/layout/default#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6CDD08B-F5D8-4627-9C80-2E0814031917}">
      <dgm:prSet phldrT="[Texto]"/>
      <dgm:spPr/>
      <dgm:t>
        <a:bodyPr/>
        <a:lstStyle/>
        <a:p>
          <a:r>
            <a:rPr lang="pt-BR" dirty="0" smtClean="0"/>
            <a:t>pai</a:t>
          </a:r>
          <a:endParaRPr lang="pt-BR" dirty="0"/>
        </a:p>
      </dgm:t>
    </dgm:pt>
    <dgm:pt modelId="{C2895316-A7A6-4AB3-92BB-6029B6947A40}" type="parTrans" cxnId="{7774CF47-C71E-410C-8C19-2400174221D8}">
      <dgm:prSet/>
      <dgm:spPr/>
      <dgm:t>
        <a:bodyPr/>
        <a:lstStyle/>
        <a:p>
          <a:endParaRPr lang="pt-BR"/>
        </a:p>
      </dgm:t>
    </dgm:pt>
    <dgm:pt modelId="{1F61E871-C21E-40DB-8051-43494D691AA0}" type="sibTrans" cxnId="{7774CF47-C71E-410C-8C19-2400174221D8}">
      <dgm:prSet/>
      <dgm:spPr/>
      <dgm:t>
        <a:bodyPr/>
        <a:lstStyle/>
        <a:p>
          <a:endParaRPr lang="pt-BR"/>
        </a:p>
      </dgm:t>
    </dgm:pt>
    <dgm:pt modelId="{9F212C38-65F8-4E49-BC5B-D8B40CC58D36}">
      <dgm:prSet phldrT="[Texto]"/>
      <dgm:spPr/>
      <dgm:t>
        <a:bodyPr/>
        <a:lstStyle/>
        <a:p>
          <a:r>
            <a:rPr lang="pt-BR" dirty="0" smtClean="0"/>
            <a:t>irmão</a:t>
          </a:r>
          <a:endParaRPr lang="pt-BR" dirty="0"/>
        </a:p>
      </dgm:t>
    </dgm:pt>
    <dgm:pt modelId="{0C9A3BD9-F6FB-4788-9F66-B16685B1B524}" type="parTrans" cxnId="{79D52793-FE1E-40A6-A414-CCCAC27A3B66}">
      <dgm:prSet/>
      <dgm:spPr/>
      <dgm:t>
        <a:bodyPr/>
        <a:lstStyle/>
        <a:p>
          <a:endParaRPr lang="pt-BR"/>
        </a:p>
      </dgm:t>
    </dgm:pt>
    <dgm:pt modelId="{D96C6491-11CC-4B4B-91D8-A95250800206}" type="sibTrans" cxnId="{79D52793-FE1E-40A6-A414-CCCAC27A3B66}">
      <dgm:prSet/>
      <dgm:spPr/>
      <dgm:t>
        <a:bodyPr/>
        <a:lstStyle/>
        <a:p>
          <a:endParaRPr lang="pt-BR"/>
        </a:p>
      </dgm:t>
    </dgm:pt>
    <dgm:pt modelId="{57B440C0-F6AE-4BCB-948E-4FFBF5A1B0F9}">
      <dgm:prSet phldrT="[Texto]"/>
      <dgm:spPr/>
      <dgm:t>
        <a:bodyPr/>
        <a:lstStyle/>
        <a:p>
          <a:r>
            <a:rPr lang="pt-BR" dirty="0" smtClean="0"/>
            <a:t>irmã</a:t>
          </a:r>
          <a:endParaRPr lang="pt-BR" dirty="0"/>
        </a:p>
      </dgm:t>
    </dgm:pt>
    <dgm:pt modelId="{F6AC40C7-6291-46A7-877E-A66369AB7FCC}" type="parTrans" cxnId="{0EFCF347-9D22-4449-9B56-096A2312515E}">
      <dgm:prSet/>
      <dgm:spPr/>
      <dgm:t>
        <a:bodyPr/>
        <a:lstStyle/>
        <a:p>
          <a:endParaRPr lang="pt-BR"/>
        </a:p>
      </dgm:t>
    </dgm:pt>
    <dgm:pt modelId="{38BB35EB-E0BF-4A24-B91C-A7572EA22A06}" type="sibTrans" cxnId="{0EFCF347-9D22-4449-9B56-096A2312515E}">
      <dgm:prSet/>
      <dgm:spPr/>
      <dgm:t>
        <a:bodyPr/>
        <a:lstStyle/>
        <a:p>
          <a:endParaRPr lang="pt-BR"/>
        </a:p>
      </dgm:t>
    </dgm:pt>
    <dgm:pt modelId="{10F8D4D9-426C-4A84-AB29-3AF10972CCE3}">
      <dgm:prSet phldrT="[Texto]"/>
      <dgm:spPr/>
      <dgm:t>
        <a:bodyPr/>
        <a:lstStyle/>
        <a:p>
          <a:r>
            <a:rPr lang="pt-BR" dirty="0" smtClean="0"/>
            <a:t>avô</a:t>
          </a:r>
          <a:endParaRPr lang="pt-BR" dirty="0"/>
        </a:p>
      </dgm:t>
    </dgm:pt>
    <dgm:pt modelId="{60CCAFDA-C6A1-43D3-B32A-F0B02313A7BB}" type="parTrans" cxnId="{5E131405-EB02-4B3E-A07E-E8CAC8E34D8B}">
      <dgm:prSet/>
      <dgm:spPr/>
      <dgm:t>
        <a:bodyPr/>
        <a:lstStyle/>
        <a:p>
          <a:endParaRPr lang="pt-BR"/>
        </a:p>
      </dgm:t>
    </dgm:pt>
    <dgm:pt modelId="{2EA636EE-BDDE-4731-B667-4634EFB7FF91}" type="sibTrans" cxnId="{5E131405-EB02-4B3E-A07E-E8CAC8E34D8B}">
      <dgm:prSet/>
      <dgm:spPr/>
      <dgm:t>
        <a:bodyPr/>
        <a:lstStyle/>
        <a:p>
          <a:endParaRPr lang="pt-BR"/>
        </a:p>
      </dgm:t>
    </dgm:pt>
    <dgm:pt modelId="{D5457DC9-47AC-4EE5-8611-17BBF2C12320}">
      <dgm:prSet phldrT="[Texto]"/>
      <dgm:spPr/>
      <dgm:t>
        <a:bodyPr/>
        <a:lstStyle/>
        <a:p>
          <a:r>
            <a:rPr lang="pt-BR" dirty="0" smtClean="0"/>
            <a:t>mãe</a:t>
          </a:r>
          <a:endParaRPr lang="pt-BR" dirty="0"/>
        </a:p>
      </dgm:t>
    </dgm:pt>
    <dgm:pt modelId="{A9A964EB-4D31-497F-B2BC-8EEFCF002191}" type="parTrans" cxnId="{38580856-448C-4641-B673-1A13698204B2}">
      <dgm:prSet/>
      <dgm:spPr/>
      <dgm:t>
        <a:bodyPr/>
        <a:lstStyle/>
        <a:p>
          <a:endParaRPr lang="pt-BR"/>
        </a:p>
      </dgm:t>
    </dgm:pt>
    <dgm:pt modelId="{3E745A4F-17B3-4117-B799-3344F8CF09E1}" type="sibTrans" cxnId="{38580856-448C-4641-B673-1A13698204B2}">
      <dgm:prSet/>
      <dgm:spPr/>
      <dgm:t>
        <a:bodyPr/>
        <a:lstStyle/>
        <a:p>
          <a:endParaRPr lang="pt-BR"/>
        </a:p>
      </dgm:t>
    </dgm:pt>
    <dgm:pt modelId="{8B0FCE15-7C10-406A-B489-E271ABE64CE0}" type="pres">
      <dgm:prSet presAssocID="{3EE929A3-EF8C-4675-A50C-FD7A015D31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C4B9AA-547C-40C3-95DB-60A6ACEC625B}" type="pres">
      <dgm:prSet presAssocID="{16CDD08B-F5D8-4627-9C80-2E08140319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35C7BF-19B9-4F77-B707-DA32A8D1F98B}" type="pres">
      <dgm:prSet presAssocID="{1F61E871-C21E-40DB-8051-43494D691AA0}" presName="sibTrans" presStyleCnt="0"/>
      <dgm:spPr/>
    </dgm:pt>
    <dgm:pt modelId="{7240B7F9-9478-4A04-A4C9-28515D58A338}" type="pres">
      <dgm:prSet presAssocID="{9F212C38-65F8-4E49-BC5B-D8B40CC58D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17E964-E58D-4B19-835F-7E52BE85EAF5}" type="pres">
      <dgm:prSet presAssocID="{D96C6491-11CC-4B4B-91D8-A95250800206}" presName="sibTrans" presStyleCnt="0"/>
      <dgm:spPr/>
    </dgm:pt>
    <dgm:pt modelId="{7BDA8C76-F1AA-462B-8E73-4959E5DBC8BE}" type="pres">
      <dgm:prSet presAssocID="{57B440C0-F6AE-4BCB-948E-4FFBF5A1B0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704D48-C87F-479B-9B98-DDD7BBB065AC}" type="pres">
      <dgm:prSet presAssocID="{38BB35EB-E0BF-4A24-B91C-A7572EA22A06}" presName="sibTrans" presStyleCnt="0"/>
      <dgm:spPr/>
    </dgm:pt>
    <dgm:pt modelId="{0BE43F30-8003-4476-BA45-AAE0C0D8B55C}" type="pres">
      <dgm:prSet presAssocID="{10F8D4D9-426C-4A84-AB29-3AF10972CC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15EF7-10BC-49C3-8039-7C7F190FCFA1}" type="pres">
      <dgm:prSet presAssocID="{2EA636EE-BDDE-4731-B667-4634EFB7FF91}" presName="sibTrans" presStyleCnt="0"/>
      <dgm:spPr/>
    </dgm:pt>
    <dgm:pt modelId="{43E26016-F74F-4296-8800-E0AB21C6B099}" type="pres">
      <dgm:prSet presAssocID="{D5457DC9-47AC-4EE5-8611-17BBF2C123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939564-3D72-4974-B46D-17ABE57A3C6A}" type="presOf" srcId="{10F8D4D9-426C-4A84-AB29-3AF10972CCE3}" destId="{0BE43F30-8003-4476-BA45-AAE0C0D8B55C}" srcOrd="0" destOrd="0" presId="urn:microsoft.com/office/officeart/2005/8/layout/default#2"/>
    <dgm:cxn modelId="{0EFCF347-9D22-4449-9B56-096A2312515E}" srcId="{3EE929A3-EF8C-4675-A50C-FD7A015D31DC}" destId="{57B440C0-F6AE-4BCB-948E-4FFBF5A1B0F9}" srcOrd="2" destOrd="0" parTransId="{F6AC40C7-6291-46A7-877E-A66369AB7FCC}" sibTransId="{38BB35EB-E0BF-4A24-B91C-A7572EA22A06}"/>
    <dgm:cxn modelId="{82820DD3-DDC9-4B06-AB7A-BCB1ECCE42A8}" type="presOf" srcId="{57B440C0-F6AE-4BCB-948E-4FFBF5A1B0F9}" destId="{7BDA8C76-F1AA-462B-8E73-4959E5DBC8BE}" srcOrd="0" destOrd="0" presId="urn:microsoft.com/office/officeart/2005/8/layout/default#2"/>
    <dgm:cxn modelId="{38580856-448C-4641-B673-1A13698204B2}" srcId="{3EE929A3-EF8C-4675-A50C-FD7A015D31DC}" destId="{D5457DC9-47AC-4EE5-8611-17BBF2C12320}" srcOrd="4" destOrd="0" parTransId="{A9A964EB-4D31-497F-B2BC-8EEFCF002191}" sibTransId="{3E745A4F-17B3-4117-B799-3344F8CF09E1}"/>
    <dgm:cxn modelId="{40BBE00E-A289-4D43-8B8A-D8C862C19015}" type="presOf" srcId="{D5457DC9-47AC-4EE5-8611-17BBF2C12320}" destId="{43E26016-F74F-4296-8800-E0AB21C6B099}" srcOrd="0" destOrd="0" presId="urn:microsoft.com/office/officeart/2005/8/layout/default#2"/>
    <dgm:cxn modelId="{5E131405-EB02-4B3E-A07E-E8CAC8E34D8B}" srcId="{3EE929A3-EF8C-4675-A50C-FD7A015D31DC}" destId="{10F8D4D9-426C-4A84-AB29-3AF10972CCE3}" srcOrd="3" destOrd="0" parTransId="{60CCAFDA-C6A1-43D3-B32A-F0B02313A7BB}" sibTransId="{2EA636EE-BDDE-4731-B667-4634EFB7FF91}"/>
    <dgm:cxn modelId="{52AC7B6F-5151-4395-B077-5614F2EFAE6F}" type="presOf" srcId="{16CDD08B-F5D8-4627-9C80-2E0814031917}" destId="{ECC4B9AA-547C-40C3-95DB-60A6ACEC625B}" srcOrd="0" destOrd="0" presId="urn:microsoft.com/office/officeart/2005/8/layout/default#2"/>
    <dgm:cxn modelId="{7774CF47-C71E-410C-8C19-2400174221D8}" srcId="{3EE929A3-EF8C-4675-A50C-FD7A015D31DC}" destId="{16CDD08B-F5D8-4627-9C80-2E0814031917}" srcOrd="0" destOrd="0" parTransId="{C2895316-A7A6-4AB3-92BB-6029B6947A40}" sibTransId="{1F61E871-C21E-40DB-8051-43494D691AA0}"/>
    <dgm:cxn modelId="{57FCE1D4-B0BE-43A7-B52D-4C29F1B87541}" type="presOf" srcId="{9F212C38-65F8-4E49-BC5B-D8B40CC58D36}" destId="{7240B7F9-9478-4A04-A4C9-28515D58A338}" srcOrd="0" destOrd="0" presId="urn:microsoft.com/office/officeart/2005/8/layout/default#2"/>
    <dgm:cxn modelId="{C52A2CF3-6607-4DC3-AD9E-C092C91024D6}" type="presOf" srcId="{3EE929A3-EF8C-4675-A50C-FD7A015D31DC}" destId="{8B0FCE15-7C10-406A-B489-E271ABE64CE0}" srcOrd="0" destOrd="0" presId="urn:microsoft.com/office/officeart/2005/8/layout/default#2"/>
    <dgm:cxn modelId="{79D52793-FE1E-40A6-A414-CCCAC27A3B66}" srcId="{3EE929A3-EF8C-4675-A50C-FD7A015D31DC}" destId="{9F212C38-65F8-4E49-BC5B-D8B40CC58D36}" srcOrd="1" destOrd="0" parTransId="{0C9A3BD9-F6FB-4788-9F66-B16685B1B524}" sibTransId="{D96C6491-11CC-4B4B-91D8-A95250800206}"/>
    <dgm:cxn modelId="{C01B70AA-1C4E-4CBB-A3E6-40C406824686}" type="presParOf" srcId="{8B0FCE15-7C10-406A-B489-E271ABE64CE0}" destId="{ECC4B9AA-547C-40C3-95DB-60A6ACEC625B}" srcOrd="0" destOrd="0" presId="urn:microsoft.com/office/officeart/2005/8/layout/default#2"/>
    <dgm:cxn modelId="{C75CB0C6-15F0-4734-895D-2BA9BA1F8907}" type="presParOf" srcId="{8B0FCE15-7C10-406A-B489-E271ABE64CE0}" destId="{9335C7BF-19B9-4F77-B707-DA32A8D1F98B}" srcOrd="1" destOrd="0" presId="urn:microsoft.com/office/officeart/2005/8/layout/default#2"/>
    <dgm:cxn modelId="{A4509554-9895-4C0E-B2BB-5ED6DD4D99CB}" type="presParOf" srcId="{8B0FCE15-7C10-406A-B489-E271ABE64CE0}" destId="{7240B7F9-9478-4A04-A4C9-28515D58A338}" srcOrd="2" destOrd="0" presId="urn:microsoft.com/office/officeart/2005/8/layout/default#2"/>
    <dgm:cxn modelId="{191DE498-2291-4C7F-B69A-95B6B07CDDD8}" type="presParOf" srcId="{8B0FCE15-7C10-406A-B489-E271ABE64CE0}" destId="{DC17E964-E58D-4B19-835F-7E52BE85EAF5}" srcOrd="3" destOrd="0" presId="urn:microsoft.com/office/officeart/2005/8/layout/default#2"/>
    <dgm:cxn modelId="{5F66366C-3F06-46BA-9ADA-7A47D42CDB46}" type="presParOf" srcId="{8B0FCE15-7C10-406A-B489-E271ABE64CE0}" destId="{7BDA8C76-F1AA-462B-8E73-4959E5DBC8BE}" srcOrd="4" destOrd="0" presId="urn:microsoft.com/office/officeart/2005/8/layout/default#2"/>
    <dgm:cxn modelId="{4BF9911C-4ED9-40F4-B48E-E4CD4912C91C}" type="presParOf" srcId="{8B0FCE15-7C10-406A-B489-E271ABE64CE0}" destId="{19704D48-C87F-479B-9B98-DDD7BBB065AC}" srcOrd="5" destOrd="0" presId="urn:microsoft.com/office/officeart/2005/8/layout/default#2"/>
    <dgm:cxn modelId="{9825E2A7-9321-41B8-8342-0D74D717F841}" type="presParOf" srcId="{8B0FCE15-7C10-406A-B489-E271ABE64CE0}" destId="{0BE43F30-8003-4476-BA45-AAE0C0D8B55C}" srcOrd="6" destOrd="0" presId="urn:microsoft.com/office/officeart/2005/8/layout/default#2"/>
    <dgm:cxn modelId="{225F06F0-5AD6-4E54-8700-A8E8CC4DC18B}" type="presParOf" srcId="{8B0FCE15-7C10-406A-B489-E271ABE64CE0}" destId="{01B15EF7-10BC-49C3-8039-7C7F190FCFA1}" srcOrd="7" destOrd="0" presId="urn:microsoft.com/office/officeart/2005/8/layout/default#2"/>
    <dgm:cxn modelId="{A4B2509E-7DFF-4A37-AEF2-A93BCAB5EADE}" type="presParOf" srcId="{8B0FCE15-7C10-406A-B489-E271ABE64CE0}" destId="{43E26016-F74F-4296-8800-E0AB21C6B099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77089-1D63-477B-810F-493E607DFE4D}">
      <dsp:nvSpPr>
        <dsp:cNvPr id="0" name=""/>
        <dsp:cNvSpPr/>
      </dsp:nvSpPr>
      <dsp:spPr>
        <a:xfrm>
          <a:off x="586161" y="1400367"/>
          <a:ext cx="1088313" cy="6529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pai </a:t>
          </a:r>
          <a:endParaRPr lang="pt-BR" sz="2600" kern="1200" dirty="0"/>
        </a:p>
      </dsp:txBody>
      <dsp:txXfrm>
        <a:off x="586161" y="1400367"/>
        <a:ext cx="1088313" cy="652987"/>
      </dsp:txXfrm>
    </dsp:sp>
    <dsp:sp modelId="{EE32AE0B-F060-4AC1-953F-D1148BDB67C1}">
      <dsp:nvSpPr>
        <dsp:cNvPr id="0" name=""/>
        <dsp:cNvSpPr/>
      </dsp:nvSpPr>
      <dsp:spPr>
        <a:xfrm>
          <a:off x="1113699" y="755594"/>
          <a:ext cx="1088313" cy="652987"/>
        </a:xfrm>
        <a:prstGeom prst="rect">
          <a:avLst/>
        </a:prstGeom>
        <a:solidFill>
          <a:schemeClr val="accent3">
            <a:hueOff val="-205557"/>
            <a:satOff val="-16464"/>
            <a:lumOff val="-18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irmão</a:t>
          </a:r>
          <a:endParaRPr lang="pt-BR" sz="2600" kern="1200" dirty="0"/>
        </a:p>
      </dsp:txBody>
      <dsp:txXfrm>
        <a:off x="1113699" y="755594"/>
        <a:ext cx="1088313" cy="652987"/>
      </dsp:txXfrm>
    </dsp:sp>
    <dsp:sp modelId="{9C229E9F-711E-491C-B20D-523024E1790D}">
      <dsp:nvSpPr>
        <dsp:cNvPr id="0" name=""/>
        <dsp:cNvSpPr/>
      </dsp:nvSpPr>
      <dsp:spPr>
        <a:xfrm>
          <a:off x="0" y="755591"/>
          <a:ext cx="1088313" cy="652987"/>
        </a:xfrm>
        <a:prstGeom prst="rect">
          <a:avLst/>
        </a:prstGeom>
        <a:solidFill>
          <a:schemeClr val="accent3">
            <a:hueOff val="-411114"/>
            <a:satOff val="-32929"/>
            <a:lumOff val="-37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irmã</a:t>
          </a:r>
          <a:endParaRPr lang="pt-BR" sz="2600" kern="1200" dirty="0"/>
        </a:p>
      </dsp:txBody>
      <dsp:txXfrm>
        <a:off x="0" y="755591"/>
        <a:ext cx="1088313" cy="652987"/>
      </dsp:txXfrm>
    </dsp:sp>
    <dsp:sp modelId="{9032C011-5F50-4552-AAB6-20D4B4C309E1}">
      <dsp:nvSpPr>
        <dsp:cNvPr id="0" name=""/>
        <dsp:cNvSpPr/>
      </dsp:nvSpPr>
      <dsp:spPr>
        <a:xfrm>
          <a:off x="586161" y="52206"/>
          <a:ext cx="1088313" cy="652987"/>
        </a:xfrm>
        <a:prstGeom prst="rect">
          <a:avLst/>
        </a:prstGeom>
        <a:solidFill>
          <a:schemeClr val="accent3">
            <a:hueOff val="-616671"/>
            <a:satOff val="-49393"/>
            <a:lumOff val="-5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mãe</a:t>
          </a:r>
          <a:endParaRPr lang="pt-BR" sz="2600" kern="1200" dirty="0"/>
        </a:p>
      </dsp:txBody>
      <dsp:txXfrm>
        <a:off x="586161" y="52206"/>
        <a:ext cx="1088313" cy="652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B9AA-547C-40C3-95DB-60A6ACEC625B}">
      <dsp:nvSpPr>
        <dsp:cNvPr id="0" name=""/>
        <dsp:cNvSpPr/>
      </dsp:nvSpPr>
      <dsp:spPr>
        <a:xfrm>
          <a:off x="391004" y="461"/>
          <a:ext cx="1158414" cy="6950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pai</a:t>
          </a:r>
          <a:endParaRPr lang="pt-BR" sz="2800" kern="1200" dirty="0"/>
        </a:p>
      </dsp:txBody>
      <dsp:txXfrm>
        <a:off x="391004" y="461"/>
        <a:ext cx="1158414" cy="695048"/>
      </dsp:txXfrm>
    </dsp:sp>
    <dsp:sp modelId="{7240B7F9-9478-4A04-A4C9-28515D58A338}">
      <dsp:nvSpPr>
        <dsp:cNvPr id="0" name=""/>
        <dsp:cNvSpPr/>
      </dsp:nvSpPr>
      <dsp:spPr>
        <a:xfrm>
          <a:off x="1665259" y="461"/>
          <a:ext cx="1158414" cy="6950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irmão</a:t>
          </a:r>
          <a:endParaRPr lang="pt-BR" sz="2800" kern="1200" dirty="0"/>
        </a:p>
      </dsp:txBody>
      <dsp:txXfrm>
        <a:off x="1665259" y="461"/>
        <a:ext cx="1158414" cy="695048"/>
      </dsp:txXfrm>
    </dsp:sp>
    <dsp:sp modelId="{7BDA8C76-F1AA-462B-8E73-4959E5DBC8BE}">
      <dsp:nvSpPr>
        <dsp:cNvPr id="0" name=""/>
        <dsp:cNvSpPr/>
      </dsp:nvSpPr>
      <dsp:spPr>
        <a:xfrm>
          <a:off x="391004" y="811351"/>
          <a:ext cx="1158414" cy="6950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irmã</a:t>
          </a:r>
          <a:endParaRPr lang="pt-BR" sz="2800" kern="1200" dirty="0"/>
        </a:p>
      </dsp:txBody>
      <dsp:txXfrm>
        <a:off x="391004" y="811351"/>
        <a:ext cx="1158414" cy="695048"/>
      </dsp:txXfrm>
    </dsp:sp>
    <dsp:sp modelId="{0BE43F30-8003-4476-BA45-AAE0C0D8B55C}">
      <dsp:nvSpPr>
        <dsp:cNvPr id="0" name=""/>
        <dsp:cNvSpPr/>
      </dsp:nvSpPr>
      <dsp:spPr>
        <a:xfrm>
          <a:off x="1665259" y="811351"/>
          <a:ext cx="1158414" cy="6950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avô</a:t>
          </a:r>
          <a:endParaRPr lang="pt-BR" sz="2800" kern="1200" dirty="0"/>
        </a:p>
      </dsp:txBody>
      <dsp:txXfrm>
        <a:off x="1665259" y="811351"/>
        <a:ext cx="1158414" cy="695048"/>
      </dsp:txXfrm>
    </dsp:sp>
    <dsp:sp modelId="{43E26016-F74F-4296-8800-E0AB21C6B099}">
      <dsp:nvSpPr>
        <dsp:cNvPr id="0" name=""/>
        <dsp:cNvSpPr/>
      </dsp:nvSpPr>
      <dsp:spPr>
        <a:xfrm>
          <a:off x="1028131" y="1622241"/>
          <a:ext cx="1158414" cy="6950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mãe</a:t>
          </a:r>
          <a:endParaRPr lang="pt-BR" sz="2800" kern="1200" dirty="0"/>
        </a:p>
      </dsp:txBody>
      <dsp:txXfrm>
        <a:off x="1028131" y="1622241"/>
        <a:ext cx="1158414" cy="695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CB8F0-A9D9-4462-A1E8-5956EEDF996B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2CB8F0-A9D9-4462-A1E8-5956EEDF996B}" type="datetimeFigureOut">
              <a:rPr lang="pt-BR" smtClean="0"/>
              <a:pPr/>
              <a:t>14/09/2015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fclrp.usp.br/graduacoes/quimica/licenciaturaemquimica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1.globo.com/jornal-nacional/noticia/2015/02/aumenta-o-numero-de-professores-que-abandonam-salas-de-aul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062912" cy="1902073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FFFF00"/>
                </a:solidFill>
              </a:rPr>
              <a:t>Formação de professores de ciências no Brasil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60232" y="6364627"/>
            <a:ext cx="2768352" cy="508992"/>
          </a:xfrm>
        </p:spPr>
        <p:txBody>
          <a:bodyPr>
            <a:normAutofit fontScale="85000" lnSpcReduction="20000"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Aula </a:t>
            </a:r>
            <a:r>
              <a:rPr lang="pt-BR" sz="1800" dirty="0" smtClean="0">
                <a:solidFill>
                  <a:schemeClr val="tx1"/>
                </a:solidFill>
              </a:rPr>
              <a:t>6_IEEC_2015</a:t>
            </a:r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Profa. Joana Andrade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61" y="3699087"/>
            <a:ext cx="2016224" cy="276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livrariascuritiba.com.br/Imagens/Livros/Normal/LV23246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99087"/>
            <a:ext cx="1832992" cy="27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084167" y="2910794"/>
            <a:ext cx="2494887" cy="33265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8" y="2420888"/>
            <a:ext cx="7745505" cy="3877815"/>
          </a:xfrm>
        </p:spPr>
        <p:txBody>
          <a:bodyPr/>
          <a:lstStyle/>
          <a:p>
            <a:pPr marL="180975" indent="-180975">
              <a:spcBef>
                <a:spcPts val="1200"/>
              </a:spcBef>
              <a:spcAft>
                <a:spcPts val="600"/>
              </a:spcAft>
            </a:pPr>
            <a:r>
              <a:rPr lang="pt-BR" sz="2800" b="1" dirty="0" smtClean="0"/>
              <a:t>Saber da formação </a:t>
            </a:r>
            <a:r>
              <a:rPr lang="pt-BR" sz="2800" b="1" dirty="0"/>
              <a:t>profissional: </a:t>
            </a:r>
            <a:r>
              <a:rPr lang="pt-BR" sz="2800" dirty="0"/>
              <a:t>inicial e </a:t>
            </a:r>
            <a:r>
              <a:rPr lang="pt-BR" sz="2800" dirty="0" smtClean="0"/>
              <a:t>continuada;</a:t>
            </a:r>
            <a:endParaRPr lang="pt-BR" sz="2800" dirty="0"/>
          </a:p>
          <a:p>
            <a:pPr marL="180975" indent="-180975">
              <a:spcBef>
                <a:spcPts val="1200"/>
              </a:spcBef>
              <a:spcAft>
                <a:spcPts val="600"/>
              </a:spcAft>
            </a:pPr>
            <a:r>
              <a:rPr lang="pt-BR" sz="2800" b="1" dirty="0"/>
              <a:t>Saber </a:t>
            </a:r>
            <a:r>
              <a:rPr lang="pt-BR" sz="2800" b="1" dirty="0" smtClean="0"/>
              <a:t>disciplinar: </a:t>
            </a:r>
            <a:r>
              <a:rPr lang="pt-BR" sz="2800" dirty="0" smtClean="0"/>
              <a:t>química, física, didática;</a:t>
            </a:r>
          </a:p>
          <a:p>
            <a:pPr marL="180975" indent="-180975">
              <a:spcBef>
                <a:spcPts val="1200"/>
              </a:spcBef>
              <a:spcAft>
                <a:spcPts val="600"/>
              </a:spcAft>
            </a:pPr>
            <a:r>
              <a:rPr lang="pt-BR" sz="2800" b="1" dirty="0" smtClean="0"/>
              <a:t>Saber curricular: </a:t>
            </a:r>
            <a:r>
              <a:rPr lang="pt-BR" sz="2800" dirty="0" smtClean="0"/>
              <a:t>programa, sequência de conteúdos e disciplinas;</a:t>
            </a:r>
          </a:p>
          <a:p>
            <a:pPr marL="180975" indent="-180975">
              <a:spcBef>
                <a:spcPts val="1200"/>
              </a:spcBef>
              <a:spcAft>
                <a:spcPts val="600"/>
              </a:spcAft>
            </a:pPr>
            <a:r>
              <a:rPr lang="pt-BR" sz="2800" b="1" dirty="0" smtClean="0"/>
              <a:t>Saber experiencial: </a:t>
            </a:r>
            <a:r>
              <a:rPr lang="pt-BR" sz="2800" dirty="0" smtClean="0"/>
              <a:t>saber-fazer, </a:t>
            </a:r>
            <a:r>
              <a:rPr lang="pt-BR" sz="2800" dirty="0" err="1" smtClean="0"/>
              <a:t>saber-ser</a:t>
            </a:r>
            <a:r>
              <a:rPr lang="pt-BR" sz="2800" dirty="0" smtClean="0"/>
              <a:t>.</a:t>
            </a:r>
          </a:p>
          <a:p>
            <a:pPr marL="180975" indent="-180975"/>
            <a:endParaRPr lang="pt-BR" b="1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Tardif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150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 relação com os educandos: ambos ensinam e aprendem;</a:t>
            </a:r>
          </a:p>
          <a:p>
            <a:r>
              <a:rPr lang="pt-BR" dirty="0" smtClean="0"/>
              <a:t>Da relação com a profissão: reflexão e pesquisa permanentes</a:t>
            </a:r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Paulo Freire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331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49302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Conhecer a matéria a ser ensinada;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Conhecer e questionar o pensamento docente espontâneo;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Importância dos princípios teóricos construtivistas;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Saber criticar o ensino </a:t>
            </a:r>
            <a:r>
              <a:rPr lang="pt-BR" dirty="0" err="1" smtClean="0"/>
              <a:t>conteudista</a:t>
            </a:r>
            <a:r>
              <a:rPr lang="pt-BR" dirty="0" smtClean="0"/>
              <a:t> e centralizada no professor;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Saber preparar atividades que propiciem “aprendizagem significativa”;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Orientação do pensamento de análise e síntese;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Saber avaliar de modo formativo;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Utilizar a pesquisa como prática de sala de aula.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Gil-Pérez e Carvalho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06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Saberes de conteúdo</a:t>
            </a:r>
          </a:p>
          <a:p>
            <a:endParaRPr lang="pt-BR" sz="4000" dirty="0" smtClean="0"/>
          </a:p>
          <a:p>
            <a:r>
              <a:rPr lang="pt-BR" sz="4000" dirty="0" smtClean="0"/>
              <a:t>Saberes pedagógicos</a:t>
            </a:r>
          </a:p>
          <a:p>
            <a:endParaRPr lang="pt-BR" sz="4000" dirty="0" smtClean="0"/>
          </a:p>
          <a:p>
            <a:r>
              <a:rPr lang="pt-BR" sz="4000" dirty="0" smtClean="0"/>
              <a:t>Saberes de interface</a:t>
            </a:r>
          </a:p>
          <a:p>
            <a:endParaRPr lang="pt-BR" sz="4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Ferreira e </a:t>
            </a:r>
            <a:r>
              <a:rPr lang="pt-BR" dirty="0" err="1" smtClean="0"/>
              <a:t>Kasseboehmer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614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3778440"/>
          </a:xfrm>
        </p:spPr>
        <p:txBody>
          <a:bodyPr/>
          <a:lstStyle/>
          <a:p>
            <a:r>
              <a:rPr lang="pt-BR" dirty="0" smtClean="0"/>
              <a:t>Começou no século XX.</a:t>
            </a:r>
          </a:p>
          <a:p>
            <a:r>
              <a:rPr lang="pt-BR" dirty="0" smtClean="0"/>
              <a:t>Ciência como uma construção de modelos explicativos da realidade.</a:t>
            </a:r>
          </a:p>
          <a:p>
            <a:r>
              <a:rPr lang="pt-BR" dirty="0" smtClean="0"/>
              <a:t>A ideia é da verdade aproximada, que pode ser estendida e corrigida.</a:t>
            </a:r>
          </a:p>
          <a:p>
            <a:r>
              <a:rPr lang="pt-BR" dirty="0" smtClean="0"/>
              <a:t>‘Combina’ aspectos do Empirismo e do Racionalismo.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CONSTRUTIVISMO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22860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6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Para assimilar novos objetos, pessoas ou dados, um pouco diferentes dos já assimiláveis, é necessária uma modificação dos </a:t>
            </a:r>
            <a:r>
              <a:rPr lang="pt-BR" sz="2600" b="0" i="1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esquemas</a:t>
            </a:r>
            <a:r>
              <a:rPr lang="pt-BR" sz="26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600" b="0" i="1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estruturas</a:t>
            </a:r>
            <a:r>
              <a:rPr lang="pt-BR" sz="26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 anteriores em função das novas  características  desses elementos. </a:t>
            </a:r>
            <a:br>
              <a:rPr lang="pt-BR" sz="26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6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Esse mecanismo é chamado de </a:t>
            </a:r>
            <a:r>
              <a:rPr lang="pt-BR" sz="2600" b="0" i="1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acomodação</a:t>
            </a:r>
            <a:r>
              <a:rPr lang="pt-BR" sz="26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400" b="0" dirty="0" err="1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Zaia</a:t>
            </a:r>
            <a:r>
              <a:rPr lang="pt-BR" sz="2400" b="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2400" b="0" dirty="0">
              <a:solidFill>
                <a:schemeClr val="accent1"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7" descr="http://piaget.infoedu.zip.net/images/esque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786063"/>
            <a:ext cx="5529263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41820" cy="22082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Cada esquema ou cada estrutura, relaciona-se com todos os demais e relaciona-se com a estrutura total, de forma que, a modificação em um só esquema provoca modificação nos demais e na estrutura total.</a:t>
            </a:r>
            <a:endParaRPr lang="pt-BR" sz="2800" dirty="0">
              <a:solidFill>
                <a:schemeClr val="accent1"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214282" y="2857496"/>
          <a:ext cx="2286016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5929322" y="2786058"/>
          <a:ext cx="3214678" cy="231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m 6" descr="024.JPG"/>
          <p:cNvPicPr>
            <a:picLocks noGrp="1" noChangeAspect="1"/>
          </p:cNvPicPr>
          <p:nvPr isPhoto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8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rm4Ne3j-9p0/S7ncGP7q5pI/AAAAAAAABko/rq0swm6rGGc/s1600/r_simp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467225" cy="3133726"/>
          </a:xfrm>
          <a:prstGeom prst="rect">
            <a:avLst/>
          </a:prstGeom>
          <a:noFill/>
        </p:spPr>
      </p:pic>
      <p:pic>
        <p:nvPicPr>
          <p:cNvPr id="1030" name="Picture 6" descr="http://www.mundovestibular.com.br/content_images/1/Biologia/01/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347864" cy="2078373"/>
          </a:xfrm>
          <a:prstGeom prst="rect">
            <a:avLst/>
          </a:prstGeom>
          <a:noFill/>
        </p:spPr>
      </p:pic>
      <p:pic>
        <p:nvPicPr>
          <p:cNvPr id="1032" name="Picture 8" descr="http://www.fiocruz.br/ccs/media/expo_quimica_tabela_periodica_foto_peter_ilicci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4075508" cy="2708920"/>
          </a:xfrm>
          <a:prstGeom prst="rect">
            <a:avLst/>
          </a:prstGeom>
          <a:noFill/>
        </p:spPr>
      </p:pic>
      <p:pic>
        <p:nvPicPr>
          <p:cNvPr id="1033" name="Picture 9" descr="C:\Users\Joana Andrade\Pictures\visita ribeirao preto\setembro 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552" y="2924944"/>
            <a:ext cx="3456384" cy="2592288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860032" y="5657671"/>
            <a:ext cx="3916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PROBLEMATIZAÇÕES,</a:t>
            </a:r>
          </a:p>
          <a:p>
            <a:r>
              <a:rPr lang="pt-BR" dirty="0" smtClean="0"/>
              <a:t>QUESTÕES CONTEXTUALIZADAS</a:t>
            </a:r>
          </a:p>
          <a:p>
            <a:r>
              <a:rPr lang="pt-BR" dirty="0" smtClean="0"/>
              <a:t>DESAFIOS</a:t>
            </a:r>
          </a:p>
          <a:p>
            <a:r>
              <a:rPr lang="pt-BR" dirty="0" smtClean="0"/>
              <a:t>....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54250"/>
          </a:xfrm>
          <a:solidFill>
            <a:srgbClr val="FFFF00"/>
          </a:solidFill>
        </p:spPr>
        <p:txBody>
          <a:bodyPr/>
          <a:lstStyle/>
          <a:p>
            <a:r>
              <a:rPr lang="pt-BR" b="1" dirty="0" err="1" smtClean="0">
                <a:solidFill>
                  <a:schemeClr val="accent1"/>
                </a:solidFill>
              </a:rPr>
              <a:t>Sócio-Interacionismo</a:t>
            </a:r>
            <a:endParaRPr lang="pt-BR" dirty="0"/>
          </a:p>
        </p:txBody>
      </p:sp>
      <p:sp>
        <p:nvSpPr>
          <p:cNvPr id="5" name="Fluxograma: Conector 4"/>
          <p:cNvSpPr/>
          <p:nvPr/>
        </p:nvSpPr>
        <p:spPr>
          <a:xfrm>
            <a:off x="1475656" y="1988840"/>
            <a:ext cx="6696744" cy="4392488"/>
          </a:xfrm>
          <a:prstGeom prst="flowChartConnector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58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8064896" cy="5523383"/>
          </a:xfrm>
        </p:spPr>
        <p:txBody>
          <a:bodyPr/>
          <a:lstStyle/>
          <a:p>
            <a:r>
              <a:rPr lang="pt-BR" sz="4400" b="1" dirty="0" smtClean="0">
                <a:solidFill>
                  <a:schemeClr val="accent1"/>
                </a:solidFill>
              </a:rPr>
              <a:t>Professor reflexivo </a:t>
            </a:r>
            <a:r>
              <a:rPr lang="pt-BR" b="1" dirty="0" smtClean="0">
                <a:solidFill>
                  <a:schemeClr val="accent1"/>
                </a:solidFill>
              </a:rPr>
              <a:t>– 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Donald </a:t>
            </a:r>
            <a:r>
              <a:rPr lang="pt-BR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Schön</a:t>
            </a:r>
            <a: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4400" b="1" dirty="0" smtClean="0">
                <a:solidFill>
                  <a:schemeClr val="accent1"/>
                </a:solidFill>
              </a:rPr>
              <a:t>Teoria da ação Comunicativa </a:t>
            </a:r>
            <a:r>
              <a:rPr lang="pt-BR" sz="2400" b="1" dirty="0">
                <a:solidFill>
                  <a:schemeClr val="accent1"/>
                </a:solidFill>
              </a:rPr>
              <a:t>-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dialogia, argumentação, intersubjetividade</a:t>
            </a:r>
            <a: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4400" b="1" dirty="0" smtClean="0">
                <a:solidFill>
                  <a:schemeClr val="accent1"/>
                </a:solidFill>
              </a:rPr>
              <a:t>Abordagem H-C – 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mediação social, ZPD, internalização/apropriação; linguagem/significação.</a:t>
            </a:r>
            <a:b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400" b="1" i="1" dirty="0">
                <a:solidFill>
                  <a:schemeClr val="accent1"/>
                </a:solidFill>
              </a:rPr>
              <a:t>Aprendizagem científica não é apenas mudança conceitual, pela qual o sujeito passa de um tipo de conceito para outro, ‘mas é a passagem de uma forma de conceituar para outra’. (</a:t>
            </a:r>
            <a:r>
              <a:rPr lang="pt-BR" sz="2400" b="1" i="1" dirty="0" err="1">
                <a:solidFill>
                  <a:schemeClr val="accent1"/>
                </a:solidFill>
              </a:rPr>
              <a:t>Maldaner</a:t>
            </a:r>
            <a:r>
              <a:rPr lang="pt-BR" sz="2400" b="1" i="1" dirty="0">
                <a:solidFill>
                  <a:schemeClr val="accent1"/>
                </a:solidFill>
              </a:rPr>
              <a:t>)</a:t>
            </a:r>
            <a:r>
              <a:rPr lang="pt-BR" sz="2400" b="1" dirty="0" smtClean="0">
                <a:solidFill>
                  <a:schemeClr val="accent1"/>
                </a:solidFill>
              </a:rPr>
              <a:t/>
            </a:r>
            <a:br>
              <a:rPr lang="pt-BR" sz="2400" b="1" dirty="0" smtClean="0">
                <a:solidFill>
                  <a:schemeClr val="accent1"/>
                </a:solidFill>
              </a:rPr>
            </a:b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23131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1880" y="2564904"/>
            <a:ext cx="5194920" cy="38899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Homem                                     Mundo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Homem                                       mundo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                 conhecimento  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136130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Reflexão epistemológica e formação de professores de ciências</a:t>
            </a:r>
            <a:endParaRPr lang="pt-BR" sz="3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1.bp.blogspot.com/_pwEK04F55_8/TN4PmN_AmuI/AAAAAAAADxg/LKtDfv54Kdg/s1600/kids-894880189-182154821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995"/>
            <a:ext cx="3362647" cy="5057005"/>
          </a:xfrm>
          <a:prstGeom prst="rect">
            <a:avLst/>
          </a:prstGeom>
          <a:noFill/>
        </p:spPr>
      </p:pic>
      <p:cxnSp>
        <p:nvCxnSpPr>
          <p:cNvPr id="7" name="Conector de seta reta 6"/>
          <p:cNvCxnSpPr/>
          <p:nvPr/>
        </p:nvCxnSpPr>
        <p:spPr>
          <a:xfrm>
            <a:off x="4211960" y="5229200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7380312" y="5157192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5364088" y="278092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no DQ?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3" y="2248347"/>
            <a:ext cx="3240481" cy="44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72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/>
          <a:lstStyle/>
          <a:p>
            <a:r>
              <a:rPr lang="pt-BR" sz="3200" b="1" dirty="0"/>
              <a:t>Lei 9394/96 (Lei de Diretrizes e Bases da </a:t>
            </a:r>
            <a:r>
              <a:rPr lang="pt-BR" sz="3200" b="1" dirty="0" smtClean="0"/>
              <a:t>Educação Nacional </a:t>
            </a:r>
            <a:r>
              <a:rPr lang="pt-BR" sz="3200" b="1" dirty="0"/>
              <a:t>– LDB</a:t>
            </a:r>
            <a:r>
              <a:rPr lang="pt-BR" sz="3200" b="1" dirty="0" smtClean="0"/>
              <a:t>)</a:t>
            </a:r>
            <a:endParaRPr lang="pt-BR" sz="6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48347"/>
            <a:ext cx="8208911" cy="4132981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· </a:t>
            </a:r>
            <a:r>
              <a:rPr lang="pt-BR" b="1" dirty="0"/>
              <a:t>Parecer CNE/CES 1.303/2001 de 6/11/2001 </a:t>
            </a:r>
            <a:r>
              <a:rPr lang="pt-BR" dirty="0"/>
              <a:t>– Trata das </a:t>
            </a:r>
            <a:r>
              <a:rPr lang="pt-BR" dirty="0" smtClean="0"/>
              <a:t>Diretrizes Curriculares </a:t>
            </a:r>
            <a:r>
              <a:rPr lang="pt-BR" dirty="0"/>
              <a:t>Nacionais para os Cursos de Química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· </a:t>
            </a:r>
            <a:r>
              <a:rPr lang="pt-BR" b="1" dirty="0"/>
              <a:t>Resolução CNE/CES 08/2002 de 11/03/2002 </a:t>
            </a:r>
            <a:r>
              <a:rPr lang="pt-BR" dirty="0"/>
              <a:t>– Estabelece </a:t>
            </a:r>
            <a:r>
              <a:rPr lang="pt-BR" dirty="0" smtClean="0"/>
              <a:t>as Diretrizes Curriculares </a:t>
            </a:r>
            <a:r>
              <a:rPr lang="pt-BR" dirty="0"/>
              <a:t>para os Cursos de Bacharelado e Licenciatura em Química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· </a:t>
            </a:r>
            <a:r>
              <a:rPr lang="pt-BR" b="1" dirty="0"/>
              <a:t>Resolução CNE/CP 01/2002 de 18/02/2002 </a:t>
            </a:r>
            <a:r>
              <a:rPr lang="pt-BR" dirty="0"/>
              <a:t>– Institui as </a:t>
            </a:r>
            <a:r>
              <a:rPr lang="pt-BR" dirty="0" smtClean="0"/>
              <a:t>diretrizes curriculares </a:t>
            </a:r>
            <a:r>
              <a:rPr lang="pt-BR" dirty="0"/>
              <a:t>para a formação da educação básica, nível </a:t>
            </a:r>
            <a:r>
              <a:rPr lang="pt-BR" dirty="0" smtClean="0"/>
              <a:t>superior, licenciatura </a:t>
            </a:r>
            <a:r>
              <a:rPr lang="pt-BR" dirty="0"/>
              <a:t>e graduação plena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· </a:t>
            </a:r>
            <a:r>
              <a:rPr lang="pt-BR" b="1" dirty="0"/>
              <a:t>Resolução CNE/CP 02/2002 de 19/02/2002 </a:t>
            </a:r>
            <a:r>
              <a:rPr lang="pt-BR" dirty="0"/>
              <a:t>– Estabelece a duração e </a:t>
            </a:r>
            <a:r>
              <a:rPr lang="pt-BR" dirty="0" smtClean="0"/>
              <a:t>a carga </a:t>
            </a:r>
            <a:r>
              <a:rPr lang="pt-BR" dirty="0"/>
              <a:t>horária dos cursos de licenciatura de graduação plena e </a:t>
            </a:r>
            <a:r>
              <a:rPr lang="pt-BR" dirty="0" smtClean="0"/>
              <a:t>de formação </a:t>
            </a:r>
            <a:r>
              <a:rPr lang="pt-BR" dirty="0"/>
              <a:t>dos professores da educação básica em nível superior.</a:t>
            </a:r>
          </a:p>
        </p:txBody>
      </p:sp>
    </p:spTree>
    <p:extLst>
      <p:ext uri="{BB962C8B-B14F-4D97-AF65-F5344CB8AC3E}">
        <p14:creationId xmlns:p14="http://schemas.microsoft.com/office/powerpoint/2010/main" val="275310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548680"/>
            <a:ext cx="7848872" cy="5688632"/>
          </a:xfrm>
          <a:solidFill>
            <a:schemeClr val="accent3">
              <a:lumMod val="20000"/>
              <a:lumOff val="80000"/>
              <a:alpha val="49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                </a:t>
            </a:r>
            <a:r>
              <a:rPr lang="pt-BR" sz="3200" b="1" dirty="0" smtClean="0"/>
              <a:t>Resolução </a:t>
            </a:r>
            <a:r>
              <a:rPr lang="pt-BR" sz="3200" b="1" dirty="0"/>
              <a:t>CNE/CP 2/2002</a:t>
            </a:r>
            <a:r>
              <a:rPr lang="pt-BR" sz="3200" b="1" dirty="0" smtClean="0"/>
              <a:t>:</a:t>
            </a:r>
          </a:p>
          <a:p>
            <a:endParaRPr lang="pt-BR" dirty="0"/>
          </a:p>
          <a:p>
            <a:r>
              <a:rPr lang="pt-BR" dirty="0" smtClean="0"/>
              <a:t>I </a:t>
            </a:r>
            <a:r>
              <a:rPr lang="pt-BR" dirty="0"/>
              <a:t>- 400 (quatrocentas) horas de </a:t>
            </a:r>
            <a:r>
              <a:rPr lang="pt-BR" i="1" dirty="0"/>
              <a:t>Prática como Componente </a:t>
            </a:r>
            <a:r>
              <a:rPr lang="pt-BR" i="1" dirty="0" smtClean="0"/>
              <a:t>Curricular</a:t>
            </a:r>
            <a:r>
              <a:rPr lang="pt-BR" dirty="0" smtClean="0"/>
              <a:t>, vivenciadas </a:t>
            </a:r>
            <a:r>
              <a:rPr lang="pt-BR" dirty="0"/>
              <a:t>ao longo do curso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II - 400 (quatrocentas) horas de </a:t>
            </a:r>
            <a:r>
              <a:rPr lang="pt-BR" i="1" dirty="0"/>
              <a:t>Estágio Curricular Supervisionado </a:t>
            </a:r>
            <a:r>
              <a:rPr lang="pt-BR" dirty="0" smtClean="0"/>
              <a:t>a partir </a:t>
            </a:r>
            <a:r>
              <a:rPr lang="pt-BR" dirty="0"/>
              <a:t>do início da segunda metade do curso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III - 1800 (mil e oitocentas) horas de aulas para os </a:t>
            </a:r>
            <a:r>
              <a:rPr lang="pt-BR" i="1" dirty="0" smtClean="0"/>
              <a:t>Conteúdos Curriculares </a:t>
            </a:r>
            <a:r>
              <a:rPr lang="pt-BR" i="1" dirty="0"/>
              <a:t>de Natureza Científico-Cultural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IV - 200 (duzentas) horas para outras formas de </a:t>
            </a:r>
            <a:r>
              <a:rPr lang="pt-BR" i="1" dirty="0" smtClean="0"/>
              <a:t>Atividades Acadêmico-Científico-Culturais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1797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708920"/>
            <a:ext cx="7745505" cy="3417242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www.ffclrp.usp.br/graduacoes/quimica/licenciaturaemquimica.php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PPP – projeto político pedagógico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054250"/>
          </a:xfrm>
        </p:spPr>
        <p:txBody>
          <a:bodyPr/>
          <a:lstStyle/>
          <a:p>
            <a:r>
              <a:rPr lang="pt-BR" sz="4400" dirty="0" smtClean="0"/>
              <a:t>PPP – Licenciatura em Química – DQ FFCLRP-USP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98906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39480" y="2852936"/>
            <a:ext cx="7745505" cy="3877815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De 1500 até 1759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Jesuítas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32856"/>
            <a:ext cx="5553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3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Escolas normais 1846</a:t>
            </a:r>
          </a:p>
          <a:p>
            <a:r>
              <a:rPr lang="pt-BR" dirty="0" smtClean="0"/>
              <a:t>E. N </a:t>
            </a:r>
            <a:r>
              <a:rPr lang="pt-BR" dirty="0" smtClean="0">
                <a:sym typeface="Wingdings" panose="05000000000000000000" pitchFamily="2" charset="2"/>
              </a:rPr>
              <a:t> Institutos de educação em 1930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 FFCL – USP década de 1940... Faculdade de Educação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1960... Crescimentos das faculdade de educação e universidades.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1960-70... Racionalidade técnica: 3 + 1 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2000 -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24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13% dos professores de química são formados em química. </a:t>
            </a:r>
          </a:p>
          <a:p>
            <a:r>
              <a:rPr lang="pt-BR" dirty="0" smtClean="0"/>
              <a:t>Em todas as disciplinas do E. M. mais de 50% não tem licenciatura em sua área.</a:t>
            </a:r>
          </a:p>
          <a:p>
            <a:r>
              <a:rPr lang="pt-BR" dirty="0" smtClean="0"/>
              <a:t>2002: </a:t>
            </a:r>
            <a:r>
              <a:rPr lang="pt-BR" b="1" dirty="0" smtClean="0"/>
              <a:t>23.514</a:t>
            </a:r>
            <a:r>
              <a:rPr lang="pt-BR" dirty="0" smtClean="0"/>
              <a:t> </a:t>
            </a:r>
            <a:r>
              <a:rPr lang="pt-BR" b="1" dirty="0" smtClean="0"/>
              <a:t>professores</a:t>
            </a:r>
            <a:r>
              <a:rPr lang="pt-BR" dirty="0" smtClean="0"/>
              <a:t> E. M. </a:t>
            </a:r>
          </a:p>
          <a:p>
            <a:r>
              <a:rPr lang="pt-BR" dirty="0" smtClean="0"/>
              <a:t>Formados entre 1990-2001: </a:t>
            </a:r>
            <a:r>
              <a:rPr lang="pt-BR" b="1" dirty="0" smtClean="0"/>
              <a:t>13.559 formados</a:t>
            </a:r>
          </a:p>
          <a:p>
            <a:endParaRPr lang="pt-BR" b="1" dirty="0"/>
          </a:p>
          <a:p>
            <a:r>
              <a:rPr lang="pt-BR" b="1" dirty="0">
                <a:hlinkClick r:id="rId2"/>
              </a:rPr>
              <a:t>http://</a:t>
            </a:r>
            <a:r>
              <a:rPr lang="pt-BR" b="1" dirty="0" smtClean="0">
                <a:hlinkClick r:id="rId2"/>
              </a:rPr>
              <a:t>g1.globo.com/jornal-nacional/noticia/2015/02/aumenta-o-numero-de-professores-que-abandonam-salas-de-aula.html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Professores de química no Brasil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4417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265546"/>
              </p:ext>
            </p:extLst>
          </p:nvPr>
        </p:nvGraphicFramePr>
        <p:xfrm>
          <a:off x="251520" y="476672"/>
          <a:ext cx="8352928" cy="5888868"/>
        </p:xfrm>
        <a:graphic>
          <a:graphicData uri="http://schemas.openxmlformats.org/drawingml/2006/table">
            <a:tbl>
              <a:tblPr/>
              <a:tblGrid>
                <a:gridCol w="2234379"/>
                <a:gridCol w="1222004"/>
                <a:gridCol w="1368152"/>
                <a:gridCol w="1656184"/>
                <a:gridCol w="1872209"/>
              </a:tblGrid>
              <a:tr h="95512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Disciplina</a:t>
                      </a:r>
                    </a:p>
                    <a:p>
                      <a:pPr algn="ctr"/>
                      <a:endParaRPr lang="pt-BR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Total de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docentes</a:t>
                      </a:r>
                    </a:p>
                    <a:p>
                      <a:pPr algn="ctr"/>
                      <a:endParaRPr lang="pt-BR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% Com curso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/>
                      <a:endParaRPr lang="pt-BR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% Com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licenciatura</a:t>
                      </a:r>
                    </a:p>
                    <a:p>
                      <a:pPr algn="ctr"/>
                      <a:endParaRPr lang="pt-BR" sz="2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% Com licenciatura na área em que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atuam</a:t>
                      </a:r>
                    </a:p>
                    <a:p>
                      <a:pPr algn="ctr"/>
                      <a:endParaRPr lang="pt-BR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Todas</a:t>
                      </a:r>
                      <a:endParaRPr lang="pt-BR" sz="2400" dirty="0"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613744</a:t>
                      </a:r>
                      <a:endParaRPr lang="pt-BR" sz="2400" dirty="0"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95,3</a:t>
                      </a:r>
                      <a:endParaRPr lang="pt-BR" sz="2400" dirty="0"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77,9</a:t>
                      </a:r>
                      <a:endParaRPr lang="pt-BR" sz="2400" dirty="0"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>
                          <a:effectLst/>
                        </a:rPr>
                        <a:t>48,3</a:t>
                      </a:r>
                      <a:endParaRPr lang="pt-BR" sz="2400">
                        <a:effectLst/>
                      </a:endParaRP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Matemática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74860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96,2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80,5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63,4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Português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84846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97,0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85,5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73,2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História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54893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95,8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78,3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58,1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Geografia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52347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95,5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81,7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56,8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Química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45619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94,3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71,4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33,7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Física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50802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94,6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73,9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19,2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Biologia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52722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95,1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78,4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51,6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Filosofia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45193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93,9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74,7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21,2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Educação Física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46080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95,0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81,3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64,7</a:t>
                      </a:r>
                    </a:p>
                  </a:txBody>
                  <a:tcPr marL="36587" marR="36587" marT="18294" marB="1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38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132856"/>
            <a:ext cx="8424936" cy="4248472"/>
          </a:xfrm>
        </p:spPr>
        <p:txBody>
          <a:bodyPr>
            <a:normAutofit fontScale="92500" lnSpcReduction="10000"/>
          </a:bodyPr>
          <a:lstStyle/>
          <a:p>
            <a:r>
              <a:rPr lang="pt-BR" sz="3200" b="1" dirty="0" smtClean="0"/>
              <a:t> Formação técnica</a:t>
            </a:r>
            <a:r>
              <a:rPr lang="pt-BR" sz="3200" dirty="0" smtClean="0"/>
              <a:t>: </a:t>
            </a:r>
            <a:r>
              <a:rPr lang="pt-BR" sz="2800" dirty="0" smtClean="0"/>
              <a:t>treinamento de comportamento transmissão de conteúdo, acúmulo de disciplinas.</a:t>
            </a:r>
          </a:p>
          <a:p>
            <a:endParaRPr lang="pt-BR" sz="2800" dirty="0" smtClean="0"/>
          </a:p>
          <a:p>
            <a:r>
              <a:rPr lang="pt-BR" sz="3200" b="1" dirty="0" smtClean="0"/>
              <a:t> Reflexão sobre a ação:</a:t>
            </a:r>
            <a:r>
              <a:rPr lang="pt-BR" sz="3200" dirty="0" smtClean="0"/>
              <a:t> </a:t>
            </a:r>
            <a:r>
              <a:rPr lang="pt-BR" sz="2800" dirty="0" smtClean="0"/>
              <a:t>conhecimento na ação, exercício de </a:t>
            </a:r>
            <a:r>
              <a:rPr lang="pt-BR" sz="2800" dirty="0" err="1" smtClean="0"/>
              <a:t>auto-avaliação</a:t>
            </a:r>
            <a:r>
              <a:rPr lang="pt-BR" sz="2800" dirty="0" smtClean="0"/>
              <a:t>. (</a:t>
            </a:r>
            <a:r>
              <a:rPr lang="pt-BR" sz="2800" dirty="0" err="1" smtClean="0"/>
              <a:t>Schön</a:t>
            </a:r>
            <a:r>
              <a:rPr lang="pt-BR" sz="2800" dirty="0" smtClean="0"/>
              <a:t>)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 </a:t>
            </a:r>
            <a:r>
              <a:rPr lang="pt-BR" sz="3200" b="1" dirty="0" smtClean="0"/>
              <a:t>Crítica sobre a ação: </a:t>
            </a:r>
            <a:r>
              <a:rPr lang="pt-BR" sz="2800" dirty="0" smtClean="0"/>
              <a:t>educação como ato político, avaliar a si e o contexto externo   (</a:t>
            </a:r>
            <a:r>
              <a:rPr lang="pt-BR" sz="2800" dirty="0" err="1" smtClean="0"/>
              <a:t>Zeichener</a:t>
            </a:r>
            <a:r>
              <a:rPr lang="pt-BR" sz="2800" dirty="0" smtClean="0"/>
              <a:t>)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formação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rot="20802498">
            <a:off x="7408207" y="2894429"/>
            <a:ext cx="1715534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que ensinar?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rot="20802498">
            <a:off x="7235018" y="5799465"/>
            <a:ext cx="1891865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Por que ensinar?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20802498">
            <a:off x="7408186" y="4217595"/>
            <a:ext cx="171713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Como ensinar?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9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56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 1950 – </a:t>
            </a:r>
            <a:r>
              <a:rPr lang="pt-BR" dirty="0" smtClean="0">
                <a:solidFill>
                  <a:srgbClr val="FF0000"/>
                </a:solidFill>
              </a:rPr>
              <a:t>APT </a:t>
            </a:r>
            <a:r>
              <a:rPr lang="pt-BR" dirty="0" smtClean="0"/>
              <a:t>- aprendizagem por transmissão</a:t>
            </a:r>
          </a:p>
          <a:p>
            <a:pPr>
              <a:buNone/>
            </a:pPr>
            <a:r>
              <a:rPr lang="pt-BR" dirty="0" smtClean="0"/>
              <a:t>    1960 – </a:t>
            </a:r>
            <a:r>
              <a:rPr lang="pt-BR" dirty="0" smtClean="0">
                <a:solidFill>
                  <a:srgbClr val="FF0000"/>
                </a:solidFill>
              </a:rPr>
              <a:t>APD</a:t>
            </a:r>
            <a:r>
              <a:rPr lang="pt-BR" dirty="0" smtClean="0"/>
              <a:t> – aprendizagem por descoberta </a:t>
            </a:r>
          </a:p>
          <a:p>
            <a:pPr>
              <a:buNone/>
            </a:pPr>
            <a:r>
              <a:rPr lang="pt-BR" dirty="0" smtClean="0"/>
              <a:t>        </a:t>
            </a:r>
          </a:p>
          <a:p>
            <a:pPr>
              <a:buNone/>
            </a:pPr>
            <a:r>
              <a:rPr lang="pt-BR" dirty="0" smtClean="0"/>
              <a:t>         base epistemológica: empirista/</a:t>
            </a:r>
            <a:r>
              <a:rPr lang="pt-BR" dirty="0" err="1" smtClean="0"/>
              <a:t>indutivista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      base psicológica: behaviorista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1980 – </a:t>
            </a:r>
            <a:r>
              <a:rPr lang="pt-BR" dirty="0" smtClean="0">
                <a:solidFill>
                  <a:srgbClr val="FF0000"/>
                </a:solidFill>
              </a:rPr>
              <a:t>AMC</a:t>
            </a:r>
            <a:r>
              <a:rPr lang="pt-BR" dirty="0" smtClean="0"/>
              <a:t> - Aprendizagem por Mudança Conceitual</a:t>
            </a:r>
          </a:p>
          <a:p>
            <a:pPr>
              <a:buNone/>
            </a:pPr>
            <a:r>
              <a:rPr lang="pt-BR" dirty="0" smtClean="0"/>
              <a:t>        base epistemológica: racionalista-construtivista</a:t>
            </a:r>
          </a:p>
          <a:p>
            <a:pPr>
              <a:buNone/>
            </a:pPr>
            <a:r>
              <a:rPr lang="pt-BR" dirty="0" smtClean="0"/>
              <a:t>        base psicológica: cognitivista</a:t>
            </a:r>
            <a:endParaRPr lang="pt-BR" dirty="0"/>
          </a:p>
        </p:txBody>
      </p:sp>
      <p:sp>
        <p:nvSpPr>
          <p:cNvPr id="7" name="Seta em curva para a direita 6"/>
          <p:cNvSpPr/>
          <p:nvPr/>
        </p:nvSpPr>
        <p:spPr>
          <a:xfrm rot="20550795">
            <a:off x="239782" y="2408123"/>
            <a:ext cx="683568" cy="17010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81566" y="1988840"/>
            <a:ext cx="216024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7544" y="191542"/>
            <a:ext cx="8244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Concepções de ciências e modelos pedagógicos</a:t>
            </a:r>
            <a:endParaRPr lang="pt-BR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16905" y="2060848"/>
            <a:ext cx="7887543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i="1" dirty="0" smtClean="0"/>
          </a:p>
          <a:p>
            <a:pPr marL="0" indent="0" algn="ctr">
              <a:buNone/>
            </a:pPr>
            <a:r>
              <a:rPr lang="pt-BR" i="1" dirty="0" smtClean="0"/>
              <a:t>Ofício sem saberes (professor sem conteúdo)</a:t>
            </a:r>
          </a:p>
          <a:p>
            <a:pPr marL="0" indent="0" algn="ctr">
              <a:buNone/>
            </a:pPr>
            <a:r>
              <a:rPr lang="pt-BR" i="1" dirty="0" smtClean="0"/>
              <a:t>Saberes sem ofício (conteúdo sem didática)</a:t>
            </a:r>
          </a:p>
          <a:p>
            <a:pPr marL="0" indent="0" algn="ctr">
              <a:buNone/>
            </a:pPr>
            <a:endParaRPr lang="pt-BR" i="1" dirty="0" smtClean="0"/>
          </a:p>
          <a:p>
            <a:endParaRPr lang="pt-BR" sz="1100" dirty="0"/>
          </a:p>
          <a:p>
            <a:r>
              <a:rPr lang="pt-BR" sz="2800" b="1" dirty="0" smtClean="0"/>
              <a:t>Conhecimentos (</a:t>
            </a:r>
            <a:r>
              <a:rPr lang="pt-BR" sz="2800" b="1" dirty="0" err="1" smtClean="0"/>
              <a:t>Shulman</a:t>
            </a:r>
            <a:r>
              <a:rPr lang="pt-BR" sz="2800" b="1" dirty="0" smtClean="0"/>
              <a:t>):</a:t>
            </a:r>
          </a:p>
          <a:p>
            <a:pPr marL="985838" indent="-180975">
              <a:lnSpc>
                <a:spcPct val="150000"/>
              </a:lnSpc>
            </a:pPr>
            <a:r>
              <a:rPr lang="pt-BR" sz="2800" dirty="0" smtClean="0"/>
              <a:t> Matéria do conteúdo: </a:t>
            </a:r>
            <a:r>
              <a:rPr lang="pt-BR" sz="2800" i="1" dirty="0" smtClean="0"/>
              <a:t>epistemologia</a:t>
            </a:r>
          </a:p>
          <a:p>
            <a:pPr marL="985838" indent="-180975">
              <a:lnSpc>
                <a:spcPct val="150000"/>
              </a:lnSpc>
            </a:pPr>
            <a:r>
              <a:rPr lang="pt-BR" sz="2800" dirty="0" smtClean="0"/>
              <a:t> Pedagógico: </a:t>
            </a:r>
            <a:r>
              <a:rPr lang="pt-BR" sz="2800" i="1" dirty="0" smtClean="0"/>
              <a:t>metodologias de ensino</a:t>
            </a:r>
          </a:p>
          <a:p>
            <a:pPr marL="985838" indent="-180975">
              <a:lnSpc>
                <a:spcPct val="150000"/>
              </a:lnSpc>
            </a:pPr>
            <a:r>
              <a:rPr lang="pt-BR" sz="2800" dirty="0" smtClean="0"/>
              <a:t> Currículo: </a:t>
            </a:r>
            <a:r>
              <a:rPr lang="pt-BR" sz="2800" i="1" dirty="0" smtClean="0"/>
              <a:t>programa e material didático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Saberes docentes</a:t>
            </a:r>
            <a:endParaRPr lang="pt-BR" dirty="0"/>
          </a:p>
        </p:txBody>
      </p:sp>
      <p:sp>
        <p:nvSpPr>
          <p:cNvPr id="5" name="Fluxograma: Fita perfurada 4"/>
          <p:cNvSpPr/>
          <p:nvPr/>
        </p:nvSpPr>
        <p:spPr>
          <a:xfrm>
            <a:off x="1312304" y="2204864"/>
            <a:ext cx="6696744" cy="144016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617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523</TotalTime>
  <Words>837</Words>
  <Application>Microsoft Office PowerPoint</Application>
  <PresentationFormat>Apresentação na tela (4:3)</PresentationFormat>
  <Paragraphs>190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Book Antiqua</vt:lpstr>
      <vt:lpstr>Wingdings</vt:lpstr>
      <vt:lpstr>Capa Dura</vt:lpstr>
      <vt:lpstr>Formação de professores de ciências no Brasil</vt:lpstr>
      <vt:lpstr>Reflexão epistemológica e formação de professores de ciências</vt:lpstr>
      <vt:lpstr>Jesuítas</vt:lpstr>
      <vt:lpstr>Apresentação do PowerPoint</vt:lpstr>
      <vt:lpstr>Professores de química no Brasil</vt:lpstr>
      <vt:lpstr>Apresentação do PowerPoint</vt:lpstr>
      <vt:lpstr>Modelos de formação</vt:lpstr>
      <vt:lpstr>Apresentação do PowerPoint</vt:lpstr>
      <vt:lpstr>Saberes docentes</vt:lpstr>
      <vt:lpstr>Tardif</vt:lpstr>
      <vt:lpstr>Paulo Freire </vt:lpstr>
      <vt:lpstr>Gil-Pérez e Carvalho</vt:lpstr>
      <vt:lpstr>Ferreira e Kasseboehmer</vt:lpstr>
      <vt:lpstr>CONSTRUTIVISMO</vt:lpstr>
      <vt:lpstr>Para assimilar novos objetos, pessoas ou dados, um pouco diferentes dos já assimiláveis, é necessária uma modificação dos esquemas e estruturas anteriores em função das novas  características  desses elementos.  Esse mecanismo é chamado de acomodação (Zaia)</vt:lpstr>
      <vt:lpstr>Cada esquema ou cada estrutura, relaciona-se com todos os demais e relaciona-se com a estrutura total, de forma que, a modificação em um só esquema provoca modificação nos demais e na estrutura total.</vt:lpstr>
      <vt:lpstr>Apresentação do PowerPoint</vt:lpstr>
      <vt:lpstr>Sócio-Interacionismo</vt:lpstr>
      <vt:lpstr>Professor reflexivo – Donald Schön Teoria da ação Comunicativa -dialogia, argumentação, intersubjetividade Abordagem H-C – mediação social, ZPD, internalização/apropriação; linguagem/significação.   Aprendizagem científica não é apenas mudança conceitual, pela qual o sujeito passa de um tipo de conceito para outro, ‘mas é a passagem de uma forma de conceituar para outra’. (Maldaner) </vt:lpstr>
      <vt:lpstr>E no DQ?</vt:lpstr>
      <vt:lpstr>Lei 9394/96 (Lei de Diretrizes e Bases da Educação Nacional – LDB)</vt:lpstr>
      <vt:lpstr>Apresentação do PowerPoint</vt:lpstr>
      <vt:lpstr>PPP – Licenciatura em Química – DQ FFCLRP-USP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Ciência, verdade e ação pedagógica</dc:title>
  <dc:creator>Thiago</dc:creator>
  <cp:lastModifiedBy>joana andrade</cp:lastModifiedBy>
  <cp:revision>48</cp:revision>
  <dcterms:created xsi:type="dcterms:W3CDTF">2012-04-20T18:17:16Z</dcterms:created>
  <dcterms:modified xsi:type="dcterms:W3CDTF">2015-09-14T20:30:05Z</dcterms:modified>
</cp:coreProperties>
</file>