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4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0839-B648-4CBE-99EE-84830C2B1C27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C1D5-B7D4-4B19-92E0-3B6C234A75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9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0839-B648-4CBE-99EE-84830C2B1C27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C1D5-B7D4-4B19-92E0-3B6C234A75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7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0839-B648-4CBE-99EE-84830C2B1C27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C1D5-B7D4-4B19-92E0-3B6C234A75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4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0839-B648-4CBE-99EE-84830C2B1C27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C1D5-B7D4-4B19-92E0-3B6C234A75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4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0839-B648-4CBE-99EE-84830C2B1C27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C1D5-B7D4-4B19-92E0-3B6C234A75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4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0839-B648-4CBE-99EE-84830C2B1C27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C1D5-B7D4-4B19-92E0-3B6C234A75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3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0839-B648-4CBE-99EE-84830C2B1C27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C1D5-B7D4-4B19-92E0-3B6C234A75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77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0839-B648-4CBE-99EE-84830C2B1C27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C1D5-B7D4-4B19-92E0-3B6C234A75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35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0839-B648-4CBE-99EE-84830C2B1C27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C1D5-B7D4-4B19-92E0-3B6C234A75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10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0839-B648-4CBE-99EE-84830C2B1C27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C1D5-B7D4-4B19-92E0-3B6C234A75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0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0839-B648-4CBE-99EE-84830C2B1C27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C1D5-B7D4-4B19-92E0-3B6C234A75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5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80839-B648-4CBE-99EE-84830C2B1C27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9C1D5-B7D4-4B19-92E0-3B6C234A75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9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i="1" dirty="0" smtClean="0">
                <a:solidFill>
                  <a:srgbClr val="FF0000"/>
                </a:solidFill>
              </a:rPr>
              <a:t>Aula</a:t>
            </a:r>
            <a:br>
              <a:rPr lang="pt-BR" i="1" dirty="0" smtClean="0">
                <a:solidFill>
                  <a:srgbClr val="FF0000"/>
                </a:solidFill>
              </a:rPr>
            </a:br>
            <a:r>
              <a:rPr lang="pt-BR" i="1" dirty="0" smtClean="0">
                <a:solidFill>
                  <a:srgbClr val="FF0000"/>
                </a:solidFill>
              </a:rPr>
              <a:t>20/05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044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75520" y="476672"/>
            <a:ext cx="8640960" cy="604867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As propriedades dos </a:t>
            </a:r>
            <a:r>
              <a:rPr lang="pt-BR" dirty="0" smtClean="0">
                <a:solidFill>
                  <a:srgbClr val="FF0000"/>
                </a:solidFill>
              </a:rPr>
              <a:t>ácidos</a:t>
            </a:r>
            <a:r>
              <a:rPr lang="pt-BR" dirty="0" smtClean="0"/>
              <a:t> e das </a:t>
            </a:r>
            <a:r>
              <a:rPr lang="pt-BR" dirty="0" smtClean="0">
                <a:solidFill>
                  <a:srgbClr val="FF0000"/>
                </a:solidFill>
              </a:rPr>
              <a:t>bases</a:t>
            </a:r>
            <a:r>
              <a:rPr lang="pt-BR" dirty="0" smtClean="0"/>
              <a:t> são decorrentes da </a:t>
            </a:r>
            <a:r>
              <a:rPr lang="pt-BR" b="1" dirty="0" smtClean="0"/>
              <a:t>presença dos íons H</a:t>
            </a:r>
            <a:r>
              <a:rPr lang="pt-BR" b="1" baseline="-25000" dirty="0" smtClean="0"/>
              <a:t>3</a:t>
            </a:r>
            <a:r>
              <a:rPr lang="pt-BR" b="1" dirty="0" smtClean="0"/>
              <a:t>O</a:t>
            </a:r>
            <a:r>
              <a:rPr lang="pt-BR" b="1" baseline="30000" dirty="0" smtClean="0"/>
              <a:t>+</a:t>
            </a:r>
            <a:r>
              <a:rPr lang="pt-BR" b="1" dirty="0" smtClean="0"/>
              <a:t> e OH</a:t>
            </a:r>
            <a:r>
              <a:rPr lang="pt-BR" b="1" baseline="30000" dirty="0" smtClean="0"/>
              <a:t>-</a:t>
            </a:r>
            <a:r>
              <a:rPr lang="pt-BR" dirty="0" smtClean="0"/>
              <a:t>, respectivamente, em suas soluções. </a:t>
            </a:r>
          </a:p>
          <a:p>
            <a:pPr algn="just"/>
            <a:r>
              <a:rPr lang="pt-BR" dirty="0" smtClean="0"/>
              <a:t>Quanto maior a eficiência com que um ácido produz H</a:t>
            </a:r>
            <a:r>
              <a:rPr lang="pt-BR" baseline="-25000" dirty="0" smtClean="0"/>
              <a:t>3</a:t>
            </a:r>
            <a:r>
              <a:rPr lang="pt-BR" dirty="0" smtClean="0"/>
              <a:t>O</a:t>
            </a:r>
            <a:r>
              <a:rPr lang="pt-BR" baseline="30000" dirty="0" smtClean="0"/>
              <a:t>+ </a:t>
            </a:r>
            <a:r>
              <a:rPr lang="pt-BR" dirty="0" smtClean="0"/>
              <a:t>(ou de doar H</a:t>
            </a:r>
            <a:r>
              <a:rPr lang="pt-BR" baseline="30000" dirty="0" smtClean="0"/>
              <a:t>+</a:t>
            </a:r>
            <a:r>
              <a:rPr lang="pt-BR" dirty="0" smtClean="0"/>
              <a:t>), e uma base produz OH</a:t>
            </a:r>
            <a:r>
              <a:rPr lang="pt-BR" baseline="30000" dirty="0" smtClean="0"/>
              <a:t>-</a:t>
            </a:r>
            <a:r>
              <a:rPr lang="pt-BR" dirty="0"/>
              <a:t> (ou de </a:t>
            </a:r>
            <a:r>
              <a:rPr lang="pt-BR" dirty="0" smtClean="0"/>
              <a:t>receber </a:t>
            </a:r>
            <a:r>
              <a:rPr lang="pt-BR" dirty="0"/>
              <a:t>H</a:t>
            </a:r>
            <a:r>
              <a:rPr lang="pt-BR" baseline="30000" dirty="0" smtClean="0"/>
              <a:t>+</a:t>
            </a:r>
            <a:r>
              <a:rPr lang="pt-BR" dirty="0" smtClean="0"/>
              <a:t>), maior será sua força. </a:t>
            </a:r>
          </a:p>
          <a:p>
            <a:pPr algn="just"/>
            <a:r>
              <a:rPr lang="pt-BR" dirty="0" smtClean="0"/>
              <a:t>Como sempre estamos envolvidos com um sistema em equilíbrio, essa eficiência será numericamente traduzida por uma </a:t>
            </a:r>
            <a:r>
              <a:rPr lang="pt-BR" b="1" dirty="0" smtClean="0">
                <a:solidFill>
                  <a:srgbClr val="FF0000"/>
                </a:solidFill>
              </a:rPr>
              <a:t>constante de equilíbrio.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03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19536" y="476673"/>
            <a:ext cx="8229600" cy="2808312"/>
          </a:xfrm>
        </p:spPr>
        <p:txBody>
          <a:bodyPr/>
          <a:lstStyle/>
          <a:p>
            <a:pPr algn="just"/>
            <a:r>
              <a:rPr lang="pt-BR" dirty="0" smtClean="0"/>
              <a:t>Vamos considerar o caso do ácido acético CH</a:t>
            </a:r>
            <a:r>
              <a:rPr lang="pt-BR" baseline="-25000" dirty="0" smtClean="0"/>
              <a:t>3</a:t>
            </a:r>
            <a:r>
              <a:rPr lang="pt-BR" dirty="0" smtClean="0"/>
              <a:t>-COOH, que atua como ácido porque pode doar um próton (os hidrogênios do grupo CH</a:t>
            </a:r>
            <a:r>
              <a:rPr lang="pt-BR" baseline="-25000" dirty="0" smtClean="0"/>
              <a:t>3</a:t>
            </a:r>
            <a:r>
              <a:rPr lang="pt-BR" dirty="0" smtClean="0"/>
              <a:t> não participam). Será que ele é um bom produtor de íon H</a:t>
            </a:r>
            <a:r>
              <a:rPr lang="pt-BR" baseline="-25000" dirty="0" smtClean="0"/>
              <a:t>3</a:t>
            </a:r>
            <a:r>
              <a:rPr lang="pt-BR" dirty="0" smtClean="0"/>
              <a:t>O</a:t>
            </a:r>
            <a:r>
              <a:rPr lang="pt-BR" baseline="30000" dirty="0" smtClean="0"/>
              <a:t>+</a:t>
            </a:r>
            <a:r>
              <a:rPr lang="pt-BR" dirty="0" smtClean="0"/>
              <a:t>?</a:t>
            </a:r>
            <a:endParaRPr lang="pt-B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5" t="40845" r="47615" b="33199"/>
          <a:stretch/>
        </p:blipFill>
        <p:spPr bwMode="auto">
          <a:xfrm>
            <a:off x="2395870" y="3388088"/>
            <a:ext cx="7398370" cy="320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5960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03512" y="404664"/>
            <a:ext cx="8640960" cy="5976664"/>
          </a:xfrm>
        </p:spPr>
        <p:txBody>
          <a:bodyPr>
            <a:normAutofit/>
          </a:bodyPr>
          <a:lstStyle/>
          <a:p>
            <a:r>
              <a:rPr lang="pt-BR" dirty="0" smtClean="0"/>
              <a:t>Ou seja, o número tão pequeno quanto 0,0000178, o equilíbrio esta </a:t>
            </a:r>
            <a:r>
              <a:rPr lang="pt-BR" b="1" u="sng" dirty="0" smtClean="0"/>
              <a:t>deslocado para a esquerda</a:t>
            </a:r>
            <a:r>
              <a:rPr lang="pt-BR" dirty="0" smtClean="0"/>
              <a:t>, no sentido dos </a:t>
            </a:r>
            <a:r>
              <a:rPr lang="pt-BR" b="1" dirty="0" smtClean="0"/>
              <a:t>reagentes</a:t>
            </a:r>
            <a:r>
              <a:rPr lang="pt-BR" dirty="0" smtClean="0"/>
              <a:t>. </a:t>
            </a:r>
          </a:p>
          <a:p>
            <a:r>
              <a:rPr lang="pt-BR" dirty="0" smtClean="0"/>
              <a:t>O equilíbrio foi atingido num ponto em que o ácido acético mantém a grande maioria de suas espécies químicas intactas, totalmente desfavorável para a produção de íons H</a:t>
            </a:r>
            <a:r>
              <a:rPr lang="pt-BR" baseline="-25000" dirty="0" smtClean="0"/>
              <a:t>3</a:t>
            </a:r>
            <a:r>
              <a:rPr lang="pt-BR" dirty="0" smtClean="0"/>
              <a:t>O</a:t>
            </a:r>
            <a:r>
              <a:rPr lang="pt-BR" baseline="30000" dirty="0" smtClean="0"/>
              <a:t>+</a:t>
            </a:r>
            <a:r>
              <a:rPr lang="pt-BR" dirty="0" smtClean="0"/>
              <a:t>. </a:t>
            </a:r>
          </a:p>
          <a:p>
            <a:r>
              <a:rPr lang="pt-BR" dirty="0" smtClean="0"/>
              <a:t>O ácido acético é um </a:t>
            </a:r>
            <a:r>
              <a:rPr lang="pt-BR" b="1" u="sng" dirty="0" smtClean="0">
                <a:solidFill>
                  <a:srgbClr val="FF0000"/>
                </a:solidFill>
              </a:rPr>
              <a:t>ácido fraco </a:t>
            </a:r>
            <a:r>
              <a:rPr lang="pt-BR" dirty="0" smtClean="0"/>
              <a:t>por que no equilíbrio de sua solução aquosa existem </a:t>
            </a:r>
            <a:r>
              <a:rPr lang="pt-BR" u="sng" dirty="0" smtClean="0"/>
              <a:t>poucos íons H</a:t>
            </a:r>
            <a:r>
              <a:rPr lang="pt-BR" u="sng" baseline="-25000" dirty="0" smtClean="0"/>
              <a:t>3</a:t>
            </a:r>
            <a:r>
              <a:rPr lang="pt-BR" u="sng" dirty="0" smtClean="0"/>
              <a:t>O</a:t>
            </a:r>
            <a:r>
              <a:rPr lang="pt-BR" u="sng" baseline="30000" dirty="0" smtClean="0"/>
              <a:t>+</a:t>
            </a:r>
            <a:r>
              <a:rPr lang="pt-BR" u="sng" dirty="0" smtClean="0"/>
              <a:t>.</a:t>
            </a:r>
            <a:endParaRPr lang="pt-BR" u="sng" dirty="0"/>
          </a:p>
        </p:txBody>
      </p:sp>
    </p:spTree>
    <p:extLst>
      <p:ext uri="{BB962C8B-B14F-4D97-AF65-F5344CB8AC3E}">
        <p14:creationId xmlns:p14="http://schemas.microsoft.com/office/powerpoint/2010/main" val="3682922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75520" y="332656"/>
            <a:ext cx="8568952" cy="604867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Ou seja: A força de um ácido é medida por sua capacidade em doar prótons e produzir íons H</a:t>
            </a:r>
            <a:r>
              <a:rPr lang="pt-BR" baseline="-25000" dirty="0" smtClean="0"/>
              <a:t>3</a:t>
            </a:r>
            <a:r>
              <a:rPr lang="pt-BR" dirty="0" smtClean="0"/>
              <a:t>O</a:t>
            </a:r>
            <a:r>
              <a:rPr lang="pt-BR" baseline="30000" dirty="0" smtClean="0"/>
              <a:t>+</a:t>
            </a:r>
            <a:r>
              <a:rPr lang="pt-BR" dirty="0" smtClean="0"/>
              <a:t> e é quantificada pela constante de equilíbrio de dissociação Ka.</a:t>
            </a:r>
          </a:p>
          <a:p>
            <a:pPr algn="just"/>
            <a:r>
              <a:rPr lang="pt-BR" b="1" dirty="0" smtClean="0">
                <a:solidFill>
                  <a:srgbClr val="FF0000"/>
                </a:solidFill>
              </a:rPr>
              <a:t>Acido Fraco</a:t>
            </a:r>
            <a:r>
              <a:rPr lang="pt-BR" dirty="0" smtClean="0"/>
              <a:t>: terá mais na sua forma original do que nas formas dissociadas (há constante de equilíbrio)</a:t>
            </a:r>
          </a:p>
          <a:p>
            <a:pPr algn="just"/>
            <a:r>
              <a:rPr lang="pt-BR" b="1" dirty="0" smtClean="0">
                <a:solidFill>
                  <a:srgbClr val="FF0000"/>
                </a:solidFill>
              </a:rPr>
              <a:t>Acido Forte</a:t>
            </a:r>
            <a:r>
              <a:rPr lang="pt-BR" dirty="0" smtClean="0"/>
              <a:t>: “praticamente não terá” (ou são valores bem elevados) de constante de equilíbrio, porque a reação será somente em um sentido (da dissociação)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4032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1775520" y="1628800"/>
            <a:ext cx="8517632" cy="2880320"/>
          </a:xfrm>
        </p:spPr>
        <p:txBody>
          <a:bodyPr>
            <a:normAutofit/>
          </a:bodyPr>
          <a:lstStyle/>
          <a:p>
            <a:pPr marL="80963" indent="-80963" algn="just"/>
            <a:r>
              <a:rPr lang="pt-BR" dirty="0" smtClean="0"/>
              <a:t>A </a:t>
            </a:r>
            <a:r>
              <a:rPr lang="pt-BR" b="1" u="sng" dirty="0" smtClean="0">
                <a:solidFill>
                  <a:srgbClr val="FF0000"/>
                </a:solidFill>
              </a:rPr>
              <a:t>constante de equilíbrio </a:t>
            </a:r>
            <a:r>
              <a:rPr lang="pt-BR" dirty="0" smtClean="0"/>
              <a:t>(</a:t>
            </a:r>
            <a:r>
              <a:rPr lang="pt-BR" dirty="0" err="1" smtClean="0"/>
              <a:t>Kc</a:t>
            </a:r>
            <a:r>
              <a:rPr lang="pt-BR" dirty="0" smtClean="0"/>
              <a:t>) de uma reação é, portanto, a relação entre as concentrações</a:t>
            </a:r>
          </a:p>
          <a:p>
            <a:pPr marL="0" indent="0">
              <a:buNone/>
            </a:pPr>
            <a:r>
              <a:rPr lang="pt-BR" dirty="0" smtClean="0"/>
              <a:t>dos produtos e as concentrações dos reagentes, quando se atinge o ponto de equilíbrio. </a:t>
            </a:r>
          </a:p>
        </p:txBody>
      </p:sp>
    </p:spTree>
    <p:extLst>
      <p:ext uri="{BB962C8B-B14F-4D97-AF65-F5344CB8AC3E}">
        <p14:creationId xmlns:p14="http://schemas.microsoft.com/office/powerpoint/2010/main" val="1064233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1703512" y="260650"/>
            <a:ext cx="8964488" cy="2232247"/>
          </a:xfrm>
        </p:spPr>
        <p:txBody>
          <a:bodyPr/>
          <a:lstStyle/>
          <a:p>
            <a:pPr algn="just">
              <a:spcBef>
                <a:spcPts val="600"/>
              </a:spcBef>
            </a:pPr>
            <a:r>
              <a:rPr lang="pt-BR" dirty="0" smtClean="0"/>
              <a:t>De maneira geral, a constante de equilíbrio reflete a relação que existe entre os valores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pt-BR" dirty="0" smtClean="0"/>
              <a:t>    de concentração de produtos e reagentes: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t="64311" r="41458" b="21822"/>
          <a:stretch/>
        </p:blipFill>
        <p:spPr bwMode="auto">
          <a:xfrm>
            <a:off x="2669444" y="2266837"/>
            <a:ext cx="6647896" cy="161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135560" y="3908938"/>
            <a:ext cx="8147752" cy="2548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Qto</a:t>
            </a:r>
            <a:r>
              <a:rPr lang="pt-BR" dirty="0"/>
              <a:t> maior </a:t>
            </a:r>
            <a:r>
              <a:rPr lang="pt-BR" b="1" dirty="0" err="1"/>
              <a:t>Kc</a:t>
            </a:r>
            <a:r>
              <a:rPr lang="pt-BR" dirty="0"/>
              <a:t>: maior a concentração dos produtos (em relação às dos reagentes)</a:t>
            </a:r>
          </a:p>
          <a:p>
            <a:r>
              <a:rPr lang="pt-BR" dirty="0" err="1"/>
              <a:t>Qto</a:t>
            </a:r>
            <a:r>
              <a:rPr lang="pt-BR" dirty="0"/>
              <a:t> menor </a:t>
            </a:r>
            <a:r>
              <a:rPr lang="pt-BR" b="1" dirty="0" err="1"/>
              <a:t>Kc</a:t>
            </a:r>
            <a:r>
              <a:rPr lang="pt-BR" dirty="0"/>
              <a:t>: menor a concentração dos produtos  (em relação aos reagentes)</a:t>
            </a:r>
          </a:p>
        </p:txBody>
      </p:sp>
    </p:spTree>
    <p:extLst>
      <p:ext uri="{BB962C8B-B14F-4D97-AF65-F5344CB8AC3E}">
        <p14:creationId xmlns:p14="http://schemas.microsoft.com/office/powerpoint/2010/main" val="3280999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19536" y="476673"/>
            <a:ext cx="8507288" cy="4525963"/>
          </a:xfrm>
        </p:spPr>
        <p:txBody>
          <a:bodyPr/>
          <a:lstStyle/>
          <a:p>
            <a:r>
              <a:rPr lang="pt-BR" b="1" dirty="0"/>
              <a:t>Princípio de Le </a:t>
            </a:r>
            <a:r>
              <a:rPr lang="pt-BR" b="1" dirty="0" smtClean="0"/>
              <a:t>CHATELIER</a:t>
            </a:r>
          </a:p>
          <a:p>
            <a:endParaRPr lang="pt-BR" b="1" dirty="0"/>
          </a:p>
          <a:p>
            <a:pPr algn="just"/>
            <a:r>
              <a:rPr lang="pt-BR" b="1" u="sng" dirty="0" smtClean="0"/>
              <a:t>Em suma: </a:t>
            </a:r>
            <a:r>
              <a:rPr lang="pt-BR" dirty="0" smtClean="0"/>
              <a:t>Quando se perturba o estado de equilíbrio químico por uma ação direta, como aumento da concentração de um dos reagentes, o sistema reage no sentido de minimizar a perturbação.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0315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1847528" y="332656"/>
            <a:ext cx="8568952" cy="61206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O </a:t>
            </a:r>
            <a:r>
              <a:rPr lang="pt-BR" dirty="0">
                <a:solidFill>
                  <a:srgbClr val="FF0000"/>
                </a:solidFill>
              </a:rPr>
              <a:t>grau de Ionização ou Dissociação (</a:t>
            </a:r>
            <a:r>
              <a:rPr lang="pt-BR" dirty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pt-BR" dirty="0">
                <a:solidFill>
                  <a:srgbClr val="FF0000"/>
                </a:solidFill>
              </a:rPr>
              <a:t>) </a:t>
            </a:r>
            <a:r>
              <a:rPr lang="pt-BR" dirty="0"/>
              <a:t>é a relação entre as espécies químicas ionizadas pela espécies químicas total (utilizada).</a:t>
            </a:r>
          </a:p>
          <a:p>
            <a:endParaRPr lang="pt-BR" dirty="0"/>
          </a:p>
          <a:p>
            <a:r>
              <a:rPr lang="pt-BR" dirty="0">
                <a:latin typeface="Symbol" pitchFamily="18" charset="2"/>
              </a:rPr>
              <a:t>a</a:t>
            </a:r>
            <a:r>
              <a:rPr lang="pt-BR" dirty="0"/>
              <a:t> = </a:t>
            </a:r>
            <a:r>
              <a:rPr lang="pt-BR" dirty="0" err="1"/>
              <a:t>Ci</a:t>
            </a:r>
            <a:r>
              <a:rPr lang="pt-BR" dirty="0"/>
              <a:t> / Ca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 err="1"/>
              <a:t>Ci</a:t>
            </a:r>
            <a:r>
              <a:rPr lang="pt-BR" dirty="0"/>
              <a:t>= concentração da espécie química que ionização/dissociaram.</a:t>
            </a:r>
          </a:p>
          <a:p>
            <a:r>
              <a:rPr lang="pt-BR" dirty="0"/>
              <a:t>Ca= concentração da espécie química total que foi utilizado em solução.</a:t>
            </a:r>
          </a:p>
        </p:txBody>
      </p:sp>
    </p:spTree>
    <p:extLst>
      <p:ext uri="{BB962C8B-B14F-4D97-AF65-F5344CB8AC3E}">
        <p14:creationId xmlns:p14="http://schemas.microsoft.com/office/powerpoint/2010/main" val="280985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19536" y="260648"/>
            <a:ext cx="8568952" cy="6768752"/>
          </a:xfrm>
        </p:spPr>
        <p:txBody>
          <a:bodyPr>
            <a:normAutofit/>
          </a:bodyPr>
          <a:lstStyle/>
          <a:p>
            <a:r>
              <a:rPr lang="pt-BR" dirty="0" smtClean="0"/>
              <a:t>Exercício exemplo:</a:t>
            </a:r>
          </a:p>
          <a:p>
            <a:pPr marL="0" indent="0">
              <a:buNone/>
            </a:pPr>
            <a:r>
              <a:rPr lang="pt-BR" dirty="0" smtClean="0"/>
              <a:t>Calcular  o grau de dissociação  </a:t>
            </a:r>
            <a:r>
              <a:rPr lang="pt-BR" b="1" dirty="0" smtClean="0">
                <a:solidFill>
                  <a:srgbClr val="FF0000"/>
                </a:solidFill>
                <a:latin typeface="Symbol" pitchFamily="18" charset="2"/>
              </a:rPr>
              <a:t>a </a:t>
            </a:r>
            <a:r>
              <a:rPr lang="pt-BR" dirty="0" smtClean="0">
                <a:latin typeface="Symbol" pitchFamily="18" charset="2"/>
              </a:rPr>
              <a:t>,</a:t>
            </a:r>
            <a:r>
              <a:rPr lang="pt-BR" dirty="0" smtClean="0">
                <a:latin typeface="+mj-lt"/>
              </a:rPr>
              <a:t>n</a:t>
            </a:r>
            <a:r>
              <a:rPr lang="pt-BR" dirty="0" smtClean="0"/>
              <a:t>uma solução de 0,1 mol L</a:t>
            </a:r>
            <a:r>
              <a:rPr lang="pt-BR" baseline="30000" dirty="0" smtClean="0"/>
              <a:t>-1</a:t>
            </a:r>
            <a:r>
              <a:rPr lang="pt-BR" dirty="0" smtClean="0"/>
              <a:t>,  onde a concentração da espécie não dissociada [HA] =0,0987 mol L </a:t>
            </a:r>
            <a:r>
              <a:rPr lang="pt-BR" baseline="30000" dirty="0" smtClean="0"/>
              <a:t>-1.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	         HA  + H</a:t>
            </a:r>
            <a:r>
              <a:rPr lang="pt-BR" baseline="-25000" dirty="0" smtClean="0"/>
              <a:t>2</a:t>
            </a:r>
            <a:r>
              <a:rPr lang="pt-BR" dirty="0" smtClean="0"/>
              <a:t>O        A</a:t>
            </a:r>
            <a:r>
              <a:rPr lang="pt-BR" baseline="30000" dirty="0" smtClean="0"/>
              <a:t>-</a:t>
            </a:r>
            <a:r>
              <a:rPr lang="pt-BR" dirty="0" smtClean="0"/>
              <a:t>  +   H</a:t>
            </a:r>
            <a:r>
              <a:rPr lang="pt-BR" baseline="-25000" dirty="0" smtClean="0"/>
              <a:t>3</a:t>
            </a:r>
            <a:r>
              <a:rPr lang="pt-BR" dirty="0" smtClean="0"/>
              <a:t>O </a:t>
            </a:r>
            <a:r>
              <a:rPr lang="pt-BR" baseline="30000" dirty="0" smtClean="0"/>
              <a:t>+</a:t>
            </a:r>
            <a:endParaRPr lang="pt-BR" baseline="30000" dirty="0"/>
          </a:p>
          <a:p>
            <a:pPr marL="0" indent="0">
              <a:buNone/>
            </a:pPr>
            <a:endParaRPr lang="pt-BR" baseline="30000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Ou seja:  </a:t>
            </a:r>
            <a:r>
              <a:rPr lang="pt-BR" dirty="0"/>
              <a:t>[H</a:t>
            </a:r>
            <a:r>
              <a:rPr lang="pt-BR" baseline="-25000" dirty="0"/>
              <a:t>3</a:t>
            </a:r>
            <a:r>
              <a:rPr lang="pt-BR" dirty="0"/>
              <a:t>O</a:t>
            </a:r>
            <a:r>
              <a:rPr lang="pt-BR" baseline="30000" dirty="0"/>
              <a:t>+</a:t>
            </a:r>
            <a:r>
              <a:rPr lang="pt-BR" dirty="0"/>
              <a:t>] = 1,32 x10 </a:t>
            </a:r>
            <a:r>
              <a:rPr lang="pt-BR" baseline="30000" dirty="0"/>
              <a:t>-3</a:t>
            </a:r>
            <a:r>
              <a:rPr lang="pt-BR" dirty="0"/>
              <a:t> mol L </a:t>
            </a:r>
            <a:r>
              <a:rPr lang="pt-BR" baseline="30000" dirty="0"/>
              <a:t>-1 </a:t>
            </a:r>
            <a:r>
              <a:rPr lang="pt-BR" dirty="0"/>
              <a:t> </a:t>
            </a:r>
            <a:r>
              <a:rPr lang="pt-BR" dirty="0" smtClean="0"/>
              <a:t> </a:t>
            </a:r>
            <a:endParaRPr lang="pt-BR" baseline="30000" dirty="0" smtClean="0"/>
          </a:p>
          <a:p>
            <a:endParaRPr lang="pt-BR" dirty="0">
              <a:latin typeface="Symbol" pitchFamily="18" charset="2"/>
            </a:endParaRPr>
          </a:p>
          <a:p>
            <a:endParaRPr lang="pt-BR" dirty="0"/>
          </a:p>
        </p:txBody>
      </p:sp>
      <p:cxnSp>
        <p:nvCxnSpPr>
          <p:cNvPr id="4" name="Conector de seta reta 3"/>
          <p:cNvCxnSpPr/>
          <p:nvPr/>
        </p:nvCxnSpPr>
        <p:spPr>
          <a:xfrm>
            <a:off x="5595934" y="3286124"/>
            <a:ext cx="433758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095472" y="357187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Tempo 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Tempo 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0,1 - 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66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38282" y="3214686"/>
            <a:ext cx="8229600" cy="3286148"/>
          </a:xfrm>
        </p:spPr>
        <p:txBody>
          <a:bodyPr/>
          <a:lstStyle/>
          <a:p>
            <a:r>
              <a:rPr lang="pt-BR" dirty="0" smtClean="0"/>
              <a:t>No caso, sabemos o valor não dissociado, senão teríamos que calcular...</a:t>
            </a:r>
          </a:p>
          <a:p>
            <a:endParaRPr lang="pt-BR" dirty="0" smtClean="0"/>
          </a:p>
          <a:p>
            <a:r>
              <a:rPr lang="pt-BR" dirty="0" smtClean="0"/>
              <a:t>1,78 x 10 </a:t>
            </a:r>
            <a:r>
              <a:rPr lang="pt-BR" baseline="30000" dirty="0" smtClean="0"/>
              <a:t>-5</a:t>
            </a:r>
            <a:r>
              <a:rPr lang="pt-BR" dirty="0" smtClean="0"/>
              <a:t> =   </a:t>
            </a:r>
            <a:r>
              <a:rPr lang="pt-BR" u="sng" dirty="0" smtClean="0"/>
              <a:t>(x)</a:t>
            </a:r>
            <a:r>
              <a:rPr lang="pt-BR" u="sng" baseline="30000" dirty="0" smtClean="0"/>
              <a:t>2</a:t>
            </a:r>
          </a:p>
          <a:p>
            <a:pPr>
              <a:buNone/>
            </a:pPr>
            <a:r>
              <a:rPr lang="pt-BR" baseline="30000" dirty="0" smtClean="0"/>
              <a:t>                                        </a:t>
            </a:r>
            <a:r>
              <a:rPr lang="pt-BR" dirty="0" smtClean="0"/>
              <a:t>(0,1-x)</a:t>
            </a:r>
            <a:endParaRPr lang="pt-B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49" y="1000108"/>
            <a:ext cx="6986587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452662" y="785794"/>
            <a:ext cx="2848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Ou representar desta forma:</a:t>
            </a:r>
          </a:p>
        </p:txBody>
      </p:sp>
    </p:spTree>
    <p:extLst>
      <p:ext uri="{BB962C8B-B14F-4D97-AF65-F5344CB8AC3E}">
        <p14:creationId xmlns:p14="http://schemas.microsoft.com/office/powerpoint/2010/main" val="149202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Equilíbrio Químico Ácido-Base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03512" y="1052736"/>
            <a:ext cx="8784976" cy="5472608"/>
          </a:xfrm>
        </p:spPr>
        <p:txBody>
          <a:bodyPr>
            <a:normAutofit/>
          </a:bodyPr>
          <a:lstStyle/>
          <a:p>
            <a:pPr algn="just"/>
            <a:r>
              <a:rPr lang="pt-BR" b="1" dirty="0"/>
              <a:t>definição de </a:t>
            </a:r>
            <a:r>
              <a:rPr lang="pt-BR" b="1" dirty="0" smtClean="0"/>
              <a:t>pH</a:t>
            </a:r>
            <a:r>
              <a:rPr lang="pt-BR" dirty="0" smtClean="0"/>
              <a:t>: as concentrações de H</a:t>
            </a:r>
            <a:r>
              <a:rPr lang="pt-BR" baseline="30000" dirty="0" smtClean="0"/>
              <a:t>+</a:t>
            </a:r>
            <a:r>
              <a:rPr lang="pt-BR" dirty="0" smtClean="0"/>
              <a:t> e OH</a:t>
            </a:r>
            <a:r>
              <a:rPr lang="pt-BR" baseline="30000" dirty="0" smtClean="0"/>
              <a:t>-</a:t>
            </a:r>
            <a:r>
              <a:rPr lang="pt-BR" dirty="0" smtClean="0"/>
              <a:t> podem variar 10 </a:t>
            </a:r>
            <a:r>
              <a:rPr lang="pt-BR" baseline="30000" dirty="0" smtClean="0"/>
              <a:t>1,3</a:t>
            </a:r>
            <a:r>
              <a:rPr lang="pt-BR" dirty="0" smtClean="0"/>
              <a:t> a 10 </a:t>
            </a:r>
            <a:r>
              <a:rPr lang="pt-BR" baseline="30000" dirty="0" smtClean="0"/>
              <a:t>-15,5</a:t>
            </a:r>
          </a:p>
          <a:p>
            <a:pPr algn="just"/>
            <a:r>
              <a:rPr lang="pt-BR" dirty="0" smtClean="0"/>
              <a:t>Para que não se trabalhe com números extremamente pequenos foi introduzido o conceito de pH.</a:t>
            </a:r>
          </a:p>
          <a:p>
            <a:pPr algn="just"/>
            <a:r>
              <a:rPr lang="pt-BR" b="1" dirty="0" err="1" smtClean="0"/>
              <a:t>Sorensen</a:t>
            </a:r>
            <a:r>
              <a:rPr lang="pt-BR" dirty="0" smtClean="0"/>
              <a:t> (Suécia, 1909): utilizou pH, onde </a:t>
            </a:r>
            <a:r>
              <a:rPr lang="pt-BR" i="1" dirty="0" smtClean="0"/>
              <a:t>p</a:t>
            </a:r>
            <a:r>
              <a:rPr lang="pt-BR" dirty="0" smtClean="0"/>
              <a:t> vem de “</a:t>
            </a:r>
            <a:r>
              <a:rPr lang="pt-BR" dirty="0" err="1" smtClean="0"/>
              <a:t>potenz</a:t>
            </a:r>
            <a:r>
              <a:rPr lang="pt-BR" dirty="0" smtClean="0"/>
              <a:t>” (alemão) que significa força no sentido expoente ou potência para simbolizar a concentração de H</a:t>
            </a:r>
            <a:r>
              <a:rPr lang="pt-BR" baseline="30000" dirty="0" smtClean="0"/>
              <a:t>+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pH= - log [H</a:t>
            </a:r>
            <a:r>
              <a:rPr lang="pt-BR" baseline="30000" dirty="0" smtClean="0"/>
              <a:t>+</a:t>
            </a:r>
            <a:r>
              <a:rPr lang="pt-BR" dirty="0" smtClean="0"/>
              <a:t>]</a:t>
            </a:r>
          </a:p>
          <a:p>
            <a:pPr algn="just"/>
            <a:r>
              <a:rPr lang="pt-BR" dirty="0"/>
              <a:t>[H</a:t>
            </a:r>
            <a:r>
              <a:rPr lang="pt-BR" baseline="30000" dirty="0" smtClean="0"/>
              <a:t>+</a:t>
            </a:r>
            <a:r>
              <a:rPr lang="pt-BR" dirty="0" smtClean="0"/>
              <a:t>]= 10 </a:t>
            </a:r>
            <a:r>
              <a:rPr lang="pt-BR" baseline="30000" dirty="0" smtClean="0"/>
              <a:t>-pH</a:t>
            </a:r>
            <a:endParaRPr lang="pt-BR" baseline="30000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2480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aseline="30000" dirty="0"/>
          </a:p>
          <a:p>
            <a:pPr marL="0" indent="0">
              <a:buNone/>
            </a:pPr>
            <a:r>
              <a:rPr lang="pt-BR" dirty="0">
                <a:latin typeface="Symbol" pitchFamily="18" charset="2"/>
              </a:rPr>
              <a:t>a = (</a:t>
            </a:r>
            <a:r>
              <a:rPr lang="pt-BR" dirty="0"/>
              <a:t>1,32 x10 </a:t>
            </a:r>
            <a:r>
              <a:rPr lang="pt-BR" baseline="30000" dirty="0"/>
              <a:t>-3</a:t>
            </a:r>
            <a:r>
              <a:rPr lang="pt-BR" dirty="0"/>
              <a:t> mol L </a:t>
            </a:r>
            <a:r>
              <a:rPr lang="pt-BR" baseline="30000" dirty="0"/>
              <a:t>-1</a:t>
            </a:r>
            <a:r>
              <a:rPr lang="pt-BR" dirty="0"/>
              <a:t>  ) ÷ (0,1 mol L</a:t>
            </a:r>
            <a:r>
              <a:rPr lang="pt-BR" baseline="30000" dirty="0"/>
              <a:t>-1 </a:t>
            </a:r>
            <a:r>
              <a:rPr lang="pt-BR" dirty="0"/>
              <a:t>)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  <a:latin typeface="Symbol" pitchFamily="18" charset="2"/>
              </a:rPr>
              <a:t>a = </a:t>
            </a:r>
            <a:r>
              <a:rPr lang="pt-BR" dirty="0">
                <a:solidFill>
                  <a:srgbClr val="FF0000"/>
                </a:solidFill>
              </a:rPr>
              <a:t>0,0132</a:t>
            </a:r>
          </a:p>
          <a:p>
            <a:r>
              <a:rPr lang="pt-BR" dirty="0"/>
              <a:t>Ou seja,  0,1 mol L</a:t>
            </a:r>
            <a:r>
              <a:rPr lang="pt-BR" baseline="30000" dirty="0"/>
              <a:t>-1    </a:t>
            </a:r>
            <a:r>
              <a:rPr lang="pt-BR" dirty="0"/>
              <a:t>-----------------100%</a:t>
            </a:r>
          </a:p>
          <a:p>
            <a:r>
              <a:rPr lang="pt-BR" dirty="0"/>
              <a:t>               1,32 x10 </a:t>
            </a:r>
            <a:r>
              <a:rPr lang="pt-BR" baseline="30000" dirty="0"/>
              <a:t>-3</a:t>
            </a:r>
            <a:r>
              <a:rPr lang="pt-BR" dirty="0"/>
              <a:t> mol L </a:t>
            </a:r>
            <a:r>
              <a:rPr lang="pt-BR" baseline="30000" dirty="0"/>
              <a:t>-1</a:t>
            </a:r>
            <a:r>
              <a:rPr lang="pt-BR" dirty="0"/>
              <a:t> --------- </a:t>
            </a:r>
            <a:r>
              <a:rPr lang="pt-BR" dirty="0">
                <a:latin typeface="Symbol" pitchFamily="18" charset="2"/>
              </a:rPr>
              <a:t>a</a:t>
            </a:r>
          </a:p>
          <a:p>
            <a:r>
              <a:rPr lang="pt-BR" dirty="0">
                <a:solidFill>
                  <a:srgbClr val="FF0000"/>
                </a:solidFill>
                <a:latin typeface="Symbol" pitchFamily="18" charset="2"/>
              </a:rPr>
              <a:t>a = </a:t>
            </a:r>
            <a:r>
              <a:rPr lang="pt-BR" dirty="0">
                <a:solidFill>
                  <a:srgbClr val="FF0000"/>
                </a:solidFill>
              </a:rPr>
              <a:t>1,32 %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7121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47528" y="404664"/>
            <a:ext cx="8229600" cy="5328592"/>
          </a:xfrm>
        </p:spPr>
        <p:txBody>
          <a:bodyPr>
            <a:normAutofit/>
          </a:bodyPr>
          <a:lstStyle/>
          <a:p>
            <a:r>
              <a:rPr lang="pt-BR" dirty="0" smtClean="0"/>
              <a:t>Ou seja:</a:t>
            </a:r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1,3% </a:t>
            </a:r>
            <a:r>
              <a:rPr lang="pt-BR" dirty="0" smtClean="0"/>
              <a:t>das moléculas de </a:t>
            </a:r>
            <a:r>
              <a:rPr lang="pt-BR" dirty="0" err="1" smtClean="0"/>
              <a:t>HAc</a:t>
            </a:r>
            <a:r>
              <a:rPr lang="pt-BR" dirty="0" smtClean="0"/>
              <a:t> atuaram como doadoras de prótons (no caso, muito baixo)</a:t>
            </a:r>
          </a:p>
          <a:p>
            <a:pPr marL="0" indent="0">
              <a:buNone/>
            </a:pPr>
            <a:r>
              <a:rPr lang="pt-BR" dirty="0" smtClean="0"/>
              <a:t>Podemos dizer que a ionização é baixa (por ser um ácido ou base fraca) quando o </a:t>
            </a:r>
            <a:r>
              <a:rPr lang="pt-BR" dirty="0" smtClean="0">
                <a:latin typeface="Symbol" pitchFamily="18" charset="2"/>
              </a:rPr>
              <a:t>a</a:t>
            </a:r>
            <a:r>
              <a:rPr lang="pt-BR" dirty="0" smtClean="0"/>
              <a:t> ≤ 5% ou  ≤ 0,05.</a:t>
            </a:r>
          </a:p>
          <a:p>
            <a:pPr marL="0" indent="0">
              <a:buNone/>
            </a:pPr>
            <a:r>
              <a:rPr lang="pt-BR" dirty="0" smtClean="0"/>
              <a:t>Além disso, nestes casos podemos utilizar a fórmula simplificada:</a:t>
            </a:r>
          </a:p>
          <a:p>
            <a:pPr marL="0" indent="0">
              <a:buNone/>
            </a:pPr>
            <a:r>
              <a:rPr lang="pt-BR" dirty="0">
                <a:latin typeface="Symbol" pitchFamily="18" charset="2"/>
              </a:rPr>
              <a:t>a</a:t>
            </a:r>
            <a:r>
              <a:rPr lang="pt-BR" dirty="0" smtClean="0"/>
              <a:t> = </a:t>
            </a:r>
            <a:r>
              <a:rPr lang="pt-BR" dirty="0" smtClean="0">
                <a:latin typeface="Algerian"/>
              </a:rPr>
              <a:t>√</a:t>
            </a:r>
            <a:r>
              <a:rPr lang="pt-BR" dirty="0" smtClean="0">
                <a:latin typeface="+mj-lt"/>
              </a:rPr>
              <a:t>(Ka/Ca)</a:t>
            </a:r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283" y="5572140"/>
            <a:ext cx="4481513" cy="8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72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Classificação segundo o Grau de Ionização </a:t>
            </a:r>
            <a:r>
              <a:rPr lang="pt-BR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endParaRPr lang="pt-BR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63552" y="2132857"/>
            <a:ext cx="8229600" cy="3240360"/>
          </a:xfrm>
        </p:spPr>
        <p:txBody>
          <a:bodyPr/>
          <a:lstStyle/>
          <a:p>
            <a:r>
              <a:rPr lang="pt-BR" dirty="0" smtClean="0"/>
              <a:t>Forte se </a:t>
            </a:r>
            <a:r>
              <a:rPr lang="pt-BR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pt-BR" dirty="0" smtClean="0"/>
              <a:t> ≥ 50%</a:t>
            </a:r>
          </a:p>
          <a:p>
            <a:r>
              <a:rPr lang="pt-BR" dirty="0" smtClean="0"/>
              <a:t>Moderado se   estiver entre 5% e 50% </a:t>
            </a:r>
          </a:p>
          <a:p>
            <a:r>
              <a:rPr lang="pt-BR" dirty="0" smtClean="0"/>
              <a:t>Fraco </a:t>
            </a:r>
            <a:r>
              <a:rPr lang="pt-BR" dirty="0" smtClean="0">
                <a:solidFill>
                  <a:srgbClr val="FF0000"/>
                </a:solidFill>
                <a:latin typeface="Symbol" pitchFamily="18" charset="2"/>
              </a:rPr>
              <a:t>a </a:t>
            </a:r>
            <a:r>
              <a:rPr lang="pt-BR" dirty="0" smtClean="0"/>
              <a:t> ≤ 5%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582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19535" y="404666"/>
            <a:ext cx="9748723" cy="1872207"/>
          </a:xfrm>
        </p:spPr>
        <p:txBody>
          <a:bodyPr/>
          <a:lstStyle/>
          <a:p>
            <a:r>
              <a:rPr lang="pt-BR" dirty="0" smtClean="0"/>
              <a:t>Substituindo e deduzindo fórmulas...chegamos a uma equação quadrática e utilizando a equação de </a:t>
            </a:r>
            <a:r>
              <a:rPr lang="pt-BR" dirty="0" err="1" smtClean="0"/>
              <a:t>Bhaskara</a:t>
            </a:r>
            <a:r>
              <a:rPr lang="pt-BR" dirty="0" smtClean="0"/>
              <a:t> *, temos: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1" y="2276872"/>
            <a:ext cx="4560887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759745" y="3679924"/>
            <a:ext cx="887454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/>
              <a:t>Quando a ionização for baixa (por ser um ácido</a:t>
            </a:r>
          </a:p>
          <a:p>
            <a:r>
              <a:rPr lang="pt-BR" sz="3200" dirty="0"/>
              <a:t> fraco por exemplo) , </a:t>
            </a:r>
            <a:r>
              <a:rPr lang="pt-BR" sz="3200" dirty="0">
                <a:latin typeface="Symbol" pitchFamily="18" charset="2"/>
              </a:rPr>
              <a:t>a</a:t>
            </a:r>
            <a:r>
              <a:rPr lang="pt-BR" sz="3200" dirty="0"/>
              <a:t>  ≤ 5% ou 0,05, podemos usar</a:t>
            </a:r>
          </a:p>
          <a:p>
            <a:r>
              <a:rPr lang="pt-BR" sz="3200" dirty="0"/>
              <a:t>A relação simplificada:</a:t>
            </a:r>
          </a:p>
          <a:p>
            <a:endParaRPr lang="pt-BR" sz="3200" dirty="0"/>
          </a:p>
          <a:p>
            <a:endParaRPr lang="pt-BR" sz="3200" dirty="0"/>
          </a:p>
          <a:p>
            <a:r>
              <a:rPr lang="pt-BR" sz="3200" dirty="0"/>
              <a:t>* E a partir destas outras </a:t>
            </a:r>
            <a:r>
              <a:rPr lang="pt-BR" sz="3200" dirty="0" smtClean="0"/>
              <a:t>relações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511825" y="5456218"/>
            <a:ext cx="2486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latin typeface="Symbol" pitchFamily="18" charset="2"/>
              </a:rPr>
              <a:t>a</a:t>
            </a:r>
            <a:r>
              <a:rPr lang="pt-BR" sz="3200" b="1" dirty="0"/>
              <a:t> = </a:t>
            </a:r>
            <a:r>
              <a:rPr lang="pt-BR" sz="3200" b="1" dirty="0">
                <a:latin typeface="Algerian"/>
              </a:rPr>
              <a:t>√ </a:t>
            </a:r>
            <a:r>
              <a:rPr lang="pt-BR" sz="3200" b="1" dirty="0"/>
              <a:t>(Ka/Ca)</a:t>
            </a:r>
          </a:p>
        </p:txBody>
      </p:sp>
    </p:spTree>
    <p:extLst>
      <p:ext uri="{BB962C8B-B14F-4D97-AF65-F5344CB8AC3E}">
        <p14:creationId xmlns:p14="http://schemas.microsoft.com/office/powerpoint/2010/main" val="25257752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14365" y="764705"/>
            <a:ext cx="8435280" cy="4525963"/>
          </a:xfrm>
        </p:spPr>
        <p:txBody>
          <a:bodyPr/>
          <a:lstStyle/>
          <a:p>
            <a:pPr algn="just"/>
            <a:r>
              <a:rPr lang="pt-BR" dirty="0"/>
              <a:t>A mesma abordagem é aplicada ao se tratar de </a:t>
            </a:r>
            <a:r>
              <a:rPr lang="pt-BR" dirty="0">
                <a:solidFill>
                  <a:srgbClr val="FF0000"/>
                </a:solidFill>
              </a:rPr>
              <a:t>bases </a:t>
            </a:r>
            <a:r>
              <a:rPr lang="pt-BR" dirty="0" smtClean="0">
                <a:solidFill>
                  <a:srgbClr val="FF0000"/>
                </a:solidFill>
              </a:rPr>
              <a:t>fracas</a:t>
            </a:r>
            <a:r>
              <a:rPr lang="pt-BR" dirty="0"/>
              <a:t>. A amônia </a:t>
            </a:r>
            <a:r>
              <a:rPr lang="pt-BR" dirty="0" smtClean="0"/>
              <a:t>NH</a:t>
            </a:r>
            <a:r>
              <a:rPr lang="pt-BR" baseline="-25000" dirty="0" smtClean="0"/>
              <a:t>3 </a:t>
            </a:r>
            <a:r>
              <a:rPr lang="pt-BR" dirty="0" smtClean="0"/>
              <a:t>apresenta </a:t>
            </a:r>
            <a:r>
              <a:rPr lang="pt-BR" dirty="0"/>
              <a:t>uma constante igual a 1,78 10</a:t>
            </a:r>
            <a:r>
              <a:rPr lang="pt-BR" baseline="30000" dirty="0"/>
              <a:t>-5</a:t>
            </a:r>
            <a:r>
              <a:rPr lang="pt-BR" dirty="0"/>
              <a:t> </a:t>
            </a:r>
            <a:r>
              <a:rPr lang="pt-BR" dirty="0" smtClean="0"/>
              <a:t>para </a:t>
            </a:r>
            <a:r>
              <a:rPr lang="pt-BR" dirty="0"/>
              <a:t>o </a:t>
            </a:r>
            <a:r>
              <a:rPr lang="pt-BR" dirty="0" smtClean="0"/>
              <a:t>equilíbrio: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737" y="3140969"/>
            <a:ext cx="4824536" cy="817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648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19536" y="2636912"/>
            <a:ext cx="8229600" cy="2980928"/>
          </a:xfrm>
        </p:spPr>
        <p:txBody>
          <a:bodyPr>
            <a:normAutofit/>
          </a:bodyPr>
          <a:lstStyle/>
          <a:p>
            <a:r>
              <a:rPr lang="pt-BR" dirty="0"/>
              <a:t>A constante desse equilíbrio é representada por </a:t>
            </a:r>
            <a:r>
              <a:rPr lang="pt-BR" b="1" dirty="0" smtClean="0"/>
              <a:t>Kb</a:t>
            </a:r>
            <a:r>
              <a:rPr lang="pt-BR" dirty="0" smtClean="0"/>
              <a:t>.</a:t>
            </a:r>
          </a:p>
          <a:p>
            <a:r>
              <a:rPr lang="pt-BR" dirty="0" smtClean="0"/>
              <a:t>Do </a:t>
            </a:r>
            <a:r>
              <a:rPr lang="pt-BR" dirty="0"/>
              <a:t>mesmo modo que o ácido acético, a </a:t>
            </a:r>
            <a:r>
              <a:rPr lang="pt-BR" dirty="0">
                <a:solidFill>
                  <a:srgbClr val="FF0000"/>
                </a:solidFill>
              </a:rPr>
              <a:t>amônia é </a:t>
            </a:r>
            <a:r>
              <a:rPr lang="pt-BR" dirty="0" smtClean="0">
                <a:solidFill>
                  <a:srgbClr val="FF0000"/>
                </a:solidFill>
              </a:rPr>
              <a:t>uma base </a:t>
            </a:r>
            <a:r>
              <a:rPr lang="pt-BR" dirty="0">
                <a:solidFill>
                  <a:srgbClr val="FF0000"/>
                </a:solidFill>
              </a:rPr>
              <a:t>fraca</a:t>
            </a:r>
            <a:r>
              <a:rPr lang="pt-BR" dirty="0"/>
              <a:t> pois </a:t>
            </a:r>
            <a:r>
              <a:rPr lang="pt-BR" dirty="0" smtClean="0"/>
              <a:t>o </a:t>
            </a:r>
            <a:r>
              <a:rPr lang="pt-BR" dirty="0" smtClean="0">
                <a:latin typeface="Symbol" pitchFamily="18" charset="2"/>
              </a:rPr>
              <a:t>a</a:t>
            </a:r>
            <a:r>
              <a:rPr lang="pt-BR" dirty="0" smtClean="0"/>
              <a:t>=  </a:t>
            </a:r>
            <a:r>
              <a:rPr lang="pt-BR" dirty="0"/>
              <a:t>1,3% 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689" y="332656"/>
            <a:ext cx="4854111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983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4000" y="404664"/>
            <a:ext cx="8892480" cy="5904656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Em resumo</a:t>
            </a:r>
            <a:r>
              <a:rPr lang="pt-BR" dirty="0" smtClean="0"/>
              <a:t>, somente poderemos comparar a força de ácidos e bases conhecendo os valores de suas </a:t>
            </a:r>
            <a:r>
              <a:rPr lang="pt-BR" dirty="0" smtClean="0">
                <a:solidFill>
                  <a:srgbClr val="FF0000"/>
                </a:solidFill>
              </a:rPr>
              <a:t>constantes de dissociação </a:t>
            </a:r>
            <a:r>
              <a:rPr lang="pt-BR" dirty="0" smtClean="0"/>
              <a:t>no solvente.</a:t>
            </a:r>
          </a:p>
          <a:p>
            <a:r>
              <a:rPr lang="pt-BR" dirty="0" smtClean="0"/>
              <a:t>Rotineiramente podem ser representadas pela notação </a:t>
            </a:r>
            <a:r>
              <a:rPr lang="pt-BR" b="1" dirty="0" err="1" smtClean="0"/>
              <a:t>pKa</a:t>
            </a:r>
            <a:r>
              <a:rPr lang="pt-BR" b="1" dirty="0" smtClean="0"/>
              <a:t> </a:t>
            </a:r>
            <a:r>
              <a:rPr lang="pt-BR" dirty="0" smtClean="0"/>
              <a:t>e </a:t>
            </a:r>
            <a:r>
              <a:rPr lang="pt-BR" b="1" dirty="0" err="1" smtClean="0"/>
              <a:t>pKb</a:t>
            </a:r>
            <a:r>
              <a:rPr lang="pt-BR" dirty="0" smtClean="0"/>
              <a:t>, que significam </a:t>
            </a:r>
            <a:r>
              <a:rPr lang="pt-BR" b="1" dirty="0" smtClean="0"/>
              <a:t>–log Ka </a:t>
            </a:r>
            <a:r>
              <a:rPr lang="pt-BR" dirty="0" smtClean="0"/>
              <a:t>e </a:t>
            </a:r>
            <a:r>
              <a:rPr lang="pt-BR" b="1" dirty="0" smtClean="0"/>
              <a:t>- log Kb</a:t>
            </a:r>
            <a:r>
              <a:rPr lang="pt-BR" dirty="0" smtClean="0"/>
              <a:t>, respectivamente. </a:t>
            </a:r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err="1" smtClean="0"/>
              <a:t>pKa</a:t>
            </a:r>
            <a:r>
              <a:rPr lang="pt-BR" dirty="0" smtClean="0"/>
              <a:t> do ácido acético é -log 1,78 10</a:t>
            </a:r>
            <a:r>
              <a:rPr lang="pt-BR" baseline="30000" dirty="0" smtClean="0"/>
              <a:t>-5</a:t>
            </a:r>
            <a:r>
              <a:rPr lang="pt-BR" dirty="0" smtClean="0"/>
              <a:t> , ou</a:t>
            </a:r>
          </a:p>
          <a:p>
            <a:pPr marL="0" indent="0">
              <a:buNone/>
            </a:pPr>
            <a:r>
              <a:rPr lang="pt-BR" dirty="0" smtClean="0"/>
              <a:t>seja, 4,76.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129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4236" t="3493" r="7575" b="6246"/>
          <a:stretch/>
        </p:blipFill>
        <p:spPr>
          <a:xfrm>
            <a:off x="2855640" y="620688"/>
            <a:ext cx="5760640" cy="4558385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528049" y="4077072"/>
            <a:ext cx="26437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>
                <a:solidFill>
                  <a:schemeClr val="accent6">
                    <a:lumMod val="75000"/>
                  </a:schemeClr>
                </a:solidFill>
              </a:rPr>
              <a:t>Idem ao ácido, mas para base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4740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3633" y="2132856"/>
            <a:ext cx="6157123" cy="279088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791745" y="1556792"/>
            <a:ext cx="113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Exemplos:</a:t>
            </a:r>
          </a:p>
        </p:txBody>
      </p:sp>
    </p:spTree>
    <p:extLst>
      <p:ext uri="{BB962C8B-B14F-4D97-AF65-F5344CB8AC3E}">
        <p14:creationId xmlns:p14="http://schemas.microsoft.com/office/powerpoint/2010/main" val="9694876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Relação Ka e Kb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257800"/>
          </a:xfrm>
        </p:spPr>
        <p:txBody>
          <a:bodyPr/>
          <a:lstStyle/>
          <a:p>
            <a:endParaRPr lang="pt-BR" dirty="0" smtClean="0"/>
          </a:p>
          <a:p>
            <a:r>
              <a:rPr lang="pt-BR" dirty="0" smtClean="0"/>
              <a:t>   HA                H</a:t>
            </a:r>
            <a:r>
              <a:rPr lang="pt-BR" baseline="-25000" dirty="0" smtClean="0"/>
              <a:t>3</a:t>
            </a:r>
            <a:r>
              <a:rPr lang="pt-BR" dirty="0" smtClean="0"/>
              <a:t>O</a:t>
            </a:r>
            <a:r>
              <a:rPr lang="pt-BR" baseline="30000" dirty="0" smtClean="0"/>
              <a:t>+</a:t>
            </a:r>
            <a:r>
              <a:rPr lang="pt-BR" dirty="0" smtClean="0"/>
              <a:t>   +   A </a:t>
            </a:r>
            <a:r>
              <a:rPr lang="pt-BR" baseline="30000" dirty="0" smtClean="0"/>
              <a:t>-</a:t>
            </a:r>
            <a:endParaRPr lang="pt-BR" baseline="30000" dirty="0"/>
          </a:p>
          <a:p>
            <a:pPr marL="0" indent="0">
              <a:buNone/>
            </a:pPr>
            <a:r>
              <a:rPr lang="pt-BR" sz="2400" dirty="0"/>
              <a:t>   </a:t>
            </a:r>
          </a:p>
          <a:p>
            <a:r>
              <a:rPr lang="pt-BR" dirty="0"/>
              <a:t> </a:t>
            </a:r>
            <a:r>
              <a:rPr lang="pt-BR" dirty="0" smtClean="0"/>
              <a:t>   A</a:t>
            </a:r>
            <a:r>
              <a:rPr lang="pt-BR" baseline="30000" dirty="0" smtClean="0"/>
              <a:t>- </a:t>
            </a:r>
            <a:r>
              <a:rPr lang="pt-BR" dirty="0" smtClean="0"/>
              <a:t>               HA   </a:t>
            </a:r>
            <a:r>
              <a:rPr lang="pt-BR" dirty="0"/>
              <a:t>+   </a:t>
            </a:r>
            <a:r>
              <a:rPr lang="pt-BR" dirty="0" smtClean="0"/>
              <a:t>OH </a:t>
            </a:r>
            <a:r>
              <a:rPr lang="pt-BR" baseline="30000" dirty="0"/>
              <a:t>-</a:t>
            </a:r>
            <a:endParaRPr lang="pt-BR" dirty="0" smtClean="0"/>
          </a:p>
          <a:p>
            <a:endParaRPr lang="pt-BR" sz="2400" dirty="0"/>
          </a:p>
          <a:p>
            <a:r>
              <a:rPr lang="pt-BR" sz="2400" dirty="0"/>
              <a:t>Ka= </a:t>
            </a:r>
            <a:r>
              <a:rPr lang="pt-BR" sz="2400" u="sng" dirty="0"/>
              <a:t>[H</a:t>
            </a:r>
            <a:r>
              <a:rPr lang="pt-BR" sz="2400" u="sng" baseline="-25000" dirty="0"/>
              <a:t>3</a:t>
            </a:r>
            <a:r>
              <a:rPr lang="pt-BR" sz="2400" u="sng" dirty="0"/>
              <a:t>O</a:t>
            </a:r>
            <a:r>
              <a:rPr lang="pt-BR" sz="2400" u="sng" baseline="30000" dirty="0"/>
              <a:t>+</a:t>
            </a:r>
            <a:r>
              <a:rPr lang="pt-BR" sz="2400" u="sng" dirty="0"/>
              <a:t>] [A </a:t>
            </a:r>
            <a:r>
              <a:rPr lang="pt-BR" sz="2400" u="sng" baseline="30000" dirty="0"/>
              <a:t>-</a:t>
            </a:r>
            <a:r>
              <a:rPr lang="pt-BR" sz="2400" u="sng" dirty="0"/>
              <a:t>]</a:t>
            </a:r>
          </a:p>
          <a:p>
            <a:pPr marL="0" indent="0">
              <a:buNone/>
            </a:pPr>
            <a:r>
              <a:rPr lang="pt-BR" sz="2400" dirty="0"/>
              <a:t>                    [HA] </a:t>
            </a:r>
          </a:p>
          <a:p>
            <a:endParaRPr lang="pt-BR" sz="2400" dirty="0"/>
          </a:p>
          <a:p>
            <a:r>
              <a:rPr lang="pt-BR" sz="2400" dirty="0"/>
              <a:t>Kb =    </a:t>
            </a:r>
            <a:r>
              <a:rPr lang="pt-BR" sz="2400" u="sng" dirty="0"/>
              <a:t>[HA] [OH-] </a:t>
            </a:r>
          </a:p>
          <a:p>
            <a:pPr marL="0" indent="0">
              <a:buNone/>
            </a:pPr>
            <a:r>
              <a:rPr lang="pt-BR" sz="2400" dirty="0"/>
              <a:t>                         [A </a:t>
            </a:r>
            <a:r>
              <a:rPr lang="pt-BR" sz="2400" baseline="30000" dirty="0"/>
              <a:t>-</a:t>
            </a:r>
            <a:r>
              <a:rPr lang="pt-BR" sz="2400" dirty="0"/>
              <a:t>]</a:t>
            </a:r>
          </a:p>
          <a:p>
            <a:endParaRPr lang="pt-BR" sz="2400" dirty="0"/>
          </a:p>
        </p:txBody>
      </p:sp>
      <p:cxnSp>
        <p:nvCxnSpPr>
          <p:cNvPr id="6" name="Conector de seta reta 5"/>
          <p:cNvCxnSpPr/>
          <p:nvPr/>
        </p:nvCxnSpPr>
        <p:spPr>
          <a:xfrm>
            <a:off x="3223828" y="2299713"/>
            <a:ext cx="792088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/>
          <p:cNvSpPr/>
          <p:nvPr/>
        </p:nvSpPr>
        <p:spPr>
          <a:xfrm>
            <a:off x="3376330" y="2343131"/>
            <a:ext cx="559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H</a:t>
            </a:r>
            <a:r>
              <a:rPr lang="pt-BR" b="1" baseline="-25000" dirty="0"/>
              <a:t>2</a:t>
            </a:r>
            <a:r>
              <a:rPr lang="pt-BR" b="1" dirty="0"/>
              <a:t>O</a:t>
            </a:r>
          </a:p>
        </p:txBody>
      </p:sp>
      <p:sp>
        <p:nvSpPr>
          <p:cNvPr id="9" name="Retângulo 8"/>
          <p:cNvSpPr/>
          <p:nvPr/>
        </p:nvSpPr>
        <p:spPr>
          <a:xfrm>
            <a:off x="3223828" y="3350123"/>
            <a:ext cx="559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H</a:t>
            </a:r>
            <a:r>
              <a:rPr lang="pt-BR" b="1" baseline="-25000" dirty="0"/>
              <a:t>2</a:t>
            </a:r>
            <a:r>
              <a:rPr lang="pt-BR" b="1" dirty="0"/>
              <a:t>O</a:t>
            </a:r>
          </a:p>
        </p:txBody>
      </p:sp>
      <p:cxnSp>
        <p:nvCxnSpPr>
          <p:cNvPr id="11" name="Conector de seta reta 10"/>
          <p:cNvCxnSpPr/>
          <p:nvPr/>
        </p:nvCxnSpPr>
        <p:spPr>
          <a:xfrm>
            <a:off x="3144011" y="3314239"/>
            <a:ext cx="792088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43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pt-BR" dirty="0"/>
              <a:t>Relação entre pH e </a:t>
            </a:r>
            <a:r>
              <a:rPr lang="pt-BR" dirty="0" err="1"/>
              <a:t>pOH</a:t>
            </a:r>
            <a:r>
              <a:rPr lang="pt-BR" dirty="0"/>
              <a:t> em soluções </a:t>
            </a:r>
            <a:r>
              <a:rPr lang="pt-BR" dirty="0" smtClean="0"/>
              <a:t>aquosas</a:t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Produto iônico da água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74560" y="2323408"/>
            <a:ext cx="8229600" cy="2692896"/>
          </a:xfrm>
        </p:spPr>
        <p:txBody>
          <a:bodyPr/>
          <a:lstStyle/>
          <a:p>
            <a:pPr algn="just"/>
            <a:r>
              <a:rPr lang="pt-BR" dirty="0" smtClean="0"/>
              <a:t>Independentemente dos equilíbrios existentes em solução aquosa, resultantes dos solutos dissolvidos, sempre ocorre um equilíbrio químico evolvendo as moléculas do próprio solvente água:</a:t>
            </a:r>
            <a:endParaRPr lang="pt-B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75" t="33022" r="46042" b="57011"/>
          <a:stretch/>
        </p:blipFill>
        <p:spPr bwMode="auto">
          <a:xfrm>
            <a:off x="1874560" y="5016304"/>
            <a:ext cx="8056168" cy="1590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44271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Ka x Kb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                         </a:t>
            </a:r>
          </a:p>
          <a:p>
            <a:pPr marL="0" indent="0">
              <a:buNone/>
            </a:pPr>
            <a:r>
              <a:rPr lang="pt-BR" dirty="0" smtClean="0"/>
              <a:t>                     </a:t>
            </a:r>
          </a:p>
          <a:p>
            <a:r>
              <a:rPr lang="pt-BR" dirty="0" err="1" smtClean="0"/>
              <a:t>pKa</a:t>
            </a:r>
            <a:r>
              <a:rPr lang="pt-BR" dirty="0" smtClean="0"/>
              <a:t> + </a:t>
            </a:r>
            <a:r>
              <a:rPr lang="pt-BR" dirty="0" err="1" smtClean="0"/>
              <a:t>pKb</a:t>
            </a:r>
            <a:r>
              <a:rPr lang="pt-BR" dirty="0" smtClean="0"/>
              <a:t> = </a:t>
            </a:r>
            <a:r>
              <a:rPr lang="pt-BR" dirty="0" err="1" smtClean="0"/>
              <a:t>pKw</a:t>
            </a:r>
            <a:r>
              <a:rPr lang="pt-BR" dirty="0" smtClean="0"/>
              <a:t> = 14</a:t>
            </a:r>
          </a:p>
          <a:p>
            <a:endParaRPr lang="pt-BR" dirty="0" smtClean="0"/>
          </a:p>
          <a:p>
            <a:r>
              <a:rPr lang="pt-BR" dirty="0" err="1" smtClean="0"/>
              <a:t>Ka</a:t>
            </a:r>
            <a:r>
              <a:rPr lang="pt-BR" dirty="0" smtClean="0"/>
              <a:t> x Kb = </a:t>
            </a:r>
            <a:r>
              <a:rPr lang="pt-BR" dirty="0" err="1" smtClean="0"/>
              <a:t>Kw</a:t>
            </a:r>
            <a:r>
              <a:rPr lang="pt-BR" dirty="0" smtClean="0"/>
              <a:t> = 10 </a:t>
            </a:r>
            <a:r>
              <a:rPr lang="pt-BR" baseline="30000" dirty="0" smtClean="0"/>
              <a:t>-14</a:t>
            </a:r>
          </a:p>
          <a:p>
            <a:endParaRPr lang="pt-BR" dirty="0"/>
          </a:p>
          <a:p>
            <a:r>
              <a:rPr lang="pt-BR" b="1" u="sng" dirty="0" smtClean="0"/>
              <a:t>Ou seja</a:t>
            </a:r>
            <a:r>
              <a:rPr lang="pt-BR" dirty="0" smtClean="0"/>
              <a:t>: quanto maior a força de uma das espécies do par conjugado, menor será a força do outro componente do par.</a:t>
            </a:r>
          </a:p>
          <a:p>
            <a:r>
              <a:rPr lang="pt-BR" dirty="0" smtClean="0"/>
              <a:t>Ka &gt; Kb  caráter ácido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47" t="55422" r="49726" b="37111"/>
          <a:stretch/>
        </p:blipFill>
        <p:spPr bwMode="auto">
          <a:xfrm>
            <a:off x="2381225" y="1357299"/>
            <a:ext cx="5043613" cy="111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030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596" y="571480"/>
            <a:ext cx="8229600" cy="5572164"/>
          </a:xfrm>
        </p:spPr>
        <p:txBody>
          <a:bodyPr>
            <a:normAutofit/>
          </a:bodyPr>
          <a:lstStyle/>
          <a:p>
            <a:r>
              <a:rPr lang="pt-BR" dirty="0" smtClean="0"/>
              <a:t>Exemplo: </a:t>
            </a:r>
          </a:p>
          <a:p>
            <a:endParaRPr lang="pt-BR" dirty="0" smtClean="0"/>
          </a:p>
          <a:p>
            <a:r>
              <a:rPr lang="pt-BR" dirty="0" smtClean="0"/>
              <a:t>NH</a:t>
            </a:r>
            <a:r>
              <a:rPr lang="pt-BR" baseline="-25000" dirty="0" smtClean="0"/>
              <a:t>3</a:t>
            </a:r>
            <a:r>
              <a:rPr lang="pt-BR" dirty="0" smtClean="0"/>
              <a:t>  + H</a:t>
            </a:r>
            <a:r>
              <a:rPr lang="pt-BR" baseline="-25000" dirty="0" smtClean="0"/>
              <a:t>2</a:t>
            </a:r>
            <a:r>
              <a:rPr lang="pt-BR" dirty="0" smtClean="0"/>
              <a:t>O       NH</a:t>
            </a:r>
            <a:r>
              <a:rPr lang="pt-BR" baseline="-25000" dirty="0" smtClean="0"/>
              <a:t>4</a:t>
            </a:r>
            <a:r>
              <a:rPr lang="pt-BR" baseline="30000" dirty="0" smtClean="0"/>
              <a:t>+</a:t>
            </a:r>
            <a:r>
              <a:rPr lang="pt-BR" dirty="0" smtClean="0"/>
              <a:t>   + OH</a:t>
            </a:r>
            <a:r>
              <a:rPr lang="pt-BR" baseline="30000" dirty="0" smtClean="0"/>
              <a:t>-        </a:t>
            </a:r>
            <a:r>
              <a:rPr lang="pt-BR" dirty="0" err="1" smtClean="0"/>
              <a:t>kb</a:t>
            </a:r>
            <a:r>
              <a:rPr lang="pt-BR" dirty="0" smtClean="0"/>
              <a:t> = 1,76 x 10</a:t>
            </a:r>
            <a:r>
              <a:rPr lang="pt-BR" baseline="30000" dirty="0" smtClean="0"/>
              <a:t>-5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NH</a:t>
            </a:r>
            <a:r>
              <a:rPr lang="pt-BR" baseline="-25000" dirty="0" smtClean="0"/>
              <a:t>4</a:t>
            </a:r>
            <a:r>
              <a:rPr lang="pt-BR" baseline="30000" dirty="0" smtClean="0"/>
              <a:t>+</a:t>
            </a:r>
            <a:r>
              <a:rPr lang="pt-BR" dirty="0" smtClean="0"/>
              <a:t>   + H</a:t>
            </a:r>
            <a:r>
              <a:rPr lang="pt-BR" baseline="-25000" dirty="0" smtClean="0"/>
              <a:t>2</a:t>
            </a:r>
            <a:r>
              <a:rPr lang="pt-BR" dirty="0" smtClean="0"/>
              <a:t>O       NH</a:t>
            </a:r>
            <a:r>
              <a:rPr lang="pt-BR" baseline="-25000" dirty="0" smtClean="0"/>
              <a:t>3</a:t>
            </a:r>
            <a:r>
              <a:rPr lang="pt-BR" dirty="0" smtClean="0"/>
              <a:t>   +  H</a:t>
            </a:r>
            <a:r>
              <a:rPr lang="pt-BR" baseline="-25000" dirty="0" smtClean="0"/>
              <a:t>3</a:t>
            </a:r>
            <a:r>
              <a:rPr lang="pt-BR" dirty="0" smtClean="0"/>
              <a:t>O</a:t>
            </a:r>
            <a:r>
              <a:rPr lang="pt-BR" baseline="30000" dirty="0" smtClean="0"/>
              <a:t>+      </a:t>
            </a:r>
            <a:r>
              <a:rPr lang="pt-BR" dirty="0" err="1" smtClean="0"/>
              <a:t>ka</a:t>
            </a:r>
            <a:r>
              <a:rPr lang="pt-BR" dirty="0" smtClean="0"/>
              <a:t>= ?</a:t>
            </a:r>
          </a:p>
          <a:p>
            <a:endParaRPr lang="pt-BR" baseline="30000" dirty="0" smtClean="0"/>
          </a:p>
          <a:p>
            <a:endParaRPr lang="pt-BR" baseline="30000" dirty="0" smtClean="0"/>
          </a:p>
          <a:p>
            <a:r>
              <a:rPr lang="pt-BR" dirty="0" err="1" smtClean="0"/>
              <a:t>Ka</a:t>
            </a:r>
            <a:r>
              <a:rPr lang="pt-BR" baseline="30000" dirty="0" smtClean="0"/>
              <a:t> </a:t>
            </a:r>
            <a:r>
              <a:rPr lang="pt-BR" dirty="0" smtClean="0"/>
              <a:t>(NH</a:t>
            </a:r>
            <a:r>
              <a:rPr lang="pt-BR" baseline="-25000" dirty="0" smtClean="0"/>
              <a:t>4</a:t>
            </a:r>
            <a:r>
              <a:rPr lang="pt-BR" baseline="30000" dirty="0" smtClean="0"/>
              <a:t>+</a:t>
            </a:r>
            <a:r>
              <a:rPr lang="pt-BR" dirty="0" smtClean="0"/>
              <a:t>)= </a:t>
            </a:r>
            <a:r>
              <a:rPr lang="pt-BR" u="sng" dirty="0" err="1" smtClean="0"/>
              <a:t>Kw</a:t>
            </a:r>
            <a:r>
              <a:rPr lang="pt-BR" u="sng" dirty="0" smtClean="0"/>
              <a:t>  </a:t>
            </a:r>
            <a:r>
              <a:rPr lang="pt-BR" dirty="0" smtClean="0"/>
              <a:t>               = </a:t>
            </a:r>
            <a:r>
              <a:rPr lang="pt-BR" u="sng" dirty="0" smtClean="0"/>
              <a:t>10 </a:t>
            </a:r>
            <a:r>
              <a:rPr lang="pt-BR" u="sng" baseline="30000" dirty="0" smtClean="0"/>
              <a:t>-14 </a:t>
            </a:r>
            <a:r>
              <a:rPr lang="pt-BR" baseline="30000" dirty="0" smtClean="0"/>
              <a:t>       </a:t>
            </a:r>
            <a:r>
              <a:rPr lang="pt-BR" dirty="0" smtClean="0"/>
              <a:t>=  5,68x10 </a:t>
            </a:r>
            <a:r>
              <a:rPr lang="pt-BR" baseline="30000" dirty="0" smtClean="0"/>
              <a:t>-10</a:t>
            </a:r>
            <a:endParaRPr lang="pt-BR" u="sng" baseline="30000" dirty="0" smtClean="0"/>
          </a:p>
          <a:p>
            <a:pPr>
              <a:buNone/>
            </a:pPr>
            <a:r>
              <a:rPr lang="pt-BR" dirty="0" smtClean="0"/>
              <a:t>                     </a:t>
            </a:r>
            <a:r>
              <a:rPr lang="pt-BR" sz="2400" dirty="0"/>
              <a:t>1,76 x 10 </a:t>
            </a:r>
            <a:r>
              <a:rPr lang="pt-BR" sz="2400" baseline="30000" dirty="0"/>
              <a:t>-5                      </a:t>
            </a:r>
            <a:r>
              <a:rPr lang="pt-BR" sz="2400" dirty="0"/>
              <a:t>1,76 x 10 </a:t>
            </a:r>
            <a:r>
              <a:rPr lang="pt-BR" sz="2400" baseline="30000" dirty="0"/>
              <a:t>-5</a:t>
            </a:r>
          </a:p>
        </p:txBody>
      </p:sp>
      <p:cxnSp>
        <p:nvCxnSpPr>
          <p:cNvPr id="6" name="Conector de seta reta 5"/>
          <p:cNvCxnSpPr/>
          <p:nvPr/>
        </p:nvCxnSpPr>
        <p:spPr>
          <a:xfrm>
            <a:off x="3962321" y="1807057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>
            <a:off x="4140916" y="3342896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314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Solução Tampão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(“ Buffer </a:t>
            </a:r>
            <a:r>
              <a:rPr lang="pt-BR" b="1" dirty="0" err="1" smtClean="0">
                <a:solidFill>
                  <a:srgbClr val="FF0000"/>
                </a:solidFill>
              </a:rPr>
              <a:t>Solution</a:t>
            </a:r>
            <a:r>
              <a:rPr lang="pt-BR" b="1" dirty="0" smtClean="0">
                <a:solidFill>
                  <a:srgbClr val="FF0000"/>
                </a:solidFill>
              </a:rPr>
              <a:t>”)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8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Solução Tampão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São soluções  que atenuam a variação dos valores de pH (ácido ou básico), mantendo-se aproximadamente constantes, mesmo  com a adição de pequenas quantidades de ácidos ou bases fortes.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528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Do inglês “Buffer”: amortecedor, são substâncias que limitam as variações do pH em um determinado sistema.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327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91544" y="404665"/>
            <a:ext cx="8229600" cy="4525963"/>
          </a:xfrm>
        </p:spPr>
        <p:txBody>
          <a:bodyPr/>
          <a:lstStyle/>
          <a:p>
            <a:r>
              <a:rPr lang="pt-BR" dirty="0"/>
              <a:t> Um tampão é constituído </a:t>
            </a:r>
            <a:r>
              <a:rPr lang="pt-BR" dirty="0" smtClean="0"/>
              <a:t>de uma </a:t>
            </a:r>
            <a:r>
              <a:rPr lang="pt-BR" dirty="0"/>
              <a:t>mistura de um ácido fraco e </a:t>
            </a:r>
            <a:r>
              <a:rPr lang="pt-BR" dirty="0" smtClean="0"/>
              <a:t>sua base </a:t>
            </a:r>
            <a:r>
              <a:rPr lang="pt-BR" dirty="0"/>
              <a:t>conjugada ou de uma </a:t>
            </a:r>
            <a:r>
              <a:rPr lang="pt-BR" dirty="0" smtClean="0"/>
              <a:t>base fraca </a:t>
            </a:r>
            <a:r>
              <a:rPr lang="pt-BR" dirty="0"/>
              <a:t>e seu ácido conjugado.</a:t>
            </a:r>
          </a:p>
        </p:txBody>
      </p:sp>
      <p:sp>
        <p:nvSpPr>
          <p:cNvPr id="5" name="Cilindro 4"/>
          <p:cNvSpPr/>
          <p:nvPr/>
        </p:nvSpPr>
        <p:spPr>
          <a:xfrm>
            <a:off x="2711624" y="3356992"/>
            <a:ext cx="1080120" cy="2016224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de seta reta 8"/>
          <p:cNvCxnSpPr/>
          <p:nvPr/>
        </p:nvCxnSpPr>
        <p:spPr>
          <a:xfrm>
            <a:off x="2423592" y="2564904"/>
            <a:ext cx="43204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H="1">
            <a:off x="3503712" y="2564904"/>
            <a:ext cx="28803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2267272" y="2164214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H+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532981" y="2141012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OH-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2423593" y="5692606"/>
            <a:ext cx="171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Sistema Tampão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4135279" y="4365104"/>
            <a:ext cx="3950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pH permanece praticamente inalterado</a:t>
            </a:r>
          </a:p>
        </p:txBody>
      </p:sp>
    </p:spTree>
    <p:extLst>
      <p:ext uri="{BB962C8B-B14F-4D97-AF65-F5344CB8AC3E}">
        <p14:creationId xmlns:p14="http://schemas.microsoft.com/office/powerpoint/2010/main" val="90912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19536" y="548680"/>
            <a:ext cx="8229600" cy="5544616"/>
          </a:xfrm>
        </p:spPr>
        <p:txBody>
          <a:bodyPr/>
          <a:lstStyle/>
          <a:p>
            <a:r>
              <a:rPr lang="pt-BR" dirty="0" smtClean="0"/>
              <a:t>1) Se adicionarmos um ácido à solução tampão, tenho que ter uma reserva básica para atuar;</a:t>
            </a:r>
          </a:p>
          <a:p>
            <a:r>
              <a:rPr lang="pt-BR" dirty="0" smtClean="0"/>
              <a:t>2) se adicionarmos uma base à solução tampão,  tenho que ter uma reserva ácida para atuar.</a:t>
            </a:r>
          </a:p>
          <a:p>
            <a:r>
              <a:rPr lang="pt-BR" dirty="0" smtClean="0"/>
              <a:t>Solução Tampão: tem “reservas” para deixar o pH praticamente inalterado.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320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47528" y="476673"/>
            <a:ext cx="8229600" cy="4525963"/>
          </a:xfrm>
        </p:spPr>
        <p:txBody>
          <a:bodyPr/>
          <a:lstStyle/>
          <a:p>
            <a:pPr algn="just"/>
            <a:r>
              <a:rPr lang="pt-BR" dirty="0" smtClean="0"/>
              <a:t>Uma solução tampão representa uma situação de equilíbrio ácido-base em que as concentrações das espécies do par conjugado são de ordem de grandeza similar.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921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Tampões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u="sng" dirty="0" smtClean="0">
                <a:solidFill>
                  <a:srgbClr val="FF0000"/>
                </a:solidFill>
              </a:rPr>
              <a:t>Sangue:</a:t>
            </a:r>
            <a:r>
              <a:rPr lang="pt-BR" dirty="0" smtClean="0"/>
              <a:t> permite manutenções das trocas gasosas mantendo seu pH em 7,35 a 7,45. Devido ao equilíbrio entre o ácido </a:t>
            </a:r>
            <a:r>
              <a:rPr lang="pt-BR" dirty="0"/>
              <a:t>carbônico (</a:t>
            </a:r>
            <a:r>
              <a:rPr lang="pt-BR" dirty="0" smtClean="0"/>
              <a:t>H</a:t>
            </a:r>
            <a:r>
              <a:rPr lang="pt-BR" baseline="-25000" dirty="0" smtClean="0"/>
              <a:t>2</a:t>
            </a:r>
            <a:r>
              <a:rPr lang="pt-BR" dirty="0" smtClean="0"/>
              <a:t>CO</a:t>
            </a:r>
            <a:r>
              <a:rPr lang="pt-BR" baseline="-25000" dirty="0" smtClean="0"/>
              <a:t>3</a:t>
            </a:r>
            <a:r>
              <a:rPr lang="pt-BR" dirty="0" smtClean="0"/>
              <a:t> /HCO</a:t>
            </a:r>
            <a:r>
              <a:rPr lang="pt-BR" baseline="-25000" dirty="0" smtClean="0"/>
              <a:t>3</a:t>
            </a:r>
            <a:r>
              <a:rPr lang="pt-BR" baseline="30000" dirty="0" smtClean="0"/>
              <a:t>-</a:t>
            </a:r>
            <a:r>
              <a:rPr lang="pt-BR" dirty="0" smtClean="0"/>
              <a:t>) e seu par conjugado bicarbonato. Este sistema evita variações acima de 0,3 unidades de pH as quais já poderiam trazer graves consequências aos seres humanos.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450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47528" y="404664"/>
            <a:ext cx="8568952" cy="6048672"/>
          </a:xfrm>
        </p:spPr>
        <p:txBody>
          <a:bodyPr>
            <a:normAutofit/>
          </a:bodyPr>
          <a:lstStyle/>
          <a:p>
            <a:pPr algn="just"/>
            <a:r>
              <a:rPr lang="pt-BR" dirty="0" err="1" smtClean="0"/>
              <a:t>Ex</a:t>
            </a:r>
            <a:r>
              <a:rPr lang="pt-BR" dirty="0" smtClean="0"/>
              <a:t>: </a:t>
            </a:r>
          </a:p>
          <a:p>
            <a:pPr algn="just"/>
            <a:r>
              <a:rPr lang="pt-BR" dirty="0" smtClean="0"/>
              <a:t>Se </a:t>
            </a:r>
            <a:r>
              <a:rPr lang="pt-BR" dirty="0"/>
              <a:t>gotejarmos </a:t>
            </a:r>
            <a:r>
              <a:rPr lang="pt-BR" dirty="0" smtClean="0"/>
              <a:t>ácido </a:t>
            </a:r>
            <a:r>
              <a:rPr lang="pt-BR" dirty="0"/>
              <a:t>clorídrico em água </a:t>
            </a:r>
            <a:r>
              <a:rPr lang="pt-BR" dirty="0" smtClean="0"/>
              <a:t>(por </a:t>
            </a:r>
            <a:r>
              <a:rPr lang="pt-BR" dirty="0"/>
              <a:t>90 </a:t>
            </a:r>
            <a:r>
              <a:rPr lang="pt-BR" dirty="0" smtClean="0"/>
              <a:t>min.)o </a:t>
            </a:r>
            <a:r>
              <a:rPr lang="pt-BR" dirty="0"/>
              <a:t>pH da água passa de 7 para 1,84. </a:t>
            </a:r>
            <a:endParaRPr lang="pt-BR" dirty="0" smtClean="0"/>
          </a:p>
          <a:p>
            <a:pPr algn="just"/>
            <a:r>
              <a:rPr lang="pt-BR" dirty="0" smtClean="0"/>
              <a:t>Se fizermos o mesmo com um animal, </a:t>
            </a:r>
            <a:r>
              <a:rPr lang="pt-BR" dirty="0"/>
              <a:t>o pH do sangue </a:t>
            </a:r>
            <a:r>
              <a:rPr lang="pt-BR" dirty="0" smtClean="0"/>
              <a:t>passa de </a:t>
            </a:r>
            <a:r>
              <a:rPr lang="pt-BR" dirty="0"/>
              <a:t>7,44 para 7,14. </a:t>
            </a:r>
            <a:r>
              <a:rPr lang="pt-BR" dirty="0" smtClean="0"/>
              <a:t>(sistema tampão)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951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74446" y="4221088"/>
            <a:ext cx="8229600" cy="2232248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Essa expressão indica que as concentrações dos íons H</a:t>
            </a:r>
            <a:r>
              <a:rPr lang="pt-BR" sz="2800" baseline="-25000" dirty="0"/>
              <a:t>3</a:t>
            </a:r>
            <a:r>
              <a:rPr lang="pt-BR" sz="2800" dirty="0"/>
              <a:t>O</a:t>
            </a:r>
            <a:r>
              <a:rPr lang="pt-BR" sz="2800" baseline="30000" dirty="0"/>
              <a:t>+</a:t>
            </a:r>
            <a:r>
              <a:rPr lang="pt-BR" sz="2800" dirty="0"/>
              <a:t> e OH</a:t>
            </a:r>
            <a:r>
              <a:rPr lang="pt-BR" sz="2800" baseline="30000" dirty="0"/>
              <a:t>-</a:t>
            </a:r>
            <a:r>
              <a:rPr lang="pt-BR" sz="2800" dirty="0"/>
              <a:t> em qualquer solução aquosa estarão sempre inter-relacionadas, ou seja, conhecendo-se uma calcula-se a outra.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75520" y="404665"/>
            <a:ext cx="8229600" cy="4525963"/>
          </a:xfrm>
        </p:spPr>
        <p:txBody>
          <a:bodyPr/>
          <a:lstStyle/>
          <a:p>
            <a:r>
              <a:rPr lang="pt-BR" dirty="0" smtClean="0"/>
              <a:t>Esse equilíbrio é denominado </a:t>
            </a:r>
            <a:r>
              <a:rPr lang="pt-BR" dirty="0" err="1" smtClean="0"/>
              <a:t>auto-ionização</a:t>
            </a:r>
            <a:r>
              <a:rPr lang="pt-BR" dirty="0" smtClean="0"/>
              <a:t> da água e sua constante, representada por </a:t>
            </a:r>
            <a:r>
              <a:rPr lang="pt-BR" dirty="0" err="1" smtClean="0"/>
              <a:t>Kw</a:t>
            </a:r>
            <a:r>
              <a:rPr lang="pt-BR" dirty="0" smtClean="0"/>
              <a:t>, é denominada constante do produto iônico da água.</a:t>
            </a:r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2" t="55422" r="46250" b="37111"/>
          <a:stretch/>
        </p:blipFill>
        <p:spPr bwMode="auto">
          <a:xfrm>
            <a:off x="2351584" y="2476376"/>
            <a:ext cx="7852462" cy="1362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53494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75520" y="476672"/>
            <a:ext cx="8712968" cy="5976664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Dentre os fluidos biológicos, a </a:t>
            </a:r>
            <a:r>
              <a:rPr lang="pt-BR" b="1" dirty="0" smtClean="0">
                <a:solidFill>
                  <a:srgbClr val="FF0000"/>
                </a:solidFill>
              </a:rPr>
              <a:t>saliva</a:t>
            </a:r>
            <a:r>
              <a:rPr lang="pt-BR" dirty="0" smtClean="0"/>
              <a:t> também </a:t>
            </a:r>
            <a:r>
              <a:rPr lang="pt-BR" dirty="0"/>
              <a:t>constitui uma solução </a:t>
            </a:r>
            <a:r>
              <a:rPr lang="pt-BR" dirty="0" smtClean="0"/>
              <a:t>tampão, com </a:t>
            </a:r>
            <a:r>
              <a:rPr lang="pt-BR" dirty="0"/>
              <a:t>a função de neutralizar os </a:t>
            </a:r>
            <a:r>
              <a:rPr lang="pt-BR" dirty="0" smtClean="0"/>
              <a:t>ácidos presentes </a:t>
            </a:r>
            <a:r>
              <a:rPr lang="pt-BR" dirty="0"/>
              <a:t>na boca, evitando o </a:t>
            </a:r>
            <a:r>
              <a:rPr lang="pt-BR" dirty="0" smtClean="0"/>
              <a:t>desenvolvimento de </a:t>
            </a:r>
            <a:r>
              <a:rPr lang="pt-BR" dirty="0"/>
              <a:t>bactérias que formam </a:t>
            </a:r>
            <a:r>
              <a:rPr lang="pt-BR" dirty="0" smtClean="0"/>
              <a:t>a placa </a:t>
            </a:r>
            <a:r>
              <a:rPr lang="pt-BR" dirty="0"/>
              <a:t>bacteriana. </a:t>
            </a:r>
            <a:endParaRPr lang="pt-BR" dirty="0" smtClean="0"/>
          </a:p>
          <a:p>
            <a:pPr algn="just"/>
            <a:r>
              <a:rPr lang="pt-BR" dirty="0" smtClean="0"/>
              <a:t>O </a:t>
            </a:r>
            <a:r>
              <a:rPr lang="pt-BR" dirty="0"/>
              <a:t>pH normal da </a:t>
            </a:r>
            <a:r>
              <a:rPr lang="pt-BR" dirty="0" smtClean="0"/>
              <a:t>saliva varia </a:t>
            </a:r>
            <a:r>
              <a:rPr lang="pt-BR" dirty="0"/>
              <a:t>entre 6,4 e 6,9 no intervalo </a:t>
            </a:r>
            <a:r>
              <a:rPr lang="pt-BR" dirty="0" smtClean="0"/>
              <a:t>entre as </a:t>
            </a:r>
            <a:r>
              <a:rPr lang="pt-BR" dirty="0"/>
              <a:t>refeições e de 7,0 a 7,3 </a:t>
            </a:r>
            <a:r>
              <a:rPr lang="pt-BR" dirty="0" smtClean="0"/>
              <a:t>enquanto comemos</a:t>
            </a:r>
            <a:r>
              <a:rPr lang="pt-BR" dirty="0"/>
              <a:t>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640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03512" y="332656"/>
            <a:ext cx="8712968" cy="5832648"/>
          </a:xfrm>
        </p:spPr>
        <p:txBody>
          <a:bodyPr>
            <a:noAutofit/>
          </a:bodyPr>
          <a:lstStyle/>
          <a:p>
            <a:pPr algn="just"/>
            <a:r>
              <a:rPr lang="pt-BR" dirty="0"/>
              <a:t>Na </a:t>
            </a:r>
            <a:r>
              <a:rPr lang="pt-BR" b="1" dirty="0">
                <a:solidFill>
                  <a:srgbClr val="FF0000"/>
                </a:solidFill>
              </a:rPr>
              <a:t>indústria de alimentos</a:t>
            </a:r>
            <a:r>
              <a:rPr lang="pt-BR" dirty="0"/>
              <a:t>, </a:t>
            </a:r>
            <a:r>
              <a:rPr lang="pt-BR" dirty="0" smtClean="0"/>
              <a:t>alguns ácidos </a:t>
            </a:r>
            <a:r>
              <a:rPr lang="pt-BR" dirty="0"/>
              <a:t>e bases (</a:t>
            </a:r>
            <a:r>
              <a:rPr lang="pt-BR" dirty="0" smtClean="0"/>
              <a:t>ácido cítrico</a:t>
            </a:r>
            <a:r>
              <a:rPr lang="pt-BR" dirty="0"/>
              <a:t>, </a:t>
            </a:r>
            <a:r>
              <a:rPr lang="pt-BR" dirty="0" smtClean="0"/>
              <a:t>bicarbonato </a:t>
            </a:r>
            <a:r>
              <a:rPr lang="pt-BR" dirty="0"/>
              <a:t>de sódio</a:t>
            </a:r>
            <a:r>
              <a:rPr lang="pt-BR" dirty="0" smtClean="0"/>
              <a:t>, ácido </a:t>
            </a:r>
            <a:r>
              <a:rPr lang="pt-BR" dirty="0"/>
              <a:t>lático, </a:t>
            </a:r>
            <a:r>
              <a:rPr lang="pt-BR" dirty="0" smtClean="0"/>
              <a:t>tartarato ácido </a:t>
            </a:r>
            <a:r>
              <a:rPr lang="pt-BR" dirty="0"/>
              <a:t>de potássio, </a:t>
            </a:r>
            <a:r>
              <a:rPr lang="pt-BR" dirty="0" smtClean="0"/>
              <a:t>ácido fosfórico</a:t>
            </a:r>
            <a:r>
              <a:rPr lang="pt-BR" dirty="0"/>
              <a:t>) são </a:t>
            </a:r>
            <a:r>
              <a:rPr lang="pt-BR" dirty="0" smtClean="0"/>
              <a:t>usados como </a:t>
            </a:r>
            <a:r>
              <a:rPr lang="pt-BR" dirty="0"/>
              <a:t>agentes </a:t>
            </a:r>
            <a:r>
              <a:rPr lang="pt-BR" dirty="0" smtClean="0"/>
              <a:t>de processamento </a:t>
            </a:r>
            <a:r>
              <a:rPr lang="pt-BR" dirty="0"/>
              <a:t>para </a:t>
            </a:r>
            <a:r>
              <a:rPr lang="pt-BR" dirty="0" smtClean="0"/>
              <a:t>o controle </a:t>
            </a:r>
            <a:r>
              <a:rPr lang="pt-BR" dirty="0"/>
              <a:t>da acidez </a:t>
            </a:r>
            <a:r>
              <a:rPr lang="pt-BR" dirty="0" smtClean="0"/>
              <a:t>e alcalinidade </a:t>
            </a:r>
            <a:r>
              <a:rPr lang="pt-BR" dirty="0"/>
              <a:t>de </a:t>
            </a:r>
            <a:r>
              <a:rPr lang="pt-BR" dirty="0" smtClean="0"/>
              <a:t>muitos produtos </a:t>
            </a:r>
            <a:r>
              <a:rPr lang="pt-BR" dirty="0"/>
              <a:t>alimentícios.</a:t>
            </a:r>
          </a:p>
          <a:p>
            <a:pPr algn="just"/>
            <a:r>
              <a:rPr lang="pt-BR" dirty="0" smtClean="0"/>
              <a:t>Estes </a:t>
            </a:r>
            <a:r>
              <a:rPr lang="pt-BR" dirty="0"/>
              <a:t>tipos </a:t>
            </a:r>
            <a:r>
              <a:rPr lang="pt-BR" dirty="0" smtClean="0"/>
              <a:t>de aditivos </a:t>
            </a:r>
            <a:r>
              <a:rPr lang="pt-BR" dirty="0"/>
              <a:t>são usados em gelatinas, fermento</a:t>
            </a:r>
            <a:r>
              <a:rPr lang="pt-BR" dirty="0" smtClean="0"/>
              <a:t>, processamento </a:t>
            </a:r>
            <a:r>
              <a:rPr lang="pt-BR" dirty="0"/>
              <a:t>de queijo e </a:t>
            </a:r>
            <a:r>
              <a:rPr lang="pt-BR" dirty="0" smtClean="0"/>
              <a:t>em bebidas </a:t>
            </a:r>
            <a:r>
              <a:rPr lang="pt-BR" dirty="0"/>
              <a:t>refrigerantes 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445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75520" y="548681"/>
            <a:ext cx="8435280" cy="4525963"/>
          </a:xfrm>
        </p:spPr>
        <p:txBody>
          <a:bodyPr/>
          <a:lstStyle/>
          <a:p>
            <a:pPr algn="just"/>
            <a:r>
              <a:rPr lang="pt-BR" dirty="0" smtClean="0"/>
              <a:t>No caso da </a:t>
            </a:r>
            <a:r>
              <a:rPr lang="pt-BR" b="1" dirty="0" smtClean="0">
                <a:solidFill>
                  <a:srgbClr val="FF0000"/>
                </a:solidFill>
              </a:rPr>
              <a:t>indústria de alimentos</a:t>
            </a:r>
            <a:r>
              <a:rPr lang="pt-BR" dirty="0" smtClean="0"/>
              <a:t>:</a:t>
            </a:r>
          </a:p>
          <a:p>
            <a:pPr algn="just"/>
            <a:r>
              <a:rPr lang="pt-BR" dirty="0" smtClean="0"/>
              <a:t>O </a:t>
            </a:r>
            <a:r>
              <a:rPr lang="pt-BR" dirty="0"/>
              <a:t>sistema tampão pode ser utilizado como agentes antimicrobianos mantendo o alimento com o pH baixo e </a:t>
            </a:r>
            <a:r>
              <a:rPr lang="pt-BR" dirty="0" smtClean="0"/>
              <a:t>consequentemente </a:t>
            </a:r>
            <a:r>
              <a:rPr lang="pt-BR" dirty="0"/>
              <a:t>evitando o desenvolvimento de microrganismos, como fungos e bactérias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603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91544" y="620689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Tecidos vivos de plantas </a:t>
            </a:r>
            <a:r>
              <a:rPr lang="pt-BR" dirty="0"/>
              <a:t>também </a:t>
            </a:r>
            <a:r>
              <a:rPr lang="pt-BR" dirty="0" smtClean="0"/>
              <a:t>são tamponados</a:t>
            </a:r>
            <a:r>
              <a:rPr lang="pt-BR" dirty="0"/>
              <a:t>, embora menos intensamente.</a:t>
            </a:r>
          </a:p>
          <a:p>
            <a:pPr algn="just"/>
            <a:r>
              <a:rPr lang="pt-BR" dirty="0"/>
              <a:t>O pH normal em tecidos </a:t>
            </a:r>
            <a:r>
              <a:rPr lang="pt-BR" dirty="0" smtClean="0"/>
              <a:t>vegetais varia </a:t>
            </a:r>
            <a:r>
              <a:rPr lang="pt-BR" dirty="0"/>
              <a:t>entre 4,0 e 6,2. Nestes tecidos, </a:t>
            </a:r>
            <a:r>
              <a:rPr lang="pt-BR" dirty="0" smtClean="0"/>
              <a:t>os principais </a:t>
            </a:r>
            <a:r>
              <a:rPr lang="pt-BR" dirty="0"/>
              <a:t>tampões são fosfatos, </a:t>
            </a:r>
            <a:r>
              <a:rPr lang="pt-BR" dirty="0" smtClean="0"/>
              <a:t>carbonatos e </a:t>
            </a:r>
            <a:r>
              <a:rPr lang="pt-BR" dirty="0"/>
              <a:t>ácidos orgânicos, como </a:t>
            </a:r>
            <a:r>
              <a:rPr lang="pt-BR" dirty="0" smtClean="0"/>
              <a:t>o málico</a:t>
            </a:r>
            <a:r>
              <a:rPr lang="pt-BR" dirty="0"/>
              <a:t>, cítrico, oxálico, tartárico e </a:t>
            </a:r>
            <a:r>
              <a:rPr lang="pt-BR" dirty="0" smtClean="0"/>
              <a:t>alguns aminoácidos.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085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8996" y="340270"/>
            <a:ext cx="8712968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1) Sobre </a:t>
            </a:r>
            <a:r>
              <a:rPr lang="pt-BR" dirty="0"/>
              <a:t>solução Tampão </a:t>
            </a:r>
            <a:r>
              <a:rPr lang="pt-BR" dirty="0" smtClean="0"/>
              <a:t>responda: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a)Definição.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b)Espécies </a:t>
            </a:r>
            <a:r>
              <a:rPr lang="pt-BR" dirty="0"/>
              <a:t>químicas necessárias para se ter uma solução </a:t>
            </a:r>
            <a:r>
              <a:rPr lang="pt-BR" dirty="0" smtClean="0"/>
              <a:t>tampão.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c)Exemplos </a:t>
            </a:r>
            <a:r>
              <a:rPr lang="pt-BR" dirty="0"/>
              <a:t>da importância de soluções tampões naturais e industriais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133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19536" y="260648"/>
            <a:ext cx="8229600" cy="6192688"/>
          </a:xfrm>
        </p:spPr>
        <p:txBody>
          <a:bodyPr>
            <a:normAutofit/>
          </a:bodyPr>
          <a:lstStyle/>
          <a:p>
            <a:r>
              <a:rPr lang="pt-BR" dirty="0" smtClean="0"/>
              <a:t>Como em água pura o equilíbrio ácido-base envolve apenas moléculas de próprio solvente, temos que 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Essa condição define uma solução neutra. Quando [H</a:t>
            </a:r>
            <a:r>
              <a:rPr lang="pt-BR" baseline="-25000" dirty="0" smtClean="0"/>
              <a:t>3</a:t>
            </a:r>
            <a:r>
              <a:rPr lang="pt-BR" dirty="0" smtClean="0"/>
              <a:t>O</a:t>
            </a:r>
            <a:r>
              <a:rPr lang="pt-BR" baseline="30000" dirty="0" smtClean="0"/>
              <a:t>+</a:t>
            </a:r>
            <a:r>
              <a:rPr lang="pt-BR" dirty="0" smtClean="0"/>
              <a:t>]&gt;[OH</a:t>
            </a:r>
            <a:r>
              <a:rPr lang="pt-BR" baseline="30000" dirty="0" smtClean="0"/>
              <a:t>-</a:t>
            </a:r>
            <a:r>
              <a:rPr lang="pt-BR" dirty="0" smtClean="0"/>
              <a:t>] a solução será ácida e quando [OH</a:t>
            </a:r>
            <a:r>
              <a:rPr lang="pt-BR" baseline="30000" dirty="0" smtClean="0"/>
              <a:t>-</a:t>
            </a:r>
            <a:r>
              <a:rPr lang="pt-BR" dirty="0" smtClean="0"/>
              <a:t>]&gt;[H</a:t>
            </a:r>
            <a:r>
              <a:rPr lang="pt-BR" baseline="-25000" dirty="0" smtClean="0"/>
              <a:t>3</a:t>
            </a:r>
            <a:r>
              <a:rPr lang="pt-BR" dirty="0" smtClean="0"/>
              <a:t>O</a:t>
            </a:r>
            <a:r>
              <a:rPr lang="pt-BR" baseline="30000" dirty="0" smtClean="0"/>
              <a:t>+</a:t>
            </a:r>
            <a:r>
              <a:rPr lang="pt-BR" dirty="0" smtClean="0"/>
              <a:t>] a solução será básica ou alcalina.</a:t>
            </a:r>
          </a:p>
          <a:p>
            <a:endParaRPr lang="pt-BR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2" t="77822" r="46041" b="7245"/>
          <a:stretch/>
        </p:blipFill>
        <p:spPr bwMode="auto">
          <a:xfrm>
            <a:off x="3215680" y="1844824"/>
            <a:ext cx="5688632" cy="178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529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994122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</a:rPr>
              <a:t>Soluções aquosas de ácidos e bases fortes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052736"/>
            <a:ext cx="8686800" cy="132474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Dissocia-se “completamente” em solução aquosa, quase de “forma irreversível”. </a:t>
            </a:r>
          </a:p>
          <a:p>
            <a:r>
              <a:rPr lang="pt-BR" dirty="0" smtClean="0"/>
              <a:t>Os 6 ácidos fortes mais importantes:</a:t>
            </a:r>
          </a:p>
          <a:p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981200" y="2636912"/>
            <a:ext cx="8229600" cy="3773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HCl</a:t>
            </a:r>
            <a:r>
              <a:rPr lang="pt-BR" dirty="0"/>
              <a:t>: acido clorídrico</a:t>
            </a:r>
          </a:p>
          <a:p>
            <a:r>
              <a:rPr lang="pt-BR" dirty="0" err="1"/>
              <a:t>HBr</a:t>
            </a:r>
            <a:r>
              <a:rPr lang="pt-BR" dirty="0"/>
              <a:t>: ácido bromídrico</a:t>
            </a:r>
          </a:p>
          <a:p>
            <a:r>
              <a:rPr lang="pt-BR" dirty="0"/>
              <a:t>HI: ácido </a:t>
            </a:r>
            <a:r>
              <a:rPr lang="pt-BR" dirty="0" err="1"/>
              <a:t>iodídrico</a:t>
            </a:r>
            <a:endParaRPr lang="pt-BR" dirty="0"/>
          </a:p>
          <a:p>
            <a:r>
              <a:rPr lang="pt-BR" dirty="0"/>
              <a:t>H</a:t>
            </a:r>
            <a:r>
              <a:rPr lang="pt-BR" baseline="-25000" dirty="0"/>
              <a:t>2</a:t>
            </a:r>
            <a:r>
              <a:rPr lang="pt-BR" dirty="0"/>
              <a:t>SO</a:t>
            </a:r>
            <a:r>
              <a:rPr lang="pt-BR" baseline="-25000" dirty="0"/>
              <a:t>4</a:t>
            </a:r>
            <a:r>
              <a:rPr lang="pt-BR" dirty="0"/>
              <a:t>: ácido sulfúrico</a:t>
            </a:r>
            <a:endParaRPr lang="pt-BR" sz="1800" dirty="0"/>
          </a:p>
          <a:p>
            <a:r>
              <a:rPr lang="pt-BR" dirty="0"/>
              <a:t>HNO</a:t>
            </a:r>
            <a:r>
              <a:rPr lang="pt-BR" baseline="-25000" dirty="0"/>
              <a:t>3</a:t>
            </a:r>
            <a:r>
              <a:rPr lang="pt-BR" dirty="0"/>
              <a:t>: ácido nítrico</a:t>
            </a:r>
          </a:p>
          <a:p>
            <a:r>
              <a:rPr lang="pt-BR" dirty="0"/>
              <a:t>HClO</a:t>
            </a:r>
            <a:r>
              <a:rPr lang="pt-BR" baseline="-25000" dirty="0"/>
              <a:t>4</a:t>
            </a:r>
            <a:r>
              <a:rPr lang="pt-BR" dirty="0"/>
              <a:t>: ácido </a:t>
            </a:r>
            <a:r>
              <a:rPr lang="pt-BR" dirty="0" err="1"/>
              <a:t>perclórico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3858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19536" y="476673"/>
            <a:ext cx="8229600" cy="4525963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Exemplos de bases Fortes:</a:t>
            </a:r>
          </a:p>
          <a:p>
            <a:r>
              <a:rPr lang="pt-BR" dirty="0" err="1" smtClean="0"/>
              <a:t>NaOH</a:t>
            </a:r>
            <a:r>
              <a:rPr lang="pt-BR" dirty="0" smtClean="0"/>
              <a:t> (hidróxido de sódio, soda caustica)</a:t>
            </a:r>
          </a:p>
          <a:p>
            <a:r>
              <a:rPr lang="pt-BR" dirty="0" err="1" smtClean="0"/>
              <a:t>LiOH</a:t>
            </a:r>
            <a:r>
              <a:rPr lang="pt-BR" dirty="0" smtClean="0"/>
              <a:t> (Hidróxido de lítio) </a:t>
            </a:r>
          </a:p>
          <a:p>
            <a:r>
              <a:rPr lang="pt-BR" dirty="0" smtClean="0"/>
              <a:t>KOH (hidróxido de potássio)</a:t>
            </a:r>
          </a:p>
          <a:p>
            <a:r>
              <a:rPr lang="pt-BR" dirty="0" err="1" smtClean="0"/>
              <a:t>etc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1486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1703512" y="332656"/>
            <a:ext cx="8784976" cy="60486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Para os </a:t>
            </a:r>
            <a:r>
              <a:rPr lang="pt-BR" b="1" dirty="0">
                <a:solidFill>
                  <a:srgbClr val="FF0000"/>
                </a:solidFill>
              </a:rPr>
              <a:t>ácidos fortes:</a:t>
            </a:r>
            <a:endParaRPr lang="pt-BR" dirty="0"/>
          </a:p>
          <a:p>
            <a:r>
              <a:rPr lang="pt-BR" dirty="0"/>
              <a:t>Para essas substâncias, a tendência em doar prótons é tão elevada que o equilíbrio se encontra quase que totalmente </a:t>
            </a:r>
            <a:r>
              <a:rPr lang="pt-BR" b="1" u="sng" dirty="0"/>
              <a:t>deslocado no sentido dos produtos,</a:t>
            </a:r>
            <a:r>
              <a:rPr lang="pt-BR" dirty="0"/>
              <a:t> o de formação de íon H</a:t>
            </a:r>
            <a:r>
              <a:rPr lang="pt-BR" baseline="-25000" dirty="0"/>
              <a:t>3</a:t>
            </a:r>
            <a:r>
              <a:rPr lang="pt-BR" dirty="0"/>
              <a:t>O</a:t>
            </a:r>
            <a:r>
              <a:rPr lang="pt-BR" baseline="30000" dirty="0"/>
              <a:t>+</a:t>
            </a:r>
            <a:r>
              <a:rPr lang="pt-BR" dirty="0"/>
              <a:t>.</a:t>
            </a:r>
          </a:p>
          <a:p>
            <a:r>
              <a:rPr lang="pt-BR" dirty="0"/>
              <a:t>A reação inversa é de magnitude desprezível e como em termos práticos a reação ocorre num único sentido, pode-se dizer que praticamente “</a:t>
            </a:r>
            <a:r>
              <a:rPr lang="pt-BR" b="1" u="sng" dirty="0"/>
              <a:t>não existe equilíbrio”,</a:t>
            </a:r>
            <a:r>
              <a:rPr lang="pt-BR" dirty="0"/>
              <a:t> ou então que ocorre equilíbrio com constante Ka infinita.</a:t>
            </a:r>
          </a:p>
        </p:txBody>
      </p:sp>
    </p:spTree>
    <p:extLst>
      <p:ext uri="{BB962C8B-B14F-4D97-AF65-F5344CB8AC3E}">
        <p14:creationId xmlns:p14="http://schemas.microsoft.com/office/powerpoint/2010/main" val="1315256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Soluções aquosas de ácidos e bases fracas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O ácido acético (vinagre), é usado na alimentação humana;</a:t>
            </a:r>
          </a:p>
          <a:p>
            <a:pPr algn="just"/>
            <a:r>
              <a:rPr lang="pt-BR" dirty="0" smtClean="0"/>
              <a:t>Os ácidos clorídrico, nítrico e sulfúrico, utilizados industrialmente, são perigosos e devem ser manipulados com muito cuidado.</a:t>
            </a:r>
          </a:p>
          <a:p>
            <a:pPr algn="just"/>
            <a:r>
              <a:rPr lang="pt-BR" dirty="0" smtClean="0"/>
              <a:t>Ou seja,  o  ácido acético é um ácido fraco e o ácido clorídrico é ácido forte. </a:t>
            </a:r>
          </a:p>
          <a:p>
            <a:pPr algn="just"/>
            <a:r>
              <a:rPr lang="pt-BR" dirty="0" smtClean="0"/>
              <a:t>Porém estas comparações do tipo forte-fraco ou grande-pequeno, são subjetivas.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8394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1950</Words>
  <Application>Microsoft Office PowerPoint</Application>
  <PresentationFormat>Widescreen</PresentationFormat>
  <Paragraphs>183</Paragraphs>
  <Slides>44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50" baseType="lpstr">
      <vt:lpstr>Algerian</vt:lpstr>
      <vt:lpstr>Arial</vt:lpstr>
      <vt:lpstr>Calibri</vt:lpstr>
      <vt:lpstr>Calibri Light</vt:lpstr>
      <vt:lpstr>Symbol</vt:lpstr>
      <vt:lpstr>Tema do Office</vt:lpstr>
      <vt:lpstr>Aula 20/05</vt:lpstr>
      <vt:lpstr>Equilíbrio Químico Ácido-Base</vt:lpstr>
      <vt:lpstr>Relação entre pH e pOH em soluções aquosas Produto iônico da água</vt:lpstr>
      <vt:lpstr>Essa expressão indica que as concentrações dos íons H3O+ e OH- em qualquer solução aquosa estarão sempre inter-relacionadas, ou seja, conhecendo-se uma calcula-se a outra.</vt:lpstr>
      <vt:lpstr>Apresentação do PowerPoint</vt:lpstr>
      <vt:lpstr>Soluções aquosas de ácidos e bases fortes</vt:lpstr>
      <vt:lpstr>Apresentação do PowerPoint</vt:lpstr>
      <vt:lpstr>Apresentação do PowerPoint</vt:lpstr>
      <vt:lpstr>Soluções aquosas de ácidos e bases fracas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Classificação segundo o Grau de Ionização 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Relação Ka e Kb</vt:lpstr>
      <vt:lpstr>Ka x Kb</vt:lpstr>
      <vt:lpstr>Apresentação do PowerPoint</vt:lpstr>
      <vt:lpstr>Solução Tampão (“ Buffer Solution”)</vt:lpstr>
      <vt:lpstr>Solução Tampão</vt:lpstr>
      <vt:lpstr>Apresentação do PowerPoint</vt:lpstr>
      <vt:lpstr>Apresentação do PowerPoint</vt:lpstr>
      <vt:lpstr>Apresentação do PowerPoint</vt:lpstr>
      <vt:lpstr>Apresentação do PowerPoint</vt:lpstr>
      <vt:lpstr>Sistemas Tampões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Valued Customer</dc:creator>
  <cp:lastModifiedBy>Valued Customer</cp:lastModifiedBy>
  <cp:revision>3</cp:revision>
  <dcterms:created xsi:type="dcterms:W3CDTF">2020-05-15T16:42:01Z</dcterms:created>
  <dcterms:modified xsi:type="dcterms:W3CDTF">2020-05-27T11:43:21Z</dcterms:modified>
</cp:coreProperties>
</file>