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7" r:id="rId2"/>
    <p:sldId id="308" r:id="rId3"/>
    <p:sldId id="309" r:id="rId4"/>
    <p:sldId id="311" r:id="rId5"/>
    <p:sldId id="312" r:id="rId6"/>
    <p:sldId id="313" r:id="rId7"/>
    <p:sldId id="314" r:id="rId8"/>
    <p:sldId id="310" r:id="rId9"/>
    <p:sldId id="315" r:id="rId10"/>
    <p:sldId id="316" r:id="rId11"/>
    <p:sldId id="317" r:id="rId12"/>
    <p:sldId id="318" r:id="rId13"/>
    <p:sldId id="321" r:id="rId14"/>
    <p:sldId id="322" r:id="rId15"/>
    <p:sldId id="319" r:id="rId16"/>
    <p:sldId id="320" r:id="rId17"/>
    <p:sldId id="323" r:id="rId18"/>
    <p:sldId id="324" r:id="rId19"/>
    <p:sldId id="325" r:id="rId20"/>
    <p:sldId id="326" r:id="rId21"/>
    <p:sldId id="264" r:id="rId22"/>
    <p:sldId id="327" r:id="rId23"/>
    <p:sldId id="328" r:id="rId24"/>
    <p:sldId id="329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66FFFF"/>
    <a:srgbClr val="99CCFF"/>
    <a:srgbClr val="00FF99"/>
    <a:srgbClr val="FFCCFF"/>
    <a:srgbClr val="99FFCC"/>
    <a:srgbClr val="00FF00"/>
    <a:srgbClr val="0000FF"/>
    <a:srgbClr val="CC0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7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27/09/2020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27/09/2020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27/09/2020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27/09/2020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27/09/2020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27/09/2020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27/09/2020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27/09/2020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27/09/2020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27/09/2020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27/09/2020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F6589-9362-4294-8072-328A12ADE786}" type="datetimeFigureOut">
              <a:rPr lang="pt-BR" smtClean="0"/>
              <a:pPr/>
              <a:t>27/09/2020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4CF6DC6F-0AE3-438B-8D96-94F31C66A529}"/>
              </a:ext>
            </a:extLst>
          </p:cNvPr>
          <p:cNvSpPr txBox="1"/>
          <p:nvPr/>
        </p:nvSpPr>
        <p:spPr>
          <a:xfrm>
            <a:off x="933512" y="1345509"/>
            <a:ext cx="7176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RAD1304 - Administração Financeira II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F3FC2D9-B1BA-4A72-AF1F-B57D73CB5C1B}"/>
              </a:ext>
            </a:extLst>
          </p:cNvPr>
          <p:cNvSpPr txBox="1"/>
          <p:nvPr/>
        </p:nvSpPr>
        <p:spPr>
          <a:xfrm>
            <a:off x="1878939" y="2663853"/>
            <a:ext cx="575718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Avaliação de Empresas</a:t>
            </a:r>
          </a:p>
          <a:p>
            <a:pPr algn="ctr"/>
            <a:endParaRPr lang="pt-BR" sz="5400" dirty="0">
              <a:solidFill>
                <a:srgbClr val="002060"/>
              </a:solidFill>
            </a:endParaRPr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r>
              <a:rPr lang="pt-BR" dirty="0"/>
              <a:t>Prof. Dr. Tabajara Pimenta Junior</a:t>
            </a:r>
          </a:p>
          <a:p>
            <a:pPr algn="ctr"/>
            <a:r>
              <a:rPr lang="pt-BR" dirty="0"/>
              <a:t>FEA-RP/USP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09119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4">
            <a:extLst>
              <a:ext uri="{FF2B5EF4-FFF2-40B4-BE49-F238E27FC236}">
                <a16:creationId xmlns:a16="http://schemas.microsoft.com/office/drawing/2014/main" id="{C3A4FB19-E889-449B-AA1C-794C0214E3CD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7" name="Grupo 115">
              <a:extLst>
                <a:ext uri="{FF2B5EF4-FFF2-40B4-BE49-F238E27FC236}">
                  <a16:creationId xmlns:a16="http://schemas.microsoft.com/office/drawing/2014/main" id="{5D519F3D-889F-488C-ACCC-6663AF04C8A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A73A9DD6-7248-4669-A9AA-3ABD602FEC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671158A-1CD6-4D0E-ACDD-DAB9FDAEBF37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9E16A32-AB6B-4725-A2DA-D4C16ED5F6A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1" name="Grupo 25">
            <a:extLst>
              <a:ext uri="{FF2B5EF4-FFF2-40B4-BE49-F238E27FC236}">
                <a16:creationId xmlns:a16="http://schemas.microsoft.com/office/drawing/2014/main" id="{C19E27FA-7CDC-496E-B65F-0EC5B0C847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2" name="Grupo 36">
              <a:extLst>
                <a:ext uri="{FF2B5EF4-FFF2-40B4-BE49-F238E27FC236}">
                  <a16:creationId xmlns:a16="http://schemas.microsoft.com/office/drawing/2014/main" id="{73F6AE6A-A802-4E25-8F6A-B3338CACF71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77D71F36-F3FC-4F40-9CEF-51159C781285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5CD4339-D2AC-4B6E-B2EE-D4B866E21E1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3" name="Grupo 113">
              <a:extLst>
                <a:ext uri="{FF2B5EF4-FFF2-40B4-BE49-F238E27FC236}">
                  <a16:creationId xmlns:a16="http://schemas.microsoft.com/office/drawing/2014/main" id="{E12B3A70-B8F3-4F71-8499-B40B4E5009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10CBA968-DBE4-40A1-AD4B-42C8AE59ABC0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42A6003B-F204-48FA-93F5-13B47A7EA128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8" name="Retângulo 27">
            <a:extLst>
              <a:ext uri="{FF2B5EF4-FFF2-40B4-BE49-F238E27FC236}">
                <a16:creationId xmlns:a16="http://schemas.microsoft.com/office/drawing/2014/main" id="{09764E36-ADCE-42C8-8295-714057F14B3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994C179A-87B3-4B61-AADD-0E1FDEDB8820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Avaliação de Empresas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6705196-73CA-4C75-B203-05F6D776695E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15</a:t>
            </a:r>
          </a:p>
        </p:txBody>
      </p:sp>
      <p:sp>
        <p:nvSpPr>
          <p:cNvPr id="2" name="Text Box 22">
            <a:extLst>
              <a:ext uri="{FF2B5EF4-FFF2-40B4-BE49-F238E27FC236}">
                <a16:creationId xmlns:a16="http://schemas.microsoft.com/office/drawing/2014/main" id="{998E7B38-FB97-4738-86D4-03A554ABB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8840" y="1450699"/>
            <a:ext cx="16224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 dirty="0"/>
              <a:t>Empresa</a:t>
            </a:r>
          </a:p>
        </p:txBody>
      </p:sp>
      <p:grpSp>
        <p:nvGrpSpPr>
          <p:cNvPr id="53" name="Agrupar 52">
            <a:extLst>
              <a:ext uri="{FF2B5EF4-FFF2-40B4-BE49-F238E27FC236}">
                <a16:creationId xmlns:a16="http://schemas.microsoft.com/office/drawing/2014/main" id="{9C7EAFC9-544C-456C-A6FE-91AB1B41DC44}"/>
              </a:ext>
            </a:extLst>
          </p:cNvPr>
          <p:cNvGrpSpPr/>
          <p:nvPr/>
        </p:nvGrpSpPr>
        <p:grpSpPr>
          <a:xfrm>
            <a:off x="972381" y="2101109"/>
            <a:ext cx="2164201" cy="2277244"/>
            <a:chOff x="730373" y="2134145"/>
            <a:chExt cx="2164201" cy="2277244"/>
          </a:xfrm>
        </p:grpSpPr>
        <p:grpSp>
          <p:nvGrpSpPr>
            <p:cNvPr id="52" name="Agrupar 51">
              <a:extLst>
                <a:ext uri="{FF2B5EF4-FFF2-40B4-BE49-F238E27FC236}">
                  <a16:creationId xmlns:a16="http://schemas.microsoft.com/office/drawing/2014/main" id="{596948C2-85D4-49C3-9D27-4976555F08FF}"/>
                </a:ext>
              </a:extLst>
            </p:cNvPr>
            <p:cNvGrpSpPr/>
            <p:nvPr/>
          </p:nvGrpSpPr>
          <p:grpSpPr>
            <a:xfrm>
              <a:off x="730373" y="2134409"/>
              <a:ext cx="2164201" cy="2276980"/>
              <a:chOff x="730373" y="2134409"/>
              <a:chExt cx="2164201" cy="2276980"/>
            </a:xfrm>
          </p:grpSpPr>
          <p:sp>
            <p:nvSpPr>
              <p:cNvPr id="4" name="Rectangle 20">
                <a:extLst>
                  <a:ext uri="{FF2B5EF4-FFF2-40B4-BE49-F238E27FC236}">
                    <a16:creationId xmlns:a16="http://schemas.microsoft.com/office/drawing/2014/main" id="{E7A35ADF-D2F2-417E-BEF9-CBEC9F24AA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0373" y="2134409"/>
                <a:ext cx="1079955" cy="2265204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5" name="Rectangle 21">
                <a:extLst>
                  <a:ext uri="{FF2B5EF4-FFF2-40B4-BE49-F238E27FC236}">
                    <a16:creationId xmlns:a16="http://schemas.microsoft.com/office/drawing/2014/main" id="{698FECD4-3021-4339-8A83-0CABCFEF12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08059" y="2134411"/>
                <a:ext cx="1079955" cy="755068"/>
              </a:xfrm>
              <a:prstGeom prst="rect">
                <a:avLst/>
              </a:prstGeom>
              <a:solidFill>
                <a:srgbClr val="FFCC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6" name="Rectangle 23">
                <a:extLst>
                  <a:ext uri="{FF2B5EF4-FFF2-40B4-BE49-F238E27FC236}">
                    <a16:creationId xmlns:a16="http://schemas.microsoft.com/office/drawing/2014/main" id="{0222E052-DBF1-47D6-BE89-448A32764C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08059" y="2760438"/>
                <a:ext cx="1079955" cy="755068"/>
              </a:xfrm>
              <a:prstGeom prst="rect">
                <a:avLst/>
              </a:prstGeom>
              <a:solidFill>
                <a:srgbClr val="CCFF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 anchor="ctr">
                <a:spAutoFit/>
              </a:bodyPr>
              <a:lstStyle/>
              <a:p>
                <a:endParaRPr lang="pt-BR"/>
              </a:p>
            </p:txBody>
          </p:sp>
          <p:pic>
            <p:nvPicPr>
              <p:cNvPr id="34" name="Imagem 33">
                <a:extLst>
                  <a:ext uri="{FF2B5EF4-FFF2-40B4-BE49-F238E27FC236}">
                    <a16:creationId xmlns:a16="http://schemas.microsoft.com/office/drawing/2014/main" id="{BE1AAB21-D0C8-4A2F-840D-4391D0B021B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08059" y="3499489"/>
                <a:ext cx="1086515" cy="911900"/>
              </a:xfrm>
              <a:prstGeom prst="rect">
                <a:avLst/>
              </a:prstGeom>
            </p:spPr>
          </p:pic>
        </p:grpSp>
        <p:sp>
          <p:nvSpPr>
            <p:cNvPr id="8" name="Text Box 25">
              <a:extLst>
                <a:ext uri="{FF2B5EF4-FFF2-40B4-BE49-F238E27FC236}">
                  <a16:creationId xmlns:a16="http://schemas.microsoft.com/office/drawing/2014/main" id="{1C98D25D-09BA-47CA-97B3-857DE3D0A7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39571" y="2134145"/>
              <a:ext cx="6096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1600" b="1" dirty="0">
                  <a:solidFill>
                    <a:sysClr val="windowText" lastClr="000000"/>
                  </a:solidFill>
                </a:rPr>
                <a:t>PC</a:t>
              </a:r>
            </a:p>
          </p:txBody>
        </p:sp>
        <p:sp>
          <p:nvSpPr>
            <p:cNvPr id="9" name="Text Box 26">
              <a:extLst>
                <a:ext uri="{FF2B5EF4-FFF2-40B4-BE49-F238E27FC236}">
                  <a16:creationId xmlns:a16="http://schemas.microsoft.com/office/drawing/2014/main" id="{FE43D94B-195D-4064-BADB-67742FEC1F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61333" y="2797087"/>
              <a:ext cx="91966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1600" b="1" dirty="0">
                  <a:solidFill>
                    <a:sysClr val="windowText" lastClr="000000"/>
                  </a:solidFill>
                </a:rPr>
                <a:t>PNC</a:t>
              </a:r>
            </a:p>
          </p:txBody>
        </p:sp>
        <p:sp>
          <p:nvSpPr>
            <p:cNvPr id="10" name="Text Box 28">
              <a:extLst>
                <a:ext uri="{FF2B5EF4-FFF2-40B4-BE49-F238E27FC236}">
                  <a16:creationId xmlns:a16="http://schemas.microsoft.com/office/drawing/2014/main" id="{C41208A3-0150-427D-9A70-9C45E21A0B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3916" y="3014686"/>
              <a:ext cx="9906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1600" b="1" dirty="0">
                  <a:solidFill>
                    <a:sysClr val="windowText" lastClr="000000"/>
                  </a:solidFill>
                </a:rPr>
                <a:t>ATIVOS</a:t>
              </a:r>
            </a:p>
          </p:txBody>
        </p:sp>
        <p:sp>
          <p:nvSpPr>
            <p:cNvPr id="11" name="Text Box 26">
              <a:extLst>
                <a:ext uri="{FF2B5EF4-FFF2-40B4-BE49-F238E27FC236}">
                  <a16:creationId xmlns:a16="http://schemas.microsoft.com/office/drawing/2014/main" id="{65A81CC6-C993-487B-A120-89F57B823A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39571" y="3540800"/>
              <a:ext cx="6096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1600" b="1" dirty="0">
                  <a:solidFill>
                    <a:sysClr val="windowText" lastClr="000000"/>
                  </a:solidFill>
                </a:rPr>
                <a:t>PL</a:t>
              </a:r>
            </a:p>
          </p:txBody>
        </p:sp>
      </p:grp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8DC34CE5-D970-4B9B-A99F-7CB8AC4209E0}"/>
              </a:ext>
            </a:extLst>
          </p:cNvPr>
          <p:cNvSpPr txBox="1"/>
          <p:nvPr/>
        </p:nvSpPr>
        <p:spPr>
          <a:xfrm>
            <a:off x="3507168" y="2058188"/>
            <a:ext cx="16009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Valor de Mercado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4DD204A1-2D6F-4749-BF27-B41D38225E36}"/>
              </a:ext>
            </a:extLst>
          </p:cNvPr>
          <p:cNvSpPr txBox="1"/>
          <p:nvPr/>
        </p:nvSpPr>
        <p:spPr>
          <a:xfrm>
            <a:off x="5397308" y="1859397"/>
            <a:ext cx="31441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O valor de mercado da empresa é aquele pela qual ela é negociada (comprada e vendida).</a:t>
            </a:r>
            <a:endParaRPr lang="pt-BR" b="1" dirty="0"/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C2DC0534-B444-4240-BFD4-0BC50E34A673}"/>
              </a:ext>
            </a:extLst>
          </p:cNvPr>
          <p:cNvSpPr txBox="1"/>
          <p:nvPr/>
        </p:nvSpPr>
        <p:spPr>
          <a:xfrm>
            <a:off x="6560805" y="3753889"/>
            <a:ext cx="19807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Preço da Ação na Bolsa de Valores</a:t>
            </a:r>
            <a:endParaRPr lang="pt-BR" dirty="0"/>
          </a:p>
        </p:txBody>
      </p:sp>
      <p:sp>
        <p:nvSpPr>
          <p:cNvPr id="46" name="CaixaDeTexto 45">
            <a:extLst>
              <a:ext uri="{FF2B5EF4-FFF2-40B4-BE49-F238E27FC236}">
                <a16:creationId xmlns:a16="http://schemas.microsoft.com/office/drawing/2014/main" id="{FED38F58-ADA0-46AA-A60C-C1A7728FAA40}"/>
              </a:ext>
            </a:extLst>
          </p:cNvPr>
          <p:cNvSpPr txBox="1"/>
          <p:nvPr/>
        </p:nvSpPr>
        <p:spPr>
          <a:xfrm>
            <a:off x="4362684" y="3751595"/>
            <a:ext cx="18934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t-BR" b="1" dirty="0"/>
              <a:t>Valor de Mercado da Ação</a:t>
            </a:r>
            <a:endParaRPr lang="pt-BR" dirty="0"/>
          </a:p>
        </p:txBody>
      </p:sp>
      <p:sp>
        <p:nvSpPr>
          <p:cNvPr id="48" name="CaixaDeTexto 47">
            <a:extLst>
              <a:ext uri="{FF2B5EF4-FFF2-40B4-BE49-F238E27FC236}">
                <a16:creationId xmlns:a16="http://schemas.microsoft.com/office/drawing/2014/main" id="{F948FAD4-7A60-4950-B5D5-0561DE49265F}"/>
              </a:ext>
            </a:extLst>
          </p:cNvPr>
          <p:cNvSpPr txBox="1"/>
          <p:nvPr/>
        </p:nvSpPr>
        <p:spPr>
          <a:xfrm>
            <a:off x="6145952" y="3857019"/>
            <a:ext cx="61228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400" b="1" dirty="0"/>
              <a:t>=</a:t>
            </a:r>
            <a:endParaRPr lang="pt-BR" sz="2400" dirty="0"/>
          </a:p>
        </p:txBody>
      </p: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130E8F17-C018-4068-B752-DDF1C98CA5F6}"/>
              </a:ext>
            </a:extLst>
          </p:cNvPr>
          <p:cNvSpPr txBox="1"/>
          <p:nvPr/>
        </p:nvSpPr>
        <p:spPr>
          <a:xfrm>
            <a:off x="1127194" y="4988363"/>
            <a:ext cx="6428637" cy="646331"/>
          </a:xfrm>
          <a:prstGeom prst="rect">
            <a:avLst/>
          </a:prstGeom>
          <a:noFill/>
          <a:ln>
            <a:solidFill>
              <a:srgbClr val="99CC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99CCFF"/>
                </a:solidFill>
              </a:rPr>
              <a:t>O valor de mercado da empresa (para donos!) é dado pelo resultado da multiplicação: </a:t>
            </a:r>
            <a:r>
              <a:rPr lang="pt-BR" b="1" dirty="0"/>
              <a:t>Preço da Ação x Número de Ações</a:t>
            </a:r>
            <a:r>
              <a:rPr lang="pt-BR" b="1" dirty="0">
                <a:solidFill>
                  <a:srgbClr val="99CCFF"/>
                </a:solidFill>
              </a:rPr>
              <a:t>.</a:t>
            </a:r>
          </a:p>
        </p:txBody>
      </p:sp>
      <p:cxnSp>
        <p:nvCxnSpPr>
          <p:cNvPr id="56" name="Conector reto 55">
            <a:extLst>
              <a:ext uri="{FF2B5EF4-FFF2-40B4-BE49-F238E27FC236}">
                <a16:creationId xmlns:a16="http://schemas.microsoft.com/office/drawing/2014/main" id="{DF58E51B-3606-4945-8413-9F9FFF8E9194}"/>
              </a:ext>
            </a:extLst>
          </p:cNvPr>
          <p:cNvCxnSpPr>
            <a:cxnSpLocks/>
          </p:cNvCxnSpPr>
          <p:nvPr/>
        </p:nvCxnSpPr>
        <p:spPr>
          <a:xfrm>
            <a:off x="2287039" y="4323644"/>
            <a:ext cx="0" cy="667471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to 58">
            <a:extLst>
              <a:ext uri="{FF2B5EF4-FFF2-40B4-BE49-F238E27FC236}">
                <a16:creationId xmlns:a16="http://schemas.microsoft.com/office/drawing/2014/main" id="{B65BB2A0-558C-4430-AB2D-11DF41392980}"/>
              </a:ext>
            </a:extLst>
          </p:cNvPr>
          <p:cNvCxnSpPr/>
          <p:nvPr/>
        </p:nvCxnSpPr>
        <p:spPr>
          <a:xfrm>
            <a:off x="5164732" y="1956035"/>
            <a:ext cx="0" cy="1130841"/>
          </a:xfrm>
          <a:prstGeom prst="line">
            <a:avLst/>
          </a:prstGeom>
          <a:ln w="28575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4753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4">
            <a:extLst>
              <a:ext uri="{FF2B5EF4-FFF2-40B4-BE49-F238E27FC236}">
                <a16:creationId xmlns:a16="http://schemas.microsoft.com/office/drawing/2014/main" id="{C3A4FB19-E889-449B-AA1C-794C0214E3CD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7" name="Grupo 115">
              <a:extLst>
                <a:ext uri="{FF2B5EF4-FFF2-40B4-BE49-F238E27FC236}">
                  <a16:creationId xmlns:a16="http://schemas.microsoft.com/office/drawing/2014/main" id="{5D519F3D-889F-488C-ACCC-6663AF04C8A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A73A9DD6-7248-4669-A9AA-3ABD602FEC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671158A-1CD6-4D0E-ACDD-DAB9FDAEBF37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9E16A32-AB6B-4725-A2DA-D4C16ED5F6A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1" name="Grupo 25">
            <a:extLst>
              <a:ext uri="{FF2B5EF4-FFF2-40B4-BE49-F238E27FC236}">
                <a16:creationId xmlns:a16="http://schemas.microsoft.com/office/drawing/2014/main" id="{C19E27FA-7CDC-496E-B65F-0EC5B0C847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2" name="Grupo 36">
              <a:extLst>
                <a:ext uri="{FF2B5EF4-FFF2-40B4-BE49-F238E27FC236}">
                  <a16:creationId xmlns:a16="http://schemas.microsoft.com/office/drawing/2014/main" id="{73F6AE6A-A802-4E25-8F6A-B3338CACF71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77D71F36-F3FC-4F40-9CEF-51159C781285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5CD4339-D2AC-4B6E-B2EE-D4B866E21E1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3" name="Grupo 113">
              <a:extLst>
                <a:ext uri="{FF2B5EF4-FFF2-40B4-BE49-F238E27FC236}">
                  <a16:creationId xmlns:a16="http://schemas.microsoft.com/office/drawing/2014/main" id="{E12B3A70-B8F3-4F71-8499-B40B4E5009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10CBA968-DBE4-40A1-AD4B-42C8AE59ABC0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42A6003B-F204-48FA-93F5-13B47A7EA128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8" name="Retângulo 27">
            <a:extLst>
              <a:ext uri="{FF2B5EF4-FFF2-40B4-BE49-F238E27FC236}">
                <a16:creationId xmlns:a16="http://schemas.microsoft.com/office/drawing/2014/main" id="{09764E36-ADCE-42C8-8295-714057F14B3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994C179A-87B3-4B61-AADD-0E1FDEDB8820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Avaliação de Empresas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6705196-73CA-4C75-B203-05F6D776695E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15</a:t>
            </a:r>
          </a:p>
        </p:txBody>
      </p:sp>
      <p:sp>
        <p:nvSpPr>
          <p:cNvPr id="2" name="Text Box 22">
            <a:extLst>
              <a:ext uri="{FF2B5EF4-FFF2-40B4-BE49-F238E27FC236}">
                <a16:creationId xmlns:a16="http://schemas.microsoft.com/office/drawing/2014/main" id="{998E7B38-FB97-4738-86D4-03A554ABB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8840" y="1450699"/>
            <a:ext cx="16224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 dirty="0"/>
              <a:t>Empresa</a:t>
            </a:r>
          </a:p>
        </p:txBody>
      </p:sp>
      <p:grpSp>
        <p:nvGrpSpPr>
          <p:cNvPr id="53" name="Agrupar 52">
            <a:extLst>
              <a:ext uri="{FF2B5EF4-FFF2-40B4-BE49-F238E27FC236}">
                <a16:creationId xmlns:a16="http://schemas.microsoft.com/office/drawing/2014/main" id="{9C7EAFC9-544C-456C-A6FE-91AB1B41DC44}"/>
              </a:ext>
            </a:extLst>
          </p:cNvPr>
          <p:cNvGrpSpPr/>
          <p:nvPr/>
        </p:nvGrpSpPr>
        <p:grpSpPr>
          <a:xfrm>
            <a:off x="972381" y="2101109"/>
            <a:ext cx="2164201" cy="2277244"/>
            <a:chOff x="730373" y="2134145"/>
            <a:chExt cx="2164201" cy="2277244"/>
          </a:xfrm>
        </p:grpSpPr>
        <p:grpSp>
          <p:nvGrpSpPr>
            <p:cNvPr id="52" name="Agrupar 51">
              <a:extLst>
                <a:ext uri="{FF2B5EF4-FFF2-40B4-BE49-F238E27FC236}">
                  <a16:creationId xmlns:a16="http://schemas.microsoft.com/office/drawing/2014/main" id="{596948C2-85D4-49C3-9D27-4976555F08FF}"/>
                </a:ext>
              </a:extLst>
            </p:cNvPr>
            <p:cNvGrpSpPr/>
            <p:nvPr/>
          </p:nvGrpSpPr>
          <p:grpSpPr>
            <a:xfrm>
              <a:off x="730373" y="2134409"/>
              <a:ext cx="2164201" cy="2276980"/>
              <a:chOff x="730373" y="2134409"/>
              <a:chExt cx="2164201" cy="2276980"/>
            </a:xfrm>
          </p:grpSpPr>
          <p:sp>
            <p:nvSpPr>
              <p:cNvPr id="4" name="Rectangle 20">
                <a:extLst>
                  <a:ext uri="{FF2B5EF4-FFF2-40B4-BE49-F238E27FC236}">
                    <a16:creationId xmlns:a16="http://schemas.microsoft.com/office/drawing/2014/main" id="{E7A35ADF-D2F2-417E-BEF9-CBEC9F24AA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0373" y="2134409"/>
                <a:ext cx="1079955" cy="2265204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5" name="Rectangle 21">
                <a:extLst>
                  <a:ext uri="{FF2B5EF4-FFF2-40B4-BE49-F238E27FC236}">
                    <a16:creationId xmlns:a16="http://schemas.microsoft.com/office/drawing/2014/main" id="{698FECD4-3021-4339-8A83-0CABCFEF12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08059" y="2134411"/>
                <a:ext cx="1079955" cy="755068"/>
              </a:xfrm>
              <a:prstGeom prst="rect">
                <a:avLst/>
              </a:prstGeom>
              <a:solidFill>
                <a:srgbClr val="FFCC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6" name="Rectangle 23">
                <a:extLst>
                  <a:ext uri="{FF2B5EF4-FFF2-40B4-BE49-F238E27FC236}">
                    <a16:creationId xmlns:a16="http://schemas.microsoft.com/office/drawing/2014/main" id="{0222E052-DBF1-47D6-BE89-448A32764C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08059" y="2760438"/>
                <a:ext cx="1079955" cy="755068"/>
              </a:xfrm>
              <a:prstGeom prst="rect">
                <a:avLst/>
              </a:prstGeom>
              <a:solidFill>
                <a:srgbClr val="CCFF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 anchor="ctr">
                <a:spAutoFit/>
              </a:bodyPr>
              <a:lstStyle/>
              <a:p>
                <a:endParaRPr lang="pt-BR"/>
              </a:p>
            </p:txBody>
          </p:sp>
          <p:pic>
            <p:nvPicPr>
              <p:cNvPr id="34" name="Imagem 33">
                <a:extLst>
                  <a:ext uri="{FF2B5EF4-FFF2-40B4-BE49-F238E27FC236}">
                    <a16:creationId xmlns:a16="http://schemas.microsoft.com/office/drawing/2014/main" id="{BE1AAB21-D0C8-4A2F-840D-4391D0B021B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08059" y="3499489"/>
                <a:ext cx="1086515" cy="911900"/>
              </a:xfrm>
              <a:prstGeom prst="rect">
                <a:avLst/>
              </a:prstGeom>
            </p:spPr>
          </p:pic>
        </p:grpSp>
        <p:sp>
          <p:nvSpPr>
            <p:cNvPr id="8" name="Text Box 25">
              <a:extLst>
                <a:ext uri="{FF2B5EF4-FFF2-40B4-BE49-F238E27FC236}">
                  <a16:creationId xmlns:a16="http://schemas.microsoft.com/office/drawing/2014/main" id="{1C98D25D-09BA-47CA-97B3-857DE3D0A7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39571" y="2134145"/>
              <a:ext cx="6096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1600" b="1" dirty="0">
                  <a:solidFill>
                    <a:sysClr val="windowText" lastClr="000000"/>
                  </a:solidFill>
                </a:rPr>
                <a:t>PC</a:t>
              </a:r>
            </a:p>
          </p:txBody>
        </p:sp>
        <p:sp>
          <p:nvSpPr>
            <p:cNvPr id="9" name="Text Box 26">
              <a:extLst>
                <a:ext uri="{FF2B5EF4-FFF2-40B4-BE49-F238E27FC236}">
                  <a16:creationId xmlns:a16="http://schemas.microsoft.com/office/drawing/2014/main" id="{FE43D94B-195D-4064-BADB-67742FEC1F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61333" y="2797087"/>
              <a:ext cx="91966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1600" b="1" dirty="0">
                  <a:solidFill>
                    <a:sysClr val="windowText" lastClr="000000"/>
                  </a:solidFill>
                </a:rPr>
                <a:t>PNC</a:t>
              </a:r>
            </a:p>
          </p:txBody>
        </p:sp>
        <p:sp>
          <p:nvSpPr>
            <p:cNvPr id="10" name="Text Box 28">
              <a:extLst>
                <a:ext uri="{FF2B5EF4-FFF2-40B4-BE49-F238E27FC236}">
                  <a16:creationId xmlns:a16="http://schemas.microsoft.com/office/drawing/2014/main" id="{C41208A3-0150-427D-9A70-9C45E21A0B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3916" y="3014686"/>
              <a:ext cx="9906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1600" b="1" dirty="0">
                  <a:solidFill>
                    <a:sysClr val="windowText" lastClr="000000"/>
                  </a:solidFill>
                </a:rPr>
                <a:t>ATIVOS</a:t>
              </a:r>
            </a:p>
          </p:txBody>
        </p:sp>
        <p:sp>
          <p:nvSpPr>
            <p:cNvPr id="11" name="Text Box 26">
              <a:extLst>
                <a:ext uri="{FF2B5EF4-FFF2-40B4-BE49-F238E27FC236}">
                  <a16:creationId xmlns:a16="http://schemas.microsoft.com/office/drawing/2014/main" id="{65A81CC6-C993-487B-A120-89F57B823A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39571" y="3540800"/>
              <a:ext cx="6096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1600" b="1" dirty="0">
                  <a:solidFill>
                    <a:sysClr val="windowText" lastClr="000000"/>
                  </a:solidFill>
                </a:rPr>
                <a:t>PL</a:t>
              </a:r>
            </a:p>
          </p:txBody>
        </p:sp>
      </p:grp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8DC34CE5-D970-4B9B-A99F-7CB8AC4209E0}"/>
              </a:ext>
            </a:extLst>
          </p:cNvPr>
          <p:cNvSpPr txBox="1"/>
          <p:nvPr/>
        </p:nvSpPr>
        <p:spPr>
          <a:xfrm>
            <a:off x="3393884" y="1918941"/>
            <a:ext cx="16009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Valor Econômico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4DD204A1-2D6F-4749-BF27-B41D38225E36}"/>
              </a:ext>
            </a:extLst>
          </p:cNvPr>
          <p:cNvSpPr txBox="1"/>
          <p:nvPr/>
        </p:nvSpPr>
        <p:spPr>
          <a:xfrm>
            <a:off x="5185280" y="1706340"/>
            <a:ext cx="36289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O valor Econômico da empresa é aquele obtido por um método de avaliação que considere seu desempenho futuro.</a:t>
            </a:r>
            <a:endParaRPr lang="pt-BR" b="1" dirty="0"/>
          </a:p>
        </p:txBody>
      </p:sp>
      <p:sp>
        <p:nvSpPr>
          <p:cNvPr id="46" name="CaixaDeTexto 45">
            <a:extLst>
              <a:ext uri="{FF2B5EF4-FFF2-40B4-BE49-F238E27FC236}">
                <a16:creationId xmlns:a16="http://schemas.microsoft.com/office/drawing/2014/main" id="{FED38F58-ADA0-46AA-A60C-C1A7728FAA40}"/>
              </a:ext>
            </a:extLst>
          </p:cNvPr>
          <p:cNvSpPr txBox="1"/>
          <p:nvPr/>
        </p:nvSpPr>
        <p:spPr>
          <a:xfrm>
            <a:off x="4362684" y="3751595"/>
            <a:ext cx="18934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t-BR" b="1" dirty="0"/>
              <a:t>Valor Econômico da Ação</a:t>
            </a:r>
            <a:endParaRPr lang="pt-BR" dirty="0"/>
          </a:p>
        </p:txBody>
      </p:sp>
      <p:cxnSp>
        <p:nvCxnSpPr>
          <p:cNvPr id="59" name="Conector reto 58">
            <a:extLst>
              <a:ext uri="{FF2B5EF4-FFF2-40B4-BE49-F238E27FC236}">
                <a16:creationId xmlns:a16="http://schemas.microsoft.com/office/drawing/2014/main" id="{B65BB2A0-558C-4430-AB2D-11DF41392980}"/>
              </a:ext>
            </a:extLst>
          </p:cNvPr>
          <p:cNvCxnSpPr/>
          <p:nvPr/>
        </p:nvCxnSpPr>
        <p:spPr>
          <a:xfrm>
            <a:off x="5071995" y="1827295"/>
            <a:ext cx="0" cy="1130841"/>
          </a:xfrm>
          <a:prstGeom prst="line">
            <a:avLst/>
          </a:prstGeom>
          <a:ln w="28575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06E8BC2E-93E5-47DB-9266-E9245236909C}"/>
              </a:ext>
            </a:extLst>
          </p:cNvPr>
          <p:cNvSpPr txBox="1"/>
          <p:nvPr/>
        </p:nvSpPr>
        <p:spPr>
          <a:xfrm>
            <a:off x="6501416" y="3422676"/>
            <a:ext cx="186021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Valor Econômico do PL</a:t>
            </a:r>
            <a:endParaRPr lang="pt-BR" dirty="0"/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84D0E97F-C9F2-43F8-8951-FF570D97557B}"/>
              </a:ext>
            </a:extLst>
          </p:cNvPr>
          <p:cNvSpPr txBox="1"/>
          <p:nvPr/>
        </p:nvSpPr>
        <p:spPr>
          <a:xfrm>
            <a:off x="6822896" y="4141196"/>
            <a:ext cx="12111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Número de Ações</a:t>
            </a:r>
            <a:endParaRPr lang="pt-BR" dirty="0"/>
          </a:p>
        </p:txBody>
      </p:sp>
      <p:cxnSp>
        <p:nvCxnSpPr>
          <p:cNvPr id="38" name="Conector reto 37">
            <a:extLst>
              <a:ext uri="{FF2B5EF4-FFF2-40B4-BE49-F238E27FC236}">
                <a16:creationId xmlns:a16="http://schemas.microsoft.com/office/drawing/2014/main" id="{A16AD610-0D27-4F1A-A954-BC46A64A310E}"/>
              </a:ext>
            </a:extLst>
          </p:cNvPr>
          <p:cNvCxnSpPr/>
          <p:nvPr/>
        </p:nvCxnSpPr>
        <p:spPr>
          <a:xfrm>
            <a:off x="6746677" y="4105101"/>
            <a:ext cx="13635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B75A8242-CBD3-47AD-A706-67479DFFC66B}"/>
              </a:ext>
            </a:extLst>
          </p:cNvPr>
          <p:cNvSpPr txBox="1"/>
          <p:nvPr/>
        </p:nvSpPr>
        <p:spPr>
          <a:xfrm>
            <a:off x="6140537" y="3844498"/>
            <a:ext cx="61228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400" b="1" dirty="0"/>
              <a:t>=</a:t>
            </a:r>
            <a:endParaRPr lang="pt-BR" sz="2400" dirty="0"/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546CA5E3-6220-4EB9-AD95-BF9112B82B5D}"/>
              </a:ext>
            </a:extLst>
          </p:cNvPr>
          <p:cNvSpPr txBox="1"/>
          <p:nvPr/>
        </p:nvSpPr>
        <p:spPr>
          <a:xfrm>
            <a:off x="3648725" y="4589870"/>
            <a:ext cx="2910426" cy="646331"/>
          </a:xfrm>
          <a:prstGeom prst="rect">
            <a:avLst/>
          </a:prstGeom>
          <a:noFill/>
          <a:ln>
            <a:solidFill>
              <a:srgbClr val="99CC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99CCFF"/>
                </a:solidFill>
              </a:rPr>
              <a:t>Também conhecido como </a:t>
            </a:r>
            <a:r>
              <a:rPr lang="pt-BR" b="1" dirty="0"/>
              <a:t>Valor Justo </a:t>
            </a:r>
            <a:r>
              <a:rPr lang="pt-BR" b="1" dirty="0">
                <a:solidFill>
                  <a:srgbClr val="99CCFF"/>
                </a:solidFill>
              </a:rPr>
              <a:t>da Ação.</a:t>
            </a:r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C7767E37-B3AB-450C-8254-7072A0D54F03}"/>
              </a:ext>
            </a:extLst>
          </p:cNvPr>
          <p:cNvSpPr txBox="1"/>
          <p:nvPr/>
        </p:nvSpPr>
        <p:spPr>
          <a:xfrm>
            <a:off x="635726" y="5611158"/>
            <a:ext cx="8040989" cy="369332"/>
          </a:xfrm>
          <a:prstGeom prst="rect">
            <a:avLst/>
          </a:prstGeom>
          <a:noFill/>
          <a:ln>
            <a:solidFill>
              <a:srgbClr val="99CC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99CCFF"/>
                </a:solidFill>
              </a:rPr>
              <a:t>Valor Econômico do PL = Valor Econômico da Empresa – Capital de Terceiros </a:t>
            </a:r>
          </a:p>
        </p:txBody>
      </p:sp>
      <p:cxnSp>
        <p:nvCxnSpPr>
          <p:cNvPr id="44" name="Conector reto 43">
            <a:extLst>
              <a:ext uri="{FF2B5EF4-FFF2-40B4-BE49-F238E27FC236}">
                <a16:creationId xmlns:a16="http://schemas.microsoft.com/office/drawing/2014/main" id="{7791DFFC-74A4-4448-A720-59CF1D314375}"/>
              </a:ext>
            </a:extLst>
          </p:cNvPr>
          <p:cNvCxnSpPr>
            <a:cxnSpLocks/>
          </p:cNvCxnSpPr>
          <p:nvPr/>
        </p:nvCxnSpPr>
        <p:spPr>
          <a:xfrm>
            <a:off x="2286379" y="4266228"/>
            <a:ext cx="0" cy="1344930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to 44">
            <a:extLst>
              <a:ext uri="{FF2B5EF4-FFF2-40B4-BE49-F238E27FC236}">
                <a16:creationId xmlns:a16="http://schemas.microsoft.com/office/drawing/2014/main" id="{98E80D6C-9673-4ACE-96BE-6050A5F425BA}"/>
              </a:ext>
            </a:extLst>
          </p:cNvPr>
          <p:cNvCxnSpPr>
            <a:cxnSpLocks/>
          </p:cNvCxnSpPr>
          <p:nvPr/>
        </p:nvCxnSpPr>
        <p:spPr>
          <a:xfrm rot="5400000" flipH="1">
            <a:off x="4582624" y="4396531"/>
            <a:ext cx="398242" cy="2789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7407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4">
            <a:extLst>
              <a:ext uri="{FF2B5EF4-FFF2-40B4-BE49-F238E27FC236}">
                <a16:creationId xmlns:a16="http://schemas.microsoft.com/office/drawing/2014/main" id="{C3A4FB19-E889-449B-AA1C-794C0214E3CD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7" name="Grupo 115">
              <a:extLst>
                <a:ext uri="{FF2B5EF4-FFF2-40B4-BE49-F238E27FC236}">
                  <a16:creationId xmlns:a16="http://schemas.microsoft.com/office/drawing/2014/main" id="{5D519F3D-889F-488C-ACCC-6663AF04C8A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A73A9DD6-7248-4669-A9AA-3ABD602FEC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671158A-1CD6-4D0E-ACDD-DAB9FDAEBF37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9E16A32-AB6B-4725-A2DA-D4C16ED5F6A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1" name="Grupo 25">
            <a:extLst>
              <a:ext uri="{FF2B5EF4-FFF2-40B4-BE49-F238E27FC236}">
                <a16:creationId xmlns:a16="http://schemas.microsoft.com/office/drawing/2014/main" id="{C19E27FA-7CDC-496E-B65F-0EC5B0C847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2" name="Grupo 36">
              <a:extLst>
                <a:ext uri="{FF2B5EF4-FFF2-40B4-BE49-F238E27FC236}">
                  <a16:creationId xmlns:a16="http://schemas.microsoft.com/office/drawing/2014/main" id="{73F6AE6A-A802-4E25-8F6A-B3338CACF71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77D71F36-F3FC-4F40-9CEF-51159C781285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5CD4339-D2AC-4B6E-B2EE-D4B866E21E1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3" name="Grupo 113">
              <a:extLst>
                <a:ext uri="{FF2B5EF4-FFF2-40B4-BE49-F238E27FC236}">
                  <a16:creationId xmlns:a16="http://schemas.microsoft.com/office/drawing/2014/main" id="{E12B3A70-B8F3-4F71-8499-B40B4E5009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10CBA968-DBE4-40A1-AD4B-42C8AE59ABC0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42A6003B-F204-48FA-93F5-13B47A7EA128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8" name="Retângulo 27">
            <a:extLst>
              <a:ext uri="{FF2B5EF4-FFF2-40B4-BE49-F238E27FC236}">
                <a16:creationId xmlns:a16="http://schemas.microsoft.com/office/drawing/2014/main" id="{09764E36-ADCE-42C8-8295-714057F14B3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994C179A-87B3-4B61-AADD-0E1FDEDB8820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Avaliação de Empresas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6705196-73CA-4C75-B203-05F6D776695E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15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E5C73A1-B5AB-4330-8DF0-B841DC518295}"/>
              </a:ext>
            </a:extLst>
          </p:cNvPr>
          <p:cNvSpPr txBox="1"/>
          <p:nvPr/>
        </p:nvSpPr>
        <p:spPr>
          <a:xfrm>
            <a:off x="1664208" y="1695942"/>
            <a:ext cx="5438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66FFFF"/>
                </a:solidFill>
              </a:rPr>
              <a:t>Métodos de Avaliação de Empresas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D173F7D2-1E2E-4D2E-9056-9F9CBD322435}"/>
              </a:ext>
            </a:extLst>
          </p:cNvPr>
          <p:cNvSpPr txBox="1"/>
          <p:nvPr/>
        </p:nvSpPr>
        <p:spPr>
          <a:xfrm>
            <a:off x="1665177" y="2671083"/>
            <a:ext cx="6125941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b="1" dirty="0"/>
              <a:t>Avaliação Contábil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b="1" dirty="0"/>
              <a:t>Avaliação de Mercado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b="1" dirty="0"/>
              <a:t>Avaliação por Múltiplos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b="1" dirty="0"/>
              <a:t>Avaliação por Dividendos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FFFF99"/>
                </a:solidFill>
              </a:rPr>
              <a:t>Avaliação por Fluxos de Caixa Descontados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b="1" dirty="0"/>
              <a:t>Avaliação por EVA – </a:t>
            </a:r>
            <a:r>
              <a:rPr lang="pt-BR" sz="2400" b="1" dirty="0" err="1"/>
              <a:t>Economic</a:t>
            </a:r>
            <a:r>
              <a:rPr lang="pt-BR" sz="2400" b="1" dirty="0"/>
              <a:t> </a:t>
            </a:r>
            <a:r>
              <a:rPr lang="pt-BR" sz="2400" b="1" dirty="0" err="1"/>
              <a:t>Value</a:t>
            </a:r>
            <a:r>
              <a:rPr lang="pt-BR" sz="2400" b="1" dirty="0"/>
              <a:t> </a:t>
            </a:r>
            <a:r>
              <a:rPr lang="pt-BR" sz="2400" b="1" dirty="0" err="1"/>
              <a:t>Added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131748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E427882A-1473-442C-A0C5-29AA1864FBD9}"/>
              </a:ext>
            </a:extLst>
          </p:cNvPr>
          <p:cNvSpPr txBox="1"/>
          <p:nvPr/>
        </p:nvSpPr>
        <p:spPr>
          <a:xfrm>
            <a:off x="1418018" y="2561761"/>
            <a:ext cx="689109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Também chamada de Avaliação Patrimonial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Valor registrado no Balanço Patrimonial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Variantes: custo histórico, custo histórico corrigido, Valor de liquidação, valor de aquisição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No geral, é um valor usado apenas como referência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Aplicação: falências, recuperação judicial, empresa deficitária e/ou sem perspectivas</a:t>
            </a:r>
          </a:p>
        </p:txBody>
      </p:sp>
      <p:grpSp>
        <p:nvGrpSpPr>
          <p:cNvPr id="5" name="Grupo 14">
            <a:extLst>
              <a:ext uri="{FF2B5EF4-FFF2-40B4-BE49-F238E27FC236}">
                <a16:creationId xmlns:a16="http://schemas.microsoft.com/office/drawing/2014/main" id="{83D041D8-29E1-4B16-B799-EA6C615DD455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6" name="Grupo 115">
              <a:extLst>
                <a:ext uri="{FF2B5EF4-FFF2-40B4-BE49-F238E27FC236}">
                  <a16:creationId xmlns:a16="http://schemas.microsoft.com/office/drawing/2014/main" id="{F66970FC-D9B2-4D76-B19E-4FDA077F746E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65010EC7-088E-4E3F-8849-8881CCF1D97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56499E7E-D165-468C-AB41-D0950F3D144B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id="{B7BE24EF-ED7E-43B6-AF0B-D3491C55822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10" name="Grupo 25">
            <a:extLst>
              <a:ext uri="{FF2B5EF4-FFF2-40B4-BE49-F238E27FC236}">
                <a16:creationId xmlns:a16="http://schemas.microsoft.com/office/drawing/2014/main" id="{A8A663AE-67F5-4FD3-98F1-92799A86CED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11" name="Grupo 36">
              <a:extLst>
                <a:ext uri="{FF2B5EF4-FFF2-40B4-BE49-F238E27FC236}">
                  <a16:creationId xmlns:a16="http://schemas.microsoft.com/office/drawing/2014/main" id="{93AEA399-3771-403E-9D74-43B95A7F6997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8A47E1B2-B39C-4787-AA4B-8BD5ACB01FAA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666E8FF3-1B14-4DA9-9C56-842FC4BF914C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12" name="Grupo 113">
              <a:extLst>
                <a:ext uri="{FF2B5EF4-FFF2-40B4-BE49-F238E27FC236}">
                  <a16:creationId xmlns:a16="http://schemas.microsoft.com/office/drawing/2014/main" id="{FB62B1D2-0039-4887-BFA3-BCC2C8A9123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43A45B23-22C8-4C52-A7FE-F8F7B04B8514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DE6F3E0F-6B09-4E76-8AA4-06B8987041B4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7" name="Retângulo 16">
            <a:extLst>
              <a:ext uri="{FF2B5EF4-FFF2-40B4-BE49-F238E27FC236}">
                <a16:creationId xmlns:a16="http://schemas.microsoft.com/office/drawing/2014/main" id="{D5C8B67F-CC4F-4F96-BDCB-44C26FA8B51F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1F6AFA13-FACD-4AB4-9B8E-E607D53A0B2A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Avaliação de Empresas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43FCC711-DB02-4EC8-B8BD-682A1FE02E3F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15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3B28FA22-0D59-4A98-ABAA-361434F35720}"/>
              </a:ext>
            </a:extLst>
          </p:cNvPr>
          <p:cNvSpPr txBox="1"/>
          <p:nvPr/>
        </p:nvSpPr>
        <p:spPr>
          <a:xfrm>
            <a:off x="2067919" y="1690930"/>
            <a:ext cx="5008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66FFFF"/>
                </a:solidFill>
              </a:rPr>
              <a:t>Avaliação Contábil</a:t>
            </a:r>
          </a:p>
        </p:txBody>
      </p:sp>
    </p:spTree>
    <p:extLst>
      <p:ext uri="{BB962C8B-B14F-4D97-AF65-F5344CB8AC3E}">
        <p14:creationId xmlns:p14="http://schemas.microsoft.com/office/powerpoint/2010/main" val="3725043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E427882A-1473-442C-A0C5-29AA1864FBD9}"/>
              </a:ext>
            </a:extLst>
          </p:cNvPr>
          <p:cNvSpPr txBox="1"/>
          <p:nvPr/>
        </p:nvSpPr>
        <p:spPr>
          <a:xfrm>
            <a:off x="918117" y="2447726"/>
            <a:ext cx="784157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Aplicável apenas a empresas de capital aberto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Avaliação baseada no valor (preço) das ações no mercado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Os preços podem ser ponderados por volumes de negociação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Método rápido e simples, e pode captar a perspectiva do mercado em relação ao futuro da empresa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Distorções: liquidez, volatilidade e fatores externos</a:t>
            </a:r>
          </a:p>
        </p:txBody>
      </p:sp>
      <p:grpSp>
        <p:nvGrpSpPr>
          <p:cNvPr id="5" name="Grupo 14">
            <a:extLst>
              <a:ext uri="{FF2B5EF4-FFF2-40B4-BE49-F238E27FC236}">
                <a16:creationId xmlns:a16="http://schemas.microsoft.com/office/drawing/2014/main" id="{83D041D8-29E1-4B16-B799-EA6C615DD455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6" name="Grupo 115">
              <a:extLst>
                <a:ext uri="{FF2B5EF4-FFF2-40B4-BE49-F238E27FC236}">
                  <a16:creationId xmlns:a16="http://schemas.microsoft.com/office/drawing/2014/main" id="{F66970FC-D9B2-4D76-B19E-4FDA077F746E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65010EC7-088E-4E3F-8849-8881CCF1D97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56499E7E-D165-468C-AB41-D0950F3D144B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id="{B7BE24EF-ED7E-43B6-AF0B-D3491C55822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10" name="Grupo 25">
            <a:extLst>
              <a:ext uri="{FF2B5EF4-FFF2-40B4-BE49-F238E27FC236}">
                <a16:creationId xmlns:a16="http://schemas.microsoft.com/office/drawing/2014/main" id="{A8A663AE-67F5-4FD3-98F1-92799A86CED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11" name="Grupo 36">
              <a:extLst>
                <a:ext uri="{FF2B5EF4-FFF2-40B4-BE49-F238E27FC236}">
                  <a16:creationId xmlns:a16="http://schemas.microsoft.com/office/drawing/2014/main" id="{93AEA399-3771-403E-9D74-43B95A7F6997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8A47E1B2-B39C-4787-AA4B-8BD5ACB01FAA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666E8FF3-1B14-4DA9-9C56-842FC4BF914C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12" name="Grupo 113">
              <a:extLst>
                <a:ext uri="{FF2B5EF4-FFF2-40B4-BE49-F238E27FC236}">
                  <a16:creationId xmlns:a16="http://schemas.microsoft.com/office/drawing/2014/main" id="{FB62B1D2-0039-4887-BFA3-BCC2C8A9123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43A45B23-22C8-4C52-A7FE-F8F7B04B8514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DE6F3E0F-6B09-4E76-8AA4-06B8987041B4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7" name="Retângulo 16">
            <a:extLst>
              <a:ext uri="{FF2B5EF4-FFF2-40B4-BE49-F238E27FC236}">
                <a16:creationId xmlns:a16="http://schemas.microsoft.com/office/drawing/2014/main" id="{D5C8B67F-CC4F-4F96-BDCB-44C26FA8B51F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1F6AFA13-FACD-4AB4-9B8E-E607D53A0B2A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Avaliação de Empresas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43FCC711-DB02-4EC8-B8BD-682A1FE02E3F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15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3B28FA22-0D59-4A98-ABAA-361434F35720}"/>
              </a:ext>
            </a:extLst>
          </p:cNvPr>
          <p:cNvSpPr txBox="1"/>
          <p:nvPr/>
        </p:nvSpPr>
        <p:spPr>
          <a:xfrm>
            <a:off x="2067919" y="1602004"/>
            <a:ext cx="5008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66FFFF"/>
                </a:solidFill>
              </a:rPr>
              <a:t>Avaliação de Mercado</a:t>
            </a:r>
          </a:p>
        </p:txBody>
      </p:sp>
    </p:spTree>
    <p:extLst>
      <p:ext uri="{BB962C8B-B14F-4D97-AF65-F5344CB8AC3E}">
        <p14:creationId xmlns:p14="http://schemas.microsoft.com/office/powerpoint/2010/main" val="2613285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E427882A-1473-442C-A0C5-29AA1864FBD9}"/>
              </a:ext>
            </a:extLst>
          </p:cNvPr>
          <p:cNvSpPr txBox="1"/>
          <p:nvPr/>
        </p:nvSpPr>
        <p:spPr>
          <a:xfrm>
            <a:off x="874643" y="2585541"/>
            <a:ext cx="775252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O valor da empresa deriva da precificação de empresas comparáveis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Se faz uso de uma variável comum (receita, EBIT, EBTIDA, VPA, específicas etc.)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Busca o valor de mercado (preço) e não o valor intrínseco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Método relativamente simples e rápido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Valor usado apenas como referência (pouco confiável)</a:t>
            </a:r>
          </a:p>
        </p:txBody>
      </p:sp>
      <p:grpSp>
        <p:nvGrpSpPr>
          <p:cNvPr id="5" name="Grupo 14">
            <a:extLst>
              <a:ext uri="{FF2B5EF4-FFF2-40B4-BE49-F238E27FC236}">
                <a16:creationId xmlns:a16="http://schemas.microsoft.com/office/drawing/2014/main" id="{83D041D8-29E1-4B16-B799-EA6C615DD455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6" name="Grupo 115">
              <a:extLst>
                <a:ext uri="{FF2B5EF4-FFF2-40B4-BE49-F238E27FC236}">
                  <a16:creationId xmlns:a16="http://schemas.microsoft.com/office/drawing/2014/main" id="{F66970FC-D9B2-4D76-B19E-4FDA077F746E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65010EC7-088E-4E3F-8849-8881CCF1D97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56499E7E-D165-468C-AB41-D0950F3D144B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id="{B7BE24EF-ED7E-43B6-AF0B-D3491C55822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10" name="Grupo 25">
            <a:extLst>
              <a:ext uri="{FF2B5EF4-FFF2-40B4-BE49-F238E27FC236}">
                <a16:creationId xmlns:a16="http://schemas.microsoft.com/office/drawing/2014/main" id="{A8A663AE-67F5-4FD3-98F1-92799A86CED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11" name="Grupo 36">
              <a:extLst>
                <a:ext uri="{FF2B5EF4-FFF2-40B4-BE49-F238E27FC236}">
                  <a16:creationId xmlns:a16="http://schemas.microsoft.com/office/drawing/2014/main" id="{93AEA399-3771-403E-9D74-43B95A7F6997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8A47E1B2-B39C-4787-AA4B-8BD5ACB01FAA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666E8FF3-1B14-4DA9-9C56-842FC4BF914C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12" name="Grupo 113">
              <a:extLst>
                <a:ext uri="{FF2B5EF4-FFF2-40B4-BE49-F238E27FC236}">
                  <a16:creationId xmlns:a16="http://schemas.microsoft.com/office/drawing/2014/main" id="{FB62B1D2-0039-4887-BFA3-BCC2C8A9123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43A45B23-22C8-4C52-A7FE-F8F7B04B8514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DE6F3E0F-6B09-4E76-8AA4-06B8987041B4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7" name="Retângulo 16">
            <a:extLst>
              <a:ext uri="{FF2B5EF4-FFF2-40B4-BE49-F238E27FC236}">
                <a16:creationId xmlns:a16="http://schemas.microsoft.com/office/drawing/2014/main" id="{D5C8B67F-CC4F-4F96-BDCB-44C26FA8B51F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1F6AFA13-FACD-4AB4-9B8E-E607D53A0B2A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Avaliação de Empresas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43FCC711-DB02-4EC8-B8BD-682A1FE02E3F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15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3B28FA22-0D59-4A98-ABAA-361434F35720}"/>
              </a:ext>
            </a:extLst>
          </p:cNvPr>
          <p:cNvSpPr txBox="1"/>
          <p:nvPr/>
        </p:nvSpPr>
        <p:spPr>
          <a:xfrm>
            <a:off x="2067919" y="1651150"/>
            <a:ext cx="5008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66FFFF"/>
                </a:solidFill>
              </a:rPr>
              <a:t>Avaliação por Múltiplos</a:t>
            </a:r>
          </a:p>
        </p:txBody>
      </p:sp>
    </p:spTree>
    <p:extLst>
      <p:ext uri="{BB962C8B-B14F-4D97-AF65-F5344CB8AC3E}">
        <p14:creationId xmlns:p14="http://schemas.microsoft.com/office/powerpoint/2010/main" val="3230947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E427882A-1473-442C-A0C5-29AA1864FBD9}"/>
              </a:ext>
            </a:extLst>
          </p:cNvPr>
          <p:cNvSpPr txBox="1"/>
          <p:nvPr/>
        </p:nvSpPr>
        <p:spPr>
          <a:xfrm>
            <a:off x="2894574" y="2646031"/>
            <a:ext cx="5904656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000" dirty="0"/>
              <a:t>o múltiplo deve ser consistente e medido da mesma forma entre as empresas de comparação; </a:t>
            </a:r>
          </a:p>
          <a:p>
            <a:pPr>
              <a:spcAft>
                <a:spcPts val="1200"/>
              </a:spcAft>
            </a:pPr>
            <a:r>
              <a:rPr lang="pt-BR" sz="2000" dirty="0"/>
              <a:t>verificar como o múltiplo varia entre as empresas de comparação; </a:t>
            </a:r>
          </a:p>
          <a:p>
            <a:pPr>
              <a:spcAft>
                <a:spcPts val="1200"/>
              </a:spcAft>
            </a:pPr>
            <a:r>
              <a:rPr lang="pt-BR" sz="2000" dirty="0"/>
              <a:t>identificar quais são os fundamentos que norteiam o múltiplo; </a:t>
            </a:r>
          </a:p>
          <a:p>
            <a:pPr>
              <a:spcAft>
                <a:spcPts val="1200"/>
              </a:spcAft>
            </a:pPr>
            <a:r>
              <a:rPr lang="pt-BR" sz="2000" dirty="0"/>
              <a:t>selecionar as empresas mais adequadas e ajustar diferenças.</a:t>
            </a:r>
          </a:p>
        </p:txBody>
      </p:sp>
      <p:grpSp>
        <p:nvGrpSpPr>
          <p:cNvPr id="5" name="Grupo 14">
            <a:extLst>
              <a:ext uri="{FF2B5EF4-FFF2-40B4-BE49-F238E27FC236}">
                <a16:creationId xmlns:a16="http://schemas.microsoft.com/office/drawing/2014/main" id="{83D041D8-29E1-4B16-B799-EA6C615DD455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6" name="Grupo 115">
              <a:extLst>
                <a:ext uri="{FF2B5EF4-FFF2-40B4-BE49-F238E27FC236}">
                  <a16:creationId xmlns:a16="http://schemas.microsoft.com/office/drawing/2014/main" id="{F66970FC-D9B2-4D76-B19E-4FDA077F746E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65010EC7-088E-4E3F-8849-8881CCF1D97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56499E7E-D165-468C-AB41-D0950F3D144B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id="{B7BE24EF-ED7E-43B6-AF0B-D3491C55822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10" name="Grupo 25">
            <a:extLst>
              <a:ext uri="{FF2B5EF4-FFF2-40B4-BE49-F238E27FC236}">
                <a16:creationId xmlns:a16="http://schemas.microsoft.com/office/drawing/2014/main" id="{A8A663AE-67F5-4FD3-98F1-92799A86CED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11" name="Grupo 36">
              <a:extLst>
                <a:ext uri="{FF2B5EF4-FFF2-40B4-BE49-F238E27FC236}">
                  <a16:creationId xmlns:a16="http://schemas.microsoft.com/office/drawing/2014/main" id="{93AEA399-3771-403E-9D74-43B95A7F6997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8A47E1B2-B39C-4787-AA4B-8BD5ACB01FAA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666E8FF3-1B14-4DA9-9C56-842FC4BF914C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12" name="Grupo 113">
              <a:extLst>
                <a:ext uri="{FF2B5EF4-FFF2-40B4-BE49-F238E27FC236}">
                  <a16:creationId xmlns:a16="http://schemas.microsoft.com/office/drawing/2014/main" id="{FB62B1D2-0039-4887-BFA3-BCC2C8A9123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43A45B23-22C8-4C52-A7FE-F8F7B04B8514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DE6F3E0F-6B09-4E76-8AA4-06B8987041B4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7" name="Retângulo 16">
            <a:extLst>
              <a:ext uri="{FF2B5EF4-FFF2-40B4-BE49-F238E27FC236}">
                <a16:creationId xmlns:a16="http://schemas.microsoft.com/office/drawing/2014/main" id="{D5C8B67F-CC4F-4F96-BDCB-44C26FA8B51F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1F6AFA13-FACD-4AB4-9B8E-E607D53A0B2A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Avaliação de Empresas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43FCC711-DB02-4EC8-B8BD-682A1FE02E3F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15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3B28FA22-0D59-4A98-ABAA-361434F35720}"/>
              </a:ext>
            </a:extLst>
          </p:cNvPr>
          <p:cNvSpPr txBox="1"/>
          <p:nvPr/>
        </p:nvSpPr>
        <p:spPr>
          <a:xfrm>
            <a:off x="2067919" y="1653681"/>
            <a:ext cx="5008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66FFFF"/>
                </a:solidFill>
              </a:rPr>
              <a:t>Avaliação por Múltiplos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15C98290-50A4-48AE-AB15-9B1EAA408929}"/>
              </a:ext>
            </a:extLst>
          </p:cNvPr>
          <p:cNvSpPr txBox="1"/>
          <p:nvPr/>
        </p:nvSpPr>
        <p:spPr>
          <a:xfrm>
            <a:off x="542895" y="2669680"/>
            <a:ext cx="221915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FFCCFF"/>
                </a:solidFill>
              </a:rPr>
              <a:t>Teste de definição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05D775D1-0A30-41A6-8483-1BD6355A79E6}"/>
              </a:ext>
            </a:extLst>
          </p:cNvPr>
          <p:cNvSpPr txBox="1"/>
          <p:nvPr/>
        </p:nvSpPr>
        <p:spPr>
          <a:xfrm>
            <a:off x="542895" y="3427199"/>
            <a:ext cx="221915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FFCCFF"/>
                </a:solidFill>
              </a:rPr>
              <a:t>Teste Descritivo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B5643FAD-05A1-41F5-9275-CEEEE3FBE0D0}"/>
              </a:ext>
            </a:extLst>
          </p:cNvPr>
          <p:cNvSpPr txBox="1"/>
          <p:nvPr/>
        </p:nvSpPr>
        <p:spPr>
          <a:xfrm>
            <a:off x="542895" y="4184718"/>
            <a:ext cx="181332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FFCCFF"/>
                </a:solidFill>
              </a:rPr>
              <a:t>Teste Analítico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D19037DA-9CB0-4857-AF0F-34FDB13A3D8C}"/>
              </a:ext>
            </a:extLst>
          </p:cNvPr>
          <p:cNvSpPr txBox="1"/>
          <p:nvPr/>
        </p:nvSpPr>
        <p:spPr>
          <a:xfrm>
            <a:off x="542895" y="4942238"/>
            <a:ext cx="221915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FFCCFF"/>
                </a:solidFill>
              </a:rPr>
              <a:t>Teste de Aplicação</a:t>
            </a:r>
          </a:p>
        </p:txBody>
      </p: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9D7982C1-A070-4060-871F-0F4B5DB28522}"/>
              </a:ext>
            </a:extLst>
          </p:cNvPr>
          <p:cNvCxnSpPr>
            <a:cxnSpLocks/>
          </p:cNvCxnSpPr>
          <p:nvPr/>
        </p:nvCxnSpPr>
        <p:spPr>
          <a:xfrm>
            <a:off x="2800784" y="2751738"/>
            <a:ext cx="0" cy="5168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>
            <a:extLst>
              <a:ext uri="{FF2B5EF4-FFF2-40B4-BE49-F238E27FC236}">
                <a16:creationId xmlns:a16="http://schemas.microsoft.com/office/drawing/2014/main" id="{946228F2-46F2-4C1B-AAF4-909E8EFAD1BA}"/>
              </a:ext>
            </a:extLst>
          </p:cNvPr>
          <p:cNvCxnSpPr>
            <a:cxnSpLocks/>
          </p:cNvCxnSpPr>
          <p:nvPr/>
        </p:nvCxnSpPr>
        <p:spPr>
          <a:xfrm>
            <a:off x="2800784" y="3529135"/>
            <a:ext cx="0" cy="5168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F418E0A9-D14E-49A0-BDAD-B591F899D52F}"/>
              </a:ext>
            </a:extLst>
          </p:cNvPr>
          <p:cNvCxnSpPr>
            <a:cxnSpLocks/>
          </p:cNvCxnSpPr>
          <p:nvPr/>
        </p:nvCxnSpPr>
        <p:spPr>
          <a:xfrm>
            <a:off x="2800784" y="4306532"/>
            <a:ext cx="0" cy="5168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>
            <a:extLst>
              <a:ext uri="{FF2B5EF4-FFF2-40B4-BE49-F238E27FC236}">
                <a16:creationId xmlns:a16="http://schemas.microsoft.com/office/drawing/2014/main" id="{6897F6AC-1CD1-4D4C-90DD-42D5479CD97C}"/>
              </a:ext>
            </a:extLst>
          </p:cNvPr>
          <p:cNvCxnSpPr>
            <a:cxnSpLocks/>
          </p:cNvCxnSpPr>
          <p:nvPr/>
        </p:nvCxnSpPr>
        <p:spPr>
          <a:xfrm>
            <a:off x="2800784" y="5083930"/>
            <a:ext cx="0" cy="5168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0161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E427882A-1473-442C-A0C5-29AA1864FBD9}"/>
              </a:ext>
            </a:extLst>
          </p:cNvPr>
          <p:cNvSpPr txBox="1"/>
          <p:nvPr/>
        </p:nvSpPr>
        <p:spPr>
          <a:xfrm>
            <a:off x="874643" y="2426515"/>
            <a:ext cx="775252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O valor é dado pelo valor presente da soma dos dividendos futuros da empresa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Modelo de Gordon (com ou sem crescimento) e Modelo H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Aplicável a empresas estabilizadas, em mercados maduros e com política de dividendos estável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Método relativamente simples e rápido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Valor usado apenas como referência (pouco confiável)</a:t>
            </a:r>
          </a:p>
        </p:txBody>
      </p:sp>
      <p:grpSp>
        <p:nvGrpSpPr>
          <p:cNvPr id="5" name="Grupo 14">
            <a:extLst>
              <a:ext uri="{FF2B5EF4-FFF2-40B4-BE49-F238E27FC236}">
                <a16:creationId xmlns:a16="http://schemas.microsoft.com/office/drawing/2014/main" id="{83D041D8-29E1-4B16-B799-EA6C615DD455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6" name="Grupo 115">
              <a:extLst>
                <a:ext uri="{FF2B5EF4-FFF2-40B4-BE49-F238E27FC236}">
                  <a16:creationId xmlns:a16="http://schemas.microsoft.com/office/drawing/2014/main" id="{F66970FC-D9B2-4D76-B19E-4FDA077F746E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65010EC7-088E-4E3F-8849-8881CCF1D97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56499E7E-D165-468C-AB41-D0950F3D144B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id="{B7BE24EF-ED7E-43B6-AF0B-D3491C55822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10" name="Grupo 25">
            <a:extLst>
              <a:ext uri="{FF2B5EF4-FFF2-40B4-BE49-F238E27FC236}">
                <a16:creationId xmlns:a16="http://schemas.microsoft.com/office/drawing/2014/main" id="{A8A663AE-67F5-4FD3-98F1-92799A86CED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11" name="Grupo 36">
              <a:extLst>
                <a:ext uri="{FF2B5EF4-FFF2-40B4-BE49-F238E27FC236}">
                  <a16:creationId xmlns:a16="http://schemas.microsoft.com/office/drawing/2014/main" id="{93AEA399-3771-403E-9D74-43B95A7F6997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8A47E1B2-B39C-4787-AA4B-8BD5ACB01FAA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666E8FF3-1B14-4DA9-9C56-842FC4BF914C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12" name="Grupo 113">
              <a:extLst>
                <a:ext uri="{FF2B5EF4-FFF2-40B4-BE49-F238E27FC236}">
                  <a16:creationId xmlns:a16="http://schemas.microsoft.com/office/drawing/2014/main" id="{FB62B1D2-0039-4887-BFA3-BCC2C8A9123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43A45B23-22C8-4C52-A7FE-F8F7B04B8514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DE6F3E0F-6B09-4E76-8AA4-06B8987041B4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7" name="Retângulo 16">
            <a:extLst>
              <a:ext uri="{FF2B5EF4-FFF2-40B4-BE49-F238E27FC236}">
                <a16:creationId xmlns:a16="http://schemas.microsoft.com/office/drawing/2014/main" id="{D5C8B67F-CC4F-4F96-BDCB-44C26FA8B51F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1F6AFA13-FACD-4AB4-9B8E-E607D53A0B2A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Avaliação de Empresas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43FCC711-DB02-4EC8-B8BD-682A1FE02E3F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15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3B28FA22-0D59-4A98-ABAA-361434F35720}"/>
              </a:ext>
            </a:extLst>
          </p:cNvPr>
          <p:cNvSpPr txBox="1"/>
          <p:nvPr/>
        </p:nvSpPr>
        <p:spPr>
          <a:xfrm>
            <a:off x="2067919" y="1651150"/>
            <a:ext cx="5008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66FFFF"/>
                </a:solidFill>
              </a:rPr>
              <a:t>Avaliação por Dividendos</a:t>
            </a:r>
          </a:p>
        </p:txBody>
      </p:sp>
    </p:spTree>
    <p:extLst>
      <p:ext uri="{BB962C8B-B14F-4D97-AF65-F5344CB8AC3E}">
        <p14:creationId xmlns:p14="http://schemas.microsoft.com/office/powerpoint/2010/main" val="20077754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B487EF31-836D-40AA-A8F7-D39887594AC5}"/>
              </a:ext>
            </a:extLst>
          </p:cNvPr>
          <p:cNvSpPr txBox="1"/>
          <p:nvPr/>
        </p:nvSpPr>
        <p:spPr>
          <a:xfrm>
            <a:off x="970920" y="1855187"/>
            <a:ext cx="28688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0FFCC"/>
                </a:solidFill>
              </a:rPr>
              <a:t>Modelo de Gordon (sem crescimento)</a:t>
            </a:r>
            <a:endParaRPr lang="pt-BR" sz="2400" b="1" dirty="0"/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BB61E6B9-A751-49D0-B012-C38E661197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89604" y="2852734"/>
            <a:ext cx="838200" cy="571500"/>
          </a:xfrm>
          <a:prstGeom prst="rect">
            <a:avLst/>
          </a:prstGeom>
          <a:noFill/>
        </p:spPr>
      </p:pic>
      <p:pic>
        <p:nvPicPr>
          <p:cNvPr id="63" name="Picture 6">
            <a:extLst>
              <a:ext uri="{FF2B5EF4-FFF2-40B4-BE49-F238E27FC236}">
                <a16:creationId xmlns:a16="http://schemas.microsoft.com/office/drawing/2014/main" id="{526281B8-0234-41FD-87AB-D3009ED760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05488" y="5035737"/>
            <a:ext cx="1257300" cy="628650"/>
          </a:xfrm>
          <a:prstGeom prst="rect">
            <a:avLst/>
          </a:prstGeom>
          <a:noFill/>
        </p:spPr>
      </p:pic>
      <p:grpSp>
        <p:nvGrpSpPr>
          <p:cNvPr id="103" name="Grupo 14">
            <a:extLst>
              <a:ext uri="{FF2B5EF4-FFF2-40B4-BE49-F238E27FC236}">
                <a16:creationId xmlns:a16="http://schemas.microsoft.com/office/drawing/2014/main" id="{0520DED2-16E9-4967-81EB-E603ABA9054F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04" name="Grupo 115">
              <a:extLst>
                <a:ext uri="{FF2B5EF4-FFF2-40B4-BE49-F238E27FC236}">
                  <a16:creationId xmlns:a16="http://schemas.microsoft.com/office/drawing/2014/main" id="{83DCFAEC-8290-44A7-9672-B97A3D03C51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06" name="Retângulo 105">
                <a:extLst>
                  <a:ext uri="{FF2B5EF4-FFF2-40B4-BE49-F238E27FC236}">
                    <a16:creationId xmlns:a16="http://schemas.microsoft.com/office/drawing/2014/main" id="{1C90CEA2-30BA-4EDD-924D-1B4502D4C8BB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7" name="CaixaDeTexto 106">
                <a:extLst>
                  <a:ext uri="{FF2B5EF4-FFF2-40B4-BE49-F238E27FC236}">
                    <a16:creationId xmlns:a16="http://schemas.microsoft.com/office/drawing/2014/main" id="{DA3A2295-8307-46BB-9F74-4D84D6E64B94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05" name="CaixaDeTexto 104">
              <a:extLst>
                <a:ext uri="{FF2B5EF4-FFF2-40B4-BE49-F238E27FC236}">
                  <a16:creationId xmlns:a16="http://schemas.microsoft.com/office/drawing/2014/main" id="{027E3401-B818-4E1E-BDAA-624945CDC1DA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108" name="Grupo 25">
            <a:extLst>
              <a:ext uri="{FF2B5EF4-FFF2-40B4-BE49-F238E27FC236}">
                <a16:creationId xmlns:a16="http://schemas.microsoft.com/office/drawing/2014/main" id="{7D77D9C9-4BF4-482E-A636-72D26B3A28E2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109" name="Grupo 36">
              <a:extLst>
                <a:ext uri="{FF2B5EF4-FFF2-40B4-BE49-F238E27FC236}">
                  <a16:creationId xmlns:a16="http://schemas.microsoft.com/office/drawing/2014/main" id="{94285B96-6774-4D8C-A777-D5C2BE60B9B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13" name="Retângulo 112">
                <a:extLst>
                  <a:ext uri="{FF2B5EF4-FFF2-40B4-BE49-F238E27FC236}">
                    <a16:creationId xmlns:a16="http://schemas.microsoft.com/office/drawing/2014/main" id="{1930BB0F-FC1D-48A9-99E5-A83D10D02884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4" name="CaixaDeTexto 113">
                <a:extLst>
                  <a:ext uri="{FF2B5EF4-FFF2-40B4-BE49-F238E27FC236}">
                    <a16:creationId xmlns:a16="http://schemas.microsoft.com/office/drawing/2014/main" id="{2EB61651-A37C-4DCB-99EB-F8C559FFB22D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110" name="Grupo 113">
              <a:extLst>
                <a:ext uri="{FF2B5EF4-FFF2-40B4-BE49-F238E27FC236}">
                  <a16:creationId xmlns:a16="http://schemas.microsoft.com/office/drawing/2014/main" id="{B263C58B-DD8E-4866-B0B1-E244F01B3E86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111" name="Retângulo 110">
                <a:extLst>
                  <a:ext uri="{FF2B5EF4-FFF2-40B4-BE49-F238E27FC236}">
                    <a16:creationId xmlns:a16="http://schemas.microsoft.com/office/drawing/2014/main" id="{3F11A93E-C302-41E1-9F89-BC8E7259D24C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2" name="CaixaDeTexto 111">
                <a:extLst>
                  <a:ext uri="{FF2B5EF4-FFF2-40B4-BE49-F238E27FC236}">
                    <a16:creationId xmlns:a16="http://schemas.microsoft.com/office/drawing/2014/main" id="{C7E0B6AF-718E-4D30-A0D9-DFDEE52207DE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15" name="Retângulo 114">
            <a:extLst>
              <a:ext uri="{FF2B5EF4-FFF2-40B4-BE49-F238E27FC236}">
                <a16:creationId xmlns:a16="http://schemas.microsoft.com/office/drawing/2014/main" id="{4478833D-049F-41E1-ABC2-9409195CCC81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6" name="CaixaDeTexto 115">
            <a:extLst>
              <a:ext uri="{FF2B5EF4-FFF2-40B4-BE49-F238E27FC236}">
                <a16:creationId xmlns:a16="http://schemas.microsoft.com/office/drawing/2014/main" id="{DCBFF663-A312-4EEA-80BA-8BDB82C1F4F3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Avaliação de Empresas</a:t>
            </a:r>
          </a:p>
        </p:txBody>
      </p:sp>
      <p:sp>
        <p:nvSpPr>
          <p:cNvPr id="117" name="CaixaDeTexto 116">
            <a:extLst>
              <a:ext uri="{FF2B5EF4-FFF2-40B4-BE49-F238E27FC236}">
                <a16:creationId xmlns:a16="http://schemas.microsoft.com/office/drawing/2014/main" id="{C2220F6F-4FA3-48F5-99F2-6BE345518317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15</a:t>
            </a:r>
          </a:p>
        </p:txBody>
      </p:sp>
      <p:sp>
        <p:nvSpPr>
          <p:cNvPr id="119" name="CaixaDeTexto 118">
            <a:extLst>
              <a:ext uri="{FF2B5EF4-FFF2-40B4-BE49-F238E27FC236}">
                <a16:creationId xmlns:a16="http://schemas.microsoft.com/office/drawing/2014/main" id="{C747EBBE-EB39-4B61-8B70-73A820A26DAE}"/>
              </a:ext>
            </a:extLst>
          </p:cNvPr>
          <p:cNvSpPr txBox="1"/>
          <p:nvPr/>
        </p:nvSpPr>
        <p:spPr>
          <a:xfrm>
            <a:off x="961764" y="4065863"/>
            <a:ext cx="30415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FFC000"/>
                </a:solidFill>
              </a:rPr>
              <a:t>Modelo de Gordon (crescimento: taxa g)</a:t>
            </a:r>
          </a:p>
        </p:txBody>
      </p:sp>
      <p:grpSp>
        <p:nvGrpSpPr>
          <p:cNvPr id="125" name="Agrupar 124">
            <a:extLst>
              <a:ext uri="{FF2B5EF4-FFF2-40B4-BE49-F238E27FC236}">
                <a16:creationId xmlns:a16="http://schemas.microsoft.com/office/drawing/2014/main" id="{EAE6B43A-6416-4F31-8585-5E9A6F540448}"/>
              </a:ext>
            </a:extLst>
          </p:cNvPr>
          <p:cNvGrpSpPr/>
          <p:nvPr/>
        </p:nvGrpSpPr>
        <p:grpSpPr>
          <a:xfrm>
            <a:off x="4152311" y="1713620"/>
            <a:ext cx="4465585" cy="1915675"/>
            <a:chOff x="4126114" y="1936502"/>
            <a:chExt cx="4465585" cy="1915675"/>
          </a:xfrm>
        </p:grpSpPr>
        <p:grpSp>
          <p:nvGrpSpPr>
            <p:cNvPr id="8" name="Grupo 115">
              <a:extLst>
                <a:ext uri="{FF2B5EF4-FFF2-40B4-BE49-F238E27FC236}">
                  <a16:creationId xmlns:a16="http://schemas.microsoft.com/office/drawing/2014/main" id="{8E6B77A2-F0F9-4480-B5CF-2295AAA4EE68}"/>
                </a:ext>
              </a:extLst>
            </p:cNvPr>
            <p:cNvGrpSpPr/>
            <p:nvPr/>
          </p:nvGrpSpPr>
          <p:grpSpPr>
            <a:xfrm>
              <a:off x="4210969" y="1936502"/>
              <a:ext cx="4380730" cy="1268184"/>
              <a:chOff x="4284238" y="2836003"/>
              <a:chExt cx="4380730" cy="1268184"/>
            </a:xfrm>
          </p:grpSpPr>
          <p:grpSp>
            <p:nvGrpSpPr>
              <p:cNvPr id="9" name="Grupo 107">
                <a:extLst>
                  <a:ext uri="{FF2B5EF4-FFF2-40B4-BE49-F238E27FC236}">
                    <a16:creationId xmlns:a16="http://schemas.microsoft.com/office/drawing/2014/main" id="{609A7C0D-2C4E-49FE-827C-FA8C7A51C8A2}"/>
                  </a:ext>
                </a:extLst>
              </p:cNvPr>
              <p:cNvGrpSpPr/>
              <p:nvPr/>
            </p:nvGrpSpPr>
            <p:grpSpPr>
              <a:xfrm>
                <a:off x="4284238" y="2836003"/>
                <a:ext cx="3833220" cy="1268184"/>
                <a:chOff x="4042697" y="2499588"/>
                <a:chExt cx="3833220" cy="1268184"/>
              </a:xfrm>
            </p:grpSpPr>
            <p:cxnSp>
              <p:nvCxnSpPr>
                <p:cNvPr id="12" name="Conector reto 11">
                  <a:extLst>
                    <a:ext uri="{FF2B5EF4-FFF2-40B4-BE49-F238E27FC236}">
                      <a16:creationId xmlns:a16="http://schemas.microsoft.com/office/drawing/2014/main" id="{622F8ECF-A05C-4F98-8BBF-0BB267A93A94}"/>
                    </a:ext>
                  </a:extLst>
                </p:cNvPr>
                <p:cNvCxnSpPr/>
                <p:nvPr/>
              </p:nvCxnSpPr>
              <p:spPr>
                <a:xfrm flipV="1">
                  <a:off x="4597879" y="3131383"/>
                  <a:ext cx="1" cy="33643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Conector reto 12">
                  <a:extLst>
                    <a:ext uri="{FF2B5EF4-FFF2-40B4-BE49-F238E27FC236}">
                      <a16:creationId xmlns:a16="http://schemas.microsoft.com/office/drawing/2014/main" id="{2D65E06F-D4E1-49B9-81C7-714C1508032F}"/>
                    </a:ext>
                  </a:extLst>
                </p:cNvPr>
                <p:cNvCxnSpPr/>
                <p:nvPr/>
              </p:nvCxnSpPr>
              <p:spPr>
                <a:xfrm>
                  <a:off x="4149306" y="3467821"/>
                  <a:ext cx="3709358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Retângulo 13">
                  <a:extLst>
                    <a:ext uri="{FF2B5EF4-FFF2-40B4-BE49-F238E27FC236}">
                      <a16:creationId xmlns:a16="http://schemas.microsoft.com/office/drawing/2014/main" id="{DA322A0C-A0DF-44F4-8D5E-B35EB8B1795C}"/>
                    </a:ext>
                  </a:extLst>
                </p:cNvPr>
                <p:cNvSpPr/>
                <p:nvPr/>
              </p:nvSpPr>
              <p:spPr>
                <a:xfrm>
                  <a:off x="4042697" y="3157030"/>
                  <a:ext cx="276038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pt-BR" sz="1400" b="1" dirty="0">
                      <a:cs typeface="Arial" pitchFamily="34" charset="0"/>
                    </a:rPr>
                    <a:t>0</a:t>
                  </a:r>
                  <a:endParaRPr lang="pt-BR" sz="1400" b="1" dirty="0"/>
                </a:p>
              </p:txBody>
            </p:sp>
            <p:sp>
              <p:nvSpPr>
                <p:cNvPr id="15" name="Retângulo 14">
                  <a:extLst>
                    <a:ext uri="{FF2B5EF4-FFF2-40B4-BE49-F238E27FC236}">
                      <a16:creationId xmlns:a16="http://schemas.microsoft.com/office/drawing/2014/main" id="{CAE1BB56-E035-42C7-860C-3E023B8D3E52}"/>
                    </a:ext>
                  </a:extLst>
                </p:cNvPr>
                <p:cNvSpPr/>
                <p:nvPr/>
              </p:nvSpPr>
              <p:spPr>
                <a:xfrm>
                  <a:off x="4445598" y="3459995"/>
                  <a:ext cx="276038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pt-BR" sz="1400" b="1" dirty="0">
                      <a:cs typeface="Arial" pitchFamily="34" charset="0"/>
                    </a:rPr>
                    <a:t>1</a:t>
                  </a:r>
                  <a:endParaRPr lang="pt-BR" sz="1400" b="1" dirty="0"/>
                </a:p>
              </p:txBody>
            </p:sp>
            <p:sp>
              <p:nvSpPr>
                <p:cNvPr id="16" name="Retângulo 15">
                  <a:extLst>
                    <a:ext uri="{FF2B5EF4-FFF2-40B4-BE49-F238E27FC236}">
                      <a16:creationId xmlns:a16="http://schemas.microsoft.com/office/drawing/2014/main" id="{F6FCE6B6-527E-4459-816C-483058DA825F}"/>
                    </a:ext>
                  </a:extLst>
                </p:cNvPr>
                <p:cNvSpPr/>
                <p:nvPr/>
              </p:nvSpPr>
              <p:spPr>
                <a:xfrm>
                  <a:off x="4927240" y="3459995"/>
                  <a:ext cx="276038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pt-BR" sz="1400" b="1" dirty="0">
                      <a:cs typeface="Arial" pitchFamily="34" charset="0"/>
                    </a:rPr>
                    <a:t>2</a:t>
                  </a:r>
                  <a:endParaRPr lang="pt-BR" sz="1400" b="1" dirty="0"/>
                </a:p>
              </p:txBody>
            </p:sp>
            <p:sp>
              <p:nvSpPr>
                <p:cNvPr id="17" name="Retângulo 16">
                  <a:extLst>
                    <a:ext uri="{FF2B5EF4-FFF2-40B4-BE49-F238E27FC236}">
                      <a16:creationId xmlns:a16="http://schemas.microsoft.com/office/drawing/2014/main" id="{95228950-8917-41B2-986C-16AF24756367}"/>
                    </a:ext>
                  </a:extLst>
                </p:cNvPr>
                <p:cNvSpPr/>
                <p:nvPr/>
              </p:nvSpPr>
              <p:spPr>
                <a:xfrm>
                  <a:off x="5408882" y="3459995"/>
                  <a:ext cx="276038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pt-BR" sz="1400" b="1" dirty="0">
                      <a:cs typeface="Arial" pitchFamily="34" charset="0"/>
                    </a:rPr>
                    <a:t>3</a:t>
                  </a:r>
                  <a:endParaRPr lang="pt-BR" sz="1400" b="1" dirty="0"/>
                </a:p>
              </p:txBody>
            </p:sp>
            <p:sp>
              <p:nvSpPr>
                <p:cNvPr id="18" name="Retângulo 17">
                  <a:extLst>
                    <a:ext uri="{FF2B5EF4-FFF2-40B4-BE49-F238E27FC236}">
                      <a16:creationId xmlns:a16="http://schemas.microsoft.com/office/drawing/2014/main" id="{0E122B35-39B9-4A73-9833-FD7EBE6F7B8A}"/>
                    </a:ext>
                  </a:extLst>
                </p:cNvPr>
                <p:cNvSpPr/>
                <p:nvPr/>
              </p:nvSpPr>
              <p:spPr>
                <a:xfrm>
                  <a:off x="5890524" y="3459995"/>
                  <a:ext cx="276038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pt-BR" sz="1400" b="1" dirty="0">
                      <a:cs typeface="Arial" pitchFamily="34" charset="0"/>
                    </a:rPr>
                    <a:t>4</a:t>
                  </a:r>
                  <a:endParaRPr lang="pt-BR" sz="1400" b="1" dirty="0"/>
                </a:p>
              </p:txBody>
            </p:sp>
            <p:sp>
              <p:nvSpPr>
                <p:cNvPr id="19" name="Retângulo 18">
                  <a:extLst>
                    <a:ext uri="{FF2B5EF4-FFF2-40B4-BE49-F238E27FC236}">
                      <a16:creationId xmlns:a16="http://schemas.microsoft.com/office/drawing/2014/main" id="{BC68EB33-198D-4D01-9C4B-F870CCD2AB67}"/>
                    </a:ext>
                  </a:extLst>
                </p:cNvPr>
                <p:cNvSpPr/>
                <p:nvPr/>
              </p:nvSpPr>
              <p:spPr>
                <a:xfrm>
                  <a:off x="6372166" y="3434117"/>
                  <a:ext cx="328936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pt-BR" sz="1400" b="1" dirty="0"/>
                    <a:t>...</a:t>
                  </a:r>
                </a:p>
              </p:txBody>
            </p:sp>
            <p:sp>
              <p:nvSpPr>
                <p:cNvPr id="20" name="Retângulo 19">
                  <a:extLst>
                    <a:ext uri="{FF2B5EF4-FFF2-40B4-BE49-F238E27FC236}">
                      <a16:creationId xmlns:a16="http://schemas.microsoft.com/office/drawing/2014/main" id="{9B662124-B3D8-4B18-999F-99627F249732}"/>
                    </a:ext>
                  </a:extLst>
                </p:cNvPr>
                <p:cNvSpPr/>
                <p:nvPr/>
              </p:nvSpPr>
              <p:spPr>
                <a:xfrm>
                  <a:off x="6853805" y="3459995"/>
                  <a:ext cx="280846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pt-BR" sz="1400" b="1" dirty="0">
                      <a:cs typeface="Arial" pitchFamily="34" charset="0"/>
                    </a:rPr>
                    <a:t>n</a:t>
                  </a:r>
                  <a:endParaRPr lang="pt-BR" sz="1400" b="1" dirty="0"/>
                </a:p>
              </p:txBody>
            </p:sp>
            <p:sp>
              <p:nvSpPr>
                <p:cNvPr id="21" name="Retângulo 20">
                  <a:extLst>
                    <a:ext uri="{FF2B5EF4-FFF2-40B4-BE49-F238E27FC236}">
                      <a16:creationId xmlns:a16="http://schemas.microsoft.com/office/drawing/2014/main" id="{2BEBEB2B-64F2-4187-98A7-0707F5B6EB1E}"/>
                    </a:ext>
                  </a:extLst>
                </p:cNvPr>
                <p:cNvSpPr/>
                <p:nvPr/>
              </p:nvSpPr>
              <p:spPr>
                <a:xfrm>
                  <a:off x="7231932" y="3422614"/>
                  <a:ext cx="328936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pt-BR" sz="1400" b="1" dirty="0"/>
                    <a:t>...</a:t>
                  </a:r>
                </a:p>
              </p:txBody>
            </p:sp>
            <p:sp>
              <p:nvSpPr>
                <p:cNvPr id="22" name="Retângulo 21">
                  <a:extLst>
                    <a:ext uri="{FF2B5EF4-FFF2-40B4-BE49-F238E27FC236}">
                      <a16:creationId xmlns:a16="http://schemas.microsoft.com/office/drawing/2014/main" id="{0B4DCC53-B63D-4E1B-8A2A-B0A7213B3D42}"/>
                    </a:ext>
                  </a:extLst>
                </p:cNvPr>
                <p:cNvSpPr/>
                <p:nvPr/>
              </p:nvSpPr>
              <p:spPr>
                <a:xfrm>
                  <a:off x="4451348" y="2861888"/>
                  <a:ext cx="298480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pt-BR" sz="1400" b="1" dirty="0">
                      <a:cs typeface="Arial" pitchFamily="34" charset="0"/>
                    </a:rPr>
                    <a:t>D</a:t>
                  </a:r>
                  <a:endParaRPr lang="pt-BR" sz="1400" b="1" dirty="0"/>
                </a:p>
              </p:txBody>
            </p:sp>
            <p:sp>
              <p:nvSpPr>
                <p:cNvPr id="23" name="Retângulo 22">
                  <a:extLst>
                    <a:ext uri="{FF2B5EF4-FFF2-40B4-BE49-F238E27FC236}">
                      <a16:creationId xmlns:a16="http://schemas.microsoft.com/office/drawing/2014/main" id="{3336F33C-70A3-43B8-B243-654CDB0824C9}"/>
                    </a:ext>
                  </a:extLst>
                </p:cNvPr>
                <p:cNvSpPr/>
                <p:nvPr/>
              </p:nvSpPr>
              <p:spPr>
                <a:xfrm>
                  <a:off x="4932990" y="2861888"/>
                  <a:ext cx="298480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pt-BR" sz="1400" b="1" dirty="0"/>
                    <a:t>D</a:t>
                  </a:r>
                </a:p>
              </p:txBody>
            </p:sp>
            <p:sp>
              <p:nvSpPr>
                <p:cNvPr id="24" name="Retângulo 23">
                  <a:extLst>
                    <a:ext uri="{FF2B5EF4-FFF2-40B4-BE49-F238E27FC236}">
                      <a16:creationId xmlns:a16="http://schemas.microsoft.com/office/drawing/2014/main" id="{153E93F1-C9A3-4282-AB96-4689618F2E13}"/>
                    </a:ext>
                  </a:extLst>
                </p:cNvPr>
                <p:cNvSpPr/>
                <p:nvPr/>
              </p:nvSpPr>
              <p:spPr>
                <a:xfrm>
                  <a:off x="5414632" y="2861888"/>
                  <a:ext cx="298480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pt-BR" sz="1400" b="1" dirty="0"/>
                    <a:t>D</a:t>
                  </a:r>
                </a:p>
              </p:txBody>
            </p:sp>
            <p:sp>
              <p:nvSpPr>
                <p:cNvPr id="25" name="Retângulo 24">
                  <a:extLst>
                    <a:ext uri="{FF2B5EF4-FFF2-40B4-BE49-F238E27FC236}">
                      <a16:creationId xmlns:a16="http://schemas.microsoft.com/office/drawing/2014/main" id="{9E836EF0-5A73-493C-882B-DCD348F18879}"/>
                    </a:ext>
                  </a:extLst>
                </p:cNvPr>
                <p:cNvSpPr/>
                <p:nvPr/>
              </p:nvSpPr>
              <p:spPr>
                <a:xfrm>
                  <a:off x="5896274" y="2861888"/>
                  <a:ext cx="298480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pt-BR" sz="1400" b="1" dirty="0"/>
                    <a:t>D</a:t>
                  </a:r>
                </a:p>
              </p:txBody>
            </p:sp>
            <p:sp>
              <p:nvSpPr>
                <p:cNvPr id="26" name="Retângulo 25">
                  <a:extLst>
                    <a:ext uri="{FF2B5EF4-FFF2-40B4-BE49-F238E27FC236}">
                      <a16:creationId xmlns:a16="http://schemas.microsoft.com/office/drawing/2014/main" id="{2263C3AA-FD83-420E-ABC7-91EAC81B4677}"/>
                    </a:ext>
                  </a:extLst>
                </p:cNvPr>
                <p:cNvSpPr/>
                <p:nvPr/>
              </p:nvSpPr>
              <p:spPr>
                <a:xfrm>
                  <a:off x="6833677" y="2861888"/>
                  <a:ext cx="298480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pt-BR" sz="1400" b="1" dirty="0"/>
                    <a:t>D</a:t>
                  </a:r>
                </a:p>
              </p:txBody>
            </p:sp>
            <p:cxnSp>
              <p:nvCxnSpPr>
                <p:cNvPr id="27" name="Conector reto 26">
                  <a:extLst>
                    <a:ext uri="{FF2B5EF4-FFF2-40B4-BE49-F238E27FC236}">
                      <a16:creationId xmlns:a16="http://schemas.microsoft.com/office/drawing/2014/main" id="{327270C7-3A0A-409C-95A2-8A5E40D81F32}"/>
                    </a:ext>
                  </a:extLst>
                </p:cNvPr>
                <p:cNvCxnSpPr/>
                <p:nvPr/>
              </p:nvCxnSpPr>
              <p:spPr>
                <a:xfrm flipV="1">
                  <a:off x="5074632" y="3131383"/>
                  <a:ext cx="1" cy="33643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to 27">
                  <a:extLst>
                    <a:ext uri="{FF2B5EF4-FFF2-40B4-BE49-F238E27FC236}">
                      <a16:creationId xmlns:a16="http://schemas.microsoft.com/office/drawing/2014/main" id="{6D4D3B45-FEF2-40FD-B568-B27D6A443C18}"/>
                    </a:ext>
                  </a:extLst>
                </p:cNvPr>
                <p:cNvCxnSpPr/>
                <p:nvPr/>
              </p:nvCxnSpPr>
              <p:spPr>
                <a:xfrm flipV="1">
                  <a:off x="5551385" y="3131383"/>
                  <a:ext cx="1" cy="33643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to 28">
                  <a:extLst>
                    <a:ext uri="{FF2B5EF4-FFF2-40B4-BE49-F238E27FC236}">
                      <a16:creationId xmlns:a16="http://schemas.microsoft.com/office/drawing/2014/main" id="{C3DD1B6A-8992-4DC5-A891-73EC9C5663F4}"/>
                    </a:ext>
                  </a:extLst>
                </p:cNvPr>
                <p:cNvCxnSpPr/>
                <p:nvPr/>
              </p:nvCxnSpPr>
              <p:spPr>
                <a:xfrm flipV="1">
                  <a:off x="6028138" y="3131383"/>
                  <a:ext cx="1" cy="33643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to 29">
                  <a:extLst>
                    <a:ext uri="{FF2B5EF4-FFF2-40B4-BE49-F238E27FC236}">
                      <a16:creationId xmlns:a16="http://schemas.microsoft.com/office/drawing/2014/main" id="{23100CFD-414C-459C-A5B9-4AC60A9E1C63}"/>
                    </a:ext>
                  </a:extLst>
                </p:cNvPr>
                <p:cNvCxnSpPr/>
                <p:nvPr/>
              </p:nvCxnSpPr>
              <p:spPr>
                <a:xfrm flipV="1">
                  <a:off x="6981645" y="3131383"/>
                  <a:ext cx="1" cy="33643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Arco 30">
                  <a:extLst>
                    <a:ext uri="{FF2B5EF4-FFF2-40B4-BE49-F238E27FC236}">
                      <a16:creationId xmlns:a16="http://schemas.microsoft.com/office/drawing/2014/main" id="{9DF316DD-8C31-4FAE-859D-8B314A57F912}"/>
                    </a:ext>
                  </a:extLst>
                </p:cNvPr>
                <p:cNvSpPr/>
                <p:nvPr/>
              </p:nvSpPr>
              <p:spPr>
                <a:xfrm flipH="1">
                  <a:off x="4244196" y="2648309"/>
                  <a:ext cx="3631721" cy="526211"/>
                </a:xfrm>
                <a:prstGeom prst="arc">
                  <a:avLst/>
                </a:prstGeom>
                <a:ln w="28575">
                  <a:solidFill>
                    <a:srgbClr val="99FFC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32" name="Retângulo 31">
                  <a:extLst>
                    <a:ext uri="{FF2B5EF4-FFF2-40B4-BE49-F238E27FC236}">
                      <a16:creationId xmlns:a16="http://schemas.microsoft.com/office/drawing/2014/main" id="{9BB039E2-4129-44C1-A991-AC5FD152CEF2}"/>
                    </a:ext>
                  </a:extLst>
                </p:cNvPr>
                <p:cNvSpPr/>
                <p:nvPr/>
              </p:nvSpPr>
              <p:spPr>
                <a:xfrm>
                  <a:off x="6133500" y="2499588"/>
                  <a:ext cx="229550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pt-BR" sz="1400" b="1" dirty="0">
                      <a:solidFill>
                        <a:srgbClr val="99FFCC"/>
                      </a:solidFill>
                      <a:cs typeface="Arial" pitchFamily="34" charset="0"/>
                    </a:rPr>
                    <a:t>i</a:t>
                  </a:r>
                  <a:endParaRPr lang="pt-BR" sz="1400" b="1" dirty="0">
                    <a:solidFill>
                      <a:srgbClr val="99FFCC"/>
                    </a:solidFill>
                  </a:endParaRPr>
                </a:p>
              </p:txBody>
            </p:sp>
          </p:grpSp>
          <p:sp>
            <p:nvSpPr>
              <p:cNvPr id="10" name="Rectangle 4">
                <a:extLst>
                  <a:ext uri="{FF2B5EF4-FFF2-40B4-BE49-F238E27FC236}">
                    <a16:creationId xmlns:a16="http://schemas.microsoft.com/office/drawing/2014/main" id="{AABB29F6-039C-4DDC-8C8F-4A1B5A277F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15201" y="3727413"/>
                <a:ext cx="116456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45085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sz="1800" b="0" i="0" u="none" strike="noStrike" cap="none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  <a:sym typeface="Symbol" pitchFamily="18" charset="2"/>
                  </a:rPr>
                  <a:t></a:t>
                </a:r>
                <a:r>
                  <a:rPr kumimoji="0" lang="pt-BR" sz="1800" b="0" i="0" u="none" strike="noStrike" cap="none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kumimoji="0" lang="pt-BR" sz="1800" b="0" i="0" u="none" strike="noStrike" cap="none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  <a:sym typeface="Symbol" pitchFamily="18" charset="2"/>
                  </a:rPr>
                  <a:t></a:t>
                </a:r>
              </a:p>
            </p:txBody>
          </p:sp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8137281D-E36A-499D-80D4-90D3EFBB4383}"/>
                  </a:ext>
                </a:extLst>
              </p:cNvPr>
              <p:cNvSpPr/>
              <p:nvPr/>
            </p:nvSpPr>
            <p:spPr>
              <a:xfrm>
                <a:off x="8127641" y="3526116"/>
                <a:ext cx="53732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1400" b="1" dirty="0">
                    <a:cs typeface="Arial" pitchFamily="34" charset="0"/>
                  </a:rPr>
                  <a:t>anos</a:t>
                </a:r>
                <a:endParaRPr lang="pt-BR" sz="1400" b="1" dirty="0"/>
              </a:p>
            </p:txBody>
          </p:sp>
        </p:grpSp>
        <p:cxnSp>
          <p:nvCxnSpPr>
            <p:cNvPr id="120" name="Conector reto 119">
              <a:extLst>
                <a:ext uri="{FF2B5EF4-FFF2-40B4-BE49-F238E27FC236}">
                  <a16:creationId xmlns:a16="http://schemas.microsoft.com/office/drawing/2014/main" id="{FDCFDDC4-E49E-4F0A-B5EC-CE05624CA80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37187" y="2912562"/>
              <a:ext cx="2877" cy="577949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CaixaDeTexto 121">
              <a:extLst>
                <a:ext uri="{FF2B5EF4-FFF2-40B4-BE49-F238E27FC236}">
                  <a16:creationId xmlns:a16="http://schemas.microsoft.com/office/drawing/2014/main" id="{64AAAEB2-EC00-47FC-871E-C45A0A8786F4}"/>
                </a:ext>
              </a:extLst>
            </p:cNvPr>
            <p:cNvSpPr txBox="1"/>
            <p:nvPr/>
          </p:nvSpPr>
          <p:spPr>
            <a:xfrm>
              <a:off x="4126114" y="3482845"/>
              <a:ext cx="5727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PV</a:t>
              </a:r>
            </a:p>
          </p:txBody>
        </p:sp>
      </p:grpSp>
      <p:grpSp>
        <p:nvGrpSpPr>
          <p:cNvPr id="126" name="Agrupar 125">
            <a:extLst>
              <a:ext uri="{FF2B5EF4-FFF2-40B4-BE49-F238E27FC236}">
                <a16:creationId xmlns:a16="http://schemas.microsoft.com/office/drawing/2014/main" id="{1E9EF066-9760-49C3-BF29-7846D58FD820}"/>
              </a:ext>
            </a:extLst>
          </p:cNvPr>
          <p:cNvGrpSpPr/>
          <p:nvPr/>
        </p:nvGrpSpPr>
        <p:grpSpPr>
          <a:xfrm>
            <a:off x="4144782" y="3747520"/>
            <a:ext cx="4473114" cy="2172654"/>
            <a:chOff x="4160229" y="4032484"/>
            <a:chExt cx="4473114" cy="2172654"/>
          </a:xfrm>
        </p:grpSpPr>
        <p:grpSp>
          <p:nvGrpSpPr>
            <p:cNvPr id="37" name="Grupo 115">
              <a:extLst>
                <a:ext uri="{FF2B5EF4-FFF2-40B4-BE49-F238E27FC236}">
                  <a16:creationId xmlns:a16="http://schemas.microsoft.com/office/drawing/2014/main" id="{2C2DBABF-D34A-4687-BF3D-217483AC038C}"/>
                </a:ext>
              </a:extLst>
            </p:cNvPr>
            <p:cNvGrpSpPr/>
            <p:nvPr/>
          </p:nvGrpSpPr>
          <p:grpSpPr>
            <a:xfrm>
              <a:off x="4238458" y="4032484"/>
              <a:ext cx="4394885" cy="1535603"/>
              <a:chOff x="4270083" y="2275300"/>
              <a:chExt cx="4394885" cy="1535603"/>
            </a:xfrm>
          </p:grpSpPr>
          <p:cxnSp>
            <p:nvCxnSpPr>
              <p:cNvPr id="38" name="Conector reto 43">
                <a:extLst>
                  <a:ext uri="{FF2B5EF4-FFF2-40B4-BE49-F238E27FC236}">
                    <a16:creationId xmlns:a16="http://schemas.microsoft.com/office/drawing/2014/main" id="{2ACB1BC4-8FEF-4FC5-95F6-D3AE55DAD312}"/>
                  </a:ext>
                </a:extLst>
              </p:cNvPr>
              <p:cNvCxnSpPr/>
              <p:nvPr/>
            </p:nvCxnSpPr>
            <p:spPr>
              <a:xfrm flipV="1">
                <a:off x="4839420" y="3174514"/>
                <a:ext cx="1" cy="33643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ector reto 38">
                <a:extLst>
                  <a:ext uri="{FF2B5EF4-FFF2-40B4-BE49-F238E27FC236}">
                    <a16:creationId xmlns:a16="http://schemas.microsoft.com/office/drawing/2014/main" id="{DE216AC8-C508-494A-A988-07740351BB68}"/>
                  </a:ext>
                </a:extLst>
              </p:cNvPr>
              <p:cNvCxnSpPr/>
              <p:nvPr/>
            </p:nvCxnSpPr>
            <p:spPr>
              <a:xfrm>
                <a:off x="4390847" y="3510952"/>
                <a:ext cx="370935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tângulo 39">
                <a:extLst>
                  <a:ext uri="{FF2B5EF4-FFF2-40B4-BE49-F238E27FC236}">
                    <a16:creationId xmlns:a16="http://schemas.microsoft.com/office/drawing/2014/main" id="{4C88775A-DED1-4D85-8611-58C3E8B1E50A}"/>
                  </a:ext>
                </a:extLst>
              </p:cNvPr>
              <p:cNvSpPr/>
              <p:nvPr/>
            </p:nvSpPr>
            <p:spPr>
              <a:xfrm>
                <a:off x="4270083" y="3212796"/>
                <a:ext cx="27603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1400" b="1" dirty="0">
                    <a:cs typeface="Arial" pitchFamily="34" charset="0"/>
                  </a:rPr>
                  <a:t>0</a:t>
                </a:r>
                <a:endParaRPr lang="pt-BR" sz="1400" b="1" dirty="0"/>
              </a:p>
            </p:txBody>
          </p:sp>
          <p:sp>
            <p:nvSpPr>
              <p:cNvPr id="41" name="Retângulo 40">
                <a:extLst>
                  <a:ext uri="{FF2B5EF4-FFF2-40B4-BE49-F238E27FC236}">
                    <a16:creationId xmlns:a16="http://schemas.microsoft.com/office/drawing/2014/main" id="{7DF17518-EAC1-495F-9497-2BC169BFA326}"/>
                  </a:ext>
                </a:extLst>
              </p:cNvPr>
              <p:cNvSpPr/>
              <p:nvPr/>
            </p:nvSpPr>
            <p:spPr>
              <a:xfrm>
                <a:off x="4695765" y="3503126"/>
                <a:ext cx="27603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1400" b="1" dirty="0">
                    <a:cs typeface="Arial" pitchFamily="34" charset="0"/>
                  </a:rPr>
                  <a:t>1</a:t>
                </a:r>
                <a:endParaRPr lang="pt-BR" sz="1400" b="1" dirty="0"/>
              </a:p>
            </p:txBody>
          </p:sp>
          <p:sp>
            <p:nvSpPr>
              <p:cNvPr id="42" name="Retângulo 41">
                <a:extLst>
                  <a:ext uri="{FF2B5EF4-FFF2-40B4-BE49-F238E27FC236}">
                    <a16:creationId xmlns:a16="http://schemas.microsoft.com/office/drawing/2014/main" id="{59961DC9-83B3-4CB8-8E60-45E3C9A26CEC}"/>
                  </a:ext>
                </a:extLst>
              </p:cNvPr>
              <p:cNvSpPr/>
              <p:nvPr/>
            </p:nvSpPr>
            <p:spPr>
              <a:xfrm>
                <a:off x="5186033" y="3503126"/>
                <a:ext cx="27603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1400" b="1" dirty="0">
                    <a:cs typeface="Arial" pitchFamily="34" charset="0"/>
                  </a:rPr>
                  <a:t>2</a:t>
                </a:r>
                <a:endParaRPr lang="pt-BR" sz="1400" b="1" dirty="0"/>
              </a:p>
            </p:txBody>
          </p:sp>
          <p:sp>
            <p:nvSpPr>
              <p:cNvPr id="43" name="Retângulo 42">
                <a:extLst>
                  <a:ext uri="{FF2B5EF4-FFF2-40B4-BE49-F238E27FC236}">
                    <a16:creationId xmlns:a16="http://schemas.microsoft.com/office/drawing/2014/main" id="{8D9E50A1-5552-4142-9B49-BDBA4630BE87}"/>
                  </a:ext>
                </a:extLst>
              </p:cNvPr>
              <p:cNvSpPr/>
              <p:nvPr/>
            </p:nvSpPr>
            <p:spPr>
              <a:xfrm>
                <a:off x="5659048" y="3494500"/>
                <a:ext cx="27603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1400" b="1" dirty="0">
                    <a:cs typeface="Arial" pitchFamily="34" charset="0"/>
                  </a:rPr>
                  <a:t>3</a:t>
                </a:r>
                <a:endParaRPr lang="pt-BR" sz="1400" b="1" dirty="0"/>
              </a:p>
            </p:txBody>
          </p:sp>
          <p:sp>
            <p:nvSpPr>
              <p:cNvPr id="44" name="Retângulo 43">
                <a:extLst>
                  <a:ext uri="{FF2B5EF4-FFF2-40B4-BE49-F238E27FC236}">
                    <a16:creationId xmlns:a16="http://schemas.microsoft.com/office/drawing/2014/main" id="{A4D4FC1D-F4D3-4EC8-B9C8-AD1461068AAC}"/>
                  </a:ext>
                </a:extLst>
              </p:cNvPr>
              <p:cNvSpPr/>
              <p:nvPr/>
            </p:nvSpPr>
            <p:spPr>
              <a:xfrm>
                <a:off x="6140691" y="3503126"/>
                <a:ext cx="27603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1400" b="1" dirty="0">
                    <a:cs typeface="Arial" pitchFamily="34" charset="0"/>
                  </a:rPr>
                  <a:t>4</a:t>
                </a:r>
                <a:endParaRPr lang="pt-BR" sz="1400" b="1" dirty="0"/>
              </a:p>
            </p:txBody>
          </p:sp>
          <p:sp>
            <p:nvSpPr>
              <p:cNvPr id="45" name="Retângulo 44">
                <a:extLst>
                  <a:ext uri="{FF2B5EF4-FFF2-40B4-BE49-F238E27FC236}">
                    <a16:creationId xmlns:a16="http://schemas.microsoft.com/office/drawing/2014/main" id="{FCA700E7-FFAC-4144-B866-B7FFE69B6FB9}"/>
                  </a:ext>
                </a:extLst>
              </p:cNvPr>
              <p:cNvSpPr/>
              <p:nvPr/>
            </p:nvSpPr>
            <p:spPr>
              <a:xfrm>
                <a:off x="6613707" y="3477248"/>
                <a:ext cx="32893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1400" b="1" dirty="0"/>
                  <a:t>...</a:t>
                </a:r>
              </a:p>
            </p:txBody>
          </p:sp>
          <p:sp>
            <p:nvSpPr>
              <p:cNvPr id="46" name="Retângulo 45">
                <a:extLst>
                  <a:ext uri="{FF2B5EF4-FFF2-40B4-BE49-F238E27FC236}">
                    <a16:creationId xmlns:a16="http://schemas.microsoft.com/office/drawing/2014/main" id="{44356B12-2F3C-45BB-A9F1-EE97A9ACCE40}"/>
                  </a:ext>
                </a:extLst>
              </p:cNvPr>
              <p:cNvSpPr/>
              <p:nvPr/>
            </p:nvSpPr>
            <p:spPr>
              <a:xfrm>
                <a:off x="7095346" y="3503126"/>
                <a:ext cx="28084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1400" b="1" dirty="0">
                    <a:cs typeface="Arial" pitchFamily="34" charset="0"/>
                  </a:rPr>
                  <a:t>n</a:t>
                </a:r>
                <a:endParaRPr lang="pt-BR" sz="1400" b="1" dirty="0"/>
              </a:p>
            </p:txBody>
          </p:sp>
          <p:sp>
            <p:nvSpPr>
              <p:cNvPr id="47" name="Retângulo 46">
                <a:extLst>
                  <a:ext uri="{FF2B5EF4-FFF2-40B4-BE49-F238E27FC236}">
                    <a16:creationId xmlns:a16="http://schemas.microsoft.com/office/drawing/2014/main" id="{96E7A52F-D409-4EED-A2DF-D11B6B8BE4C9}"/>
                  </a:ext>
                </a:extLst>
              </p:cNvPr>
              <p:cNvSpPr/>
              <p:nvPr/>
            </p:nvSpPr>
            <p:spPr>
              <a:xfrm>
                <a:off x="7473473" y="3465745"/>
                <a:ext cx="32893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1400" b="1" dirty="0"/>
                  <a:t>...</a:t>
                </a:r>
              </a:p>
            </p:txBody>
          </p:sp>
          <p:sp>
            <p:nvSpPr>
              <p:cNvPr id="48" name="Retângulo 47">
                <a:extLst>
                  <a:ext uri="{FF2B5EF4-FFF2-40B4-BE49-F238E27FC236}">
                    <a16:creationId xmlns:a16="http://schemas.microsoft.com/office/drawing/2014/main" id="{59CCB7D3-4DE2-4967-B043-62E98C59FA5E}"/>
                  </a:ext>
                </a:extLst>
              </p:cNvPr>
              <p:cNvSpPr/>
              <p:nvPr/>
            </p:nvSpPr>
            <p:spPr>
              <a:xfrm>
                <a:off x="4692889" y="2905019"/>
                <a:ext cx="35939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1400" b="1" dirty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D</a:t>
                </a:r>
                <a:r>
                  <a:rPr lang="pt-BR" sz="1400" b="1" baseline="-30000" dirty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1</a:t>
                </a:r>
                <a:endParaRPr lang="pt-BR" sz="1400" b="1" dirty="0"/>
              </a:p>
            </p:txBody>
          </p:sp>
          <p:sp>
            <p:nvSpPr>
              <p:cNvPr id="49" name="Retângulo 48">
                <a:extLst>
                  <a:ext uri="{FF2B5EF4-FFF2-40B4-BE49-F238E27FC236}">
                    <a16:creationId xmlns:a16="http://schemas.microsoft.com/office/drawing/2014/main" id="{23D4FBEB-00CE-447E-89B6-95C77DCC6B89}"/>
                  </a:ext>
                </a:extLst>
              </p:cNvPr>
              <p:cNvSpPr/>
              <p:nvPr/>
            </p:nvSpPr>
            <p:spPr>
              <a:xfrm>
                <a:off x="5174531" y="2853263"/>
                <a:ext cx="35939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1400" b="1" dirty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D</a:t>
                </a:r>
                <a:r>
                  <a:rPr lang="pt-BR" sz="1400" b="1" baseline="-30000" dirty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2</a:t>
                </a:r>
                <a:endParaRPr lang="pt-BR" sz="1400" b="1" dirty="0"/>
              </a:p>
            </p:txBody>
          </p:sp>
          <p:sp>
            <p:nvSpPr>
              <p:cNvPr id="50" name="Retângulo 49">
                <a:extLst>
                  <a:ext uri="{FF2B5EF4-FFF2-40B4-BE49-F238E27FC236}">
                    <a16:creationId xmlns:a16="http://schemas.microsoft.com/office/drawing/2014/main" id="{5B4A4BA1-C894-4A7A-B829-2B842E0494CA}"/>
                  </a:ext>
                </a:extLst>
              </p:cNvPr>
              <p:cNvSpPr/>
              <p:nvPr/>
            </p:nvSpPr>
            <p:spPr>
              <a:xfrm>
                <a:off x="5656173" y="2818759"/>
                <a:ext cx="35939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1400" b="1" dirty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D</a:t>
                </a:r>
                <a:r>
                  <a:rPr lang="pt-BR" sz="1400" b="1" baseline="-30000" dirty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3</a:t>
                </a:r>
                <a:endParaRPr lang="pt-BR" sz="1400" b="1" dirty="0"/>
              </a:p>
            </p:txBody>
          </p:sp>
          <p:sp>
            <p:nvSpPr>
              <p:cNvPr id="51" name="Retângulo 50">
                <a:extLst>
                  <a:ext uri="{FF2B5EF4-FFF2-40B4-BE49-F238E27FC236}">
                    <a16:creationId xmlns:a16="http://schemas.microsoft.com/office/drawing/2014/main" id="{91D25DA5-4FCD-4AF9-AC66-72B17AB0F6F3}"/>
                  </a:ext>
                </a:extLst>
              </p:cNvPr>
              <p:cNvSpPr/>
              <p:nvPr/>
            </p:nvSpPr>
            <p:spPr>
              <a:xfrm>
                <a:off x="6137815" y="2775629"/>
                <a:ext cx="35939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1400" b="1" dirty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D</a:t>
                </a:r>
                <a:r>
                  <a:rPr lang="pt-BR" sz="1400" b="1" baseline="-30000" dirty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4</a:t>
                </a:r>
                <a:endParaRPr lang="pt-BR" sz="1400" b="1" dirty="0"/>
              </a:p>
            </p:txBody>
          </p:sp>
          <p:sp>
            <p:nvSpPr>
              <p:cNvPr id="52" name="Retângulo 51">
                <a:extLst>
                  <a:ext uri="{FF2B5EF4-FFF2-40B4-BE49-F238E27FC236}">
                    <a16:creationId xmlns:a16="http://schemas.microsoft.com/office/drawing/2014/main" id="{0394A958-684F-417C-B0AD-D2C1DF6A92D6}"/>
                  </a:ext>
                </a:extLst>
              </p:cNvPr>
              <p:cNvSpPr/>
              <p:nvPr/>
            </p:nvSpPr>
            <p:spPr>
              <a:xfrm>
                <a:off x="7075218" y="2654865"/>
                <a:ext cx="35939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1400" b="1" dirty="0" err="1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D</a:t>
                </a:r>
                <a:r>
                  <a:rPr lang="pt-BR" sz="1400" b="1" baseline="-30000" dirty="0" err="1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n</a:t>
                </a:r>
                <a:endParaRPr lang="pt-BR" sz="1400" b="1" dirty="0"/>
              </a:p>
            </p:txBody>
          </p:sp>
          <p:cxnSp>
            <p:nvCxnSpPr>
              <p:cNvPr id="53" name="Conector reto 52">
                <a:extLst>
                  <a:ext uri="{FF2B5EF4-FFF2-40B4-BE49-F238E27FC236}">
                    <a16:creationId xmlns:a16="http://schemas.microsoft.com/office/drawing/2014/main" id="{68D2037E-98A4-4E9A-90EE-D442394B9EE9}"/>
                  </a:ext>
                </a:extLst>
              </p:cNvPr>
              <p:cNvCxnSpPr/>
              <p:nvPr/>
            </p:nvCxnSpPr>
            <p:spPr>
              <a:xfrm flipH="1" flipV="1">
                <a:off x="6271404" y="3010634"/>
                <a:ext cx="6901" cy="500313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ector reto 53">
                <a:extLst>
                  <a:ext uri="{FF2B5EF4-FFF2-40B4-BE49-F238E27FC236}">
                    <a16:creationId xmlns:a16="http://schemas.microsoft.com/office/drawing/2014/main" id="{3DDBB1A0-339B-4D6B-BFFE-1E9F81449EE4}"/>
                  </a:ext>
                </a:extLst>
              </p:cNvPr>
              <p:cNvCxnSpPr/>
              <p:nvPr/>
            </p:nvCxnSpPr>
            <p:spPr>
              <a:xfrm flipH="1" flipV="1">
                <a:off x="7220310" y="2932995"/>
                <a:ext cx="2877" cy="577949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Arco 54">
                <a:extLst>
                  <a:ext uri="{FF2B5EF4-FFF2-40B4-BE49-F238E27FC236}">
                    <a16:creationId xmlns:a16="http://schemas.microsoft.com/office/drawing/2014/main" id="{33FAC9AF-70B8-4BC1-9141-38126B6948CB}"/>
                  </a:ext>
                </a:extLst>
              </p:cNvPr>
              <p:cNvSpPr/>
              <p:nvPr/>
            </p:nvSpPr>
            <p:spPr>
              <a:xfrm flipH="1">
                <a:off x="4813541" y="2458526"/>
                <a:ext cx="3631721" cy="526211"/>
              </a:xfrm>
              <a:prstGeom prst="arc">
                <a:avLst/>
              </a:prstGeom>
              <a:ln w="28575">
                <a:solidFill>
                  <a:srgbClr val="99FF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6" name="Retângulo 55">
                <a:extLst>
                  <a:ext uri="{FF2B5EF4-FFF2-40B4-BE49-F238E27FC236}">
                    <a16:creationId xmlns:a16="http://schemas.microsoft.com/office/drawing/2014/main" id="{A7283C53-0EF6-4CB0-AC07-8BAC5074CEEB}"/>
                  </a:ext>
                </a:extLst>
              </p:cNvPr>
              <p:cNvSpPr/>
              <p:nvPr/>
            </p:nvSpPr>
            <p:spPr>
              <a:xfrm>
                <a:off x="6668339" y="2275300"/>
                <a:ext cx="22955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1400" b="1" dirty="0">
                    <a:solidFill>
                      <a:srgbClr val="99FFCC"/>
                    </a:solidFill>
                    <a:cs typeface="Arial" pitchFamily="34" charset="0"/>
                  </a:rPr>
                  <a:t>i</a:t>
                </a:r>
                <a:endParaRPr lang="pt-BR" sz="1400" b="1" dirty="0">
                  <a:solidFill>
                    <a:srgbClr val="99FFCC"/>
                  </a:solidFill>
                </a:endParaRPr>
              </a:p>
            </p:txBody>
          </p:sp>
          <p:sp>
            <p:nvSpPr>
              <p:cNvPr id="57" name="Rectangle 4">
                <a:extLst>
                  <a:ext uri="{FF2B5EF4-FFF2-40B4-BE49-F238E27FC236}">
                    <a16:creationId xmlns:a16="http://schemas.microsoft.com/office/drawing/2014/main" id="{46063BDB-1573-44B8-8425-2C3BCD8AED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15201" y="3434129"/>
                <a:ext cx="116456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45085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sz="1800" b="0" i="0" u="none" strike="noStrike" cap="none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  <a:sym typeface="Symbol" pitchFamily="18" charset="2"/>
                  </a:rPr>
                  <a:t></a:t>
                </a:r>
                <a:r>
                  <a:rPr kumimoji="0" lang="pt-BR" sz="1800" b="0" i="0" u="none" strike="noStrike" cap="none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kumimoji="0" lang="pt-BR" sz="1800" b="0" i="0" u="none" strike="noStrike" cap="none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  <a:sym typeface="Symbol" pitchFamily="18" charset="2"/>
                  </a:rPr>
                  <a:t></a:t>
                </a:r>
              </a:p>
            </p:txBody>
          </p:sp>
          <p:sp>
            <p:nvSpPr>
              <p:cNvPr id="58" name="Retângulo 57">
                <a:extLst>
                  <a:ext uri="{FF2B5EF4-FFF2-40B4-BE49-F238E27FC236}">
                    <a16:creationId xmlns:a16="http://schemas.microsoft.com/office/drawing/2014/main" id="{A13516AF-B725-4504-A363-6578EE7DC684}"/>
                  </a:ext>
                </a:extLst>
              </p:cNvPr>
              <p:cNvSpPr/>
              <p:nvPr/>
            </p:nvSpPr>
            <p:spPr>
              <a:xfrm>
                <a:off x="8127641" y="3232832"/>
                <a:ext cx="53732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1400" b="1" dirty="0">
                    <a:cs typeface="Arial" pitchFamily="34" charset="0"/>
                  </a:rPr>
                  <a:t>anos</a:t>
                </a:r>
                <a:endParaRPr lang="pt-BR" sz="1400" b="1" dirty="0"/>
              </a:p>
            </p:txBody>
          </p:sp>
          <p:cxnSp>
            <p:nvCxnSpPr>
              <p:cNvPr id="59" name="Conector reto 43">
                <a:extLst>
                  <a:ext uri="{FF2B5EF4-FFF2-40B4-BE49-F238E27FC236}">
                    <a16:creationId xmlns:a16="http://schemas.microsoft.com/office/drawing/2014/main" id="{C5E9E8AF-7F32-4C3D-A1E0-49DBF5F71D13}"/>
                  </a:ext>
                </a:extLst>
              </p:cNvPr>
              <p:cNvCxnSpPr/>
              <p:nvPr/>
            </p:nvCxnSpPr>
            <p:spPr>
              <a:xfrm flipV="1">
                <a:off x="5319624" y="3096897"/>
                <a:ext cx="2874" cy="411171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ector reto 43">
                <a:extLst>
                  <a:ext uri="{FF2B5EF4-FFF2-40B4-BE49-F238E27FC236}">
                    <a16:creationId xmlns:a16="http://schemas.microsoft.com/office/drawing/2014/main" id="{1A68273F-69B2-42F6-B49B-6DCA059C0D44}"/>
                  </a:ext>
                </a:extLst>
              </p:cNvPr>
              <p:cNvCxnSpPr/>
              <p:nvPr/>
            </p:nvCxnSpPr>
            <p:spPr>
              <a:xfrm flipH="1" flipV="1">
                <a:off x="5796951" y="3053764"/>
                <a:ext cx="5751" cy="462931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ector reto 60">
                <a:extLst>
                  <a:ext uri="{FF2B5EF4-FFF2-40B4-BE49-F238E27FC236}">
                    <a16:creationId xmlns:a16="http://schemas.microsoft.com/office/drawing/2014/main" id="{3172A5DA-A5BF-492E-81AA-60DA8A846A9A}"/>
                  </a:ext>
                </a:extLst>
              </p:cNvPr>
              <p:cNvCxnSpPr/>
              <p:nvPr/>
            </p:nvCxnSpPr>
            <p:spPr>
              <a:xfrm flipV="1">
                <a:off x="4546121" y="2536180"/>
                <a:ext cx="3252158" cy="422694"/>
              </a:xfrm>
              <a:prstGeom prst="line">
                <a:avLst/>
              </a:prstGeom>
              <a:ln w="28575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Retângulo 61">
                <a:extLst>
                  <a:ext uri="{FF2B5EF4-FFF2-40B4-BE49-F238E27FC236}">
                    <a16:creationId xmlns:a16="http://schemas.microsoft.com/office/drawing/2014/main" id="{871DC509-631B-4E99-9897-CEB3111E6147}"/>
                  </a:ext>
                </a:extLst>
              </p:cNvPr>
              <p:cNvSpPr/>
              <p:nvPr/>
            </p:nvSpPr>
            <p:spPr>
              <a:xfrm>
                <a:off x="7857347" y="2332810"/>
                <a:ext cx="2936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b="1" dirty="0">
                    <a:solidFill>
                      <a:srgbClr val="FFC000"/>
                    </a:solidFill>
                    <a:cs typeface="Arial" pitchFamily="34" charset="0"/>
                  </a:rPr>
                  <a:t>g</a:t>
                </a:r>
                <a:endParaRPr lang="pt-BR" b="1" dirty="0">
                  <a:solidFill>
                    <a:srgbClr val="FFC000"/>
                  </a:solidFill>
                </a:endParaRPr>
              </a:p>
            </p:txBody>
          </p:sp>
        </p:grpSp>
        <p:cxnSp>
          <p:nvCxnSpPr>
            <p:cNvPr id="121" name="Conector reto 120">
              <a:extLst>
                <a:ext uri="{FF2B5EF4-FFF2-40B4-BE49-F238E27FC236}">
                  <a16:creationId xmlns:a16="http://schemas.microsoft.com/office/drawing/2014/main" id="{EA6F37D5-852B-4D5D-8600-6C1FFE3CFCE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67425" y="5270486"/>
              <a:ext cx="2877" cy="577949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CaixaDeTexto 123">
              <a:extLst>
                <a:ext uri="{FF2B5EF4-FFF2-40B4-BE49-F238E27FC236}">
                  <a16:creationId xmlns:a16="http://schemas.microsoft.com/office/drawing/2014/main" id="{292FBB9D-1DC6-431B-8A53-BAE37FC7C7D4}"/>
                </a:ext>
              </a:extLst>
            </p:cNvPr>
            <p:cNvSpPr txBox="1"/>
            <p:nvPr/>
          </p:nvSpPr>
          <p:spPr>
            <a:xfrm>
              <a:off x="4160229" y="5835806"/>
              <a:ext cx="5727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PV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777226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04">
            <a:extLst>
              <a:ext uri="{FF2B5EF4-FFF2-40B4-BE49-F238E27FC236}">
                <a16:creationId xmlns:a16="http://schemas.microsoft.com/office/drawing/2014/main" id="{F6D7D760-CEC1-4B76-BA9F-4C8D596E06F8}"/>
              </a:ext>
            </a:extLst>
          </p:cNvPr>
          <p:cNvGrpSpPr/>
          <p:nvPr/>
        </p:nvGrpSpPr>
        <p:grpSpPr>
          <a:xfrm>
            <a:off x="1449044" y="2372681"/>
            <a:ext cx="7483297" cy="2019866"/>
            <a:chOff x="1151744" y="1956123"/>
            <a:chExt cx="7483297" cy="2019866"/>
          </a:xfrm>
        </p:grpSpPr>
        <p:sp>
          <p:nvSpPr>
            <p:cNvPr id="3" name="Arco 2">
              <a:extLst>
                <a:ext uri="{FF2B5EF4-FFF2-40B4-BE49-F238E27FC236}">
                  <a16:creationId xmlns:a16="http://schemas.microsoft.com/office/drawing/2014/main" id="{E0B776F3-268E-49C3-8D6C-09D090B56C13}"/>
                </a:ext>
              </a:extLst>
            </p:cNvPr>
            <p:cNvSpPr/>
            <p:nvPr/>
          </p:nvSpPr>
          <p:spPr>
            <a:xfrm flipH="1">
              <a:off x="1897811" y="2122099"/>
              <a:ext cx="6737230" cy="715990"/>
            </a:xfrm>
            <a:prstGeom prst="arc">
              <a:avLst/>
            </a:prstGeom>
            <a:ln w="28575">
              <a:solidFill>
                <a:srgbClr val="99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" name="Retângulo 3">
              <a:extLst>
                <a:ext uri="{FF2B5EF4-FFF2-40B4-BE49-F238E27FC236}">
                  <a16:creationId xmlns:a16="http://schemas.microsoft.com/office/drawing/2014/main" id="{4C3DC6AC-8021-4DED-A560-E560FB95AB19}"/>
                </a:ext>
              </a:extLst>
            </p:cNvPr>
            <p:cNvSpPr/>
            <p:nvPr/>
          </p:nvSpPr>
          <p:spPr>
            <a:xfrm>
              <a:off x="5408882" y="1956123"/>
              <a:ext cx="22955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1400" b="1" dirty="0">
                  <a:solidFill>
                    <a:srgbClr val="99FFCC"/>
                  </a:solidFill>
                  <a:cs typeface="Arial" pitchFamily="34" charset="0"/>
                </a:rPr>
                <a:t>i</a:t>
              </a:r>
              <a:endParaRPr lang="pt-BR" sz="1400" b="1" dirty="0">
                <a:solidFill>
                  <a:srgbClr val="99FFCC"/>
                </a:solidFill>
              </a:endParaRPr>
            </a:p>
          </p:txBody>
        </p:sp>
        <p:grpSp>
          <p:nvGrpSpPr>
            <p:cNvPr id="5" name="Grupo 103">
              <a:extLst>
                <a:ext uri="{FF2B5EF4-FFF2-40B4-BE49-F238E27FC236}">
                  <a16:creationId xmlns:a16="http://schemas.microsoft.com/office/drawing/2014/main" id="{C210637D-2673-4568-8E5A-A194CC5B3C5D}"/>
                </a:ext>
              </a:extLst>
            </p:cNvPr>
            <p:cNvGrpSpPr/>
            <p:nvPr/>
          </p:nvGrpSpPr>
          <p:grpSpPr>
            <a:xfrm>
              <a:off x="1151744" y="2217790"/>
              <a:ext cx="6987011" cy="1758199"/>
              <a:chOff x="1065480" y="2053888"/>
              <a:chExt cx="6987011" cy="1758199"/>
            </a:xfrm>
          </p:grpSpPr>
          <p:cxnSp>
            <p:nvCxnSpPr>
              <p:cNvPr id="6" name="Conector reto 43">
                <a:extLst>
                  <a:ext uri="{FF2B5EF4-FFF2-40B4-BE49-F238E27FC236}">
                    <a16:creationId xmlns:a16="http://schemas.microsoft.com/office/drawing/2014/main" id="{59290A25-B619-4A44-B4F7-332B1268C4AC}"/>
                  </a:ext>
                </a:extLst>
              </p:cNvPr>
              <p:cNvCxnSpPr/>
              <p:nvPr/>
            </p:nvCxnSpPr>
            <p:spPr>
              <a:xfrm flipV="1">
                <a:off x="1673525" y="3148635"/>
                <a:ext cx="1" cy="33643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Conector reto 6">
                <a:extLst>
                  <a:ext uri="{FF2B5EF4-FFF2-40B4-BE49-F238E27FC236}">
                    <a16:creationId xmlns:a16="http://schemas.microsoft.com/office/drawing/2014/main" id="{48D62778-D9A2-499C-BEBF-BB839CF4A9A8}"/>
                  </a:ext>
                </a:extLst>
              </p:cNvPr>
              <p:cNvCxnSpPr/>
              <p:nvPr/>
            </p:nvCxnSpPr>
            <p:spPr>
              <a:xfrm flipV="1">
                <a:off x="1224952" y="3476445"/>
                <a:ext cx="6176512" cy="862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63749DBC-A5AE-4BFE-B14A-E8ABAA07A3FA}"/>
                  </a:ext>
                </a:extLst>
              </p:cNvPr>
              <p:cNvSpPr/>
              <p:nvPr/>
            </p:nvSpPr>
            <p:spPr>
              <a:xfrm>
                <a:off x="1065480" y="3477247"/>
                <a:ext cx="27603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1400" b="1" dirty="0">
                    <a:cs typeface="Arial" pitchFamily="34" charset="0"/>
                  </a:rPr>
                  <a:t>0</a:t>
                </a:r>
                <a:endParaRPr lang="pt-BR" sz="1400" b="1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6F84ADE4-B98A-4293-A7D6-B0CC2A1C6A69}"/>
                  </a:ext>
                </a:extLst>
              </p:cNvPr>
              <p:cNvSpPr/>
              <p:nvPr/>
            </p:nvSpPr>
            <p:spPr>
              <a:xfrm>
                <a:off x="1529870" y="3477247"/>
                <a:ext cx="27603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1400" b="1" dirty="0">
                    <a:cs typeface="Arial" pitchFamily="34" charset="0"/>
                  </a:rPr>
                  <a:t>1</a:t>
                </a:r>
                <a:endParaRPr lang="pt-BR" sz="1400" b="1" dirty="0"/>
              </a:p>
            </p:txBody>
          </p:sp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69E186A5-7600-4C13-9980-6C5F31ECA85D}"/>
                  </a:ext>
                </a:extLst>
              </p:cNvPr>
              <p:cNvSpPr/>
              <p:nvPr/>
            </p:nvSpPr>
            <p:spPr>
              <a:xfrm>
                <a:off x="2020138" y="3477247"/>
                <a:ext cx="27603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1400" b="1" dirty="0">
                    <a:cs typeface="Arial" pitchFamily="34" charset="0"/>
                  </a:rPr>
                  <a:t>2</a:t>
                </a:r>
                <a:endParaRPr lang="pt-BR" sz="1400" b="1" dirty="0"/>
              </a:p>
            </p:txBody>
          </p:sp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692639B3-7FB0-47E2-925E-1592EB60D918}"/>
                  </a:ext>
                </a:extLst>
              </p:cNvPr>
              <p:cNvSpPr/>
              <p:nvPr/>
            </p:nvSpPr>
            <p:spPr>
              <a:xfrm>
                <a:off x="2493153" y="3468621"/>
                <a:ext cx="27603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1400" b="1" dirty="0">
                    <a:cs typeface="Arial" pitchFamily="34" charset="0"/>
                  </a:rPr>
                  <a:t>3</a:t>
                </a:r>
                <a:endParaRPr lang="pt-BR" sz="1400" b="1" dirty="0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79EB156E-3072-4028-85CD-9DC4EE19B072}"/>
                  </a:ext>
                </a:extLst>
              </p:cNvPr>
              <p:cNvSpPr/>
              <p:nvPr/>
            </p:nvSpPr>
            <p:spPr>
              <a:xfrm>
                <a:off x="2974796" y="3477247"/>
                <a:ext cx="27603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1400" b="1" dirty="0">
                    <a:cs typeface="Arial" pitchFamily="34" charset="0"/>
                  </a:rPr>
                  <a:t>4</a:t>
                </a:r>
                <a:endParaRPr lang="pt-BR" sz="1400" b="1" dirty="0"/>
              </a:p>
            </p:txBody>
          </p:sp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DF391E31-51E8-4162-BEBF-D4D80163F870}"/>
                  </a:ext>
                </a:extLst>
              </p:cNvPr>
              <p:cNvSpPr/>
              <p:nvPr/>
            </p:nvSpPr>
            <p:spPr>
              <a:xfrm>
                <a:off x="3447812" y="3451369"/>
                <a:ext cx="32893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1400" b="1" dirty="0"/>
                  <a:t>...</a:t>
                </a:r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BD93421A-C6FE-4C44-8241-BD2A90C3452C}"/>
                  </a:ext>
                </a:extLst>
              </p:cNvPr>
              <p:cNvSpPr/>
              <p:nvPr/>
            </p:nvSpPr>
            <p:spPr>
              <a:xfrm>
                <a:off x="3912199" y="3477247"/>
                <a:ext cx="29848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1400" b="1" dirty="0">
                    <a:solidFill>
                      <a:srgbClr val="FFFF00"/>
                    </a:solidFill>
                    <a:cs typeface="Arial" pitchFamily="34" charset="0"/>
                  </a:rPr>
                  <a:t>H</a:t>
                </a:r>
                <a:endParaRPr lang="pt-BR" sz="1400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F5D6C944-BFA5-4A62-81B2-5221B342E780}"/>
                  </a:ext>
                </a:extLst>
              </p:cNvPr>
              <p:cNvSpPr/>
              <p:nvPr/>
            </p:nvSpPr>
            <p:spPr>
              <a:xfrm>
                <a:off x="1526994" y="2879140"/>
                <a:ext cx="35939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1400" b="1" dirty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D</a:t>
                </a:r>
                <a:r>
                  <a:rPr lang="pt-BR" sz="1400" b="1" baseline="-30000" dirty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1</a:t>
                </a:r>
                <a:endParaRPr lang="pt-BR" sz="1400" b="1" dirty="0"/>
              </a:p>
            </p:txBody>
          </p:sp>
          <p:sp>
            <p:nvSpPr>
              <p:cNvPr id="16" name="Retângulo 15">
                <a:extLst>
                  <a:ext uri="{FF2B5EF4-FFF2-40B4-BE49-F238E27FC236}">
                    <a16:creationId xmlns:a16="http://schemas.microsoft.com/office/drawing/2014/main" id="{BFE26FDF-CF48-4A33-A080-265657196599}"/>
                  </a:ext>
                </a:extLst>
              </p:cNvPr>
              <p:cNvSpPr/>
              <p:nvPr/>
            </p:nvSpPr>
            <p:spPr>
              <a:xfrm>
                <a:off x="2008636" y="2827384"/>
                <a:ext cx="35939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1400" b="1" dirty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D</a:t>
                </a:r>
                <a:r>
                  <a:rPr lang="pt-BR" sz="1400" b="1" baseline="-30000" dirty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2</a:t>
                </a:r>
                <a:endParaRPr lang="pt-BR" sz="1400" b="1" dirty="0"/>
              </a:p>
            </p:txBody>
          </p:sp>
          <p:sp>
            <p:nvSpPr>
              <p:cNvPr id="17" name="Retângulo 16">
                <a:extLst>
                  <a:ext uri="{FF2B5EF4-FFF2-40B4-BE49-F238E27FC236}">
                    <a16:creationId xmlns:a16="http://schemas.microsoft.com/office/drawing/2014/main" id="{2C729635-C601-4612-90C4-BE2F2A203D58}"/>
                  </a:ext>
                </a:extLst>
              </p:cNvPr>
              <p:cNvSpPr/>
              <p:nvPr/>
            </p:nvSpPr>
            <p:spPr>
              <a:xfrm>
                <a:off x="2490278" y="2792880"/>
                <a:ext cx="35939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1400" b="1" dirty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D</a:t>
                </a:r>
                <a:r>
                  <a:rPr lang="pt-BR" sz="1400" b="1" baseline="-30000" dirty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3</a:t>
                </a:r>
                <a:endParaRPr lang="pt-BR" sz="1400" b="1" dirty="0"/>
              </a:p>
            </p:txBody>
          </p:sp>
          <p:sp>
            <p:nvSpPr>
              <p:cNvPr id="18" name="Retângulo 17">
                <a:extLst>
                  <a:ext uri="{FF2B5EF4-FFF2-40B4-BE49-F238E27FC236}">
                    <a16:creationId xmlns:a16="http://schemas.microsoft.com/office/drawing/2014/main" id="{A620D81D-88EA-4E60-B51E-2F34CDFF8B90}"/>
                  </a:ext>
                </a:extLst>
              </p:cNvPr>
              <p:cNvSpPr/>
              <p:nvPr/>
            </p:nvSpPr>
            <p:spPr>
              <a:xfrm>
                <a:off x="2971920" y="2749750"/>
                <a:ext cx="35939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1400" b="1" dirty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D</a:t>
                </a:r>
                <a:r>
                  <a:rPr lang="pt-BR" sz="1400" b="1" baseline="-30000" dirty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4</a:t>
                </a:r>
                <a:endParaRPr lang="pt-BR" sz="1400" b="1" dirty="0"/>
              </a:p>
            </p:txBody>
          </p:sp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67F2F631-8552-42BF-BBF8-C1E62A5DB230}"/>
                  </a:ext>
                </a:extLst>
              </p:cNvPr>
              <p:cNvSpPr/>
              <p:nvPr/>
            </p:nvSpPr>
            <p:spPr>
              <a:xfrm>
                <a:off x="3909323" y="2628986"/>
                <a:ext cx="42030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1400" b="1" dirty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D</a:t>
                </a:r>
                <a:r>
                  <a:rPr lang="pt-BR" sz="1400" b="1" baseline="-30000" dirty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10</a:t>
                </a:r>
                <a:endParaRPr lang="pt-BR" sz="1400" b="1" dirty="0"/>
              </a:p>
            </p:txBody>
          </p:sp>
          <p:cxnSp>
            <p:nvCxnSpPr>
              <p:cNvPr id="20" name="Conector reto 19">
                <a:extLst>
                  <a:ext uri="{FF2B5EF4-FFF2-40B4-BE49-F238E27FC236}">
                    <a16:creationId xmlns:a16="http://schemas.microsoft.com/office/drawing/2014/main" id="{21D2C650-EA21-4C64-A8C7-42A8D3A85D89}"/>
                  </a:ext>
                </a:extLst>
              </p:cNvPr>
              <p:cNvCxnSpPr/>
              <p:nvPr/>
            </p:nvCxnSpPr>
            <p:spPr>
              <a:xfrm flipH="1" flipV="1">
                <a:off x="3105509" y="2984755"/>
                <a:ext cx="6901" cy="500313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ector reto 20">
                <a:extLst>
                  <a:ext uri="{FF2B5EF4-FFF2-40B4-BE49-F238E27FC236}">
                    <a16:creationId xmlns:a16="http://schemas.microsoft.com/office/drawing/2014/main" id="{6EEC0702-0DD4-478A-AF9F-99E320E1BD56}"/>
                  </a:ext>
                </a:extLst>
              </p:cNvPr>
              <p:cNvCxnSpPr/>
              <p:nvPr/>
            </p:nvCxnSpPr>
            <p:spPr>
              <a:xfrm flipH="1" flipV="1">
                <a:off x="4054415" y="2907116"/>
                <a:ext cx="2877" cy="577949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Rectangle 4">
                <a:extLst>
                  <a:ext uri="{FF2B5EF4-FFF2-40B4-BE49-F238E27FC236}">
                    <a16:creationId xmlns:a16="http://schemas.microsoft.com/office/drawing/2014/main" id="{18C4917A-FDCF-477E-BC6F-AC2861BD12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35306" y="3442755"/>
                <a:ext cx="116456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45085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t-BR" sz="1800" b="0" i="0" u="none" strike="noStrike" cap="none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  <a:sym typeface="Symbol" pitchFamily="18" charset="2"/>
                  </a:rPr>
                  <a:t></a:t>
                </a:r>
                <a:r>
                  <a:rPr kumimoji="0" lang="pt-BR" sz="1800" b="0" i="0" u="none" strike="noStrike" cap="none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kumimoji="0" lang="pt-BR" sz="1800" b="0" i="0" u="none" strike="noStrike" cap="none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  <a:sym typeface="Symbol" pitchFamily="18" charset="2"/>
                  </a:rPr>
                  <a:t></a:t>
                </a:r>
              </a:p>
            </p:txBody>
          </p:sp>
          <p:sp>
            <p:nvSpPr>
              <p:cNvPr id="23" name="Retângulo 22">
                <a:extLst>
                  <a:ext uri="{FF2B5EF4-FFF2-40B4-BE49-F238E27FC236}">
                    <a16:creationId xmlns:a16="http://schemas.microsoft.com/office/drawing/2014/main" id="{A837D745-FA5C-436E-9528-DEF1D0F225D9}"/>
                  </a:ext>
                </a:extLst>
              </p:cNvPr>
              <p:cNvSpPr/>
              <p:nvPr/>
            </p:nvSpPr>
            <p:spPr>
              <a:xfrm>
                <a:off x="7515164" y="3319096"/>
                <a:ext cx="53732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1400" b="1" dirty="0">
                    <a:cs typeface="Arial" pitchFamily="34" charset="0"/>
                  </a:rPr>
                  <a:t>anos</a:t>
                </a:r>
                <a:endParaRPr lang="pt-BR" sz="1400" b="1" dirty="0"/>
              </a:p>
            </p:txBody>
          </p:sp>
          <p:cxnSp>
            <p:nvCxnSpPr>
              <p:cNvPr id="24" name="Conector reto 43">
                <a:extLst>
                  <a:ext uri="{FF2B5EF4-FFF2-40B4-BE49-F238E27FC236}">
                    <a16:creationId xmlns:a16="http://schemas.microsoft.com/office/drawing/2014/main" id="{A8969EC8-AD3A-41F9-BC11-C183D4D2B68A}"/>
                  </a:ext>
                </a:extLst>
              </p:cNvPr>
              <p:cNvCxnSpPr/>
              <p:nvPr/>
            </p:nvCxnSpPr>
            <p:spPr>
              <a:xfrm flipV="1">
                <a:off x="2153729" y="3071018"/>
                <a:ext cx="2874" cy="411171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ector reto 43">
                <a:extLst>
                  <a:ext uri="{FF2B5EF4-FFF2-40B4-BE49-F238E27FC236}">
                    <a16:creationId xmlns:a16="http://schemas.microsoft.com/office/drawing/2014/main" id="{AE5EE48B-8280-46CC-B04F-852B1955D2C3}"/>
                  </a:ext>
                </a:extLst>
              </p:cNvPr>
              <p:cNvCxnSpPr/>
              <p:nvPr/>
            </p:nvCxnSpPr>
            <p:spPr>
              <a:xfrm flipH="1" flipV="1">
                <a:off x="2631056" y="3027885"/>
                <a:ext cx="5751" cy="462931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ector reto 25">
                <a:extLst>
                  <a:ext uri="{FF2B5EF4-FFF2-40B4-BE49-F238E27FC236}">
                    <a16:creationId xmlns:a16="http://schemas.microsoft.com/office/drawing/2014/main" id="{6C76E22A-6CE0-4ADF-AA88-403D8E79963A}"/>
                  </a:ext>
                </a:extLst>
              </p:cNvPr>
              <p:cNvCxnSpPr/>
              <p:nvPr/>
            </p:nvCxnSpPr>
            <p:spPr>
              <a:xfrm flipV="1">
                <a:off x="1380226" y="2587925"/>
                <a:ext cx="2700068" cy="345070"/>
              </a:xfrm>
              <a:prstGeom prst="line">
                <a:avLst/>
              </a:prstGeom>
              <a:ln w="28575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reto 26">
                <a:extLst>
                  <a:ext uri="{FF2B5EF4-FFF2-40B4-BE49-F238E27FC236}">
                    <a16:creationId xmlns:a16="http://schemas.microsoft.com/office/drawing/2014/main" id="{679675E8-4E7B-459E-AD36-B39CA50871B8}"/>
                  </a:ext>
                </a:extLst>
              </p:cNvPr>
              <p:cNvCxnSpPr/>
              <p:nvPr/>
            </p:nvCxnSpPr>
            <p:spPr>
              <a:xfrm flipH="1" flipV="1">
                <a:off x="4572000" y="2881223"/>
                <a:ext cx="8627" cy="600968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to 27">
                <a:extLst>
                  <a:ext uri="{FF2B5EF4-FFF2-40B4-BE49-F238E27FC236}">
                    <a16:creationId xmlns:a16="http://schemas.microsoft.com/office/drawing/2014/main" id="{9E07D44C-0A60-492A-AACB-F341BEB92FBA}"/>
                  </a:ext>
                </a:extLst>
              </p:cNvPr>
              <p:cNvCxnSpPr/>
              <p:nvPr/>
            </p:nvCxnSpPr>
            <p:spPr>
              <a:xfrm flipH="1" flipV="1">
                <a:off x="5115462" y="2838090"/>
                <a:ext cx="8629" cy="6441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reto 28">
                <a:extLst>
                  <a:ext uri="{FF2B5EF4-FFF2-40B4-BE49-F238E27FC236}">
                    <a16:creationId xmlns:a16="http://schemas.microsoft.com/office/drawing/2014/main" id="{8C918D2D-316A-4012-A3D4-51BC1872AE77}"/>
                  </a:ext>
                </a:extLst>
              </p:cNvPr>
              <p:cNvCxnSpPr/>
              <p:nvPr/>
            </p:nvCxnSpPr>
            <p:spPr>
              <a:xfrm flipH="1" flipV="1">
                <a:off x="5650302" y="2794958"/>
                <a:ext cx="2" cy="678607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to 29">
                <a:extLst>
                  <a:ext uri="{FF2B5EF4-FFF2-40B4-BE49-F238E27FC236}">
                    <a16:creationId xmlns:a16="http://schemas.microsoft.com/office/drawing/2014/main" id="{E207BB8B-727C-4043-8157-BA23B59C7C23}"/>
                  </a:ext>
                </a:extLst>
              </p:cNvPr>
              <p:cNvCxnSpPr/>
              <p:nvPr/>
            </p:nvCxnSpPr>
            <p:spPr>
              <a:xfrm flipV="1">
                <a:off x="4086045" y="2355011"/>
                <a:ext cx="3125638" cy="230052"/>
              </a:xfrm>
              <a:prstGeom prst="line">
                <a:avLst/>
              </a:prstGeom>
              <a:ln w="28575">
                <a:solidFill>
                  <a:srgbClr val="FF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Retângulo 30">
                <a:extLst>
                  <a:ext uri="{FF2B5EF4-FFF2-40B4-BE49-F238E27FC236}">
                    <a16:creationId xmlns:a16="http://schemas.microsoft.com/office/drawing/2014/main" id="{D2662016-9543-4A43-89D4-E3C3A741709C}"/>
                  </a:ext>
                </a:extLst>
              </p:cNvPr>
              <p:cNvSpPr/>
              <p:nvPr/>
            </p:nvSpPr>
            <p:spPr>
              <a:xfrm>
                <a:off x="2419068" y="2347186"/>
                <a:ext cx="3722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dirty="0">
                    <a:solidFill>
                      <a:srgbClr val="FFC000"/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g</a:t>
                </a:r>
                <a:r>
                  <a:rPr lang="pt-BR" baseline="-30000" dirty="0">
                    <a:solidFill>
                      <a:srgbClr val="FFC000"/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1</a:t>
                </a:r>
                <a:endParaRPr lang="pt-BR" dirty="0"/>
              </a:p>
            </p:txBody>
          </p:sp>
          <p:sp>
            <p:nvSpPr>
              <p:cNvPr id="32" name="Retângulo 31">
                <a:extLst>
                  <a:ext uri="{FF2B5EF4-FFF2-40B4-BE49-F238E27FC236}">
                    <a16:creationId xmlns:a16="http://schemas.microsoft.com/office/drawing/2014/main" id="{1BFA1871-C54A-4295-BD3C-010E1D98FC47}"/>
                  </a:ext>
                </a:extLst>
              </p:cNvPr>
              <p:cNvSpPr/>
              <p:nvPr/>
            </p:nvSpPr>
            <p:spPr>
              <a:xfrm>
                <a:off x="5438313" y="2053888"/>
                <a:ext cx="3722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dirty="0">
                    <a:solidFill>
                      <a:srgbClr val="FFCCFF"/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g</a:t>
                </a:r>
                <a:r>
                  <a:rPr lang="pt-BR" baseline="-30000" dirty="0">
                    <a:solidFill>
                      <a:srgbClr val="FFCCFF"/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2</a:t>
                </a:r>
                <a:endParaRPr lang="pt-BR" dirty="0"/>
              </a:p>
            </p:txBody>
          </p:sp>
          <p:sp>
            <p:nvSpPr>
              <p:cNvPr id="33" name="Retângulo 32">
                <a:extLst>
                  <a:ext uri="{FF2B5EF4-FFF2-40B4-BE49-F238E27FC236}">
                    <a16:creationId xmlns:a16="http://schemas.microsoft.com/office/drawing/2014/main" id="{6B81C7BD-970F-40F2-ACA1-9EBAED6464EA}"/>
                  </a:ext>
                </a:extLst>
              </p:cNvPr>
              <p:cNvSpPr/>
              <p:nvPr/>
            </p:nvSpPr>
            <p:spPr>
              <a:xfrm>
                <a:off x="5912085" y="3439868"/>
                <a:ext cx="32893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1400" b="1" dirty="0"/>
                  <a:t>...</a:t>
                </a:r>
              </a:p>
            </p:txBody>
          </p:sp>
          <p:sp>
            <p:nvSpPr>
              <p:cNvPr id="34" name="Retângulo 33">
                <a:extLst>
                  <a:ext uri="{FF2B5EF4-FFF2-40B4-BE49-F238E27FC236}">
                    <a16:creationId xmlns:a16="http://schemas.microsoft.com/office/drawing/2014/main" id="{E87FCBDC-99B7-4118-A760-3790D35DFAD0}"/>
                  </a:ext>
                </a:extLst>
              </p:cNvPr>
              <p:cNvSpPr/>
              <p:nvPr/>
            </p:nvSpPr>
            <p:spPr>
              <a:xfrm>
                <a:off x="4332023" y="3474374"/>
                <a:ext cx="47961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1400" b="1" dirty="0">
                    <a:cs typeface="Arial" pitchFamily="34" charset="0"/>
                  </a:rPr>
                  <a:t>H+1</a:t>
                </a:r>
                <a:endParaRPr lang="pt-BR" sz="1400" b="1" dirty="0"/>
              </a:p>
            </p:txBody>
          </p:sp>
          <p:sp>
            <p:nvSpPr>
              <p:cNvPr id="35" name="Retângulo 34">
                <a:extLst>
                  <a:ext uri="{FF2B5EF4-FFF2-40B4-BE49-F238E27FC236}">
                    <a16:creationId xmlns:a16="http://schemas.microsoft.com/office/drawing/2014/main" id="{047980BD-292A-4F90-AB49-D924055FBD6F}"/>
                  </a:ext>
                </a:extLst>
              </p:cNvPr>
              <p:cNvSpPr/>
              <p:nvPr/>
            </p:nvSpPr>
            <p:spPr>
              <a:xfrm>
                <a:off x="4881237" y="3462873"/>
                <a:ext cx="47961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1400" b="1" dirty="0">
                    <a:cs typeface="Arial" pitchFamily="34" charset="0"/>
                  </a:rPr>
                  <a:t>H+2</a:t>
                </a:r>
                <a:endParaRPr lang="pt-BR" sz="1400" b="1" dirty="0"/>
              </a:p>
            </p:txBody>
          </p:sp>
          <p:sp>
            <p:nvSpPr>
              <p:cNvPr id="36" name="Retângulo 35">
                <a:extLst>
                  <a:ext uri="{FF2B5EF4-FFF2-40B4-BE49-F238E27FC236}">
                    <a16:creationId xmlns:a16="http://schemas.microsoft.com/office/drawing/2014/main" id="{B2A7C0EB-6233-4106-9CD4-A922A1F17404}"/>
                  </a:ext>
                </a:extLst>
              </p:cNvPr>
              <p:cNvSpPr/>
              <p:nvPr/>
            </p:nvSpPr>
            <p:spPr>
              <a:xfrm>
                <a:off x="5421827" y="3468623"/>
                <a:ext cx="47961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1400" b="1" dirty="0">
                    <a:cs typeface="Arial" pitchFamily="34" charset="0"/>
                  </a:rPr>
                  <a:t>H+3</a:t>
                </a:r>
                <a:endParaRPr lang="pt-BR" sz="1400" b="1" dirty="0"/>
              </a:p>
            </p:txBody>
          </p:sp>
          <p:sp>
            <p:nvSpPr>
              <p:cNvPr id="37" name="Retângulo 36">
                <a:extLst>
                  <a:ext uri="{FF2B5EF4-FFF2-40B4-BE49-F238E27FC236}">
                    <a16:creationId xmlns:a16="http://schemas.microsoft.com/office/drawing/2014/main" id="{AB10E761-266B-44F0-84A0-B8842462AB7A}"/>
                  </a:ext>
                </a:extLst>
              </p:cNvPr>
              <p:cNvSpPr/>
              <p:nvPr/>
            </p:nvSpPr>
            <p:spPr>
              <a:xfrm>
                <a:off x="4380900" y="2574354"/>
                <a:ext cx="42030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1400" b="1" dirty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D</a:t>
                </a:r>
                <a:r>
                  <a:rPr lang="pt-BR" sz="1400" b="1" baseline="-30000" dirty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11</a:t>
                </a:r>
                <a:endParaRPr lang="pt-BR" sz="1400" b="1" dirty="0"/>
              </a:p>
            </p:txBody>
          </p:sp>
          <p:sp>
            <p:nvSpPr>
              <p:cNvPr id="38" name="Retângulo 37">
                <a:extLst>
                  <a:ext uri="{FF2B5EF4-FFF2-40B4-BE49-F238E27FC236}">
                    <a16:creationId xmlns:a16="http://schemas.microsoft.com/office/drawing/2014/main" id="{F732CAF7-23E0-4ACD-859A-E24CDDFD40BE}"/>
                  </a:ext>
                </a:extLst>
              </p:cNvPr>
              <p:cNvSpPr/>
              <p:nvPr/>
            </p:nvSpPr>
            <p:spPr>
              <a:xfrm>
                <a:off x="4924364" y="2531221"/>
                <a:ext cx="42030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1400" b="1" dirty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D</a:t>
                </a:r>
                <a:r>
                  <a:rPr lang="pt-BR" sz="1400" b="1" baseline="-30000" dirty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12</a:t>
                </a:r>
                <a:endParaRPr lang="pt-BR" sz="1400" b="1" dirty="0"/>
              </a:p>
            </p:txBody>
          </p:sp>
          <p:sp>
            <p:nvSpPr>
              <p:cNvPr id="39" name="Retângulo 38">
                <a:extLst>
                  <a:ext uri="{FF2B5EF4-FFF2-40B4-BE49-F238E27FC236}">
                    <a16:creationId xmlns:a16="http://schemas.microsoft.com/office/drawing/2014/main" id="{AAB224B1-CD98-4E9B-A83F-FFB34CFECED8}"/>
                  </a:ext>
                </a:extLst>
              </p:cNvPr>
              <p:cNvSpPr/>
              <p:nvPr/>
            </p:nvSpPr>
            <p:spPr>
              <a:xfrm>
                <a:off x="5433323" y="2488089"/>
                <a:ext cx="42030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1400" b="1" dirty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D</a:t>
                </a:r>
                <a:r>
                  <a:rPr lang="pt-BR" sz="1400" b="1" baseline="-30000" dirty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13</a:t>
                </a:r>
                <a:endParaRPr lang="pt-BR" sz="1400" b="1" dirty="0"/>
              </a:p>
            </p:txBody>
          </p:sp>
        </p:grpSp>
      </p:grpSp>
      <p:pic>
        <p:nvPicPr>
          <p:cNvPr id="40" name="Picture 7">
            <a:extLst>
              <a:ext uri="{FF2B5EF4-FFF2-40B4-BE49-F238E27FC236}">
                <a16:creationId xmlns:a16="http://schemas.microsoft.com/office/drawing/2014/main" id="{0B35996E-36D7-4B0F-9415-438AEDB2C5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90775" y="4791669"/>
            <a:ext cx="4362450" cy="1057275"/>
          </a:xfrm>
          <a:prstGeom prst="rect">
            <a:avLst/>
          </a:prstGeom>
          <a:noFill/>
        </p:spPr>
      </p:pic>
      <p:grpSp>
        <p:nvGrpSpPr>
          <p:cNvPr id="41" name="Grupo 14">
            <a:extLst>
              <a:ext uri="{FF2B5EF4-FFF2-40B4-BE49-F238E27FC236}">
                <a16:creationId xmlns:a16="http://schemas.microsoft.com/office/drawing/2014/main" id="{AC32FCE3-11AF-4DCA-82EC-C2187B6768C1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42" name="Grupo 115">
              <a:extLst>
                <a:ext uri="{FF2B5EF4-FFF2-40B4-BE49-F238E27FC236}">
                  <a16:creationId xmlns:a16="http://schemas.microsoft.com/office/drawing/2014/main" id="{260DB923-955A-48A5-875B-6C35DCF36382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44" name="Retângulo 43">
                <a:extLst>
                  <a:ext uri="{FF2B5EF4-FFF2-40B4-BE49-F238E27FC236}">
                    <a16:creationId xmlns:a16="http://schemas.microsoft.com/office/drawing/2014/main" id="{35A6C1D5-6BDF-4A6E-97CC-0957672560C2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5" name="CaixaDeTexto 44">
                <a:extLst>
                  <a:ext uri="{FF2B5EF4-FFF2-40B4-BE49-F238E27FC236}">
                    <a16:creationId xmlns:a16="http://schemas.microsoft.com/office/drawing/2014/main" id="{974754CF-FE37-4222-A67D-4151263BF05E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43" name="CaixaDeTexto 42">
              <a:extLst>
                <a:ext uri="{FF2B5EF4-FFF2-40B4-BE49-F238E27FC236}">
                  <a16:creationId xmlns:a16="http://schemas.microsoft.com/office/drawing/2014/main" id="{8685DE8E-62AF-4E7C-B1AD-F2AB89536B0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46" name="Grupo 25">
            <a:extLst>
              <a:ext uri="{FF2B5EF4-FFF2-40B4-BE49-F238E27FC236}">
                <a16:creationId xmlns:a16="http://schemas.microsoft.com/office/drawing/2014/main" id="{B664F0C4-E791-4658-B991-9EF18C8FCA8E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47" name="Grupo 36">
              <a:extLst>
                <a:ext uri="{FF2B5EF4-FFF2-40B4-BE49-F238E27FC236}">
                  <a16:creationId xmlns:a16="http://schemas.microsoft.com/office/drawing/2014/main" id="{FAC2A8CF-8B54-4890-8900-D7AE8800BAF7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51" name="Retângulo 50">
                <a:extLst>
                  <a:ext uri="{FF2B5EF4-FFF2-40B4-BE49-F238E27FC236}">
                    <a16:creationId xmlns:a16="http://schemas.microsoft.com/office/drawing/2014/main" id="{3A1FFBB3-71B1-407C-92DB-FB1B82B29BA9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2" name="CaixaDeTexto 51">
                <a:extLst>
                  <a:ext uri="{FF2B5EF4-FFF2-40B4-BE49-F238E27FC236}">
                    <a16:creationId xmlns:a16="http://schemas.microsoft.com/office/drawing/2014/main" id="{C1ECC90B-C642-46B5-9861-FCCD9CEA54B9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48" name="Grupo 113">
              <a:extLst>
                <a:ext uri="{FF2B5EF4-FFF2-40B4-BE49-F238E27FC236}">
                  <a16:creationId xmlns:a16="http://schemas.microsoft.com/office/drawing/2014/main" id="{220CDD06-B01B-422D-9335-D8CA992105DE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49" name="Retângulo 48">
                <a:extLst>
                  <a:ext uri="{FF2B5EF4-FFF2-40B4-BE49-F238E27FC236}">
                    <a16:creationId xmlns:a16="http://schemas.microsoft.com/office/drawing/2014/main" id="{29C19A2B-22D5-43AF-B35D-398E3BEA268A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0" name="CaixaDeTexto 49">
                <a:extLst>
                  <a:ext uri="{FF2B5EF4-FFF2-40B4-BE49-F238E27FC236}">
                    <a16:creationId xmlns:a16="http://schemas.microsoft.com/office/drawing/2014/main" id="{AFF02D18-F348-48B2-B221-8CE86D83EB97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53" name="Retângulo 52">
            <a:extLst>
              <a:ext uri="{FF2B5EF4-FFF2-40B4-BE49-F238E27FC236}">
                <a16:creationId xmlns:a16="http://schemas.microsoft.com/office/drawing/2014/main" id="{08E49558-B14C-4993-95F5-4868B335C54A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CaixaDeTexto 53">
            <a:extLst>
              <a:ext uri="{FF2B5EF4-FFF2-40B4-BE49-F238E27FC236}">
                <a16:creationId xmlns:a16="http://schemas.microsoft.com/office/drawing/2014/main" id="{078C3BA5-683B-47AF-A414-D7BCDBE0F94A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Avaliação de Empresas</a:t>
            </a:r>
          </a:p>
        </p:txBody>
      </p:sp>
      <p:sp>
        <p:nvSpPr>
          <p:cNvPr id="55" name="CaixaDeTexto 54">
            <a:extLst>
              <a:ext uri="{FF2B5EF4-FFF2-40B4-BE49-F238E27FC236}">
                <a16:creationId xmlns:a16="http://schemas.microsoft.com/office/drawing/2014/main" id="{3575185C-6BC1-4698-A7C3-DB9BA79BA230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15</a:t>
            </a:r>
          </a:p>
        </p:txBody>
      </p:sp>
      <p:sp>
        <p:nvSpPr>
          <p:cNvPr id="57" name="CaixaDeTexto 56">
            <a:extLst>
              <a:ext uri="{FF2B5EF4-FFF2-40B4-BE49-F238E27FC236}">
                <a16:creationId xmlns:a16="http://schemas.microsoft.com/office/drawing/2014/main" id="{4DB05F07-4CB9-44CE-8FF1-AA496E966601}"/>
              </a:ext>
            </a:extLst>
          </p:cNvPr>
          <p:cNvSpPr txBox="1"/>
          <p:nvPr/>
        </p:nvSpPr>
        <p:spPr>
          <a:xfrm>
            <a:off x="3066891" y="1537310"/>
            <a:ext cx="2868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0FFCC"/>
                </a:solidFill>
              </a:rPr>
              <a:t>Modelo H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2680101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4">
            <a:extLst>
              <a:ext uri="{FF2B5EF4-FFF2-40B4-BE49-F238E27FC236}">
                <a16:creationId xmlns:a16="http://schemas.microsoft.com/office/drawing/2014/main" id="{C3A4FB19-E889-449B-AA1C-794C0214E3CD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7" name="Grupo 115">
              <a:extLst>
                <a:ext uri="{FF2B5EF4-FFF2-40B4-BE49-F238E27FC236}">
                  <a16:creationId xmlns:a16="http://schemas.microsoft.com/office/drawing/2014/main" id="{5D519F3D-889F-488C-ACCC-6663AF04C8A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A73A9DD6-7248-4669-A9AA-3ABD602FEC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671158A-1CD6-4D0E-ACDD-DAB9FDAEBF37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9E16A32-AB6B-4725-A2DA-D4C16ED5F6A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1" name="Grupo 25">
            <a:extLst>
              <a:ext uri="{FF2B5EF4-FFF2-40B4-BE49-F238E27FC236}">
                <a16:creationId xmlns:a16="http://schemas.microsoft.com/office/drawing/2014/main" id="{C19E27FA-7CDC-496E-B65F-0EC5B0C847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2" name="Grupo 36">
              <a:extLst>
                <a:ext uri="{FF2B5EF4-FFF2-40B4-BE49-F238E27FC236}">
                  <a16:creationId xmlns:a16="http://schemas.microsoft.com/office/drawing/2014/main" id="{73F6AE6A-A802-4E25-8F6A-B3338CACF71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77D71F36-F3FC-4F40-9CEF-51159C781285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5CD4339-D2AC-4B6E-B2EE-D4B866E21E1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3" name="Grupo 113">
              <a:extLst>
                <a:ext uri="{FF2B5EF4-FFF2-40B4-BE49-F238E27FC236}">
                  <a16:creationId xmlns:a16="http://schemas.microsoft.com/office/drawing/2014/main" id="{E12B3A70-B8F3-4F71-8499-B40B4E5009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10CBA968-DBE4-40A1-AD4B-42C8AE59ABC0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42A6003B-F204-48FA-93F5-13B47A7EA128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8" name="Retângulo 27">
            <a:extLst>
              <a:ext uri="{FF2B5EF4-FFF2-40B4-BE49-F238E27FC236}">
                <a16:creationId xmlns:a16="http://schemas.microsoft.com/office/drawing/2014/main" id="{09764E36-ADCE-42C8-8295-714057F14B3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994C179A-87B3-4B61-AADD-0E1FDEDB8820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Avaliação de Empresas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6705196-73CA-4C75-B203-05F6D776695E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15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E6E70A25-E911-40ED-A15F-CDC0053AB99B}"/>
              </a:ext>
            </a:extLst>
          </p:cNvPr>
          <p:cNvSpPr/>
          <p:nvPr/>
        </p:nvSpPr>
        <p:spPr>
          <a:xfrm>
            <a:off x="3289125" y="3293545"/>
            <a:ext cx="11351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pt-BR" sz="2000" b="1" dirty="0"/>
              <a:t>Terceiros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AA05392B-0619-4E8F-826E-459BF7EA519B}"/>
              </a:ext>
            </a:extLst>
          </p:cNvPr>
          <p:cNvSpPr/>
          <p:nvPr/>
        </p:nvSpPr>
        <p:spPr>
          <a:xfrm>
            <a:off x="3411086" y="4849631"/>
            <a:ext cx="8627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pt-BR" sz="2000" b="1" dirty="0">
                <a:solidFill>
                  <a:srgbClr val="66FFFF"/>
                </a:solidFill>
              </a:rPr>
              <a:t>Donos</a:t>
            </a:r>
          </a:p>
        </p:txBody>
      </p:sp>
      <p:grpSp>
        <p:nvGrpSpPr>
          <p:cNvPr id="32" name="Agrupar 31">
            <a:extLst>
              <a:ext uri="{FF2B5EF4-FFF2-40B4-BE49-F238E27FC236}">
                <a16:creationId xmlns:a16="http://schemas.microsoft.com/office/drawing/2014/main" id="{F61859AF-C0A8-427C-AACB-C013B97DCC02}"/>
              </a:ext>
            </a:extLst>
          </p:cNvPr>
          <p:cNvGrpSpPr/>
          <p:nvPr/>
        </p:nvGrpSpPr>
        <p:grpSpPr>
          <a:xfrm>
            <a:off x="772243" y="2030392"/>
            <a:ext cx="2406209" cy="3079534"/>
            <a:chOff x="681588" y="1763852"/>
            <a:chExt cx="2406209" cy="3079534"/>
          </a:xfrm>
        </p:grpSpPr>
        <p:sp>
          <p:nvSpPr>
            <p:cNvPr id="2" name="Text Box 22">
              <a:extLst>
                <a:ext uri="{FF2B5EF4-FFF2-40B4-BE49-F238E27FC236}">
                  <a16:creationId xmlns:a16="http://schemas.microsoft.com/office/drawing/2014/main" id="{998E7B38-FB97-4738-86D4-03A554ABB4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4358" y="1763852"/>
              <a:ext cx="162245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2000" b="1" dirty="0"/>
                <a:t>Empresa</a:t>
              </a:r>
            </a:p>
          </p:txBody>
        </p:sp>
        <p:sp>
          <p:nvSpPr>
            <p:cNvPr id="4" name="Rectangle 20">
              <a:extLst>
                <a:ext uri="{FF2B5EF4-FFF2-40B4-BE49-F238E27FC236}">
                  <a16:creationId xmlns:a16="http://schemas.microsoft.com/office/drawing/2014/main" id="{E7A35ADF-D2F2-417E-BEF9-CBEC9F24AA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1588" y="2281011"/>
              <a:ext cx="1196573" cy="254912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pt-BR"/>
            </a:p>
          </p:txBody>
        </p:sp>
        <p:sp>
          <p:nvSpPr>
            <p:cNvPr id="5" name="Rectangle 21">
              <a:extLst>
                <a:ext uri="{FF2B5EF4-FFF2-40B4-BE49-F238E27FC236}">
                  <a16:creationId xmlns:a16="http://schemas.microsoft.com/office/drawing/2014/main" id="{698FECD4-3021-4339-8A83-0CABCFEF1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5647" y="2281013"/>
              <a:ext cx="1196573" cy="849708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pt-BR"/>
            </a:p>
          </p:txBody>
        </p:sp>
        <p:sp>
          <p:nvSpPr>
            <p:cNvPr id="6" name="Rectangle 23">
              <a:extLst>
                <a:ext uri="{FF2B5EF4-FFF2-40B4-BE49-F238E27FC236}">
                  <a16:creationId xmlns:a16="http://schemas.microsoft.com/office/drawing/2014/main" id="{0222E052-DBF1-47D6-BE89-448A32764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5647" y="2985506"/>
              <a:ext cx="1196573" cy="849708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pt-BR"/>
            </a:p>
          </p:txBody>
        </p:sp>
        <p:sp>
          <p:nvSpPr>
            <p:cNvPr id="8" name="Text Box 25">
              <a:extLst>
                <a:ext uri="{FF2B5EF4-FFF2-40B4-BE49-F238E27FC236}">
                  <a16:creationId xmlns:a16="http://schemas.microsoft.com/office/drawing/2014/main" id="{1C98D25D-09BA-47CA-97B3-857DE3D0A7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5585" y="2281011"/>
              <a:ext cx="6096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b="1" dirty="0">
                  <a:solidFill>
                    <a:sysClr val="windowText" lastClr="000000"/>
                  </a:solidFill>
                </a:rPr>
                <a:t>PC</a:t>
              </a:r>
            </a:p>
          </p:txBody>
        </p:sp>
        <p:sp>
          <p:nvSpPr>
            <p:cNvPr id="9" name="Text Box 26">
              <a:extLst>
                <a:ext uri="{FF2B5EF4-FFF2-40B4-BE49-F238E27FC236}">
                  <a16:creationId xmlns:a16="http://schemas.microsoft.com/office/drawing/2014/main" id="{FE43D94B-195D-4064-BADB-67742FEC1F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5902" y="2979980"/>
              <a:ext cx="9196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b="1" dirty="0">
                  <a:solidFill>
                    <a:sysClr val="windowText" lastClr="000000"/>
                  </a:solidFill>
                </a:rPr>
                <a:t>PNC</a:t>
              </a:r>
            </a:p>
          </p:txBody>
        </p:sp>
        <p:sp>
          <p:nvSpPr>
            <p:cNvPr id="10" name="Text Box 28">
              <a:extLst>
                <a:ext uri="{FF2B5EF4-FFF2-40B4-BE49-F238E27FC236}">
                  <a16:creationId xmlns:a16="http://schemas.microsoft.com/office/drawing/2014/main" id="{C41208A3-0150-427D-9A70-9C45E21A0B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3261" y="3228343"/>
              <a:ext cx="9906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b="1" dirty="0">
                  <a:solidFill>
                    <a:sysClr val="windowText" lastClr="000000"/>
                  </a:solidFill>
                </a:rPr>
                <a:t>ATIVOS</a:t>
              </a:r>
            </a:p>
          </p:txBody>
        </p:sp>
        <p:pic>
          <p:nvPicPr>
            <p:cNvPr id="34" name="Imagem 33">
              <a:extLst>
                <a:ext uri="{FF2B5EF4-FFF2-40B4-BE49-F238E27FC236}">
                  <a16:creationId xmlns:a16="http://schemas.microsoft.com/office/drawing/2014/main" id="{BE1AAB21-D0C8-4A2F-840D-4391D0B021B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62395" y="3817189"/>
              <a:ext cx="1225402" cy="1026197"/>
            </a:xfrm>
            <a:prstGeom prst="rect">
              <a:avLst/>
            </a:prstGeom>
          </p:spPr>
        </p:pic>
        <p:sp>
          <p:nvSpPr>
            <p:cNvPr id="11" name="Text Box 26">
              <a:extLst>
                <a:ext uri="{FF2B5EF4-FFF2-40B4-BE49-F238E27FC236}">
                  <a16:creationId xmlns:a16="http://schemas.microsoft.com/office/drawing/2014/main" id="{65A81CC6-C993-487B-A120-89F57B823A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9493" y="3905057"/>
              <a:ext cx="6096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b="1" dirty="0">
                  <a:solidFill>
                    <a:sysClr val="windowText" lastClr="000000"/>
                  </a:solidFill>
                </a:rPr>
                <a:t>PL</a:t>
              </a:r>
            </a:p>
          </p:txBody>
        </p:sp>
      </p:grpSp>
      <p:pic>
        <p:nvPicPr>
          <p:cNvPr id="7" name="Gráfico 6" descr="Grupo de homens">
            <a:extLst>
              <a:ext uri="{FF2B5EF4-FFF2-40B4-BE49-F238E27FC236}">
                <a16:creationId xmlns:a16="http://schemas.microsoft.com/office/drawing/2014/main" id="{F294D576-F0EE-4386-A85E-CFCC19A266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59422" y="4014291"/>
            <a:ext cx="914400" cy="914400"/>
          </a:xfrm>
          <a:prstGeom prst="rect">
            <a:avLst/>
          </a:prstGeom>
        </p:spPr>
      </p:pic>
      <p:pic>
        <p:nvPicPr>
          <p:cNvPr id="31" name="Gráfico 30" descr="Grupo de homens">
            <a:extLst>
              <a:ext uri="{FF2B5EF4-FFF2-40B4-BE49-F238E27FC236}">
                <a16:creationId xmlns:a16="http://schemas.microsoft.com/office/drawing/2014/main" id="{7231F002-9755-4D8C-A918-9E39F3EA75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99484" y="2439994"/>
            <a:ext cx="914400" cy="914400"/>
          </a:xfrm>
          <a:prstGeom prst="rect">
            <a:avLst/>
          </a:prstGeom>
        </p:spPr>
      </p:pic>
      <p:sp>
        <p:nvSpPr>
          <p:cNvPr id="33" name="CaixaDeTexto 32">
            <a:extLst>
              <a:ext uri="{FF2B5EF4-FFF2-40B4-BE49-F238E27FC236}">
                <a16:creationId xmlns:a16="http://schemas.microsoft.com/office/drawing/2014/main" id="{8DC34CE5-D970-4B9B-A99F-7CB8AC4209E0}"/>
              </a:ext>
            </a:extLst>
          </p:cNvPr>
          <p:cNvSpPr txBox="1"/>
          <p:nvPr/>
        </p:nvSpPr>
        <p:spPr>
          <a:xfrm>
            <a:off x="5322786" y="2184695"/>
            <a:ext cx="26504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rgbClr val="FFCCFF"/>
                </a:solidFill>
              </a:rPr>
              <a:t>VALOR DA EMPRESA</a:t>
            </a: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7975AEA6-78C9-4379-BD93-D043A2DECCD4}"/>
              </a:ext>
            </a:extLst>
          </p:cNvPr>
          <p:cNvSpPr txBox="1"/>
          <p:nvPr/>
        </p:nvSpPr>
        <p:spPr>
          <a:xfrm>
            <a:off x="4912935" y="3496199"/>
            <a:ext cx="30274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1. O valor da empresa é o valor dos ativos.</a:t>
            </a:r>
          </a:p>
          <a:p>
            <a:pPr algn="ctr"/>
            <a:endParaRPr lang="pt-BR" sz="2000" b="1" dirty="0"/>
          </a:p>
          <a:p>
            <a:pPr algn="ctr"/>
            <a:r>
              <a:rPr lang="pt-BR" sz="2000" b="1" dirty="0"/>
              <a:t>2. Os donos são donos de toda a empresa.</a:t>
            </a:r>
          </a:p>
        </p:txBody>
      </p: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0AD704A1-6C5E-41A0-BC42-34D62564AEF1}"/>
              </a:ext>
            </a:extLst>
          </p:cNvPr>
          <p:cNvSpPr txBox="1"/>
          <p:nvPr/>
        </p:nvSpPr>
        <p:spPr>
          <a:xfrm>
            <a:off x="4755762" y="2771781"/>
            <a:ext cx="361121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b="1" dirty="0"/>
              <a:t>Dois erros de senso comum:</a:t>
            </a:r>
          </a:p>
        </p:txBody>
      </p:sp>
      <p:pic>
        <p:nvPicPr>
          <p:cNvPr id="43" name="Imagem 42">
            <a:extLst>
              <a:ext uri="{FF2B5EF4-FFF2-40B4-BE49-F238E27FC236}">
                <a16:creationId xmlns:a16="http://schemas.microsoft.com/office/drawing/2014/main" id="{EE01BF6E-AE5C-443C-AF09-81C31E2DDD7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28913" y="3563902"/>
            <a:ext cx="556276" cy="524970"/>
          </a:xfrm>
          <a:prstGeom prst="rect">
            <a:avLst/>
          </a:prstGeom>
        </p:spPr>
      </p:pic>
      <p:pic>
        <p:nvPicPr>
          <p:cNvPr id="45" name="Imagem 44">
            <a:extLst>
              <a:ext uri="{FF2B5EF4-FFF2-40B4-BE49-F238E27FC236}">
                <a16:creationId xmlns:a16="http://schemas.microsoft.com/office/drawing/2014/main" id="{7A3247E5-D288-4188-90F3-72CE9980ECF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28913" y="4472785"/>
            <a:ext cx="556276" cy="524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7712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E427882A-1473-442C-A0C5-29AA1864FBD9}"/>
              </a:ext>
            </a:extLst>
          </p:cNvPr>
          <p:cNvSpPr txBox="1"/>
          <p:nvPr/>
        </p:nvSpPr>
        <p:spPr>
          <a:xfrm>
            <a:off x="874643" y="2426515"/>
            <a:ext cx="775252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É o método de avaliação mais usado no mundo!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O valor é dado pela soma, em valor presente, dos FCF futuros que a empresa é capaz de gerar.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O desconto é feito com a taxa do WACC.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A empresa vale a soma todo o dinheiro livre que ela é capaz de gerar!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Distorções por subjetividade (previsões, projeções etc.)</a:t>
            </a:r>
          </a:p>
        </p:txBody>
      </p:sp>
      <p:grpSp>
        <p:nvGrpSpPr>
          <p:cNvPr id="5" name="Grupo 14">
            <a:extLst>
              <a:ext uri="{FF2B5EF4-FFF2-40B4-BE49-F238E27FC236}">
                <a16:creationId xmlns:a16="http://schemas.microsoft.com/office/drawing/2014/main" id="{83D041D8-29E1-4B16-B799-EA6C615DD455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6" name="Grupo 115">
              <a:extLst>
                <a:ext uri="{FF2B5EF4-FFF2-40B4-BE49-F238E27FC236}">
                  <a16:creationId xmlns:a16="http://schemas.microsoft.com/office/drawing/2014/main" id="{F66970FC-D9B2-4D76-B19E-4FDA077F746E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65010EC7-088E-4E3F-8849-8881CCF1D97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56499E7E-D165-468C-AB41-D0950F3D144B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id="{B7BE24EF-ED7E-43B6-AF0B-D3491C55822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10" name="Grupo 25">
            <a:extLst>
              <a:ext uri="{FF2B5EF4-FFF2-40B4-BE49-F238E27FC236}">
                <a16:creationId xmlns:a16="http://schemas.microsoft.com/office/drawing/2014/main" id="{A8A663AE-67F5-4FD3-98F1-92799A86CED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11" name="Grupo 36">
              <a:extLst>
                <a:ext uri="{FF2B5EF4-FFF2-40B4-BE49-F238E27FC236}">
                  <a16:creationId xmlns:a16="http://schemas.microsoft.com/office/drawing/2014/main" id="{93AEA399-3771-403E-9D74-43B95A7F6997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8A47E1B2-B39C-4787-AA4B-8BD5ACB01FAA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666E8FF3-1B14-4DA9-9C56-842FC4BF914C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12" name="Grupo 113">
              <a:extLst>
                <a:ext uri="{FF2B5EF4-FFF2-40B4-BE49-F238E27FC236}">
                  <a16:creationId xmlns:a16="http://schemas.microsoft.com/office/drawing/2014/main" id="{FB62B1D2-0039-4887-BFA3-BCC2C8A9123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43A45B23-22C8-4C52-A7FE-F8F7B04B8514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DE6F3E0F-6B09-4E76-8AA4-06B8987041B4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7" name="Retângulo 16">
            <a:extLst>
              <a:ext uri="{FF2B5EF4-FFF2-40B4-BE49-F238E27FC236}">
                <a16:creationId xmlns:a16="http://schemas.microsoft.com/office/drawing/2014/main" id="{D5C8B67F-CC4F-4F96-BDCB-44C26FA8B51F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1F6AFA13-FACD-4AB4-9B8E-E607D53A0B2A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Avaliação de Empresas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43FCC711-DB02-4EC8-B8BD-682A1FE02E3F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15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3B28FA22-0D59-4A98-ABAA-361434F35720}"/>
              </a:ext>
            </a:extLst>
          </p:cNvPr>
          <p:cNvSpPr txBox="1"/>
          <p:nvPr/>
        </p:nvSpPr>
        <p:spPr>
          <a:xfrm>
            <a:off x="2067919" y="1653298"/>
            <a:ext cx="5008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66FFFF"/>
                </a:solidFill>
              </a:rPr>
              <a:t>Avaliação por FCF Descontados</a:t>
            </a:r>
          </a:p>
        </p:txBody>
      </p:sp>
    </p:spTree>
    <p:extLst>
      <p:ext uri="{BB962C8B-B14F-4D97-AF65-F5344CB8AC3E}">
        <p14:creationId xmlns:p14="http://schemas.microsoft.com/office/powerpoint/2010/main" val="11346652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Line 4"/>
          <p:cNvSpPr>
            <a:spLocks noChangeShapeType="1"/>
          </p:cNvSpPr>
          <p:nvPr/>
        </p:nvSpPr>
        <p:spPr bwMode="auto">
          <a:xfrm>
            <a:off x="1468852" y="3370746"/>
            <a:ext cx="6400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 flipV="1">
            <a:off x="2102264" y="2816709"/>
            <a:ext cx="0" cy="554038"/>
          </a:xfrm>
          <a:prstGeom prst="line">
            <a:avLst/>
          </a:prstGeom>
          <a:noFill/>
          <a:ln w="38100">
            <a:solidFill>
              <a:srgbClr val="00FF99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 flipV="1">
            <a:off x="2805527" y="2610334"/>
            <a:ext cx="0" cy="760413"/>
          </a:xfrm>
          <a:prstGeom prst="line">
            <a:avLst/>
          </a:prstGeom>
          <a:noFill/>
          <a:ln w="38100">
            <a:solidFill>
              <a:srgbClr val="00FF99"/>
            </a:solidFill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 flipV="1">
            <a:off x="3508789" y="2678596"/>
            <a:ext cx="0" cy="692150"/>
          </a:xfrm>
          <a:prstGeom prst="line">
            <a:avLst/>
          </a:prstGeom>
          <a:noFill/>
          <a:ln w="38100">
            <a:solidFill>
              <a:srgbClr val="00FF99"/>
            </a:solidFill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 flipV="1">
            <a:off x="4212052" y="2540484"/>
            <a:ext cx="0" cy="830263"/>
          </a:xfrm>
          <a:prstGeom prst="line">
            <a:avLst/>
          </a:prstGeom>
          <a:noFill/>
          <a:ln w="38100">
            <a:solidFill>
              <a:srgbClr val="00FF99"/>
            </a:solidFill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V="1">
            <a:off x="4915314" y="2402371"/>
            <a:ext cx="0" cy="968375"/>
          </a:xfrm>
          <a:prstGeom prst="line">
            <a:avLst/>
          </a:prstGeom>
          <a:noFill/>
          <a:ln w="38100">
            <a:solidFill>
              <a:srgbClr val="00FF99"/>
            </a:solidFill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 flipV="1">
            <a:off x="5971002" y="2402371"/>
            <a:ext cx="0" cy="968375"/>
          </a:xfrm>
          <a:prstGeom prst="line">
            <a:avLst/>
          </a:prstGeom>
          <a:noFill/>
          <a:ln w="38100">
            <a:solidFill>
              <a:srgbClr val="00FF99"/>
            </a:solidFill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1960977" y="3439009"/>
            <a:ext cx="2809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pt-BR" sz="2000"/>
              <a:t>1</a:t>
            </a: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2664239" y="3439009"/>
            <a:ext cx="282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pt-BR" sz="2000"/>
              <a:t>2</a:t>
            </a:r>
          </a:p>
        </p:txBody>
      </p:sp>
      <p:sp>
        <p:nvSpPr>
          <p:cNvPr id="39" name="Text Box 13"/>
          <p:cNvSpPr txBox="1">
            <a:spLocks noChangeArrowheads="1"/>
          </p:cNvSpPr>
          <p:nvPr/>
        </p:nvSpPr>
        <p:spPr bwMode="auto">
          <a:xfrm>
            <a:off x="3367502" y="3439009"/>
            <a:ext cx="282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pt-BR" sz="2000"/>
              <a:t>3</a:t>
            </a:r>
          </a:p>
        </p:txBody>
      </p:sp>
      <p:sp>
        <p:nvSpPr>
          <p:cNvPr id="40" name="Text Box 14"/>
          <p:cNvSpPr txBox="1">
            <a:spLocks noChangeArrowheads="1"/>
          </p:cNvSpPr>
          <p:nvPr/>
        </p:nvSpPr>
        <p:spPr bwMode="auto">
          <a:xfrm>
            <a:off x="4072352" y="3439009"/>
            <a:ext cx="2809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pt-BR" sz="2000"/>
              <a:t>4</a:t>
            </a:r>
          </a:p>
        </p:txBody>
      </p:sp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4775614" y="3439009"/>
            <a:ext cx="2809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pt-BR" sz="2000"/>
              <a:t>5</a:t>
            </a:r>
          </a:p>
        </p:txBody>
      </p:sp>
      <p:sp>
        <p:nvSpPr>
          <p:cNvPr id="42" name="Text Box 16"/>
          <p:cNvSpPr txBox="1">
            <a:spLocks noChangeArrowheads="1"/>
          </p:cNvSpPr>
          <p:nvPr/>
        </p:nvSpPr>
        <p:spPr bwMode="auto">
          <a:xfrm>
            <a:off x="5830508" y="3412949"/>
            <a:ext cx="2809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pt-BR" sz="2000" dirty="0"/>
              <a:t>n</a:t>
            </a:r>
          </a:p>
        </p:txBody>
      </p:sp>
      <p:sp>
        <p:nvSpPr>
          <p:cNvPr id="43" name="Line 17"/>
          <p:cNvSpPr>
            <a:spLocks noChangeShapeType="1"/>
          </p:cNvSpPr>
          <p:nvPr/>
        </p:nvSpPr>
        <p:spPr bwMode="auto">
          <a:xfrm>
            <a:off x="2102264" y="4131159"/>
            <a:ext cx="3868738" cy="0"/>
          </a:xfrm>
          <a:prstGeom prst="line">
            <a:avLst/>
          </a:prstGeom>
          <a:noFill/>
          <a:ln w="38100">
            <a:solidFill>
              <a:srgbClr val="00FF99"/>
            </a:solidFill>
            <a:round/>
            <a:headEnd type="arrow" w="med" len="med"/>
            <a:tailEnd type="arrow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4" name="Line 18"/>
          <p:cNvSpPr>
            <a:spLocks noChangeShapeType="1"/>
          </p:cNvSpPr>
          <p:nvPr/>
        </p:nvSpPr>
        <p:spPr bwMode="auto">
          <a:xfrm>
            <a:off x="2102264" y="3923196"/>
            <a:ext cx="0" cy="484188"/>
          </a:xfrm>
          <a:prstGeom prst="line">
            <a:avLst/>
          </a:prstGeom>
          <a:noFill/>
          <a:ln w="38100">
            <a:solidFill>
              <a:srgbClr val="00FF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5" name="Line 19"/>
          <p:cNvSpPr>
            <a:spLocks noChangeShapeType="1"/>
          </p:cNvSpPr>
          <p:nvPr/>
        </p:nvSpPr>
        <p:spPr bwMode="auto">
          <a:xfrm>
            <a:off x="5989635" y="3923196"/>
            <a:ext cx="0" cy="484188"/>
          </a:xfrm>
          <a:prstGeom prst="line">
            <a:avLst/>
          </a:prstGeom>
          <a:noFill/>
          <a:ln w="38100">
            <a:solidFill>
              <a:srgbClr val="00FF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6" name="Text Box 20"/>
          <p:cNvSpPr txBox="1">
            <a:spLocks noChangeArrowheads="1"/>
          </p:cNvSpPr>
          <p:nvPr/>
        </p:nvSpPr>
        <p:spPr bwMode="auto">
          <a:xfrm>
            <a:off x="2383252" y="4269271"/>
            <a:ext cx="295433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defTabSz="762000" eaLnBrk="0" hangingPunct="0">
              <a:spcBef>
                <a:spcPct val="50000"/>
              </a:spcBef>
            </a:pPr>
            <a:r>
              <a:rPr lang="pt-BR" b="1" dirty="0"/>
              <a:t>H</a:t>
            </a:r>
            <a:r>
              <a:rPr lang="pt-BR" sz="1800" b="1" dirty="0"/>
              <a:t>orizonte projetado</a:t>
            </a:r>
          </a:p>
        </p:txBody>
      </p:sp>
      <p:sp>
        <p:nvSpPr>
          <p:cNvPr id="47" name="Line 21"/>
          <p:cNvSpPr>
            <a:spLocks noChangeShapeType="1"/>
          </p:cNvSpPr>
          <p:nvPr/>
        </p:nvSpPr>
        <p:spPr bwMode="auto">
          <a:xfrm>
            <a:off x="6039264" y="4131159"/>
            <a:ext cx="844550" cy="0"/>
          </a:xfrm>
          <a:prstGeom prst="line">
            <a:avLst/>
          </a:prstGeom>
          <a:noFill/>
          <a:ln w="38100">
            <a:solidFill>
              <a:srgbClr val="99CCFF"/>
            </a:solidFill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8" name="Line 22"/>
          <p:cNvSpPr>
            <a:spLocks noChangeShapeType="1"/>
          </p:cNvSpPr>
          <p:nvPr/>
        </p:nvSpPr>
        <p:spPr bwMode="auto">
          <a:xfrm>
            <a:off x="6883814" y="4131159"/>
            <a:ext cx="1406525" cy="0"/>
          </a:xfrm>
          <a:prstGeom prst="line">
            <a:avLst/>
          </a:prstGeom>
          <a:noFill/>
          <a:ln w="38100">
            <a:solidFill>
              <a:srgbClr val="99CCFF"/>
            </a:solidFill>
            <a:prstDash val="sysDot"/>
            <a:round/>
            <a:headEnd type="none" w="med" len="med"/>
            <a:tailEnd type="arrow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9" name="Text Box 23"/>
          <p:cNvSpPr txBox="1">
            <a:spLocks noChangeArrowheads="1"/>
          </p:cNvSpPr>
          <p:nvPr/>
        </p:nvSpPr>
        <p:spPr bwMode="auto">
          <a:xfrm>
            <a:off x="6391689" y="4269271"/>
            <a:ext cx="2039938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defTabSz="762000" eaLnBrk="0" hangingPunct="0">
              <a:spcBef>
                <a:spcPct val="50000"/>
              </a:spcBef>
            </a:pPr>
            <a:r>
              <a:rPr lang="pt-BR" b="1" dirty="0"/>
              <a:t>P</a:t>
            </a:r>
            <a:r>
              <a:rPr lang="pt-BR" sz="1800" b="1" dirty="0"/>
              <a:t>erpetuidade</a:t>
            </a:r>
          </a:p>
        </p:txBody>
      </p:sp>
      <p:sp>
        <p:nvSpPr>
          <p:cNvPr id="50" name="Line 24"/>
          <p:cNvSpPr>
            <a:spLocks noChangeShapeType="1"/>
          </p:cNvSpPr>
          <p:nvPr/>
        </p:nvSpPr>
        <p:spPr bwMode="auto">
          <a:xfrm flipV="1">
            <a:off x="6628227" y="2402371"/>
            <a:ext cx="0" cy="968375"/>
          </a:xfrm>
          <a:prstGeom prst="line">
            <a:avLst/>
          </a:prstGeom>
          <a:noFill/>
          <a:ln w="38100">
            <a:solidFill>
              <a:srgbClr val="99CCFF"/>
            </a:solidFill>
            <a:prstDash val="sysDot"/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1" name="Line 25"/>
          <p:cNvSpPr>
            <a:spLocks noChangeShapeType="1"/>
          </p:cNvSpPr>
          <p:nvPr/>
        </p:nvSpPr>
        <p:spPr bwMode="auto">
          <a:xfrm flipV="1">
            <a:off x="7303734" y="2402371"/>
            <a:ext cx="0" cy="968375"/>
          </a:xfrm>
          <a:prstGeom prst="line">
            <a:avLst/>
          </a:prstGeom>
          <a:noFill/>
          <a:ln w="38100">
            <a:solidFill>
              <a:srgbClr val="99CCFF"/>
            </a:solidFill>
            <a:prstDash val="sysDot"/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3" name="Text Box 27"/>
          <p:cNvSpPr txBox="1">
            <a:spLocks noChangeArrowheads="1"/>
          </p:cNvSpPr>
          <p:nvPr/>
        </p:nvSpPr>
        <p:spPr bwMode="auto">
          <a:xfrm>
            <a:off x="1538702" y="1643546"/>
            <a:ext cx="1477963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pt-BR" sz="1800" dirty="0"/>
              <a:t>i =  WACC</a:t>
            </a:r>
          </a:p>
        </p:txBody>
      </p:sp>
      <p:sp>
        <p:nvSpPr>
          <p:cNvPr id="54" name="Text Box 28"/>
          <p:cNvSpPr txBox="1">
            <a:spLocks noChangeArrowheads="1"/>
          </p:cNvSpPr>
          <p:nvPr/>
        </p:nvSpPr>
        <p:spPr bwMode="auto">
          <a:xfrm>
            <a:off x="1804061" y="2443646"/>
            <a:ext cx="76199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pt-BR" sz="2000" dirty="0"/>
              <a:t>FCF</a:t>
            </a:r>
            <a:r>
              <a:rPr lang="pt-BR" sz="1600" b="1" dirty="0"/>
              <a:t>1</a:t>
            </a:r>
            <a:endParaRPr lang="pt-BR" sz="2000" b="1" dirty="0"/>
          </a:p>
        </p:txBody>
      </p:sp>
      <p:sp>
        <p:nvSpPr>
          <p:cNvPr id="55" name="Text Box 29"/>
          <p:cNvSpPr txBox="1">
            <a:spLocks noChangeArrowheads="1"/>
          </p:cNvSpPr>
          <p:nvPr/>
        </p:nvSpPr>
        <p:spPr bwMode="auto">
          <a:xfrm>
            <a:off x="1366458" y="2937221"/>
            <a:ext cx="5095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pt-BR" sz="2000" dirty="0"/>
              <a:t>0</a:t>
            </a:r>
          </a:p>
        </p:txBody>
      </p:sp>
      <p:sp>
        <p:nvSpPr>
          <p:cNvPr id="60" name="Forma livre 59"/>
          <p:cNvSpPr/>
          <p:nvPr/>
        </p:nvSpPr>
        <p:spPr>
          <a:xfrm>
            <a:off x="2918479" y="1635519"/>
            <a:ext cx="4382218" cy="416943"/>
          </a:xfrm>
          <a:custGeom>
            <a:avLst/>
            <a:gdLst>
              <a:gd name="connsiteX0" fmla="*/ 0 w 4382218"/>
              <a:gd name="connsiteY0" fmla="*/ 356558 h 416943"/>
              <a:gd name="connsiteX1" fmla="*/ 1017917 w 4382218"/>
              <a:gd name="connsiteY1" fmla="*/ 71886 h 416943"/>
              <a:gd name="connsiteX2" fmla="*/ 2035834 w 4382218"/>
              <a:gd name="connsiteY2" fmla="*/ 2875 h 416943"/>
              <a:gd name="connsiteX3" fmla="*/ 3122762 w 4382218"/>
              <a:gd name="connsiteY3" fmla="*/ 89139 h 416943"/>
              <a:gd name="connsiteX4" fmla="*/ 3122762 w 4382218"/>
              <a:gd name="connsiteY4" fmla="*/ 89139 h 416943"/>
              <a:gd name="connsiteX5" fmla="*/ 3899139 w 4382218"/>
              <a:gd name="connsiteY5" fmla="*/ 235788 h 416943"/>
              <a:gd name="connsiteX6" fmla="*/ 4382218 w 4382218"/>
              <a:gd name="connsiteY6" fmla="*/ 416943 h 416943"/>
              <a:gd name="connsiteX7" fmla="*/ 4382218 w 4382218"/>
              <a:gd name="connsiteY7" fmla="*/ 416943 h 416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82218" h="416943">
                <a:moveTo>
                  <a:pt x="0" y="356558"/>
                </a:moveTo>
                <a:cubicBezTo>
                  <a:pt x="339305" y="243695"/>
                  <a:pt x="678611" y="130833"/>
                  <a:pt x="1017917" y="71886"/>
                </a:cubicBezTo>
                <a:cubicBezTo>
                  <a:pt x="1357223" y="12939"/>
                  <a:pt x="1685027" y="0"/>
                  <a:pt x="2035834" y="2875"/>
                </a:cubicBezTo>
                <a:cubicBezTo>
                  <a:pt x="2386641" y="5750"/>
                  <a:pt x="3122762" y="89139"/>
                  <a:pt x="3122762" y="89139"/>
                </a:cubicBezTo>
                <a:lnTo>
                  <a:pt x="3122762" y="89139"/>
                </a:lnTo>
                <a:cubicBezTo>
                  <a:pt x="3252158" y="113580"/>
                  <a:pt x="3689230" y="181154"/>
                  <a:pt x="3899139" y="235788"/>
                </a:cubicBezTo>
                <a:cubicBezTo>
                  <a:pt x="4109048" y="290422"/>
                  <a:pt x="4382218" y="416943"/>
                  <a:pt x="4382218" y="416943"/>
                </a:cubicBezTo>
                <a:lnTo>
                  <a:pt x="4382218" y="416943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ext Box 28">
            <a:extLst>
              <a:ext uri="{FF2B5EF4-FFF2-40B4-BE49-F238E27FC236}">
                <a16:creationId xmlns:a16="http://schemas.microsoft.com/office/drawing/2014/main" id="{CD5D91B6-2AB1-4747-935F-AE37F10FA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7482" y="2239651"/>
            <a:ext cx="76199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pt-BR" sz="2000" dirty="0"/>
              <a:t>FCF</a:t>
            </a:r>
            <a:r>
              <a:rPr lang="pt-BR" sz="1600" b="1" dirty="0"/>
              <a:t>2</a:t>
            </a:r>
            <a:endParaRPr lang="pt-BR" sz="2000" b="1" dirty="0"/>
          </a:p>
        </p:txBody>
      </p:sp>
      <p:sp>
        <p:nvSpPr>
          <p:cNvPr id="4" name="Text Box 28">
            <a:extLst>
              <a:ext uri="{FF2B5EF4-FFF2-40B4-BE49-F238E27FC236}">
                <a16:creationId xmlns:a16="http://schemas.microsoft.com/office/drawing/2014/main" id="{04A11327-5D15-4017-9910-3B8A56193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0585" y="2326897"/>
            <a:ext cx="76199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pt-BR" sz="2000" dirty="0"/>
              <a:t>FCF</a:t>
            </a:r>
            <a:r>
              <a:rPr lang="pt-BR" sz="1600" b="1" dirty="0"/>
              <a:t>3</a:t>
            </a:r>
            <a:endParaRPr lang="pt-BR" sz="2000" b="1" dirty="0"/>
          </a:p>
        </p:txBody>
      </p:sp>
      <p:sp>
        <p:nvSpPr>
          <p:cNvPr id="5" name="Text Box 28">
            <a:extLst>
              <a:ext uri="{FF2B5EF4-FFF2-40B4-BE49-F238E27FC236}">
                <a16:creationId xmlns:a16="http://schemas.microsoft.com/office/drawing/2014/main" id="{A899375C-ADF9-4F53-AF5F-BF09DB7421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3672" y="2159148"/>
            <a:ext cx="76199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pt-BR" sz="2000" dirty="0"/>
              <a:t>FCF</a:t>
            </a:r>
            <a:r>
              <a:rPr lang="pt-BR" sz="1600" b="1" dirty="0"/>
              <a:t>4</a:t>
            </a:r>
            <a:endParaRPr lang="pt-BR" sz="2000" b="1" dirty="0"/>
          </a:p>
        </p:txBody>
      </p:sp>
      <p:sp>
        <p:nvSpPr>
          <p:cNvPr id="6" name="Text Box 28">
            <a:extLst>
              <a:ext uri="{FF2B5EF4-FFF2-40B4-BE49-F238E27FC236}">
                <a16:creationId xmlns:a16="http://schemas.microsoft.com/office/drawing/2014/main" id="{7A94C0E1-070F-4ACE-8738-1849B9B8A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5597" y="1982832"/>
            <a:ext cx="76199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pt-BR" sz="2000" dirty="0"/>
              <a:t>FCF</a:t>
            </a:r>
            <a:r>
              <a:rPr lang="pt-BR" sz="1600" b="1" dirty="0"/>
              <a:t>5</a:t>
            </a:r>
            <a:endParaRPr lang="pt-BR" sz="2000" b="1" dirty="0"/>
          </a:p>
        </p:txBody>
      </p:sp>
      <p:sp>
        <p:nvSpPr>
          <p:cNvPr id="7" name="Text Box 28">
            <a:extLst>
              <a:ext uri="{FF2B5EF4-FFF2-40B4-BE49-F238E27FC236}">
                <a16:creationId xmlns:a16="http://schemas.microsoft.com/office/drawing/2014/main" id="{BBBE8A37-E7F0-4058-83D3-804953F8B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9696" y="1982831"/>
            <a:ext cx="76199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pt-BR" sz="2000" dirty="0" err="1"/>
              <a:t>FCF</a:t>
            </a:r>
            <a:r>
              <a:rPr lang="pt-BR" sz="1600" b="1" dirty="0" err="1"/>
              <a:t>n</a:t>
            </a:r>
            <a:endParaRPr lang="pt-BR" sz="2000" b="1" dirty="0"/>
          </a:p>
        </p:txBody>
      </p:sp>
      <p:sp>
        <p:nvSpPr>
          <p:cNvPr id="8" name="Text Box 16">
            <a:extLst>
              <a:ext uri="{FF2B5EF4-FFF2-40B4-BE49-F238E27FC236}">
                <a16:creationId xmlns:a16="http://schemas.microsoft.com/office/drawing/2014/main" id="{6D7F4190-171F-4917-9467-4BB84F62F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1270" y="3393412"/>
            <a:ext cx="45521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defTabSz="762000" eaLnBrk="0" hangingPunct="0">
              <a:spcBef>
                <a:spcPct val="50000"/>
              </a:spcBef>
            </a:pPr>
            <a:r>
              <a:rPr lang="pt-BR" sz="2000" dirty="0"/>
              <a:t>...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5A474FD-B438-43D4-ACE6-02F1DDB4AB2F}"/>
              </a:ext>
            </a:extLst>
          </p:cNvPr>
          <p:cNvSpPr txBox="1"/>
          <p:nvPr/>
        </p:nvSpPr>
        <p:spPr>
          <a:xfrm>
            <a:off x="7618826" y="3326434"/>
            <a:ext cx="7619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99CCFF"/>
                </a:solidFill>
                <a:sym typeface="Symbol" panose="05050102010706020507" pitchFamily="18" charset="2"/>
              </a:rPr>
              <a:t></a:t>
            </a:r>
            <a:endParaRPr lang="pt-BR" sz="2800" b="1" dirty="0">
              <a:solidFill>
                <a:srgbClr val="99CCFF"/>
              </a:solidFill>
            </a:endParaRPr>
          </a:p>
        </p:txBody>
      </p:sp>
      <p:sp>
        <p:nvSpPr>
          <p:cNvPr id="10" name="Text Box 28">
            <a:extLst>
              <a:ext uri="{FF2B5EF4-FFF2-40B4-BE49-F238E27FC236}">
                <a16:creationId xmlns:a16="http://schemas.microsoft.com/office/drawing/2014/main" id="{3294A113-624D-48C7-A01A-B244BB85E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5361" y="2043889"/>
            <a:ext cx="64062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defTabSz="762000" eaLnBrk="0" hangingPunct="0">
              <a:spcBef>
                <a:spcPct val="50000"/>
              </a:spcBef>
            </a:pPr>
            <a:r>
              <a:rPr lang="pt-BR" sz="2000" dirty="0"/>
              <a:t>FCF</a:t>
            </a:r>
            <a:endParaRPr lang="pt-BR" sz="2000" b="1" dirty="0"/>
          </a:p>
        </p:txBody>
      </p:sp>
      <p:sp>
        <p:nvSpPr>
          <p:cNvPr id="11" name="Text Box 28">
            <a:extLst>
              <a:ext uri="{FF2B5EF4-FFF2-40B4-BE49-F238E27FC236}">
                <a16:creationId xmlns:a16="http://schemas.microsoft.com/office/drawing/2014/main" id="{8BB44076-8600-4BE2-ABEC-C5F444150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7261" y="2075127"/>
            <a:ext cx="64062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defTabSz="762000" eaLnBrk="0" hangingPunct="0">
              <a:spcBef>
                <a:spcPct val="50000"/>
              </a:spcBef>
            </a:pPr>
            <a:r>
              <a:rPr lang="pt-BR" sz="2000" dirty="0"/>
              <a:t>FCF</a:t>
            </a:r>
            <a:endParaRPr lang="pt-BR" sz="2000" b="1" dirty="0"/>
          </a:p>
        </p:txBody>
      </p:sp>
      <p:sp>
        <p:nvSpPr>
          <p:cNvPr id="12" name="Text Box 16">
            <a:extLst>
              <a:ext uri="{FF2B5EF4-FFF2-40B4-BE49-F238E27FC236}">
                <a16:creationId xmlns:a16="http://schemas.microsoft.com/office/drawing/2014/main" id="{70DF5145-3518-4AB5-8668-25A8DF764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8466" y="2974779"/>
            <a:ext cx="45521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defTabSz="762000" eaLnBrk="0" hangingPunct="0">
              <a:spcBef>
                <a:spcPct val="50000"/>
              </a:spcBef>
            </a:pPr>
            <a:r>
              <a:rPr lang="pt-BR" sz="2000" dirty="0"/>
              <a:t>...</a:t>
            </a:r>
          </a:p>
        </p:txBody>
      </p:sp>
      <p:sp>
        <p:nvSpPr>
          <p:cNvPr id="13" name="Line 9">
            <a:extLst>
              <a:ext uri="{FF2B5EF4-FFF2-40B4-BE49-F238E27FC236}">
                <a16:creationId xmlns:a16="http://schemas.microsoft.com/office/drawing/2014/main" id="{BA9A0F1C-97D4-4BC9-9180-732C99AC56DB}"/>
              </a:ext>
            </a:extLst>
          </p:cNvPr>
          <p:cNvSpPr>
            <a:spLocks noChangeShapeType="1"/>
          </p:cNvSpPr>
          <p:nvPr/>
        </p:nvSpPr>
        <p:spPr bwMode="auto">
          <a:xfrm>
            <a:off x="1487488" y="3370746"/>
            <a:ext cx="0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56CF61F7-3B64-486B-81E5-B1427EA7AEE0}"/>
              </a:ext>
            </a:extLst>
          </p:cNvPr>
          <p:cNvSpPr txBox="1"/>
          <p:nvPr/>
        </p:nvSpPr>
        <p:spPr>
          <a:xfrm>
            <a:off x="1187865" y="4375038"/>
            <a:ext cx="561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PV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5AE77B7E-9DF2-422C-86A2-434B5F0BA8C6}"/>
              </a:ext>
            </a:extLst>
          </p:cNvPr>
          <p:cNvSpPr txBox="1"/>
          <p:nvPr/>
        </p:nvSpPr>
        <p:spPr>
          <a:xfrm>
            <a:off x="1742536" y="5327374"/>
            <a:ext cx="604857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Valor da Empresa = PV (Soma dos FCF futuros)</a:t>
            </a:r>
          </a:p>
        </p:txBody>
      </p:sp>
      <p:grpSp>
        <p:nvGrpSpPr>
          <p:cNvPr id="68" name="Grupo 14">
            <a:extLst>
              <a:ext uri="{FF2B5EF4-FFF2-40B4-BE49-F238E27FC236}">
                <a16:creationId xmlns:a16="http://schemas.microsoft.com/office/drawing/2014/main" id="{5C93FB11-8234-4929-8F1C-65D6017B7E8E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69" name="Grupo 115">
              <a:extLst>
                <a:ext uri="{FF2B5EF4-FFF2-40B4-BE49-F238E27FC236}">
                  <a16:creationId xmlns:a16="http://schemas.microsoft.com/office/drawing/2014/main" id="{61364438-3BC1-4D92-B966-7867998BA51E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71" name="Retângulo 70">
                <a:extLst>
                  <a:ext uri="{FF2B5EF4-FFF2-40B4-BE49-F238E27FC236}">
                    <a16:creationId xmlns:a16="http://schemas.microsoft.com/office/drawing/2014/main" id="{6BA4B854-FE87-4336-9AAE-235875CA8279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72" name="CaixaDeTexto 71">
                <a:extLst>
                  <a:ext uri="{FF2B5EF4-FFF2-40B4-BE49-F238E27FC236}">
                    <a16:creationId xmlns:a16="http://schemas.microsoft.com/office/drawing/2014/main" id="{00F8381D-6D97-4206-BC37-F73C6D002079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70" name="CaixaDeTexto 69">
              <a:extLst>
                <a:ext uri="{FF2B5EF4-FFF2-40B4-BE49-F238E27FC236}">
                  <a16:creationId xmlns:a16="http://schemas.microsoft.com/office/drawing/2014/main" id="{A427614E-38B8-4461-8067-3B7707DD236C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73" name="Grupo 25">
            <a:extLst>
              <a:ext uri="{FF2B5EF4-FFF2-40B4-BE49-F238E27FC236}">
                <a16:creationId xmlns:a16="http://schemas.microsoft.com/office/drawing/2014/main" id="{BAD46BA5-ADE4-4EB8-9421-63012409C6E2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74" name="Grupo 36">
              <a:extLst>
                <a:ext uri="{FF2B5EF4-FFF2-40B4-BE49-F238E27FC236}">
                  <a16:creationId xmlns:a16="http://schemas.microsoft.com/office/drawing/2014/main" id="{729E0D69-0FC7-4BA1-B579-41A7DBA531D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78" name="Retângulo 77">
                <a:extLst>
                  <a:ext uri="{FF2B5EF4-FFF2-40B4-BE49-F238E27FC236}">
                    <a16:creationId xmlns:a16="http://schemas.microsoft.com/office/drawing/2014/main" id="{F5CDE54F-2393-4C57-829D-A53DCB9D9157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79" name="CaixaDeTexto 78">
                <a:extLst>
                  <a:ext uri="{FF2B5EF4-FFF2-40B4-BE49-F238E27FC236}">
                    <a16:creationId xmlns:a16="http://schemas.microsoft.com/office/drawing/2014/main" id="{5406E258-E113-4D74-87D9-A1E513B76083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75" name="Grupo 113">
              <a:extLst>
                <a:ext uri="{FF2B5EF4-FFF2-40B4-BE49-F238E27FC236}">
                  <a16:creationId xmlns:a16="http://schemas.microsoft.com/office/drawing/2014/main" id="{C45056ED-1795-4336-A1E8-04442B3DCC5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76" name="Retângulo 75">
                <a:extLst>
                  <a:ext uri="{FF2B5EF4-FFF2-40B4-BE49-F238E27FC236}">
                    <a16:creationId xmlns:a16="http://schemas.microsoft.com/office/drawing/2014/main" id="{32F94254-3E01-4CA8-8420-4CAA64831261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77" name="CaixaDeTexto 76">
                <a:extLst>
                  <a:ext uri="{FF2B5EF4-FFF2-40B4-BE49-F238E27FC236}">
                    <a16:creationId xmlns:a16="http://schemas.microsoft.com/office/drawing/2014/main" id="{77894374-3C35-4F38-BDFB-FC1E2FC53E5C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80" name="Retângulo 79">
            <a:extLst>
              <a:ext uri="{FF2B5EF4-FFF2-40B4-BE49-F238E27FC236}">
                <a16:creationId xmlns:a16="http://schemas.microsoft.com/office/drawing/2014/main" id="{CAF5E11F-BE99-410D-A69B-144607F555E6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1" name="CaixaDeTexto 80">
            <a:extLst>
              <a:ext uri="{FF2B5EF4-FFF2-40B4-BE49-F238E27FC236}">
                <a16:creationId xmlns:a16="http://schemas.microsoft.com/office/drawing/2014/main" id="{C987C8EE-58F3-456D-BF59-AA72BA94ABF4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Avaliação de Empresas</a:t>
            </a:r>
          </a:p>
        </p:txBody>
      </p:sp>
      <p:sp>
        <p:nvSpPr>
          <p:cNvPr id="82" name="CaixaDeTexto 81">
            <a:extLst>
              <a:ext uri="{FF2B5EF4-FFF2-40B4-BE49-F238E27FC236}">
                <a16:creationId xmlns:a16="http://schemas.microsoft.com/office/drawing/2014/main" id="{A43A6D02-0FE2-4D95-9B4D-C9B0D4BF2F4D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15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E427882A-1473-442C-A0C5-29AA1864FBD9}"/>
              </a:ext>
            </a:extLst>
          </p:cNvPr>
          <p:cNvSpPr txBox="1"/>
          <p:nvPr/>
        </p:nvSpPr>
        <p:spPr>
          <a:xfrm>
            <a:off x="874643" y="2426515"/>
            <a:ext cx="7752522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Método equivalente ao dos </a:t>
            </a:r>
            <a:r>
              <a:rPr lang="pt-BR" sz="2400" dirty="0" err="1"/>
              <a:t>FCFs</a:t>
            </a:r>
            <a:r>
              <a:rPr lang="pt-BR" sz="2400" dirty="0"/>
              <a:t> descontados.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EVA é um conceito mais recente (década de 1990).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Menos usado!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Acompanha a avaliação feita por </a:t>
            </a:r>
            <a:r>
              <a:rPr lang="pt-BR" sz="2400" dirty="0" err="1"/>
              <a:t>FCFs</a:t>
            </a:r>
            <a:r>
              <a:rPr lang="pt-BR" sz="2400" dirty="0"/>
              <a:t> descontados.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Mesmas vantagens e limitações!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EVA não padece de “miopia de curto prazo”.</a:t>
            </a:r>
          </a:p>
        </p:txBody>
      </p:sp>
      <p:grpSp>
        <p:nvGrpSpPr>
          <p:cNvPr id="5" name="Grupo 14">
            <a:extLst>
              <a:ext uri="{FF2B5EF4-FFF2-40B4-BE49-F238E27FC236}">
                <a16:creationId xmlns:a16="http://schemas.microsoft.com/office/drawing/2014/main" id="{83D041D8-29E1-4B16-B799-EA6C615DD455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6" name="Grupo 115">
              <a:extLst>
                <a:ext uri="{FF2B5EF4-FFF2-40B4-BE49-F238E27FC236}">
                  <a16:creationId xmlns:a16="http://schemas.microsoft.com/office/drawing/2014/main" id="{F66970FC-D9B2-4D76-B19E-4FDA077F746E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65010EC7-088E-4E3F-8849-8881CCF1D97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56499E7E-D165-468C-AB41-D0950F3D144B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id="{B7BE24EF-ED7E-43B6-AF0B-D3491C55822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10" name="Grupo 25">
            <a:extLst>
              <a:ext uri="{FF2B5EF4-FFF2-40B4-BE49-F238E27FC236}">
                <a16:creationId xmlns:a16="http://schemas.microsoft.com/office/drawing/2014/main" id="{A8A663AE-67F5-4FD3-98F1-92799A86CED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11" name="Grupo 36">
              <a:extLst>
                <a:ext uri="{FF2B5EF4-FFF2-40B4-BE49-F238E27FC236}">
                  <a16:creationId xmlns:a16="http://schemas.microsoft.com/office/drawing/2014/main" id="{93AEA399-3771-403E-9D74-43B95A7F6997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8A47E1B2-B39C-4787-AA4B-8BD5ACB01FAA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666E8FF3-1B14-4DA9-9C56-842FC4BF914C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12" name="Grupo 113">
              <a:extLst>
                <a:ext uri="{FF2B5EF4-FFF2-40B4-BE49-F238E27FC236}">
                  <a16:creationId xmlns:a16="http://schemas.microsoft.com/office/drawing/2014/main" id="{FB62B1D2-0039-4887-BFA3-BCC2C8A9123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43A45B23-22C8-4C52-A7FE-F8F7B04B8514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DE6F3E0F-6B09-4E76-8AA4-06B8987041B4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7" name="Retângulo 16">
            <a:extLst>
              <a:ext uri="{FF2B5EF4-FFF2-40B4-BE49-F238E27FC236}">
                <a16:creationId xmlns:a16="http://schemas.microsoft.com/office/drawing/2014/main" id="{D5C8B67F-CC4F-4F96-BDCB-44C26FA8B51F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1F6AFA13-FACD-4AB4-9B8E-E607D53A0B2A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Avaliação de Empresas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43FCC711-DB02-4EC8-B8BD-682A1FE02E3F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15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3B28FA22-0D59-4A98-ABAA-361434F35720}"/>
              </a:ext>
            </a:extLst>
          </p:cNvPr>
          <p:cNvSpPr txBox="1"/>
          <p:nvPr/>
        </p:nvSpPr>
        <p:spPr>
          <a:xfrm>
            <a:off x="2067919" y="1653298"/>
            <a:ext cx="5008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66FFFF"/>
                </a:solidFill>
              </a:rPr>
              <a:t>Avaliação por EVA</a:t>
            </a:r>
          </a:p>
        </p:txBody>
      </p:sp>
    </p:spTree>
    <p:extLst>
      <p:ext uri="{BB962C8B-B14F-4D97-AF65-F5344CB8AC3E}">
        <p14:creationId xmlns:p14="http://schemas.microsoft.com/office/powerpoint/2010/main" val="13990460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Line 4"/>
          <p:cNvSpPr>
            <a:spLocks noChangeShapeType="1"/>
          </p:cNvSpPr>
          <p:nvPr/>
        </p:nvSpPr>
        <p:spPr bwMode="auto">
          <a:xfrm>
            <a:off x="1468852" y="3370746"/>
            <a:ext cx="6400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 flipV="1">
            <a:off x="2102264" y="2816709"/>
            <a:ext cx="0" cy="554038"/>
          </a:xfrm>
          <a:prstGeom prst="line">
            <a:avLst/>
          </a:prstGeom>
          <a:noFill/>
          <a:ln w="38100">
            <a:solidFill>
              <a:srgbClr val="00FF99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 flipV="1">
            <a:off x="2805527" y="2610334"/>
            <a:ext cx="0" cy="760413"/>
          </a:xfrm>
          <a:prstGeom prst="line">
            <a:avLst/>
          </a:prstGeom>
          <a:noFill/>
          <a:ln w="38100">
            <a:solidFill>
              <a:srgbClr val="00FF99"/>
            </a:solidFill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 flipV="1">
            <a:off x="3508789" y="2678596"/>
            <a:ext cx="0" cy="692150"/>
          </a:xfrm>
          <a:prstGeom prst="line">
            <a:avLst/>
          </a:prstGeom>
          <a:noFill/>
          <a:ln w="38100">
            <a:solidFill>
              <a:srgbClr val="00FF99"/>
            </a:solidFill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 flipV="1">
            <a:off x="4212052" y="2540484"/>
            <a:ext cx="0" cy="830263"/>
          </a:xfrm>
          <a:prstGeom prst="line">
            <a:avLst/>
          </a:prstGeom>
          <a:noFill/>
          <a:ln w="38100">
            <a:solidFill>
              <a:srgbClr val="00FF99"/>
            </a:solidFill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V="1">
            <a:off x="4915314" y="2402371"/>
            <a:ext cx="0" cy="968375"/>
          </a:xfrm>
          <a:prstGeom prst="line">
            <a:avLst/>
          </a:prstGeom>
          <a:noFill/>
          <a:ln w="38100">
            <a:solidFill>
              <a:srgbClr val="00FF99"/>
            </a:solidFill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 flipV="1">
            <a:off x="5971002" y="2402371"/>
            <a:ext cx="0" cy="968375"/>
          </a:xfrm>
          <a:prstGeom prst="line">
            <a:avLst/>
          </a:prstGeom>
          <a:noFill/>
          <a:ln w="38100">
            <a:solidFill>
              <a:srgbClr val="00FF99"/>
            </a:solidFill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1960977" y="3439009"/>
            <a:ext cx="2809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pt-BR" sz="2000"/>
              <a:t>1</a:t>
            </a: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2664239" y="3439009"/>
            <a:ext cx="282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pt-BR" sz="2000"/>
              <a:t>2</a:t>
            </a:r>
          </a:p>
        </p:txBody>
      </p:sp>
      <p:sp>
        <p:nvSpPr>
          <p:cNvPr id="39" name="Text Box 13"/>
          <p:cNvSpPr txBox="1">
            <a:spLocks noChangeArrowheads="1"/>
          </p:cNvSpPr>
          <p:nvPr/>
        </p:nvSpPr>
        <p:spPr bwMode="auto">
          <a:xfrm>
            <a:off x="3367502" y="3439009"/>
            <a:ext cx="282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pt-BR" sz="2000"/>
              <a:t>3</a:t>
            </a:r>
          </a:p>
        </p:txBody>
      </p:sp>
      <p:sp>
        <p:nvSpPr>
          <p:cNvPr id="40" name="Text Box 14"/>
          <p:cNvSpPr txBox="1">
            <a:spLocks noChangeArrowheads="1"/>
          </p:cNvSpPr>
          <p:nvPr/>
        </p:nvSpPr>
        <p:spPr bwMode="auto">
          <a:xfrm>
            <a:off x="4072352" y="3439009"/>
            <a:ext cx="2809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pt-BR" sz="2000"/>
              <a:t>4</a:t>
            </a:r>
          </a:p>
        </p:txBody>
      </p:sp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4775614" y="3439009"/>
            <a:ext cx="2809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pt-BR" sz="2000"/>
              <a:t>5</a:t>
            </a:r>
          </a:p>
        </p:txBody>
      </p:sp>
      <p:sp>
        <p:nvSpPr>
          <p:cNvPr id="42" name="Text Box 16"/>
          <p:cNvSpPr txBox="1">
            <a:spLocks noChangeArrowheads="1"/>
          </p:cNvSpPr>
          <p:nvPr/>
        </p:nvSpPr>
        <p:spPr bwMode="auto">
          <a:xfrm>
            <a:off x="5830508" y="3412949"/>
            <a:ext cx="2809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pt-BR" sz="2000" dirty="0"/>
              <a:t>n</a:t>
            </a:r>
          </a:p>
        </p:txBody>
      </p:sp>
      <p:sp>
        <p:nvSpPr>
          <p:cNvPr id="43" name="Line 17"/>
          <p:cNvSpPr>
            <a:spLocks noChangeShapeType="1"/>
          </p:cNvSpPr>
          <p:nvPr/>
        </p:nvSpPr>
        <p:spPr bwMode="auto">
          <a:xfrm>
            <a:off x="2102264" y="4131159"/>
            <a:ext cx="3868738" cy="0"/>
          </a:xfrm>
          <a:prstGeom prst="line">
            <a:avLst/>
          </a:prstGeom>
          <a:noFill/>
          <a:ln w="38100">
            <a:solidFill>
              <a:srgbClr val="00FF99"/>
            </a:solidFill>
            <a:round/>
            <a:headEnd type="arrow" w="med" len="med"/>
            <a:tailEnd type="arrow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4" name="Line 18"/>
          <p:cNvSpPr>
            <a:spLocks noChangeShapeType="1"/>
          </p:cNvSpPr>
          <p:nvPr/>
        </p:nvSpPr>
        <p:spPr bwMode="auto">
          <a:xfrm>
            <a:off x="2102264" y="3923196"/>
            <a:ext cx="0" cy="484188"/>
          </a:xfrm>
          <a:prstGeom prst="line">
            <a:avLst/>
          </a:prstGeom>
          <a:noFill/>
          <a:ln w="38100">
            <a:solidFill>
              <a:srgbClr val="00FF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5" name="Line 19"/>
          <p:cNvSpPr>
            <a:spLocks noChangeShapeType="1"/>
          </p:cNvSpPr>
          <p:nvPr/>
        </p:nvSpPr>
        <p:spPr bwMode="auto">
          <a:xfrm>
            <a:off x="5989635" y="3923196"/>
            <a:ext cx="0" cy="484188"/>
          </a:xfrm>
          <a:prstGeom prst="line">
            <a:avLst/>
          </a:prstGeom>
          <a:noFill/>
          <a:ln w="38100">
            <a:solidFill>
              <a:srgbClr val="00FF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6" name="Text Box 20"/>
          <p:cNvSpPr txBox="1">
            <a:spLocks noChangeArrowheads="1"/>
          </p:cNvSpPr>
          <p:nvPr/>
        </p:nvSpPr>
        <p:spPr bwMode="auto">
          <a:xfrm>
            <a:off x="2383252" y="4269271"/>
            <a:ext cx="295433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defTabSz="762000" eaLnBrk="0" hangingPunct="0">
              <a:spcBef>
                <a:spcPct val="50000"/>
              </a:spcBef>
            </a:pPr>
            <a:r>
              <a:rPr lang="pt-BR" b="1" dirty="0"/>
              <a:t>H</a:t>
            </a:r>
            <a:r>
              <a:rPr lang="pt-BR" sz="1800" b="1" dirty="0"/>
              <a:t>orizonte projetado</a:t>
            </a:r>
          </a:p>
        </p:txBody>
      </p:sp>
      <p:sp>
        <p:nvSpPr>
          <p:cNvPr id="47" name="Line 21"/>
          <p:cNvSpPr>
            <a:spLocks noChangeShapeType="1"/>
          </p:cNvSpPr>
          <p:nvPr/>
        </p:nvSpPr>
        <p:spPr bwMode="auto">
          <a:xfrm>
            <a:off x="6039264" y="4131159"/>
            <a:ext cx="844550" cy="0"/>
          </a:xfrm>
          <a:prstGeom prst="line">
            <a:avLst/>
          </a:prstGeom>
          <a:noFill/>
          <a:ln w="38100">
            <a:solidFill>
              <a:srgbClr val="99CCFF"/>
            </a:solidFill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8" name="Line 22"/>
          <p:cNvSpPr>
            <a:spLocks noChangeShapeType="1"/>
          </p:cNvSpPr>
          <p:nvPr/>
        </p:nvSpPr>
        <p:spPr bwMode="auto">
          <a:xfrm>
            <a:off x="6883814" y="4131159"/>
            <a:ext cx="1406525" cy="0"/>
          </a:xfrm>
          <a:prstGeom prst="line">
            <a:avLst/>
          </a:prstGeom>
          <a:noFill/>
          <a:ln w="38100">
            <a:solidFill>
              <a:srgbClr val="99CCFF"/>
            </a:solidFill>
            <a:prstDash val="sysDot"/>
            <a:round/>
            <a:headEnd type="none" w="med" len="med"/>
            <a:tailEnd type="arrow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9" name="Text Box 23"/>
          <p:cNvSpPr txBox="1">
            <a:spLocks noChangeArrowheads="1"/>
          </p:cNvSpPr>
          <p:nvPr/>
        </p:nvSpPr>
        <p:spPr bwMode="auto">
          <a:xfrm>
            <a:off x="6391689" y="4269271"/>
            <a:ext cx="2039938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defTabSz="762000" eaLnBrk="0" hangingPunct="0">
              <a:spcBef>
                <a:spcPct val="50000"/>
              </a:spcBef>
            </a:pPr>
            <a:r>
              <a:rPr lang="pt-BR" b="1" dirty="0"/>
              <a:t>P</a:t>
            </a:r>
            <a:r>
              <a:rPr lang="pt-BR" sz="1800" b="1" dirty="0"/>
              <a:t>erpetuidade</a:t>
            </a:r>
          </a:p>
        </p:txBody>
      </p:sp>
      <p:sp>
        <p:nvSpPr>
          <p:cNvPr id="50" name="Line 24"/>
          <p:cNvSpPr>
            <a:spLocks noChangeShapeType="1"/>
          </p:cNvSpPr>
          <p:nvPr/>
        </p:nvSpPr>
        <p:spPr bwMode="auto">
          <a:xfrm flipV="1">
            <a:off x="6628227" y="2402371"/>
            <a:ext cx="0" cy="968375"/>
          </a:xfrm>
          <a:prstGeom prst="line">
            <a:avLst/>
          </a:prstGeom>
          <a:noFill/>
          <a:ln w="38100">
            <a:solidFill>
              <a:srgbClr val="99CCFF"/>
            </a:solidFill>
            <a:prstDash val="sysDot"/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1" name="Line 25"/>
          <p:cNvSpPr>
            <a:spLocks noChangeShapeType="1"/>
          </p:cNvSpPr>
          <p:nvPr/>
        </p:nvSpPr>
        <p:spPr bwMode="auto">
          <a:xfrm flipV="1">
            <a:off x="7303734" y="2402371"/>
            <a:ext cx="0" cy="968375"/>
          </a:xfrm>
          <a:prstGeom prst="line">
            <a:avLst/>
          </a:prstGeom>
          <a:noFill/>
          <a:ln w="38100">
            <a:solidFill>
              <a:srgbClr val="99CCFF"/>
            </a:solidFill>
            <a:prstDash val="sysDot"/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3" name="Text Box 27"/>
          <p:cNvSpPr txBox="1">
            <a:spLocks noChangeArrowheads="1"/>
          </p:cNvSpPr>
          <p:nvPr/>
        </p:nvSpPr>
        <p:spPr bwMode="auto">
          <a:xfrm>
            <a:off x="1538702" y="1643546"/>
            <a:ext cx="1477963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pt-BR" sz="1800" dirty="0"/>
              <a:t>i =  WACC</a:t>
            </a:r>
          </a:p>
        </p:txBody>
      </p:sp>
      <p:sp>
        <p:nvSpPr>
          <p:cNvPr id="54" name="Text Box 28"/>
          <p:cNvSpPr txBox="1">
            <a:spLocks noChangeArrowheads="1"/>
          </p:cNvSpPr>
          <p:nvPr/>
        </p:nvSpPr>
        <p:spPr bwMode="auto">
          <a:xfrm>
            <a:off x="1804061" y="2443646"/>
            <a:ext cx="76199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pt-BR" sz="2000" b="1" dirty="0"/>
              <a:t>EVA</a:t>
            </a:r>
            <a:r>
              <a:rPr lang="pt-BR" sz="1600" b="1" dirty="0"/>
              <a:t>1</a:t>
            </a:r>
            <a:endParaRPr lang="pt-BR" sz="2000" b="1" dirty="0"/>
          </a:p>
        </p:txBody>
      </p:sp>
      <p:sp>
        <p:nvSpPr>
          <p:cNvPr id="55" name="Text Box 29"/>
          <p:cNvSpPr txBox="1">
            <a:spLocks noChangeArrowheads="1"/>
          </p:cNvSpPr>
          <p:nvPr/>
        </p:nvSpPr>
        <p:spPr bwMode="auto">
          <a:xfrm>
            <a:off x="1366458" y="2937221"/>
            <a:ext cx="5095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pt-BR" sz="2000" dirty="0"/>
              <a:t>0</a:t>
            </a:r>
          </a:p>
        </p:txBody>
      </p:sp>
      <p:sp>
        <p:nvSpPr>
          <p:cNvPr id="60" name="Forma livre 59"/>
          <p:cNvSpPr/>
          <p:nvPr/>
        </p:nvSpPr>
        <p:spPr>
          <a:xfrm>
            <a:off x="2918479" y="1635519"/>
            <a:ext cx="4382218" cy="416943"/>
          </a:xfrm>
          <a:custGeom>
            <a:avLst/>
            <a:gdLst>
              <a:gd name="connsiteX0" fmla="*/ 0 w 4382218"/>
              <a:gd name="connsiteY0" fmla="*/ 356558 h 416943"/>
              <a:gd name="connsiteX1" fmla="*/ 1017917 w 4382218"/>
              <a:gd name="connsiteY1" fmla="*/ 71886 h 416943"/>
              <a:gd name="connsiteX2" fmla="*/ 2035834 w 4382218"/>
              <a:gd name="connsiteY2" fmla="*/ 2875 h 416943"/>
              <a:gd name="connsiteX3" fmla="*/ 3122762 w 4382218"/>
              <a:gd name="connsiteY3" fmla="*/ 89139 h 416943"/>
              <a:gd name="connsiteX4" fmla="*/ 3122762 w 4382218"/>
              <a:gd name="connsiteY4" fmla="*/ 89139 h 416943"/>
              <a:gd name="connsiteX5" fmla="*/ 3899139 w 4382218"/>
              <a:gd name="connsiteY5" fmla="*/ 235788 h 416943"/>
              <a:gd name="connsiteX6" fmla="*/ 4382218 w 4382218"/>
              <a:gd name="connsiteY6" fmla="*/ 416943 h 416943"/>
              <a:gd name="connsiteX7" fmla="*/ 4382218 w 4382218"/>
              <a:gd name="connsiteY7" fmla="*/ 416943 h 416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82218" h="416943">
                <a:moveTo>
                  <a:pt x="0" y="356558"/>
                </a:moveTo>
                <a:cubicBezTo>
                  <a:pt x="339305" y="243695"/>
                  <a:pt x="678611" y="130833"/>
                  <a:pt x="1017917" y="71886"/>
                </a:cubicBezTo>
                <a:cubicBezTo>
                  <a:pt x="1357223" y="12939"/>
                  <a:pt x="1685027" y="0"/>
                  <a:pt x="2035834" y="2875"/>
                </a:cubicBezTo>
                <a:cubicBezTo>
                  <a:pt x="2386641" y="5750"/>
                  <a:pt x="3122762" y="89139"/>
                  <a:pt x="3122762" y="89139"/>
                </a:cubicBezTo>
                <a:lnTo>
                  <a:pt x="3122762" y="89139"/>
                </a:lnTo>
                <a:cubicBezTo>
                  <a:pt x="3252158" y="113580"/>
                  <a:pt x="3689230" y="181154"/>
                  <a:pt x="3899139" y="235788"/>
                </a:cubicBezTo>
                <a:cubicBezTo>
                  <a:pt x="4109048" y="290422"/>
                  <a:pt x="4382218" y="416943"/>
                  <a:pt x="4382218" y="416943"/>
                </a:cubicBezTo>
                <a:lnTo>
                  <a:pt x="4382218" y="416943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ext Box 28">
            <a:extLst>
              <a:ext uri="{FF2B5EF4-FFF2-40B4-BE49-F238E27FC236}">
                <a16:creationId xmlns:a16="http://schemas.microsoft.com/office/drawing/2014/main" id="{CD5D91B6-2AB1-4747-935F-AE37F10FA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7482" y="2239651"/>
            <a:ext cx="76199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pt-BR" sz="2000" b="1" dirty="0"/>
              <a:t>EVA</a:t>
            </a:r>
            <a:r>
              <a:rPr lang="pt-BR" sz="1600" b="1" dirty="0"/>
              <a:t>2</a:t>
            </a:r>
            <a:endParaRPr lang="pt-BR" sz="2000" b="1" dirty="0"/>
          </a:p>
        </p:txBody>
      </p:sp>
      <p:sp>
        <p:nvSpPr>
          <p:cNvPr id="4" name="Text Box 28">
            <a:extLst>
              <a:ext uri="{FF2B5EF4-FFF2-40B4-BE49-F238E27FC236}">
                <a16:creationId xmlns:a16="http://schemas.microsoft.com/office/drawing/2014/main" id="{04A11327-5D15-4017-9910-3B8A56193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0585" y="2326897"/>
            <a:ext cx="76199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pt-BR" sz="2000" b="1" dirty="0"/>
              <a:t>EVA</a:t>
            </a:r>
            <a:r>
              <a:rPr lang="pt-BR" sz="1600" b="1" dirty="0"/>
              <a:t>3</a:t>
            </a:r>
            <a:endParaRPr lang="pt-BR" sz="2000" b="1" dirty="0"/>
          </a:p>
        </p:txBody>
      </p:sp>
      <p:sp>
        <p:nvSpPr>
          <p:cNvPr id="5" name="Text Box 28">
            <a:extLst>
              <a:ext uri="{FF2B5EF4-FFF2-40B4-BE49-F238E27FC236}">
                <a16:creationId xmlns:a16="http://schemas.microsoft.com/office/drawing/2014/main" id="{A899375C-ADF9-4F53-AF5F-BF09DB7421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3672" y="2159148"/>
            <a:ext cx="76199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pt-BR" sz="2000" b="1" dirty="0"/>
              <a:t>EVA</a:t>
            </a:r>
            <a:r>
              <a:rPr lang="pt-BR" sz="1600" b="1" dirty="0"/>
              <a:t>4</a:t>
            </a:r>
            <a:endParaRPr lang="pt-BR" sz="2000" b="1" dirty="0"/>
          </a:p>
        </p:txBody>
      </p:sp>
      <p:sp>
        <p:nvSpPr>
          <p:cNvPr id="6" name="Text Box 28">
            <a:extLst>
              <a:ext uri="{FF2B5EF4-FFF2-40B4-BE49-F238E27FC236}">
                <a16:creationId xmlns:a16="http://schemas.microsoft.com/office/drawing/2014/main" id="{7A94C0E1-070F-4ACE-8738-1849B9B8A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5597" y="1982832"/>
            <a:ext cx="76199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pt-BR" sz="2000" b="1" dirty="0"/>
              <a:t>EVA</a:t>
            </a:r>
            <a:r>
              <a:rPr lang="pt-BR" sz="1600" b="1" dirty="0"/>
              <a:t>5</a:t>
            </a:r>
            <a:endParaRPr lang="pt-BR" sz="2000" b="1" dirty="0"/>
          </a:p>
        </p:txBody>
      </p:sp>
      <p:sp>
        <p:nvSpPr>
          <p:cNvPr id="7" name="Text Box 28">
            <a:extLst>
              <a:ext uri="{FF2B5EF4-FFF2-40B4-BE49-F238E27FC236}">
                <a16:creationId xmlns:a16="http://schemas.microsoft.com/office/drawing/2014/main" id="{BBBE8A37-E7F0-4058-83D3-804953F8B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9696" y="1982831"/>
            <a:ext cx="76199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pt-BR" sz="2000" b="1" dirty="0" err="1"/>
              <a:t>EVA</a:t>
            </a:r>
            <a:r>
              <a:rPr lang="pt-BR" sz="1600" b="1" dirty="0" err="1"/>
              <a:t>n</a:t>
            </a:r>
            <a:endParaRPr lang="pt-BR" sz="2000" b="1" dirty="0"/>
          </a:p>
        </p:txBody>
      </p:sp>
      <p:sp>
        <p:nvSpPr>
          <p:cNvPr id="8" name="Text Box 16">
            <a:extLst>
              <a:ext uri="{FF2B5EF4-FFF2-40B4-BE49-F238E27FC236}">
                <a16:creationId xmlns:a16="http://schemas.microsoft.com/office/drawing/2014/main" id="{6D7F4190-171F-4917-9467-4BB84F62F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1270" y="3393412"/>
            <a:ext cx="45521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defTabSz="762000" eaLnBrk="0" hangingPunct="0">
              <a:spcBef>
                <a:spcPct val="50000"/>
              </a:spcBef>
            </a:pPr>
            <a:r>
              <a:rPr lang="pt-BR" sz="2000" dirty="0"/>
              <a:t>...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5A474FD-B438-43D4-ACE6-02F1DDB4AB2F}"/>
              </a:ext>
            </a:extLst>
          </p:cNvPr>
          <p:cNvSpPr txBox="1"/>
          <p:nvPr/>
        </p:nvSpPr>
        <p:spPr>
          <a:xfrm>
            <a:off x="7618826" y="3326434"/>
            <a:ext cx="7619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99CCFF"/>
                </a:solidFill>
                <a:sym typeface="Symbol" panose="05050102010706020507" pitchFamily="18" charset="2"/>
              </a:rPr>
              <a:t></a:t>
            </a:r>
            <a:endParaRPr lang="pt-BR" sz="2800" b="1" dirty="0">
              <a:solidFill>
                <a:srgbClr val="99CCFF"/>
              </a:solidFill>
            </a:endParaRPr>
          </a:p>
        </p:txBody>
      </p:sp>
      <p:sp>
        <p:nvSpPr>
          <p:cNvPr id="10" name="Text Box 28">
            <a:extLst>
              <a:ext uri="{FF2B5EF4-FFF2-40B4-BE49-F238E27FC236}">
                <a16:creationId xmlns:a16="http://schemas.microsoft.com/office/drawing/2014/main" id="{3294A113-624D-48C7-A01A-B244BB85E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5361" y="2043889"/>
            <a:ext cx="64062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defTabSz="762000" eaLnBrk="0" hangingPunct="0">
              <a:spcBef>
                <a:spcPct val="50000"/>
              </a:spcBef>
            </a:pPr>
            <a:r>
              <a:rPr lang="pt-BR" sz="2000" b="1" dirty="0"/>
              <a:t>EVA</a:t>
            </a:r>
          </a:p>
        </p:txBody>
      </p:sp>
      <p:sp>
        <p:nvSpPr>
          <p:cNvPr id="11" name="Text Box 28">
            <a:extLst>
              <a:ext uri="{FF2B5EF4-FFF2-40B4-BE49-F238E27FC236}">
                <a16:creationId xmlns:a16="http://schemas.microsoft.com/office/drawing/2014/main" id="{8BB44076-8600-4BE2-ABEC-C5F444150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7261" y="2075127"/>
            <a:ext cx="64062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defTabSz="762000" eaLnBrk="0" hangingPunct="0">
              <a:spcBef>
                <a:spcPct val="50000"/>
              </a:spcBef>
            </a:pPr>
            <a:r>
              <a:rPr lang="pt-BR" sz="2000" b="1" dirty="0"/>
              <a:t>EVA</a:t>
            </a:r>
          </a:p>
        </p:txBody>
      </p:sp>
      <p:sp>
        <p:nvSpPr>
          <p:cNvPr id="12" name="Text Box 16">
            <a:extLst>
              <a:ext uri="{FF2B5EF4-FFF2-40B4-BE49-F238E27FC236}">
                <a16:creationId xmlns:a16="http://schemas.microsoft.com/office/drawing/2014/main" id="{70DF5145-3518-4AB5-8668-25A8DF764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8466" y="2974779"/>
            <a:ext cx="45521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defTabSz="762000" eaLnBrk="0" hangingPunct="0">
              <a:spcBef>
                <a:spcPct val="50000"/>
              </a:spcBef>
            </a:pPr>
            <a:r>
              <a:rPr lang="pt-BR" sz="2000" dirty="0"/>
              <a:t>...</a:t>
            </a:r>
          </a:p>
        </p:txBody>
      </p:sp>
      <p:sp>
        <p:nvSpPr>
          <p:cNvPr id="13" name="Line 9">
            <a:extLst>
              <a:ext uri="{FF2B5EF4-FFF2-40B4-BE49-F238E27FC236}">
                <a16:creationId xmlns:a16="http://schemas.microsoft.com/office/drawing/2014/main" id="{BA9A0F1C-97D4-4BC9-9180-732C99AC56DB}"/>
              </a:ext>
            </a:extLst>
          </p:cNvPr>
          <p:cNvSpPr>
            <a:spLocks noChangeShapeType="1"/>
          </p:cNvSpPr>
          <p:nvPr/>
        </p:nvSpPr>
        <p:spPr bwMode="auto">
          <a:xfrm>
            <a:off x="1487488" y="3370746"/>
            <a:ext cx="0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56CF61F7-3B64-486B-81E5-B1427EA7AEE0}"/>
              </a:ext>
            </a:extLst>
          </p:cNvPr>
          <p:cNvSpPr txBox="1"/>
          <p:nvPr/>
        </p:nvSpPr>
        <p:spPr>
          <a:xfrm>
            <a:off x="1187865" y="4375038"/>
            <a:ext cx="561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PV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5AE77B7E-9DF2-422C-86A2-434B5F0BA8C6}"/>
              </a:ext>
            </a:extLst>
          </p:cNvPr>
          <p:cNvSpPr txBox="1"/>
          <p:nvPr/>
        </p:nvSpPr>
        <p:spPr>
          <a:xfrm>
            <a:off x="292084" y="5247888"/>
            <a:ext cx="862716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Valor da Empresa = Capital Investido + PV (Soma dos EVA futuros)</a:t>
            </a:r>
          </a:p>
        </p:txBody>
      </p:sp>
      <p:grpSp>
        <p:nvGrpSpPr>
          <p:cNvPr id="68" name="Grupo 14">
            <a:extLst>
              <a:ext uri="{FF2B5EF4-FFF2-40B4-BE49-F238E27FC236}">
                <a16:creationId xmlns:a16="http://schemas.microsoft.com/office/drawing/2014/main" id="{5C93FB11-8234-4929-8F1C-65D6017B7E8E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69" name="Grupo 115">
              <a:extLst>
                <a:ext uri="{FF2B5EF4-FFF2-40B4-BE49-F238E27FC236}">
                  <a16:creationId xmlns:a16="http://schemas.microsoft.com/office/drawing/2014/main" id="{61364438-3BC1-4D92-B966-7867998BA51E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71" name="Retângulo 70">
                <a:extLst>
                  <a:ext uri="{FF2B5EF4-FFF2-40B4-BE49-F238E27FC236}">
                    <a16:creationId xmlns:a16="http://schemas.microsoft.com/office/drawing/2014/main" id="{6BA4B854-FE87-4336-9AAE-235875CA8279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72" name="CaixaDeTexto 71">
                <a:extLst>
                  <a:ext uri="{FF2B5EF4-FFF2-40B4-BE49-F238E27FC236}">
                    <a16:creationId xmlns:a16="http://schemas.microsoft.com/office/drawing/2014/main" id="{00F8381D-6D97-4206-BC37-F73C6D002079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70" name="CaixaDeTexto 69">
              <a:extLst>
                <a:ext uri="{FF2B5EF4-FFF2-40B4-BE49-F238E27FC236}">
                  <a16:creationId xmlns:a16="http://schemas.microsoft.com/office/drawing/2014/main" id="{A427614E-38B8-4461-8067-3B7707DD236C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73" name="Grupo 25">
            <a:extLst>
              <a:ext uri="{FF2B5EF4-FFF2-40B4-BE49-F238E27FC236}">
                <a16:creationId xmlns:a16="http://schemas.microsoft.com/office/drawing/2014/main" id="{BAD46BA5-ADE4-4EB8-9421-63012409C6E2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74" name="Grupo 36">
              <a:extLst>
                <a:ext uri="{FF2B5EF4-FFF2-40B4-BE49-F238E27FC236}">
                  <a16:creationId xmlns:a16="http://schemas.microsoft.com/office/drawing/2014/main" id="{729E0D69-0FC7-4BA1-B579-41A7DBA531D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78" name="Retângulo 77">
                <a:extLst>
                  <a:ext uri="{FF2B5EF4-FFF2-40B4-BE49-F238E27FC236}">
                    <a16:creationId xmlns:a16="http://schemas.microsoft.com/office/drawing/2014/main" id="{F5CDE54F-2393-4C57-829D-A53DCB9D9157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79" name="CaixaDeTexto 78">
                <a:extLst>
                  <a:ext uri="{FF2B5EF4-FFF2-40B4-BE49-F238E27FC236}">
                    <a16:creationId xmlns:a16="http://schemas.microsoft.com/office/drawing/2014/main" id="{5406E258-E113-4D74-87D9-A1E513B76083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75" name="Grupo 113">
              <a:extLst>
                <a:ext uri="{FF2B5EF4-FFF2-40B4-BE49-F238E27FC236}">
                  <a16:creationId xmlns:a16="http://schemas.microsoft.com/office/drawing/2014/main" id="{C45056ED-1795-4336-A1E8-04442B3DCC5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76" name="Retângulo 75">
                <a:extLst>
                  <a:ext uri="{FF2B5EF4-FFF2-40B4-BE49-F238E27FC236}">
                    <a16:creationId xmlns:a16="http://schemas.microsoft.com/office/drawing/2014/main" id="{32F94254-3E01-4CA8-8420-4CAA64831261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77" name="CaixaDeTexto 76">
                <a:extLst>
                  <a:ext uri="{FF2B5EF4-FFF2-40B4-BE49-F238E27FC236}">
                    <a16:creationId xmlns:a16="http://schemas.microsoft.com/office/drawing/2014/main" id="{77894374-3C35-4F38-BDFB-FC1E2FC53E5C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80" name="Retângulo 79">
            <a:extLst>
              <a:ext uri="{FF2B5EF4-FFF2-40B4-BE49-F238E27FC236}">
                <a16:creationId xmlns:a16="http://schemas.microsoft.com/office/drawing/2014/main" id="{CAF5E11F-BE99-410D-A69B-144607F555E6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1" name="CaixaDeTexto 80">
            <a:extLst>
              <a:ext uri="{FF2B5EF4-FFF2-40B4-BE49-F238E27FC236}">
                <a16:creationId xmlns:a16="http://schemas.microsoft.com/office/drawing/2014/main" id="{C987C8EE-58F3-456D-BF59-AA72BA94ABF4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Avaliação de Empresas</a:t>
            </a:r>
          </a:p>
        </p:txBody>
      </p:sp>
      <p:sp>
        <p:nvSpPr>
          <p:cNvPr id="82" name="CaixaDeTexto 81">
            <a:extLst>
              <a:ext uri="{FF2B5EF4-FFF2-40B4-BE49-F238E27FC236}">
                <a16:creationId xmlns:a16="http://schemas.microsoft.com/office/drawing/2014/main" id="{A43A6D02-0FE2-4D95-9B4D-C9B0D4BF2F4D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8898171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4">
            <a:extLst>
              <a:ext uri="{FF2B5EF4-FFF2-40B4-BE49-F238E27FC236}">
                <a16:creationId xmlns:a16="http://schemas.microsoft.com/office/drawing/2014/main" id="{0A8AEB8C-5C0A-4AE2-B823-1396383DF3A9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3" name="Grupo 115">
              <a:extLst>
                <a:ext uri="{FF2B5EF4-FFF2-40B4-BE49-F238E27FC236}">
                  <a16:creationId xmlns:a16="http://schemas.microsoft.com/office/drawing/2014/main" id="{5B2538F6-B627-4656-BA61-F5E08A831364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F31DBCEE-BDD6-4BAA-9538-67600187EB3C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1A539515-9FBB-41FF-A75C-EABF28510A6B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4" name="CaixaDeTexto 3">
              <a:extLst>
                <a:ext uri="{FF2B5EF4-FFF2-40B4-BE49-F238E27FC236}">
                  <a16:creationId xmlns:a16="http://schemas.microsoft.com/office/drawing/2014/main" id="{EFE2348C-CCFC-4281-99A6-7E6A54E4641B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7" name="Grupo 25">
            <a:extLst>
              <a:ext uri="{FF2B5EF4-FFF2-40B4-BE49-F238E27FC236}">
                <a16:creationId xmlns:a16="http://schemas.microsoft.com/office/drawing/2014/main" id="{D2008B17-E420-4B58-924F-95DDA385FD84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8" name="Grupo 36">
              <a:extLst>
                <a:ext uri="{FF2B5EF4-FFF2-40B4-BE49-F238E27FC236}">
                  <a16:creationId xmlns:a16="http://schemas.microsoft.com/office/drawing/2014/main" id="{38BB3709-F878-482C-B2F1-3FCE3BDB307F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4BB035E0-003B-4656-AD0E-E7726F377700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3EDC5226-4ED7-4E04-B388-B6386198C99C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9" name="Grupo 113">
              <a:extLst>
                <a:ext uri="{FF2B5EF4-FFF2-40B4-BE49-F238E27FC236}">
                  <a16:creationId xmlns:a16="http://schemas.microsoft.com/office/drawing/2014/main" id="{EB028E0E-7670-4592-B323-283147B4B6B7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412530C4-8948-4798-B577-E752AC606C9C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3F2D643D-7ACB-4E57-9D8D-AAB9DD206B92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4" name="Retângulo 13">
            <a:extLst>
              <a:ext uri="{FF2B5EF4-FFF2-40B4-BE49-F238E27FC236}">
                <a16:creationId xmlns:a16="http://schemas.microsoft.com/office/drawing/2014/main" id="{7E0990B4-440E-4254-B948-FE84A26F7BDB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86043679-F492-4FE0-BF5A-33BFFBD90585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Avaliação de Empresas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75C8FD0C-E9A6-45B6-BD54-BFB3A01DEF22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15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796D475F-A735-49BE-BB1D-D2176D03106C}"/>
              </a:ext>
            </a:extLst>
          </p:cNvPr>
          <p:cNvSpPr txBox="1"/>
          <p:nvPr/>
        </p:nvSpPr>
        <p:spPr>
          <a:xfrm>
            <a:off x="3602501" y="2445076"/>
            <a:ext cx="43090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Vamos ver um exemplo de avaliação de empresa ...</a:t>
            </a:r>
          </a:p>
        </p:txBody>
      </p:sp>
      <p:pic>
        <p:nvPicPr>
          <p:cNvPr id="21" name="Imagem 20">
            <a:extLst>
              <a:ext uri="{FF2B5EF4-FFF2-40B4-BE49-F238E27FC236}">
                <a16:creationId xmlns:a16="http://schemas.microsoft.com/office/drawing/2014/main" id="{1564B214-A6E0-4C3C-87BF-140D615DA4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2452" y="2601625"/>
            <a:ext cx="2276475" cy="200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503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4">
            <a:extLst>
              <a:ext uri="{FF2B5EF4-FFF2-40B4-BE49-F238E27FC236}">
                <a16:creationId xmlns:a16="http://schemas.microsoft.com/office/drawing/2014/main" id="{C3A4FB19-E889-449B-AA1C-794C0214E3CD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7" name="Grupo 115">
              <a:extLst>
                <a:ext uri="{FF2B5EF4-FFF2-40B4-BE49-F238E27FC236}">
                  <a16:creationId xmlns:a16="http://schemas.microsoft.com/office/drawing/2014/main" id="{5D519F3D-889F-488C-ACCC-6663AF04C8A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A73A9DD6-7248-4669-A9AA-3ABD602FEC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671158A-1CD6-4D0E-ACDD-DAB9FDAEBF37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9E16A32-AB6B-4725-A2DA-D4C16ED5F6A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1" name="Grupo 25">
            <a:extLst>
              <a:ext uri="{FF2B5EF4-FFF2-40B4-BE49-F238E27FC236}">
                <a16:creationId xmlns:a16="http://schemas.microsoft.com/office/drawing/2014/main" id="{C19E27FA-7CDC-496E-B65F-0EC5B0C847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2" name="Grupo 36">
              <a:extLst>
                <a:ext uri="{FF2B5EF4-FFF2-40B4-BE49-F238E27FC236}">
                  <a16:creationId xmlns:a16="http://schemas.microsoft.com/office/drawing/2014/main" id="{73F6AE6A-A802-4E25-8F6A-B3338CACF71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77D71F36-F3FC-4F40-9CEF-51159C781285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5CD4339-D2AC-4B6E-B2EE-D4B866E21E1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3" name="Grupo 113">
              <a:extLst>
                <a:ext uri="{FF2B5EF4-FFF2-40B4-BE49-F238E27FC236}">
                  <a16:creationId xmlns:a16="http://schemas.microsoft.com/office/drawing/2014/main" id="{E12B3A70-B8F3-4F71-8499-B40B4E5009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10CBA968-DBE4-40A1-AD4B-42C8AE59ABC0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42A6003B-F204-48FA-93F5-13B47A7EA128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8" name="Retângulo 27">
            <a:extLst>
              <a:ext uri="{FF2B5EF4-FFF2-40B4-BE49-F238E27FC236}">
                <a16:creationId xmlns:a16="http://schemas.microsoft.com/office/drawing/2014/main" id="{09764E36-ADCE-42C8-8295-714057F14B3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994C179A-87B3-4B61-AADD-0E1FDEDB8820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Avaliação de Empresas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6705196-73CA-4C75-B203-05F6D776695E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15</a:t>
            </a:r>
          </a:p>
        </p:txBody>
      </p:sp>
      <p:grpSp>
        <p:nvGrpSpPr>
          <p:cNvPr id="32" name="Agrupar 31">
            <a:extLst>
              <a:ext uri="{FF2B5EF4-FFF2-40B4-BE49-F238E27FC236}">
                <a16:creationId xmlns:a16="http://schemas.microsoft.com/office/drawing/2014/main" id="{F61859AF-C0A8-427C-AACB-C013B97DCC02}"/>
              </a:ext>
            </a:extLst>
          </p:cNvPr>
          <p:cNvGrpSpPr/>
          <p:nvPr/>
        </p:nvGrpSpPr>
        <p:grpSpPr>
          <a:xfrm>
            <a:off x="920000" y="2063229"/>
            <a:ext cx="2406209" cy="3079534"/>
            <a:chOff x="681588" y="1763852"/>
            <a:chExt cx="2406209" cy="3079534"/>
          </a:xfrm>
        </p:grpSpPr>
        <p:sp>
          <p:nvSpPr>
            <p:cNvPr id="2" name="Text Box 22">
              <a:extLst>
                <a:ext uri="{FF2B5EF4-FFF2-40B4-BE49-F238E27FC236}">
                  <a16:creationId xmlns:a16="http://schemas.microsoft.com/office/drawing/2014/main" id="{998E7B38-FB97-4738-86D4-03A554ABB4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4358" y="1763852"/>
              <a:ext cx="162245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2000" b="1" dirty="0"/>
                <a:t>Empresa</a:t>
              </a:r>
            </a:p>
          </p:txBody>
        </p:sp>
        <p:sp>
          <p:nvSpPr>
            <p:cNvPr id="4" name="Rectangle 20">
              <a:extLst>
                <a:ext uri="{FF2B5EF4-FFF2-40B4-BE49-F238E27FC236}">
                  <a16:creationId xmlns:a16="http://schemas.microsoft.com/office/drawing/2014/main" id="{E7A35ADF-D2F2-417E-BEF9-CBEC9F24AA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1588" y="2281011"/>
              <a:ext cx="1196573" cy="254912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pt-BR"/>
            </a:p>
          </p:txBody>
        </p:sp>
        <p:sp>
          <p:nvSpPr>
            <p:cNvPr id="5" name="Rectangle 21">
              <a:extLst>
                <a:ext uri="{FF2B5EF4-FFF2-40B4-BE49-F238E27FC236}">
                  <a16:creationId xmlns:a16="http://schemas.microsoft.com/office/drawing/2014/main" id="{698FECD4-3021-4339-8A83-0CABCFEF1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5647" y="2281013"/>
              <a:ext cx="1196573" cy="849708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pt-BR"/>
            </a:p>
          </p:txBody>
        </p:sp>
        <p:sp>
          <p:nvSpPr>
            <p:cNvPr id="6" name="Rectangle 23">
              <a:extLst>
                <a:ext uri="{FF2B5EF4-FFF2-40B4-BE49-F238E27FC236}">
                  <a16:creationId xmlns:a16="http://schemas.microsoft.com/office/drawing/2014/main" id="{0222E052-DBF1-47D6-BE89-448A32764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5647" y="2985506"/>
              <a:ext cx="1196573" cy="849708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pt-BR"/>
            </a:p>
          </p:txBody>
        </p:sp>
        <p:sp>
          <p:nvSpPr>
            <p:cNvPr id="8" name="Text Box 25">
              <a:extLst>
                <a:ext uri="{FF2B5EF4-FFF2-40B4-BE49-F238E27FC236}">
                  <a16:creationId xmlns:a16="http://schemas.microsoft.com/office/drawing/2014/main" id="{1C98D25D-09BA-47CA-97B3-857DE3D0A7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5585" y="2281011"/>
              <a:ext cx="6096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b="1" dirty="0">
                  <a:solidFill>
                    <a:sysClr val="windowText" lastClr="000000"/>
                  </a:solidFill>
                </a:rPr>
                <a:t>PC</a:t>
              </a:r>
            </a:p>
          </p:txBody>
        </p:sp>
        <p:sp>
          <p:nvSpPr>
            <p:cNvPr id="9" name="Text Box 26">
              <a:extLst>
                <a:ext uri="{FF2B5EF4-FFF2-40B4-BE49-F238E27FC236}">
                  <a16:creationId xmlns:a16="http://schemas.microsoft.com/office/drawing/2014/main" id="{FE43D94B-195D-4064-BADB-67742FEC1F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5902" y="2979980"/>
              <a:ext cx="9196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b="1" dirty="0">
                  <a:solidFill>
                    <a:sysClr val="windowText" lastClr="000000"/>
                  </a:solidFill>
                </a:rPr>
                <a:t>PNC</a:t>
              </a:r>
            </a:p>
          </p:txBody>
        </p:sp>
        <p:sp>
          <p:nvSpPr>
            <p:cNvPr id="10" name="Text Box 28">
              <a:extLst>
                <a:ext uri="{FF2B5EF4-FFF2-40B4-BE49-F238E27FC236}">
                  <a16:creationId xmlns:a16="http://schemas.microsoft.com/office/drawing/2014/main" id="{C41208A3-0150-427D-9A70-9C45E21A0B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3261" y="3228343"/>
              <a:ext cx="9906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b="1" dirty="0">
                  <a:solidFill>
                    <a:sysClr val="windowText" lastClr="000000"/>
                  </a:solidFill>
                </a:rPr>
                <a:t>ATIVOS</a:t>
              </a:r>
            </a:p>
          </p:txBody>
        </p:sp>
        <p:pic>
          <p:nvPicPr>
            <p:cNvPr id="34" name="Imagem 33">
              <a:extLst>
                <a:ext uri="{FF2B5EF4-FFF2-40B4-BE49-F238E27FC236}">
                  <a16:creationId xmlns:a16="http://schemas.microsoft.com/office/drawing/2014/main" id="{BE1AAB21-D0C8-4A2F-840D-4391D0B021B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62395" y="3817189"/>
              <a:ext cx="1225402" cy="1026197"/>
            </a:xfrm>
            <a:prstGeom prst="rect">
              <a:avLst/>
            </a:prstGeom>
          </p:spPr>
        </p:pic>
        <p:sp>
          <p:nvSpPr>
            <p:cNvPr id="11" name="Text Box 26">
              <a:extLst>
                <a:ext uri="{FF2B5EF4-FFF2-40B4-BE49-F238E27FC236}">
                  <a16:creationId xmlns:a16="http://schemas.microsoft.com/office/drawing/2014/main" id="{65A81CC6-C993-487B-A120-89F57B823A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9493" y="3905057"/>
              <a:ext cx="6096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b="1" dirty="0">
                  <a:solidFill>
                    <a:sysClr val="windowText" lastClr="000000"/>
                  </a:solidFill>
                </a:rPr>
                <a:t>PL</a:t>
              </a:r>
            </a:p>
          </p:txBody>
        </p:sp>
      </p:grp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8DC34CE5-D970-4B9B-A99F-7CB8AC4209E0}"/>
              </a:ext>
            </a:extLst>
          </p:cNvPr>
          <p:cNvSpPr txBox="1"/>
          <p:nvPr/>
        </p:nvSpPr>
        <p:spPr>
          <a:xfrm>
            <a:off x="4655473" y="1838129"/>
            <a:ext cx="3144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FFCCFF"/>
                </a:solidFill>
              </a:rPr>
              <a:t>VALOR DA EMPRESA</a:t>
            </a:r>
          </a:p>
        </p:txBody>
      </p: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0AD704A1-6C5E-41A0-BC42-34D62564AEF1}"/>
              </a:ext>
            </a:extLst>
          </p:cNvPr>
          <p:cNvSpPr txBox="1"/>
          <p:nvPr/>
        </p:nvSpPr>
        <p:spPr>
          <a:xfrm>
            <a:off x="4213243" y="2451855"/>
            <a:ext cx="4028661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400" b="1" dirty="0"/>
              <a:t>Se o valor de uma empresa for a soma dos valores dos seus ativos, é porque ela não vale nada como empresa!</a:t>
            </a:r>
          </a:p>
          <a:p>
            <a:pPr algn="ctr"/>
            <a:endParaRPr lang="pt-BR" sz="2400" b="1" dirty="0"/>
          </a:p>
          <a:p>
            <a:pPr algn="ctr"/>
            <a:r>
              <a:rPr lang="pt-BR" sz="2400" b="1" dirty="0"/>
              <a:t>... então, é melhor vender os ativos.</a:t>
            </a: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A5BECB85-9787-4697-A6EC-A509F8EBE8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2715" y="5002919"/>
            <a:ext cx="688345" cy="772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135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4">
            <a:extLst>
              <a:ext uri="{FF2B5EF4-FFF2-40B4-BE49-F238E27FC236}">
                <a16:creationId xmlns:a16="http://schemas.microsoft.com/office/drawing/2014/main" id="{C3A4FB19-E889-449B-AA1C-794C0214E3CD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7" name="Grupo 115">
              <a:extLst>
                <a:ext uri="{FF2B5EF4-FFF2-40B4-BE49-F238E27FC236}">
                  <a16:creationId xmlns:a16="http://schemas.microsoft.com/office/drawing/2014/main" id="{5D519F3D-889F-488C-ACCC-6663AF04C8A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A73A9DD6-7248-4669-A9AA-3ABD602FEC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671158A-1CD6-4D0E-ACDD-DAB9FDAEBF37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9E16A32-AB6B-4725-A2DA-D4C16ED5F6A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1" name="Grupo 25">
            <a:extLst>
              <a:ext uri="{FF2B5EF4-FFF2-40B4-BE49-F238E27FC236}">
                <a16:creationId xmlns:a16="http://schemas.microsoft.com/office/drawing/2014/main" id="{C19E27FA-7CDC-496E-B65F-0EC5B0C847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2" name="Grupo 36">
              <a:extLst>
                <a:ext uri="{FF2B5EF4-FFF2-40B4-BE49-F238E27FC236}">
                  <a16:creationId xmlns:a16="http://schemas.microsoft.com/office/drawing/2014/main" id="{73F6AE6A-A802-4E25-8F6A-B3338CACF71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77D71F36-F3FC-4F40-9CEF-51159C781285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5CD4339-D2AC-4B6E-B2EE-D4B866E21E1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3" name="Grupo 113">
              <a:extLst>
                <a:ext uri="{FF2B5EF4-FFF2-40B4-BE49-F238E27FC236}">
                  <a16:creationId xmlns:a16="http://schemas.microsoft.com/office/drawing/2014/main" id="{E12B3A70-B8F3-4F71-8499-B40B4E5009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10CBA968-DBE4-40A1-AD4B-42C8AE59ABC0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42A6003B-F204-48FA-93F5-13B47A7EA128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8" name="Retângulo 27">
            <a:extLst>
              <a:ext uri="{FF2B5EF4-FFF2-40B4-BE49-F238E27FC236}">
                <a16:creationId xmlns:a16="http://schemas.microsoft.com/office/drawing/2014/main" id="{09764E36-ADCE-42C8-8295-714057F14B3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994C179A-87B3-4B61-AADD-0E1FDEDB8820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Avaliação de Empresas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6705196-73CA-4C75-B203-05F6D776695E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15</a:t>
            </a:r>
          </a:p>
        </p:txBody>
      </p:sp>
      <p:grpSp>
        <p:nvGrpSpPr>
          <p:cNvPr id="32" name="Agrupar 31">
            <a:extLst>
              <a:ext uri="{FF2B5EF4-FFF2-40B4-BE49-F238E27FC236}">
                <a16:creationId xmlns:a16="http://schemas.microsoft.com/office/drawing/2014/main" id="{F61859AF-C0A8-427C-AACB-C013B97DCC02}"/>
              </a:ext>
            </a:extLst>
          </p:cNvPr>
          <p:cNvGrpSpPr/>
          <p:nvPr/>
        </p:nvGrpSpPr>
        <p:grpSpPr>
          <a:xfrm>
            <a:off x="920000" y="2063229"/>
            <a:ext cx="2406209" cy="3079534"/>
            <a:chOff x="681588" y="1763852"/>
            <a:chExt cx="2406209" cy="3079534"/>
          </a:xfrm>
        </p:grpSpPr>
        <p:sp>
          <p:nvSpPr>
            <p:cNvPr id="2" name="Text Box 22">
              <a:extLst>
                <a:ext uri="{FF2B5EF4-FFF2-40B4-BE49-F238E27FC236}">
                  <a16:creationId xmlns:a16="http://schemas.microsoft.com/office/drawing/2014/main" id="{998E7B38-FB97-4738-86D4-03A554ABB4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4358" y="1763852"/>
              <a:ext cx="162245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2000" b="1" dirty="0"/>
                <a:t>Empresa</a:t>
              </a:r>
            </a:p>
          </p:txBody>
        </p:sp>
        <p:sp>
          <p:nvSpPr>
            <p:cNvPr id="4" name="Rectangle 20">
              <a:extLst>
                <a:ext uri="{FF2B5EF4-FFF2-40B4-BE49-F238E27FC236}">
                  <a16:creationId xmlns:a16="http://schemas.microsoft.com/office/drawing/2014/main" id="{E7A35ADF-D2F2-417E-BEF9-CBEC9F24AA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1588" y="2281011"/>
              <a:ext cx="1196573" cy="254912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pt-BR"/>
            </a:p>
          </p:txBody>
        </p:sp>
        <p:sp>
          <p:nvSpPr>
            <p:cNvPr id="5" name="Rectangle 21">
              <a:extLst>
                <a:ext uri="{FF2B5EF4-FFF2-40B4-BE49-F238E27FC236}">
                  <a16:creationId xmlns:a16="http://schemas.microsoft.com/office/drawing/2014/main" id="{698FECD4-3021-4339-8A83-0CABCFEF1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5647" y="2281013"/>
              <a:ext cx="1196573" cy="849708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pt-BR"/>
            </a:p>
          </p:txBody>
        </p:sp>
        <p:sp>
          <p:nvSpPr>
            <p:cNvPr id="6" name="Rectangle 23">
              <a:extLst>
                <a:ext uri="{FF2B5EF4-FFF2-40B4-BE49-F238E27FC236}">
                  <a16:creationId xmlns:a16="http://schemas.microsoft.com/office/drawing/2014/main" id="{0222E052-DBF1-47D6-BE89-448A32764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5647" y="2985506"/>
              <a:ext cx="1196573" cy="849708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pt-BR"/>
            </a:p>
          </p:txBody>
        </p:sp>
        <p:sp>
          <p:nvSpPr>
            <p:cNvPr id="8" name="Text Box 25">
              <a:extLst>
                <a:ext uri="{FF2B5EF4-FFF2-40B4-BE49-F238E27FC236}">
                  <a16:creationId xmlns:a16="http://schemas.microsoft.com/office/drawing/2014/main" id="{1C98D25D-09BA-47CA-97B3-857DE3D0A7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5585" y="2281011"/>
              <a:ext cx="6096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b="1" dirty="0">
                  <a:solidFill>
                    <a:sysClr val="windowText" lastClr="000000"/>
                  </a:solidFill>
                </a:rPr>
                <a:t>PC</a:t>
              </a:r>
            </a:p>
          </p:txBody>
        </p:sp>
        <p:sp>
          <p:nvSpPr>
            <p:cNvPr id="9" name="Text Box 26">
              <a:extLst>
                <a:ext uri="{FF2B5EF4-FFF2-40B4-BE49-F238E27FC236}">
                  <a16:creationId xmlns:a16="http://schemas.microsoft.com/office/drawing/2014/main" id="{FE43D94B-195D-4064-BADB-67742FEC1F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5902" y="2979980"/>
              <a:ext cx="9196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b="1" dirty="0">
                  <a:solidFill>
                    <a:sysClr val="windowText" lastClr="000000"/>
                  </a:solidFill>
                </a:rPr>
                <a:t>PNC</a:t>
              </a:r>
            </a:p>
          </p:txBody>
        </p:sp>
        <p:sp>
          <p:nvSpPr>
            <p:cNvPr id="10" name="Text Box 28">
              <a:extLst>
                <a:ext uri="{FF2B5EF4-FFF2-40B4-BE49-F238E27FC236}">
                  <a16:creationId xmlns:a16="http://schemas.microsoft.com/office/drawing/2014/main" id="{C41208A3-0150-427D-9A70-9C45E21A0B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3261" y="3228343"/>
              <a:ext cx="9906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b="1" dirty="0">
                  <a:solidFill>
                    <a:sysClr val="windowText" lastClr="000000"/>
                  </a:solidFill>
                </a:rPr>
                <a:t>ATIVOS</a:t>
              </a:r>
            </a:p>
          </p:txBody>
        </p:sp>
        <p:pic>
          <p:nvPicPr>
            <p:cNvPr id="34" name="Imagem 33">
              <a:extLst>
                <a:ext uri="{FF2B5EF4-FFF2-40B4-BE49-F238E27FC236}">
                  <a16:creationId xmlns:a16="http://schemas.microsoft.com/office/drawing/2014/main" id="{BE1AAB21-D0C8-4A2F-840D-4391D0B021B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62395" y="3817189"/>
              <a:ext cx="1225402" cy="1026197"/>
            </a:xfrm>
            <a:prstGeom prst="rect">
              <a:avLst/>
            </a:prstGeom>
          </p:spPr>
        </p:pic>
        <p:sp>
          <p:nvSpPr>
            <p:cNvPr id="11" name="Text Box 26">
              <a:extLst>
                <a:ext uri="{FF2B5EF4-FFF2-40B4-BE49-F238E27FC236}">
                  <a16:creationId xmlns:a16="http://schemas.microsoft.com/office/drawing/2014/main" id="{65A81CC6-C993-487B-A120-89F57B823A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9493" y="3905057"/>
              <a:ext cx="6096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b="1" dirty="0">
                  <a:solidFill>
                    <a:sysClr val="windowText" lastClr="000000"/>
                  </a:solidFill>
                </a:rPr>
                <a:t>PL</a:t>
              </a:r>
            </a:p>
          </p:txBody>
        </p:sp>
      </p:grp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8DC34CE5-D970-4B9B-A99F-7CB8AC4209E0}"/>
              </a:ext>
            </a:extLst>
          </p:cNvPr>
          <p:cNvSpPr txBox="1"/>
          <p:nvPr/>
        </p:nvSpPr>
        <p:spPr>
          <a:xfrm>
            <a:off x="4655473" y="1838129"/>
            <a:ext cx="3144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FFCCFF"/>
                </a:solidFill>
              </a:rPr>
              <a:t>VALOR DA EMPRESA</a:t>
            </a:r>
          </a:p>
        </p:txBody>
      </p: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0AD704A1-6C5E-41A0-BC42-34D62564AEF1}"/>
              </a:ext>
            </a:extLst>
          </p:cNvPr>
          <p:cNvSpPr txBox="1"/>
          <p:nvPr/>
        </p:nvSpPr>
        <p:spPr>
          <a:xfrm>
            <a:off x="4213243" y="2451855"/>
            <a:ext cx="402866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400" b="1" dirty="0"/>
              <a:t>O valor da empresa é um valor para todos os financiadores ...</a:t>
            </a:r>
          </a:p>
          <a:p>
            <a:pPr algn="ctr"/>
            <a:endParaRPr lang="pt-BR" sz="2400" b="1" dirty="0"/>
          </a:p>
          <a:p>
            <a:pPr algn="ctr"/>
            <a:r>
              <a:rPr lang="pt-BR" sz="2400" b="1" dirty="0"/>
              <a:t>... o que é diferente do valor da empresa para os donos!</a:t>
            </a: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A5BECB85-9787-4697-A6EC-A509F8EBE8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2715" y="5002919"/>
            <a:ext cx="688345" cy="772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336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4">
            <a:extLst>
              <a:ext uri="{FF2B5EF4-FFF2-40B4-BE49-F238E27FC236}">
                <a16:creationId xmlns:a16="http://schemas.microsoft.com/office/drawing/2014/main" id="{C3A4FB19-E889-449B-AA1C-794C0214E3CD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7" name="Grupo 115">
              <a:extLst>
                <a:ext uri="{FF2B5EF4-FFF2-40B4-BE49-F238E27FC236}">
                  <a16:creationId xmlns:a16="http://schemas.microsoft.com/office/drawing/2014/main" id="{5D519F3D-889F-488C-ACCC-6663AF04C8A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A73A9DD6-7248-4669-A9AA-3ABD602FEC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671158A-1CD6-4D0E-ACDD-DAB9FDAEBF37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9E16A32-AB6B-4725-A2DA-D4C16ED5F6A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1" name="Grupo 25">
            <a:extLst>
              <a:ext uri="{FF2B5EF4-FFF2-40B4-BE49-F238E27FC236}">
                <a16:creationId xmlns:a16="http://schemas.microsoft.com/office/drawing/2014/main" id="{C19E27FA-7CDC-496E-B65F-0EC5B0C847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2" name="Grupo 36">
              <a:extLst>
                <a:ext uri="{FF2B5EF4-FFF2-40B4-BE49-F238E27FC236}">
                  <a16:creationId xmlns:a16="http://schemas.microsoft.com/office/drawing/2014/main" id="{73F6AE6A-A802-4E25-8F6A-B3338CACF71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77D71F36-F3FC-4F40-9CEF-51159C781285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5CD4339-D2AC-4B6E-B2EE-D4B866E21E1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3" name="Grupo 113">
              <a:extLst>
                <a:ext uri="{FF2B5EF4-FFF2-40B4-BE49-F238E27FC236}">
                  <a16:creationId xmlns:a16="http://schemas.microsoft.com/office/drawing/2014/main" id="{E12B3A70-B8F3-4F71-8499-B40B4E5009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10CBA968-DBE4-40A1-AD4B-42C8AE59ABC0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42A6003B-F204-48FA-93F5-13B47A7EA128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8" name="Retângulo 27">
            <a:extLst>
              <a:ext uri="{FF2B5EF4-FFF2-40B4-BE49-F238E27FC236}">
                <a16:creationId xmlns:a16="http://schemas.microsoft.com/office/drawing/2014/main" id="{09764E36-ADCE-42C8-8295-714057F14B3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994C179A-87B3-4B61-AADD-0E1FDEDB8820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Avaliação de Empresas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6705196-73CA-4C75-B203-05F6D776695E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15</a:t>
            </a:r>
          </a:p>
        </p:txBody>
      </p:sp>
      <p:sp>
        <p:nvSpPr>
          <p:cNvPr id="2" name="Text Box 22">
            <a:extLst>
              <a:ext uri="{FF2B5EF4-FFF2-40B4-BE49-F238E27FC236}">
                <a16:creationId xmlns:a16="http://schemas.microsoft.com/office/drawing/2014/main" id="{998E7B38-FB97-4738-86D4-03A554ABB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2120" y="1771129"/>
            <a:ext cx="16224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 dirty="0"/>
              <a:t>Empresa</a:t>
            </a:r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E7A35ADF-D2F2-417E-BEF9-CBEC9F24AA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000" y="2580388"/>
            <a:ext cx="1196573" cy="25491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pt-BR"/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698FECD4-3021-4339-8A83-0CABCFEF12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3083" y="2434618"/>
            <a:ext cx="1196573" cy="849708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pt-BR"/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0222E052-DBF1-47D6-BE89-448A32764C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3083" y="3139111"/>
            <a:ext cx="1196573" cy="849708"/>
          </a:xfrm>
          <a:prstGeom prst="rect">
            <a:avLst/>
          </a:prstGeom>
          <a:solidFill>
            <a:srgbClr val="CC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pt-BR"/>
          </a:p>
        </p:txBody>
      </p:sp>
      <p:sp>
        <p:nvSpPr>
          <p:cNvPr id="8" name="Text Box 25">
            <a:extLst>
              <a:ext uri="{FF2B5EF4-FFF2-40B4-BE49-F238E27FC236}">
                <a16:creationId xmlns:a16="http://schemas.microsoft.com/office/drawing/2014/main" id="{1C98D25D-09BA-47CA-97B3-857DE3D0A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3021" y="2434616"/>
            <a:ext cx="60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b="1" dirty="0">
                <a:solidFill>
                  <a:sysClr val="windowText" lastClr="000000"/>
                </a:solidFill>
              </a:rPr>
              <a:t>PC</a:t>
            </a:r>
          </a:p>
        </p:txBody>
      </p:sp>
      <p:sp>
        <p:nvSpPr>
          <p:cNvPr id="9" name="Text Box 26">
            <a:extLst>
              <a:ext uri="{FF2B5EF4-FFF2-40B4-BE49-F238E27FC236}">
                <a16:creationId xmlns:a16="http://schemas.microsoft.com/office/drawing/2014/main" id="{FE43D94B-195D-4064-BADB-67742FEC1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3338" y="3133585"/>
            <a:ext cx="9196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b="1" dirty="0">
                <a:solidFill>
                  <a:sysClr val="windowText" lastClr="000000"/>
                </a:solidFill>
              </a:rPr>
              <a:t>PNC</a:t>
            </a:r>
          </a:p>
        </p:txBody>
      </p:sp>
      <p:sp>
        <p:nvSpPr>
          <p:cNvPr id="10" name="Text Box 28">
            <a:extLst>
              <a:ext uri="{FF2B5EF4-FFF2-40B4-BE49-F238E27FC236}">
                <a16:creationId xmlns:a16="http://schemas.microsoft.com/office/drawing/2014/main" id="{C41208A3-0150-427D-9A70-9C45E21A0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1673" y="352772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b="1" dirty="0">
                <a:solidFill>
                  <a:sysClr val="windowText" lastClr="000000"/>
                </a:solidFill>
              </a:rPr>
              <a:t>ATIVOS</a:t>
            </a:r>
          </a:p>
        </p:txBody>
      </p:sp>
      <p:pic>
        <p:nvPicPr>
          <p:cNvPr id="34" name="Imagem 33">
            <a:extLst>
              <a:ext uri="{FF2B5EF4-FFF2-40B4-BE49-F238E27FC236}">
                <a16:creationId xmlns:a16="http://schemas.microsoft.com/office/drawing/2014/main" id="{BE1AAB21-D0C8-4A2F-840D-4391D0B021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0807" y="4116566"/>
            <a:ext cx="1225402" cy="1026197"/>
          </a:xfrm>
          <a:prstGeom prst="rect">
            <a:avLst/>
          </a:prstGeom>
        </p:spPr>
      </p:pic>
      <p:sp>
        <p:nvSpPr>
          <p:cNvPr id="11" name="Text Box 26">
            <a:extLst>
              <a:ext uri="{FF2B5EF4-FFF2-40B4-BE49-F238E27FC236}">
                <a16:creationId xmlns:a16="http://schemas.microsoft.com/office/drawing/2014/main" id="{65A81CC6-C993-487B-A120-89F57B823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7905" y="4204434"/>
            <a:ext cx="60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b="1" dirty="0">
                <a:solidFill>
                  <a:sysClr val="windowText" lastClr="000000"/>
                </a:solidFill>
              </a:rPr>
              <a:t>PL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8DC34CE5-D970-4B9B-A99F-7CB8AC4209E0}"/>
              </a:ext>
            </a:extLst>
          </p:cNvPr>
          <p:cNvSpPr txBox="1"/>
          <p:nvPr/>
        </p:nvSpPr>
        <p:spPr>
          <a:xfrm>
            <a:off x="4973526" y="1900262"/>
            <a:ext cx="3144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FFCCFF"/>
                </a:solidFill>
              </a:rPr>
              <a:t>VALOR DA EMPRESA</a:t>
            </a:r>
          </a:p>
        </p:txBody>
      </p: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0AD704A1-6C5E-41A0-BC42-34D62564AEF1}"/>
              </a:ext>
            </a:extLst>
          </p:cNvPr>
          <p:cNvSpPr txBox="1"/>
          <p:nvPr/>
        </p:nvSpPr>
        <p:spPr>
          <a:xfrm>
            <a:off x="3909802" y="3027951"/>
            <a:ext cx="165982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b="1" dirty="0"/>
              <a:t>Valor da empresa para os donos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0023E51-E7CC-475D-A4A9-F3E567DEFD5E}"/>
              </a:ext>
            </a:extLst>
          </p:cNvPr>
          <p:cNvSpPr txBox="1"/>
          <p:nvPr/>
        </p:nvSpPr>
        <p:spPr>
          <a:xfrm>
            <a:off x="5758774" y="3181840"/>
            <a:ext cx="165982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b="1" dirty="0"/>
              <a:t>Valor da empresa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67DAB1B-CA6A-42C8-9633-C5FDD218860E}"/>
              </a:ext>
            </a:extLst>
          </p:cNvPr>
          <p:cNvSpPr txBox="1"/>
          <p:nvPr/>
        </p:nvSpPr>
        <p:spPr>
          <a:xfrm>
            <a:off x="7294330" y="3197229"/>
            <a:ext cx="165982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b="1" dirty="0"/>
              <a:t>Capital de Terceiros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E818CF96-A4EB-45E5-8C6B-2B392173362B}"/>
              </a:ext>
            </a:extLst>
          </p:cNvPr>
          <p:cNvSpPr txBox="1"/>
          <p:nvPr/>
        </p:nvSpPr>
        <p:spPr>
          <a:xfrm>
            <a:off x="5507491" y="3290912"/>
            <a:ext cx="502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=</a:t>
            </a:r>
          </a:p>
        </p:txBody>
      </p:sp>
      <p:cxnSp>
        <p:nvCxnSpPr>
          <p:cNvPr id="37" name="Conector reto 36">
            <a:extLst>
              <a:ext uri="{FF2B5EF4-FFF2-40B4-BE49-F238E27FC236}">
                <a16:creationId xmlns:a16="http://schemas.microsoft.com/office/drawing/2014/main" id="{9425F731-7A58-4F00-B09F-177DF61F3C9B}"/>
              </a:ext>
            </a:extLst>
          </p:cNvPr>
          <p:cNvCxnSpPr/>
          <p:nvPr/>
        </p:nvCxnSpPr>
        <p:spPr>
          <a:xfrm>
            <a:off x="643539" y="2580388"/>
            <a:ext cx="0" cy="2549123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>
            <a:extLst>
              <a:ext uri="{FF2B5EF4-FFF2-40B4-BE49-F238E27FC236}">
                <a16:creationId xmlns:a16="http://schemas.microsoft.com/office/drawing/2014/main" id="{BEDB1187-BCB5-45B5-892A-EED2AC1254E7}"/>
              </a:ext>
            </a:extLst>
          </p:cNvPr>
          <p:cNvCxnSpPr>
            <a:cxnSpLocks/>
          </p:cNvCxnSpPr>
          <p:nvPr/>
        </p:nvCxnSpPr>
        <p:spPr>
          <a:xfrm>
            <a:off x="3539139" y="4116566"/>
            <a:ext cx="0" cy="1055047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to 40">
            <a:extLst>
              <a:ext uri="{FF2B5EF4-FFF2-40B4-BE49-F238E27FC236}">
                <a16:creationId xmlns:a16="http://schemas.microsoft.com/office/drawing/2014/main" id="{9F93DCBF-3F02-4CA5-BA54-E57903278F74}"/>
              </a:ext>
            </a:extLst>
          </p:cNvPr>
          <p:cNvCxnSpPr>
            <a:cxnSpLocks/>
          </p:cNvCxnSpPr>
          <p:nvPr/>
        </p:nvCxnSpPr>
        <p:spPr>
          <a:xfrm>
            <a:off x="7230289" y="3572028"/>
            <a:ext cx="15680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tângulo 43">
            <a:extLst>
              <a:ext uri="{FF2B5EF4-FFF2-40B4-BE49-F238E27FC236}">
                <a16:creationId xmlns:a16="http://schemas.microsoft.com/office/drawing/2014/main" id="{7A2E9D3B-F68A-41D5-B0DE-8BA71B32E74F}"/>
              </a:ext>
            </a:extLst>
          </p:cNvPr>
          <p:cNvSpPr/>
          <p:nvPr/>
        </p:nvSpPr>
        <p:spPr>
          <a:xfrm>
            <a:off x="3909802" y="2907292"/>
            <a:ext cx="5044350" cy="124705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9F0E5C67-49A5-4BCF-A454-C64DF13416A8}"/>
              </a:ext>
            </a:extLst>
          </p:cNvPr>
          <p:cNvSpPr txBox="1"/>
          <p:nvPr/>
        </p:nvSpPr>
        <p:spPr>
          <a:xfrm>
            <a:off x="6027479" y="4852354"/>
            <a:ext cx="1781054" cy="923330"/>
          </a:xfrm>
          <a:prstGeom prst="rect">
            <a:avLst/>
          </a:prstGeom>
          <a:noFill/>
          <a:ln>
            <a:solidFill>
              <a:srgbClr val="FFCC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rgbClr val="FFCCFF"/>
                </a:solidFill>
              </a:rPr>
              <a:t>É o valor negociado na bolsa de valores!</a:t>
            </a:r>
          </a:p>
        </p:txBody>
      </p:sp>
      <p:cxnSp>
        <p:nvCxnSpPr>
          <p:cNvPr id="47" name="Conector reto 46">
            <a:extLst>
              <a:ext uri="{FF2B5EF4-FFF2-40B4-BE49-F238E27FC236}">
                <a16:creationId xmlns:a16="http://schemas.microsoft.com/office/drawing/2014/main" id="{8F82C2DA-DE4E-4607-B248-72463434B2C9}"/>
              </a:ext>
            </a:extLst>
          </p:cNvPr>
          <p:cNvCxnSpPr/>
          <p:nvPr/>
        </p:nvCxnSpPr>
        <p:spPr>
          <a:xfrm>
            <a:off x="4784035" y="4043614"/>
            <a:ext cx="0" cy="1244003"/>
          </a:xfrm>
          <a:prstGeom prst="line">
            <a:avLst/>
          </a:prstGeom>
          <a:ln w="19050">
            <a:solidFill>
              <a:srgbClr val="FF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>
            <a:extLst>
              <a:ext uri="{FF2B5EF4-FFF2-40B4-BE49-F238E27FC236}">
                <a16:creationId xmlns:a16="http://schemas.microsoft.com/office/drawing/2014/main" id="{4B82DF29-E0E3-41EC-9A3F-9974DE80124B}"/>
              </a:ext>
            </a:extLst>
          </p:cNvPr>
          <p:cNvCxnSpPr>
            <a:cxnSpLocks/>
          </p:cNvCxnSpPr>
          <p:nvPr/>
        </p:nvCxnSpPr>
        <p:spPr>
          <a:xfrm rot="5400000">
            <a:off x="5405477" y="4659015"/>
            <a:ext cx="0" cy="1244003"/>
          </a:xfrm>
          <a:prstGeom prst="line">
            <a:avLst/>
          </a:prstGeom>
          <a:ln w="19050">
            <a:solidFill>
              <a:srgbClr val="FF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3745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4">
            <a:extLst>
              <a:ext uri="{FF2B5EF4-FFF2-40B4-BE49-F238E27FC236}">
                <a16:creationId xmlns:a16="http://schemas.microsoft.com/office/drawing/2014/main" id="{C3A4FB19-E889-449B-AA1C-794C0214E3CD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7" name="Grupo 115">
              <a:extLst>
                <a:ext uri="{FF2B5EF4-FFF2-40B4-BE49-F238E27FC236}">
                  <a16:creationId xmlns:a16="http://schemas.microsoft.com/office/drawing/2014/main" id="{5D519F3D-889F-488C-ACCC-6663AF04C8A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A73A9DD6-7248-4669-A9AA-3ABD602FEC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671158A-1CD6-4D0E-ACDD-DAB9FDAEBF37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9E16A32-AB6B-4725-A2DA-D4C16ED5F6A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1" name="Grupo 25">
            <a:extLst>
              <a:ext uri="{FF2B5EF4-FFF2-40B4-BE49-F238E27FC236}">
                <a16:creationId xmlns:a16="http://schemas.microsoft.com/office/drawing/2014/main" id="{C19E27FA-7CDC-496E-B65F-0EC5B0C847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2" name="Grupo 36">
              <a:extLst>
                <a:ext uri="{FF2B5EF4-FFF2-40B4-BE49-F238E27FC236}">
                  <a16:creationId xmlns:a16="http://schemas.microsoft.com/office/drawing/2014/main" id="{73F6AE6A-A802-4E25-8F6A-B3338CACF71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77D71F36-F3FC-4F40-9CEF-51159C781285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5CD4339-D2AC-4B6E-B2EE-D4B866E21E1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3" name="Grupo 113">
              <a:extLst>
                <a:ext uri="{FF2B5EF4-FFF2-40B4-BE49-F238E27FC236}">
                  <a16:creationId xmlns:a16="http://schemas.microsoft.com/office/drawing/2014/main" id="{E12B3A70-B8F3-4F71-8499-B40B4E5009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10CBA968-DBE4-40A1-AD4B-42C8AE59ABC0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42A6003B-F204-48FA-93F5-13B47A7EA128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8" name="Retângulo 27">
            <a:extLst>
              <a:ext uri="{FF2B5EF4-FFF2-40B4-BE49-F238E27FC236}">
                <a16:creationId xmlns:a16="http://schemas.microsoft.com/office/drawing/2014/main" id="{09764E36-ADCE-42C8-8295-714057F14B3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994C179A-87B3-4B61-AADD-0E1FDEDB8820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Avaliação de Empresas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6705196-73CA-4C75-B203-05F6D776695E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15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8DC34CE5-D970-4B9B-A99F-7CB8AC4209E0}"/>
              </a:ext>
            </a:extLst>
          </p:cNvPr>
          <p:cNvSpPr txBox="1"/>
          <p:nvPr/>
        </p:nvSpPr>
        <p:spPr>
          <a:xfrm>
            <a:off x="5079179" y="1542459"/>
            <a:ext cx="3144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tx1">
                    <a:lumMod val="85000"/>
                  </a:schemeClr>
                </a:solidFill>
              </a:rPr>
              <a:t>VALOR    </a:t>
            </a:r>
            <a:r>
              <a:rPr lang="pt-BR" sz="3600" b="1" dirty="0">
                <a:solidFill>
                  <a:schemeClr val="tx1">
                    <a:lumMod val="85000"/>
                  </a:schemeClr>
                </a:solidFill>
                <a:sym typeface="Symbol" panose="05050102010706020507" pitchFamily="18" charset="2"/>
              </a:rPr>
              <a:t></a:t>
            </a:r>
            <a:r>
              <a:rPr lang="pt-BR" sz="2400" b="1" dirty="0">
                <a:solidFill>
                  <a:schemeClr val="tx1">
                    <a:lumMod val="85000"/>
                  </a:schemeClr>
                </a:solidFill>
                <a:sym typeface="Symbol" panose="05050102010706020507" pitchFamily="18" charset="2"/>
              </a:rPr>
              <a:t>    PREÇO</a:t>
            </a:r>
            <a:endParaRPr lang="pt-BR" sz="2400" b="1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7975AEA6-78C9-4379-BD93-D043A2DECCD4}"/>
              </a:ext>
            </a:extLst>
          </p:cNvPr>
          <p:cNvSpPr txBox="1"/>
          <p:nvPr/>
        </p:nvSpPr>
        <p:spPr>
          <a:xfrm>
            <a:off x="1803519" y="4805765"/>
            <a:ext cx="5760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2000" b="1" dirty="0"/>
              <a:t>... é o que a empresa pode oferecer ao acionista (cotista): qualidade de gestão, crescimento, bons retornos, perenidade, sustentabilidade etc.</a:t>
            </a:r>
          </a:p>
        </p:txBody>
      </p: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0AD704A1-6C5E-41A0-BC42-34D62564AEF1}"/>
              </a:ext>
            </a:extLst>
          </p:cNvPr>
          <p:cNvSpPr txBox="1"/>
          <p:nvPr/>
        </p:nvSpPr>
        <p:spPr>
          <a:xfrm>
            <a:off x="1285992" y="1521003"/>
            <a:ext cx="286183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400" b="1" dirty="0"/>
              <a:t>Não confundir valor com preço!</a:t>
            </a:r>
          </a:p>
        </p:txBody>
      </p: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87B6E9B8-F7A1-4BD7-BA0E-F22769D7AAF1}"/>
              </a:ext>
            </a:extLst>
          </p:cNvPr>
          <p:cNvCxnSpPr/>
          <p:nvPr/>
        </p:nvCxnSpPr>
        <p:spPr>
          <a:xfrm>
            <a:off x="4401466" y="1619822"/>
            <a:ext cx="424070" cy="3231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>
            <a:extLst>
              <a:ext uri="{FF2B5EF4-FFF2-40B4-BE49-F238E27FC236}">
                <a16:creationId xmlns:a16="http://schemas.microsoft.com/office/drawing/2014/main" id="{B8AF35E5-6030-408A-8079-E992F8E867FB}"/>
              </a:ext>
            </a:extLst>
          </p:cNvPr>
          <p:cNvCxnSpPr>
            <a:cxnSpLocks/>
          </p:cNvCxnSpPr>
          <p:nvPr/>
        </p:nvCxnSpPr>
        <p:spPr>
          <a:xfrm rot="10800000" flipV="1">
            <a:off x="4401466" y="1942987"/>
            <a:ext cx="424070" cy="3231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DE1A91C8-92DC-4039-9497-93771FFD2E6D}"/>
              </a:ext>
            </a:extLst>
          </p:cNvPr>
          <p:cNvSpPr txBox="1"/>
          <p:nvPr/>
        </p:nvSpPr>
        <p:spPr>
          <a:xfrm>
            <a:off x="4095958" y="2889818"/>
            <a:ext cx="140247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rgbClr val="99FFCC"/>
                </a:solidFill>
              </a:rPr>
              <a:t>Preço ...</a:t>
            </a:r>
            <a:endParaRPr lang="pt-BR" sz="2800" dirty="0"/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F1D8FD43-08E3-4A21-B4E3-96EB7D015A88}"/>
              </a:ext>
            </a:extLst>
          </p:cNvPr>
          <p:cNvSpPr txBox="1"/>
          <p:nvPr/>
        </p:nvSpPr>
        <p:spPr>
          <a:xfrm>
            <a:off x="4131360" y="4289413"/>
            <a:ext cx="164379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rgbClr val="FFCCFF"/>
                </a:solidFill>
              </a:rPr>
              <a:t>Valor ...</a:t>
            </a:r>
            <a:r>
              <a:rPr lang="pt-BR" sz="2800" b="1" dirty="0"/>
              <a:t> </a:t>
            </a:r>
            <a:endParaRPr lang="pt-BR" sz="2800" dirty="0"/>
          </a:p>
        </p:txBody>
      </p: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A517F843-5EE6-4FAD-9DB3-243EC1EEFCAA}"/>
              </a:ext>
            </a:extLst>
          </p:cNvPr>
          <p:cNvSpPr txBox="1"/>
          <p:nvPr/>
        </p:nvSpPr>
        <p:spPr>
          <a:xfrm>
            <a:off x="2397839" y="3408928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1800" b="1" dirty="0"/>
              <a:t>... é o que se paga no mercado para se adquirir as ações (cotas) da empresa.</a:t>
            </a:r>
          </a:p>
        </p:txBody>
      </p:sp>
    </p:spTree>
    <p:extLst>
      <p:ext uri="{BB962C8B-B14F-4D97-AF65-F5344CB8AC3E}">
        <p14:creationId xmlns:p14="http://schemas.microsoft.com/office/powerpoint/2010/main" val="348872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4">
            <a:extLst>
              <a:ext uri="{FF2B5EF4-FFF2-40B4-BE49-F238E27FC236}">
                <a16:creationId xmlns:a16="http://schemas.microsoft.com/office/drawing/2014/main" id="{C3A4FB19-E889-449B-AA1C-794C0214E3CD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7" name="Grupo 115">
              <a:extLst>
                <a:ext uri="{FF2B5EF4-FFF2-40B4-BE49-F238E27FC236}">
                  <a16:creationId xmlns:a16="http://schemas.microsoft.com/office/drawing/2014/main" id="{5D519F3D-889F-488C-ACCC-6663AF04C8A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A73A9DD6-7248-4669-A9AA-3ABD602FEC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671158A-1CD6-4D0E-ACDD-DAB9FDAEBF37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9E16A32-AB6B-4725-A2DA-D4C16ED5F6A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1" name="Grupo 25">
            <a:extLst>
              <a:ext uri="{FF2B5EF4-FFF2-40B4-BE49-F238E27FC236}">
                <a16:creationId xmlns:a16="http://schemas.microsoft.com/office/drawing/2014/main" id="{C19E27FA-7CDC-496E-B65F-0EC5B0C847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2" name="Grupo 36">
              <a:extLst>
                <a:ext uri="{FF2B5EF4-FFF2-40B4-BE49-F238E27FC236}">
                  <a16:creationId xmlns:a16="http://schemas.microsoft.com/office/drawing/2014/main" id="{73F6AE6A-A802-4E25-8F6A-B3338CACF71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77D71F36-F3FC-4F40-9CEF-51159C781285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5CD4339-D2AC-4B6E-B2EE-D4B866E21E1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3" name="Grupo 113">
              <a:extLst>
                <a:ext uri="{FF2B5EF4-FFF2-40B4-BE49-F238E27FC236}">
                  <a16:creationId xmlns:a16="http://schemas.microsoft.com/office/drawing/2014/main" id="{E12B3A70-B8F3-4F71-8499-B40B4E5009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10CBA968-DBE4-40A1-AD4B-42C8AE59ABC0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42A6003B-F204-48FA-93F5-13B47A7EA128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8" name="Retângulo 27">
            <a:extLst>
              <a:ext uri="{FF2B5EF4-FFF2-40B4-BE49-F238E27FC236}">
                <a16:creationId xmlns:a16="http://schemas.microsoft.com/office/drawing/2014/main" id="{09764E36-ADCE-42C8-8295-714057F14B3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994C179A-87B3-4B61-AADD-0E1FDEDB8820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Avaliação de Empresas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6705196-73CA-4C75-B203-05F6D776695E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15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4786D151-1E7E-4461-A69B-B9106D9D3A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142" r="22723"/>
          <a:stretch/>
        </p:blipFill>
        <p:spPr>
          <a:xfrm>
            <a:off x="2001931" y="4061617"/>
            <a:ext cx="1785286" cy="1840642"/>
          </a:xfrm>
          <a:prstGeom prst="rect">
            <a:avLst/>
          </a:prstGeom>
        </p:spPr>
      </p:pic>
      <p:sp>
        <p:nvSpPr>
          <p:cNvPr id="3" name="Balão de Fala: Oval 2">
            <a:extLst>
              <a:ext uri="{FF2B5EF4-FFF2-40B4-BE49-F238E27FC236}">
                <a16:creationId xmlns:a16="http://schemas.microsoft.com/office/drawing/2014/main" id="{FF9A31AA-2262-4D5E-92E6-E54117D2C395}"/>
              </a:ext>
            </a:extLst>
          </p:cNvPr>
          <p:cNvSpPr/>
          <p:nvPr/>
        </p:nvSpPr>
        <p:spPr>
          <a:xfrm>
            <a:off x="3078398" y="1416067"/>
            <a:ext cx="4260865" cy="264555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A517F843-5EE6-4FAD-9DB3-243EC1EEFCAA}"/>
              </a:ext>
            </a:extLst>
          </p:cNvPr>
          <p:cNvSpPr txBox="1"/>
          <p:nvPr/>
        </p:nvSpPr>
        <p:spPr>
          <a:xfrm>
            <a:off x="3270692" y="2211999"/>
            <a:ext cx="387627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2800" b="1" dirty="0"/>
              <a:t>Preço é o que </a:t>
            </a:r>
            <a:r>
              <a:rPr lang="pt-BR" sz="2800" b="1" dirty="0" err="1"/>
              <a:t>vc</a:t>
            </a:r>
            <a:r>
              <a:rPr lang="pt-BR" sz="2800" b="1" dirty="0"/>
              <a:t> paga, valor é o que </a:t>
            </a:r>
            <a:r>
              <a:rPr lang="pt-BR" sz="2800" b="1" dirty="0" err="1"/>
              <a:t>vc</a:t>
            </a:r>
            <a:r>
              <a:rPr lang="pt-BR" sz="2800" b="1" dirty="0"/>
              <a:t> leva!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C6B4223-14CF-4AC6-AD69-42500855B956}"/>
              </a:ext>
            </a:extLst>
          </p:cNvPr>
          <p:cNvSpPr txBox="1"/>
          <p:nvPr/>
        </p:nvSpPr>
        <p:spPr>
          <a:xfrm>
            <a:off x="4018547" y="5118767"/>
            <a:ext cx="2846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Warren Buffett</a:t>
            </a:r>
          </a:p>
          <a:p>
            <a:r>
              <a:rPr lang="pt-BR" dirty="0"/>
              <a:t>Mega investidor e filantropo</a:t>
            </a:r>
          </a:p>
        </p:txBody>
      </p:sp>
    </p:spTree>
    <p:extLst>
      <p:ext uri="{BB962C8B-B14F-4D97-AF65-F5344CB8AC3E}">
        <p14:creationId xmlns:p14="http://schemas.microsoft.com/office/powerpoint/2010/main" val="4231174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4">
            <a:extLst>
              <a:ext uri="{FF2B5EF4-FFF2-40B4-BE49-F238E27FC236}">
                <a16:creationId xmlns:a16="http://schemas.microsoft.com/office/drawing/2014/main" id="{C3A4FB19-E889-449B-AA1C-794C0214E3CD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7" name="Grupo 115">
              <a:extLst>
                <a:ext uri="{FF2B5EF4-FFF2-40B4-BE49-F238E27FC236}">
                  <a16:creationId xmlns:a16="http://schemas.microsoft.com/office/drawing/2014/main" id="{5D519F3D-889F-488C-ACCC-6663AF04C8A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A73A9DD6-7248-4669-A9AA-3ABD602FEC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671158A-1CD6-4D0E-ACDD-DAB9FDAEBF37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9E16A32-AB6B-4725-A2DA-D4C16ED5F6A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1" name="Grupo 25">
            <a:extLst>
              <a:ext uri="{FF2B5EF4-FFF2-40B4-BE49-F238E27FC236}">
                <a16:creationId xmlns:a16="http://schemas.microsoft.com/office/drawing/2014/main" id="{C19E27FA-7CDC-496E-B65F-0EC5B0C847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2" name="Grupo 36">
              <a:extLst>
                <a:ext uri="{FF2B5EF4-FFF2-40B4-BE49-F238E27FC236}">
                  <a16:creationId xmlns:a16="http://schemas.microsoft.com/office/drawing/2014/main" id="{73F6AE6A-A802-4E25-8F6A-B3338CACF71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77D71F36-F3FC-4F40-9CEF-51159C781285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5CD4339-D2AC-4B6E-B2EE-D4B866E21E1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3" name="Grupo 113">
              <a:extLst>
                <a:ext uri="{FF2B5EF4-FFF2-40B4-BE49-F238E27FC236}">
                  <a16:creationId xmlns:a16="http://schemas.microsoft.com/office/drawing/2014/main" id="{E12B3A70-B8F3-4F71-8499-B40B4E5009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10CBA968-DBE4-40A1-AD4B-42C8AE59ABC0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42A6003B-F204-48FA-93F5-13B47A7EA128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8" name="Retângulo 27">
            <a:extLst>
              <a:ext uri="{FF2B5EF4-FFF2-40B4-BE49-F238E27FC236}">
                <a16:creationId xmlns:a16="http://schemas.microsoft.com/office/drawing/2014/main" id="{09764E36-ADCE-42C8-8295-714057F14B3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994C179A-87B3-4B61-AADD-0E1FDEDB8820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Avaliação de Empresas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6705196-73CA-4C75-B203-05F6D776695E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15</a:t>
            </a:r>
          </a:p>
        </p:txBody>
      </p:sp>
      <p:grpSp>
        <p:nvGrpSpPr>
          <p:cNvPr id="32" name="Agrupar 31">
            <a:extLst>
              <a:ext uri="{FF2B5EF4-FFF2-40B4-BE49-F238E27FC236}">
                <a16:creationId xmlns:a16="http://schemas.microsoft.com/office/drawing/2014/main" id="{F61859AF-C0A8-427C-AACB-C013B97DCC02}"/>
              </a:ext>
            </a:extLst>
          </p:cNvPr>
          <p:cNvGrpSpPr/>
          <p:nvPr/>
        </p:nvGrpSpPr>
        <p:grpSpPr>
          <a:xfrm>
            <a:off x="1793774" y="2168239"/>
            <a:ext cx="2406209" cy="3079534"/>
            <a:chOff x="681588" y="1763852"/>
            <a:chExt cx="2406209" cy="3079534"/>
          </a:xfrm>
        </p:grpSpPr>
        <p:sp>
          <p:nvSpPr>
            <p:cNvPr id="2" name="Text Box 22">
              <a:extLst>
                <a:ext uri="{FF2B5EF4-FFF2-40B4-BE49-F238E27FC236}">
                  <a16:creationId xmlns:a16="http://schemas.microsoft.com/office/drawing/2014/main" id="{998E7B38-FB97-4738-86D4-03A554ABB4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4358" y="1763852"/>
              <a:ext cx="162245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2000" b="1" dirty="0"/>
                <a:t>Empresa</a:t>
              </a:r>
            </a:p>
          </p:txBody>
        </p:sp>
        <p:sp>
          <p:nvSpPr>
            <p:cNvPr id="4" name="Rectangle 20">
              <a:extLst>
                <a:ext uri="{FF2B5EF4-FFF2-40B4-BE49-F238E27FC236}">
                  <a16:creationId xmlns:a16="http://schemas.microsoft.com/office/drawing/2014/main" id="{E7A35ADF-D2F2-417E-BEF9-CBEC9F24AA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1588" y="2281011"/>
              <a:ext cx="1196573" cy="254912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pt-BR"/>
            </a:p>
          </p:txBody>
        </p:sp>
        <p:sp>
          <p:nvSpPr>
            <p:cNvPr id="5" name="Rectangle 21">
              <a:extLst>
                <a:ext uri="{FF2B5EF4-FFF2-40B4-BE49-F238E27FC236}">
                  <a16:creationId xmlns:a16="http://schemas.microsoft.com/office/drawing/2014/main" id="{698FECD4-3021-4339-8A83-0CABCFEF1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5647" y="2281013"/>
              <a:ext cx="1196573" cy="849708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pt-BR"/>
            </a:p>
          </p:txBody>
        </p:sp>
        <p:sp>
          <p:nvSpPr>
            <p:cNvPr id="6" name="Rectangle 23">
              <a:extLst>
                <a:ext uri="{FF2B5EF4-FFF2-40B4-BE49-F238E27FC236}">
                  <a16:creationId xmlns:a16="http://schemas.microsoft.com/office/drawing/2014/main" id="{0222E052-DBF1-47D6-BE89-448A32764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5647" y="2985506"/>
              <a:ext cx="1196573" cy="849708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pt-BR"/>
            </a:p>
          </p:txBody>
        </p:sp>
        <p:sp>
          <p:nvSpPr>
            <p:cNvPr id="8" name="Text Box 25">
              <a:extLst>
                <a:ext uri="{FF2B5EF4-FFF2-40B4-BE49-F238E27FC236}">
                  <a16:creationId xmlns:a16="http://schemas.microsoft.com/office/drawing/2014/main" id="{1C98D25D-09BA-47CA-97B3-857DE3D0A7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5585" y="2281011"/>
              <a:ext cx="6096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b="1" dirty="0">
                  <a:solidFill>
                    <a:sysClr val="windowText" lastClr="000000"/>
                  </a:solidFill>
                </a:rPr>
                <a:t>PC</a:t>
              </a:r>
            </a:p>
          </p:txBody>
        </p:sp>
        <p:sp>
          <p:nvSpPr>
            <p:cNvPr id="9" name="Text Box 26">
              <a:extLst>
                <a:ext uri="{FF2B5EF4-FFF2-40B4-BE49-F238E27FC236}">
                  <a16:creationId xmlns:a16="http://schemas.microsoft.com/office/drawing/2014/main" id="{FE43D94B-195D-4064-BADB-67742FEC1F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5902" y="2979980"/>
              <a:ext cx="9196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b="1" dirty="0">
                  <a:solidFill>
                    <a:sysClr val="windowText" lastClr="000000"/>
                  </a:solidFill>
                </a:rPr>
                <a:t>PNC</a:t>
              </a:r>
            </a:p>
          </p:txBody>
        </p:sp>
        <p:sp>
          <p:nvSpPr>
            <p:cNvPr id="10" name="Text Box 28">
              <a:extLst>
                <a:ext uri="{FF2B5EF4-FFF2-40B4-BE49-F238E27FC236}">
                  <a16:creationId xmlns:a16="http://schemas.microsoft.com/office/drawing/2014/main" id="{C41208A3-0150-427D-9A70-9C45E21A0B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3261" y="3228343"/>
              <a:ext cx="9906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b="1" dirty="0">
                  <a:solidFill>
                    <a:sysClr val="windowText" lastClr="000000"/>
                  </a:solidFill>
                </a:rPr>
                <a:t>ATIVOS</a:t>
              </a:r>
            </a:p>
          </p:txBody>
        </p:sp>
        <p:pic>
          <p:nvPicPr>
            <p:cNvPr id="34" name="Imagem 33">
              <a:extLst>
                <a:ext uri="{FF2B5EF4-FFF2-40B4-BE49-F238E27FC236}">
                  <a16:creationId xmlns:a16="http://schemas.microsoft.com/office/drawing/2014/main" id="{BE1AAB21-D0C8-4A2F-840D-4391D0B021B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62395" y="3817189"/>
              <a:ext cx="1225402" cy="1026197"/>
            </a:xfrm>
            <a:prstGeom prst="rect">
              <a:avLst/>
            </a:prstGeom>
          </p:spPr>
        </p:pic>
        <p:sp>
          <p:nvSpPr>
            <p:cNvPr id="11" name="Text Box 26">
              <a:extLst>
                <a:ext uri="{FF2B5EF4-FFF2-40B4-BE49-F238E27FC236}">
                  <a16:creationId xmlns:a16="http://schemas.microsoft.com/office/drawing/2014/main" id="{65A81CC6-C993-487B-A120-89F57B823A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9493" y="3905057"/>
              <a:ext cx="6096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b="1" dirty="0">
                  <a:solidFill>
                    <a:sysClr val="windowText" lastClr="000000"/>
                  </a:solidFill>
                </a:rPr>
                <a:t>PL</a:t>
              </a:r>
            </a:p>
          </p:txBody>
        </p:sp>
      </p:grp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8DC34CE5-D970-4B9B-A99F-7CB8AC4209E0}"/>
              </a:ext>
            </a:extLst>
          </p:cNvPr>
          <p:cNvSpPr txBox="1"/>
          <p:nvPr/>
        </p:nvSpPr>
        <p:spPr>
          <a:xfrm>
            <a:off x="4835051" y="2406639"/>
            <a:ext cx="3144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FFCCFF"/>
                </a:solidFill>
              </a:rPr>
              <a:t>VALOR DA EMPRESA</a:t>
            </a: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7975AEA6-78C9-4379-BD93-D043A2DECCD4}"/>
              </a:ext>
            </a:extLst>
          </p:cNvPr>
          <p:cNvSpPr txBox="1"/>
          <p:nvPr/>
        </p:nvSpPr>
        <p:spPr>
          <a:xfrm>
            <a:off x="5068077" y="3817001"/>
            <a:ext cx="302746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b="1" dirty="0"/>
              <a:t>Valor Contábil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b="1" dirty="0"/>
              <a:t>Valor de Mercado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b="1" dirty="0"/>
              <a:t>Valor Econômico</a:t>
            </a:r>
          </a:p>
        </p:txBody>
      </p: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0AD704A1-6C5E-41A0-BC42-34D62564AEF1}"/>
              </a:ext>
            </a:extLst>
          </p:cNvPr>
          <p:cNvSpPr txBox="1"/>
          <p:nvPr/>
        </p:nvSpPr>
        <p:spPr>
          <a:xfrm>
            <a:off x="4601541" y="3214173"/>
            <a:ext cx="36112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400" b="1" dirty="0"/>
              <a:t>Três valores básicos:</a:t>
            </a:r>
          </a:p>
        </p:txBody>
      </p:sp>
    </p:spTree>
    <p:extLst>
      <p:ext uri="{BB962C8B-B14F-4D97-AF65-F5344CB8AC3E}">
        <p14:creationId xmlns:p14="http://schemas.microsoft.com/office/powerpoint/2010/main" val="532921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4">
            <a:extLst>
              <a:ext uri="{FF2B5EF4-FFF2-40B4-BE49-F238E27FC236}">
                <a16:creationId xmlns:a16="http://schemas.microsoft.com/office/drawing/2014/main" id="{C3A4FB19-E889-449B-AA1C-794C0214E3CD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7" name="Grupo 115">
              <a:extLst>
                <a:ext uri="{FF2B5EF4-FFF2-40B4-BE49-F238E27FC236}">
                  <a16:creationId xmlns:a16="http://schemas.microsoft.com/office/drawing/2014/main" id="{5D519F3D-889F-488C-ACCC-6663AF04C8A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A73A9DD6-7248-4669-A9AA-3ABD602FEC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671158A-1CD6-4D0E-ACDD-DAB9FDAEBF37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9E16A32-AB6B-4725-A2DA-D4C16ED5F6A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1" name="Grupo 25">
            <a:extLst>
              <a:ext uri="{FF2B5EF4-FFF2-40B4-BE49-F238E27FC236}">
                <a16:creationId xmlns:a16="http://schemas.microsoft.com/office/drawing/2014/main" id="{C19E27FA-7CDC-496E-B65F-0EC5B0C847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2" name="Grupo 36">
              <a:extLst>
                <a:ext uri="{FF2B5EF4-FFF2-40B4-BE49-F238E27FC236}">
                  <a16:creationId xmlns:a16="http://schemas.microsoft.com/office/drawing/2014/main" id="{73F6AE6A-A802-4E25-8F6A-B3338CACF71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77D71F36-F3FC-4F40-9CEF-51159C781285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5CD4339-D2AC-4B6E-B2EE-D4B866E21E1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3" name="Grupo 113">
              <a:extLst>
                <a:ext uri="{FF2B5EF4-FFF2-40B4-BE49-F238E27FC236}">
                  <a16:creationId xmlns:a16="http://schemas.microsoft.com/office/drawing/2014/main" id="{E12B3A70-B8F3-4F71-8499-B40B4E5009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10CBA968-DBE4-40A1-AD4B-42C8AE59ABC0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42A6003B-F204-48FA-93F5-13B47A7EA128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8" name="Retângulo 27">
            <a:extLst>
              <a:ext uri="{FF2B5EF4-FFF2-40B4-BE49-F238E27FC236}">
                <a16:creationId xmlns:a16="http://schemas.microsoft.com/office/drawing/2014/main" id="{09764E36-ADCE-42C8-8295-714057F14B3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994C179A-87B3-4B61-AADD-0E1FDEDB8820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Avaliação de Empresas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6705196-73CA-4C75-B203-05F6D776695E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15</a:t>
            </a:r>
          </a:p>
        </p:txBody>
      </p:sp>
      <p:sp>
        <p:nvSpPr>
          <p:cNvPr id="2" name="Text Box 22">
            <a:extLst>
              <a:ext uri="{FF2B5EF4-FFF2-40B4-BE49-F238E27FC236}">
                <a16:creationId xmlns:a16="http://schemas.microsoft.com/office/drawing/2014/main" id="{998E7B38-FB97-4738-86D4-03A554ABB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8840" y="1378509"/>
            <a:ext cx="16224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 dirty="0"/>
              <a:t>Empresa</a:t>
            </a:r>
          </a:p>
        </p:txBody>
      </p:sp>
      <p:grpSp>
        <p:nvGrpSpPr>
          <p:cNvPr id="53" name="Agrupar 52">
            <a:extLst>
              <a:ext uri="{FF2B5EF4-FFF2-40B4-BE49-F238E27FC236}">
                <a16:creationId xmlns:a16="http://schemas.microsoft.com/office/drawing/2014/main" id="{9C7EAFC9-544C-456C-A6FE-91AB1B41DC44}"/>
              </a:ext>
            </a:extLst>
          </p:cNvPr>
          <p:cNvGrpSpPr/>
          <p:nvPr/>
        </p:nvGrpSpPr>
        <p:grpSpPr>
          <a:xfrm>
            <a:off x="972381" y="2028919"/>
            <a:ext cx="2164201" cy="2277244"/>
            <a:chOff x="730373" y="2134145"/>
            <a:chExt cx="2164201" cy="2277244"/>
          </a:xfrm>
        </p:grpSpPr>
        <p:grpSp>
          <p:nvGrpSpPr>
            <p:cNvPr id="52" name="Agrupar 51">
              <a:extLst>
                <a:ext uri="{FF2B5EF4-FFF2-40B4-BE49-F238E27FC236}">
                  <a16:creationId xmlns:a16="http://schemas.microsoft.com/office/drawing/2014/main" id="{596948C2-85D4-49C3-9D27-4976555F08FF}"/>
                </a:ext>
              </a:extLst>
            </p:cNvPr>
            <p:cNvGrpSpPr/>
            <p:nvPr/>
          </p:nvGrpSpPr>
          <p:grpSpPr>
            <a:xfrm>
              <a:off x="730373" y="2134409"/>
              <a:ext cx="2164201" cy="2276980"/>
              <a:chOff x="730373" y="2134409"/>
              <a:chExt cx="2164201" cy="2276980"/>
            </a:xfrm>
          </p:grpSpPr>
          <p:sp>
            <p:nvSpPr>
              <p:cNvPr id="4" name="Rectangle 20">
                <a:extLst>
                  <a:ext uri="{FF2B5EF4-FFF2-40B4-BE49-F238E27FC236}">
                    <a16:creationId xmlns:a16="http://schemas.microsoft.com/office/drawing/2014/main" id="{E7A35ADF-D2F2-417E-BEF9-CBEC9F24AA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0373" y="2134409"/>
                <a:ext cx="1079955" cy="2265204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5" name="Rectangle 21">
                <a:extLst>
                  <a:ext uri="{FF2B5EF4-FFF2-40B4-BE49-F238E27FC236}">
                    <a16:creationId xmlns:a16="http://schemas.microsoft.com/office/drawing/2014/main" id="{698FECD4-3021-4339-8A83-0CABCFEF12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08059" y="2134411"/>
                <a:ext cx="1079955" cy="755068"/>
              </a:xfrm>
              <a:prstGeom prst="rect">
                <a:avLst/>
              </a:prstGeom>
              <a:solidFill>
                <a:srgbClr val="FFCC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6" name="Rectangle 23">
                <a:extLst>
                  <a:ext uri="{FF2B5EF4-FFF2-40B4-BE49-F238E27FC236}">
                    <a16:creationId xmlns:a16="http://schemas.microsoft.com/office/drawing/2014/main" id="{0222E052-DBF1-47D6-BE89-448A32764C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08059" y="2760438"/>
                <a:ext cx="1079955" cy="755068"/>
              </a:xfrm>
              <a:prstGeom prst="rect">
                <a:avLst/>
              </a:prstGeom>
              <a:solidFill>
                <a:srgbClr val="CCFF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 anchor="ctr">
                <a:spAutoFit/>
              </a:bodyPr>
              <a:lstStyle/>
              <a:p>
                <a:endParaRPr lang="pt-BR"/>
              </a:p>
            </p:txBody>
          </p:sp>
          <p:pic>
            <p:nvPicPr>
              <p:cNvPr id="34" name="Imagem 33">
                <a:extLst>
                  <a:ext uri="{FF2B5EF4-FFF2-40B4-BE49-F238E27FC236}">
                    <a16:creationId xmlns:a16="http://schemas.microsoft.com/office/drawing/2014/main" id="{BE1AAB21-D0C8-4A2F-840D-4391D0B021B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08059" y="3499489"/>
                <a:ext cx="1086515" cy="911900"/>
              </a:xfrm>
              <a:prstGeom prst="rect">
                <a:avLst/>
              </a:prstGeom>
            </p:spPr>
          </p:pic>
        </p:grpSp>
        <p:sp>
          <p:nvSpPr>
            <p:cNvPr id="8" name="Text Box 25">
              <a:extLst>
                <a:ext uri="{FF2B5EF4-FFF2-40B4-BE49-F238E27FC236}">
                  <a16:creationId xmlns:a16="http://schemas.microsoft.com/office/drawing/2014/main" id="{1C98D25D-09BA-47CA-97B3-857DE3D0A7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39571" y="2134145"/>
              <a:ext cx="6096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1600" b="1" dirty="0">
                  <a:solidFill>
                    <a:sysClr val="windowText" lastClr="000000"/>
                  </a:solidFill>
                </a:rPr>
                <a:t>PC</a:t>
              </a:r>
            </a:p>
          </p:txBody>
        </p:sp>
        <p:sp>
          <p:nvSpPr>
            <p:cNvPr id="9" name="Text Box 26">
              <a:extLst>
                <a:ext uri="{FF2B5EF4-FFF2-40B4-BE49-F238E27FC236}">
                  <a16:creationId xmlns:a16="http://schemas.microsoft.com/office/drawing/2014/main" id="{FE43D94B-195D-4064-BADB-67742FEC1F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61333" y="2797087"/>
              <a:ext cx="91966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1600" b="1" dirty="0">
                  <a:solidFill>
                    <a:sysClr val="windowText" lastClr="000000"/>
                  </a:solidFill>
                </a:rPr>
                <a:t>PNC</a:t>
              </a:r>
            </a:p>
          </p:txBody>
        </p:sp>
        <p:sp>
          <p:nvSpPr>
            <p:cNvPr id="10" name="Text Box 28">
              <a:extLst>
                <a:ext uri="{FF2B5EF4-FFF2-40B4-BE49-F238E27FC236}">
                  <a16:creationId xmlns:a16="http://schemas.microsoft.com/office/drawing/2014/main" id="{C41208A3-0150-427D-9A70-9C45E21A0B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3916" y="3014686"/>
              <a:ext cx="9906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1600" b="1" dirty="0">
                  <a:solidFill>
                    <a:sysClr val="windowText" lastClr="000000"/>
                  </a:solidFill>
                </a:rPr>
                <a:t>ATIVOS</a:t>
              </a:r>
            </a:p>
          </p:txBody>
        </p:sp>
        <p:sp>
          <p:nvSpPr>
            <p:cNvPr id="11" name="Text Box 26">
              <a:extLst>
                <a:ext uri="{FF2B5EF4-FFF2-40B4-BE49-F238E27FC236}">
                  <a16:creationId xmlns:a16="http://schemas.microsoft.com/office/drawing/2014/main" id="{65A81CC6-C993-487B-A120-89F57B823A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39571" y="3540800"/>
              <a:ext cx="6096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1600" b="1" dirty="0">
                  <a:solidFill>
                    <a:sysClr val="windowText" lastClr="000000"/>
                  </a:solidFill>
                </a:rPr>
                <a:t>PL</a:t>
              </a:r>
            </a:p>
          </p:txBody>
        </p:sp>
      </p:grp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8DC34CE5-D970-4B9B-A99F-7CB8AC4209E0}"/>
              </a:ext>
            </a:extLst>
          </p:cNvPr>
          <p:cNvSpPr txBox="1"/>
          <p:nvPr/>
        </p:nvSpPr>
        <p:spPr>
          <a:xfrm>
            <a:off x="3446770" y="1964423"/>
            <a:ext cx="18350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Valor Contábil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4DD204A1-2D6F-4749-BF27-B41D38225E36}"/>
              </a:ext>
            </a:extLst>
          </p:cNvPr>
          <p:cNvSpPr txBox="1"/>
          <p:nvPr/>
        </p:nvSpPr>
        <p:spPr>
          <a:xfrm>
            <a:off x="5397308" y="1787207"/>
            <a:ext cx="31441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O valor contábil da empresa é resultante do valor dos ativos e passivos registrado pela contabilidade.</a:t>
            </a:r>
            <a:endParaRPr lang="pt-BR" b="1" dirty="0"/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79D52A2D-6B11-41A1-91FF-1FFD1A2E0E92}"/>
              </a:ext>
            </a:extLst>
          </p:cNvPr>
          <p:cNvSpPr txBox="1"/>
          <p:nvPr/>
        </p:nvSpPr>
        <p:spPr>
          <a:xfrm>
            <a:off x="597682" y="4711322"/>
            <a:ext cx="1827084" cy="1200329"/>
          </a:xfrm>
          <a:prstGeom prst="rect">
            <a:avLst/>
          </a:prstGeom>
          <a:noFill/>
          <a:ln>
            <a:solidFill>
              <a:srgbClr val="99CC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99CCFF"/>
                </a:solidFill>
              </a:rPr>
              <a:t>O PL representa o valor contábil da empresa para os donos</a:t>
            </a:r>
          </a:p>
        </p:txBody>
      </p:sp>
      <p:cxnSp>
        <p:nvCxnSpPr>
          <p:cNvPr id="37" name="Conector reto 36">
            <a:extLst>
              <a:ext uri="{FF2B5EF4-FFF2-40B4-BE49-F238E27FC236}">
                <a16:creationId xmlns:a16="http://schemas.microsoft.com/office/drawing/2014/main" id="{41806D3E-CAAC-453F-92AF-C15E04F01048}"/>
              </a:ext>
            </a:extLst>
          </p:cNvPr>
          <p:cNvCxnSpPr>
            <a:cxnSpLocks/>
          </p:cNvCxnSpPr>
          <p:nvPr/>
        </p:nvCxnSpPr>
        <p:spPr>
          <a:xfrm>
            <a:off x="2812122" y="4120146"/>
            <a:ext cx="560" cy="737051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>
            <a:extLst>
              <a:ext uri="{FF2B5EF4-FFF2-40B4-BE49-F238E27FC236}">
                <a16:creationId xmlns:a16="http://schemas.microsoft.com/office/drawing/2014/main" id="{3337F1E0-54AC-4412-A243-962A17A5811C}"/>
              </a:ext>
            </a:extLst>
          </p:cNvPr>
          <p:cNvCxnSpPr>
            <a:cxnSpLocks/>
          </p:cNvCxnSpPr>
          <p:nvPr/>
        </p:nvCxnSpPr>
        <p:spPr>
          <a:xfrm flipH="1">
            <a:off x="2424768" y="4854706"/>
            <a:ext cx="398242" cy="2789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C2DC0534-B444-4240-BFD4-0BC50E34A673}"/>
              </a:ext>
            </a:extLst>
          </p:cNvPr>
          <p:cNvSpPr txBox="1"/>
          <p:nvPr/>
        </p:nvSpPr>
        <p:spPr>
          <a:xfrm>
            <a:off x="6190917" y="3429000"/>
            <a:ext cx="151597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Patrimônio Líquido</a:t>
            </a:r>
            <a:endParaRPr lang="pt-BR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76B57358-6B90-45B0-A798-8E5698CD844D}"/>
              </a:ext>
            </a:extLst>
          </p:cNvPr>
          <p:cNvSpPr txBox="1"/>
          <p:nvPr/>
        </p:nvSpPr>
        <p:spPr>
          <a:xfrm>
            <a:off x="6343351" y="4147934"/>
            <a:ext cx="12111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Número de Ações</a:t>
            </a:r>
            <a:endParaRPr lang="pt-BR" dirty="0"/>
          </a:p>
        </p:txBody>
      </p:sp>
      <p:cxnSp>
        <p:nvCxnSpPr>
          <p:cNvPr id="44" name="Conector reto 43">
            <a:extLst>
              <a:ext uri="{FF2B5EF4-FFF2-40B4-BE49-F238E27FC236}">
                <a16:creationId xmlns:a16="http://schemas.microsoft.com/office/drawing/2014/main" id="{FA9FDEF7-FDFE-4A7E-BAA8-526D06865436}"/>
              </a:ext>
            </a:extLst>
          </p:cNvPr>
          <p:cNvCxnSpPr/>
          <p:nvPr/>
        </p:nvCxnSpPr>
        <p:spPr>
          <a:xfrm>
            <a:off x="6267132" y="4111839"/>
            <a:ext cx="13635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aixaDeTexto 45">
            <a:extLst>
              <a:ext uri="{FF2B5EF4-FFF2-40B4-BE49-F238E27FC236}">
                <a16:creationId xmlns:a16="http://schemas.microsoft.com/office/drawing/2014/main" id="{FED38F58-ADA0-46AA-A60C-C1A7728FAA40}"/>
              </a:ext>
            </a:extLst>
          </p:cNvPr>
          <p:cNvSpPr txBox="1"/>
          <p:nvPr/>
        </p:nvSpPr>
        <p:spPr>
          <a:xfrm>
            <a:off x="4364272" y="3788467"/>
            <a:ext cx="160092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t-BR" b="1" dirty="0"/>
              <a:t>Valor Contábil da Ação</a:t>
            </a:r>
            <a:endParaRPr lang="pt-BR" dirty="0"/>
          </a:p>
        </p:txBody>
      </p:sp>
      <p:sp>
        <p:nvSpPr>
          <p:cNvPr id="48" name="CaixaDeTexto 47">
            <a:extLst>
              <a:ext uri="{FF2B5EF4-FFF2-40B4-BE49-F238E27FC236}">
                <a16:creationId xmlns:a16="http://schemas.microsoft.com/office/drawing/2014/main" id="{F948FAD4-7A60-4950-B5D5-0561DE49265F}"/>
              </a:ext>
            </a:extLst>
          </p:cNvPr>
          <p:cNvSpPr txBox="1"/>
          <p:nvPr/>
        </p:nvSpPr>
        <p:spPr>
          <a:xfrm>
            <a:off x="5815684" y="3844498"/>
            <a:ext cx="61228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400" b="1" dirty="0"/>
              <a:t>=</a:t>
            </a:r>
            <a:endParaRPr lang="pt-BR" sz="2400" dirty="0"/>
          </a:p>
        </p:txBody>
      </p: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130E8F17-C018-4068-B752-DDF1C98CA5F6}"/>
              </a:ext>
            </a:extLst>
          </p:cNvPr>
          <p:cNvSpPr txBox="1"/>
          <p:nvPr/>
        </p:nvSpPr>
        <p:spPr>
          <a:xfrm>
            <a:off x="4248363" y="5266937"/>
            <a:ext cx="4037537" cy="646331"/>
          </a:xfrm>
          <a:prstGeom prst="rect">
            <a:avLst/>
          </a:prstGeom>
          <a:noFill/>
          <a:ln>
            <a:solidFill>
              <a:srgbClr val="99CC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99CCFF"/>
                </a:solidFill>
              </a:rPr>
              <a:t>Também conhecido como </a:t>
            </a:r>
            <a:r>
              <a:rPr lang="pt-BR" b="1" dirty="0"/>
              <a:t>VPA</a:t>
            </a:r>
            <a:r>
              <a:rPr lang="pt-BR" b="1" dirty="0">
                <a:solidFill>
                  <a:srgbClr val="99CCFF"/>
                </a:solidFill>
              </a:rPr>
              <a:t> (Valor Patrimonial da Ação) ou </a:t>
            </a:r>
            <a:r>
              <a:rPr lang="pt-BR" b="1" dirty="0"/>
              <a:t>Valor de Livro</a:t>
            </a:r>
            <a:r>
              <a:rPr lang="pt-BR" b="1" dirty="0">
                <a:solidFill>
                  <a:srgbClr val="99CCFF"/>
                </a:solidFill>
              </a:rPr>
              <a:t>.</a:t>
            </a:r>
          </a:p>
        </p:txBody>
      </p:sp>
      <p:cxnSp>
        <p:nvCxnSpPr>
          <p:cNvPr id="56" name="Conector reto 55">
            <a:extLst>
              <a:ext uri="{FF2B5EF4-FFF2-40B4-BE49-F238E27FC236}">
                <a16:creationId xmlns:a16="http://schemas.microsoft.com/office/drawing/2014/main" id="{DF58E51B-3606-4945-8413-9F9FFF8E9194}"/>
              </a:ext>
            </a:extLst>
          </p:cNvPr>
          <p:cNvCxnSpPr>
            <a:cxnSpLocks/>
          </p:cNvCxnSpPr>
          <p:nvPr/>
        </p:nvCxnSpPr>
        <p:spPr>
          <a:xfrm>
            <a:off x="5408207" y="4602218"/>
            <a:ext cx="0" cy="667471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to 58">
            <a:extLst>
              <a:ext uri="{FF2B5EF4-FFF2-40B4-BE49-F238E27FC236}">
                <a16:creationId xmlns:a16="http://schemas.microsoft.com/office/drawing/2014/main" id="{B65BB2A0-558C-4430-AB2D-11DF41392980}"/>
              </a:ext>
            </a:extLst>
          </p:cNvPr>
          <p:cNvCxnSpPr/>
          <p:nvPr/>
        </p:nvCxnSpPr>
        <p:spPr>
          <a:xfrm>
            <a:off x="5164732" y="1883845"/>
            <a:ext cx="0" cy="1130841"/>
          </a:xfrm>
          <a:prstGeom prst="line">
            <a:avLst/>
          </a:prstGeom>
          <a:ln w="28575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2656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4062</TotalTime>
  <Words>1962</Words>
  <Application>Microsoft Office PowerPoint</Application>
  <PresentationFormat>Apresentação na tela (4:3)</PresentationFormat>
  <Paragraphs>405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8" baseType="lpstr">
      <vt:lpstr>Arial</vt:lpstr>
      <vt:lpstr>Broadway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Tabajara Pimenta Junior</dc:creator>
  <cp:lastModifiedBy>Tabajara Pimenta Junior</cp:lastModifiedBy>
  <cp:revision>303</cp:revision>
  <dcterms:created xsi:type="dcterms:W3CDTF">2015-07-10T23:11:11Z</dcterms:created>
  <dcterms:modified xsi:type="dcterms:W3CDTF">2020-09-28T00:47:17Z</dcterms:modified>
</cp:coreProperties>
</file>