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5" r:id="rId16"/>
    <p:sldId id="271" r:id="rId17"/>
    <p:sldId id="272" r:id="rId18"/>
    <p:sldId id="273" r:id="rId19"/>
    <p:sldId id="276" r:id="rId20"/>
    <p:sldId id="274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303" r:id="rId29"/>
    <p:sldId id="297" r:id="rId30"/>
    <p:sldId id="298" r:id="rId31"/>
    <p:sldId id="299" r:id="rId32"/>
    <p:sldId id="300" r:id="rId33"/>
    <p:sldId id="301" r:id="rId34"/>
    <p:sldId id="284" r:id="rId35"/>
    <p:sldId id="307" r:id="rId36"/>
    <p:sldId id="287" r:id="rId37"/>
    <p:sldId id="304" r:id="rId38"/>
    <p:sldId id="305" r:id="rId39"/>
    <p:sldId id="306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85" r:id="rId50"/>
    <p:sldId id="286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24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35C0-B2A8-114A-9320-D706314A3BCB}" type="datetimeFigureOut">
              <a:rPr lang="en-US" smtClean="0"/>
              <a:t>30/11/16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27B3-4FA7-6C45-BE91-4EC42F2092A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74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35C0-B2A8-114A-9320-D706314A3BCB}" type="datetimeFigureOut">
              <a:rPr lang="en-US" smtClean="0"/>
              <a:t>30/11/16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27B3-4FA7-6C45-BE91-4EC42F2092A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427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35C0-B2A8-114A-9320-D706314A3BCB}" type="datetimeFigureOut">
              <a:rPr lang="en-US" smtClean="0"/>
              <a:t>30/11/16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27B3-4FA7-6C45-BE91-4EC42F2092A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44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35C0-B2A8-114A-9320-D706314A3BCB}" type="datetimeFigureOut">
              <a:rPr lang="en-US" smtClean="0"/>
              <a:t>30/11/16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27B3-4FA7-6C45-BE91-4EC42F2092A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951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35C0-B2A8-114A-9320-D706314A3BCB}" type="datetimeFigureOut">
              <a:rPr lang="en-US" smtClean="0"/>
              <a:t>30/11/16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27B3-4FA7-6C45-BE91-4EC42F2092A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36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35C0-B2A8-114A-9320-D706314A3BCB}" type="datetimeFigureOut">
              <a:rPr lang="en-US" smtClean="0"/>
              <a:t>30/11/16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27B3-4FA7-6C45-BE91-4EC42F2092A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056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35C0-B2A8-114A-9320-D706314A3BCB}" type="datetimeFigureOut">
              <a:rPr lang="en-US" smtClean="0"/>
              <a:t>30/11/16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27B3-4FA7-6C45-BE91-4EC42F2092A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9717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35C0-B2A8-114A-9320-D706314A3BCB}" type="datetimeFigureOut">
              <a:rPr lang="en-US" smtClean="0"/>
              <a:t>30/11/16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27B3-4FA7-6C45-BE91-4EC42F2092A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0015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35C0-B2A8-114A-9320-D706314A3BCB}" type="datetimeFigureOut">
              <a:rPr lang="en-US" smtClean="0"/>
              <a:t>30/11/16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27B3-4FA7-6C45-BE91-4EC42F2092A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2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35C0-B2A8-114A-9320-D706314A3BCB}" type="datetimeFigureOut">
              <a:rPr lang="en-US" smtClean="0"/>
              <a:t>30/11/16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27B3-4FA7-6C45-BE91-4EC42F2092A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912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35C0-B2A8-114A-9320-D706314A3BCB}" type="datetimeFigureOut">
              <a:rPr lang="en-US" smtClean="0"/>
              <a:t>30/11/16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27B3-4FA7-6C45-BE91-4EC42F2092A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611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035C0-B2A8-114A-9320-D706314A3BCB}" type="datetimeFigureOut">
              <a:rPr lang="en-US" smtClean="0"/>
              <a:t>30/11/16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527B3-4FA7-6C45-BE91-4EC42F2092A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507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Organizações modernas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Capítulo 12, </a:t>
            </a:r>
            <a:r>
              <a:rPr lang="pt-BR" dirty="0" err="1" smtClean="0"/>
              <a:t>Giddens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318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Reações</a:t>
            </a:r>
            <a:r>
              <a:rPr lang="pt-BR" dirty="0" smtClean="0"/>
              <a:t> a Weber</a:t>
            </a:r>
            <a:endParaRPr lang="pt-B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2224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Peter Blau (1963)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Weber coloca em primeiro lugar as rela</a:t>
            </a:r>
            <a:r>
              <a:rPr lang="pt-BR" dirty="0" smtClean="0"/>
              <a:t>ções formais.</a:t>
            </a:r>
            <a:endParaRPr lang="pt-BR" dirty="0" smtClean="0"/>
          </a:p>
          <a:p>
            <a:r>
              <a:rPr lang="pt-BR" dirty="0" smtClean="0"/>
              <a:t>Relações</a:t>
            </a:r>
            <a:r>
              <a:rPr lang="pt-BR" dirty="0" smtClean="0"/>
              <a:t> formais e informais na burocracia.</a:t>
            </a:r>
          </a:p>
          <a:p>
            <a:pPr lvl="1"/>
            <a:r>
              <a:rPr lang="pt-BR" dirty="0" smtClean="0"/>
              <a:t>Regra e eficácia</a:t>
            </a:r>
          </a:p>
          <a:p>
            <a:pPr lvl="1"/>
            <a:r>
              <a:rPr lang="pt-BR" dirty="0" smtClean="0"/>
              <a:t>Regra e flexibilidade</a:t>
            </a:r>
          </a:p>
          <a:p>
            <a:pPr lvl="1"/>
            <a:r>
              <a:rPr lang="pt-BR" dirty="0" smtClean="0"/>
              <a:t>Grupo social - ambiente</a:t>
            </a:r>
          </a:p>
          <a:p>
            <a:pPr lvl="1"/>
            <a:r>
              <a:rPr lang="pt-BR" dirty="0" smtClean="0"/>
              <a:t>Em todos os níveis</a:t>
            </a:r>
          </a:p>
          <a:p>
            <a:r>
              <a:rPr lang="pt-BR" dirty="0" smtClean="0"/>
              <a:t>E o favorecimento de interesses próprios?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3956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Robert Merton (1957) </a:t>
            </a:r>
            <a:r>
              <a:rPr lang="mr-IN" dirty="0" smtClean="0"/>
              <a:t>–</a:t>
            </a:r>
            <a:r>
              <a:rPr lang="pt-BR" dirty="0" smtClean="0"/>
              <a:t> Disfun</a:t>
            </a:r>
            <a:r>
              <a:rPr lang="pt-BR" dirty="0" smtClean="0"/>
              <a:t>ções da burocracia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Burocracia ocupa-se do controle de casos seguindo conjunto de crit</a:t>
            </a:r>
            <a:r>
              <a:rPr lang="pt-BR" dirty="0" smtClean="0"/>
              <a:t>érios objetivos, essa rigidez pode levar ao </a:t>
            </a:r>
            <a:r>
              <a:rPr lang="pt-BR" i="1" dirty="0" smtClean="0"/>
              <a:t>ritualismo burocrático</a:t>
            </a:r>
            <a:r>
              <a:rPr lang="pt-BR" dirty="0" smtClean="0"/>
              <a:t>, mesmo quando outra solução é melhor.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Adesão a regras tem prioridade sobre a finalidade da organização. </a:t>
            </a:r>
          </a:p>
          <a:p>
            <a:r>
              <a:rPr lang="pt-BR" dirty="0" smtClean="0"/>
              <a:t>Tensão entre o publico e a burocracia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3697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Burns; </a:t>
            </a:r>
            <a:r>
              <a:rPr lang="pt-BR" dirty="0" err="1" smtClean="0"/>
              <a:t>Stalker</a:t>
            </a:r>
            <a:r>
              <a:rPr lang="pt-BR" dirty="0" smtClean="0"/>
              <a:t> (1966)</a:t>
            </a:r>
            <a:br>
              <a:rPr lang="pt-BR" dirty="0" smtClean="0"/>
            </a:br>
            <a:r>
              <a:rPr lang="pt-BR" dirty="0" smtClean="0"/>
              <a:t>sistemas mecanicista e org</a:t>
            </a:r>
            <a:r>
              <a:rPr lang="pt-BR" dirty="0" smtClean="0"/>
              <a:t>ânico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Burocracia </a:t>
            </a:r>
            <a:r>
              <a:rPr lang="pt-BR" dirty="0" smtClean="0"/>
              <a:t>pode ser aplicada em todos os tipos de trabalho?</a:t>
            </a:r>
          </a:p>
          <a:p>
            <a:r>
              <a:rPr lang="pt-BR" dirty="0" smtClean="0"/>
              <a:t>Organização mecanicista</a:t>
            </a:r>
          </a:p>
          <a:p>
            <a:pPr lvl="1"/>
            <a:r>
              <a:rPr lang="pt-BR" dirty="0" smtClean="0"/>
              <a:t>São sistemas burocráticos</a:t>
            </a:r>
          </a:p>
          <a:p>
            <a:pPr lvl="1"/>
            <a:r>
              <a:rPr lang="pt-BR" dirty="0" smtClean="0"/>
              <a:t>Cadeia de comando hierárquica</a:t>
            </a:r>
          </a:p>
          <a:p>
            <a:pPr lvl="1"/>
            <a:r>
              <a:rPr lang="pt-BR" dirty="0" smtClean="0"/>
              <a:t>Comunica</a:t>
            </a:r>
            <a:r>
              <a:rPr lang="pt-BR" dirty="0" smtClean="0"/>
              <a:t>ção vertical, canais definidos</a:t>
            </a:r>
          </a:p>
          <a:p>
            <a:pPr lvl="1"/>
            <a:r>
              <a:rPr lang="pt-BR" dirty="0" smtClean="0"/>
              <a:t>Tarefas discretas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7113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364534"/>
              </p:ext>
            </p:extLst>
          </p:nvPr>
        </p:nvGraphicFramePr>
        <p:xfrm>
          <a:off x="200207" y="474624"/>
          <a:ext cx="8617830" cy="5823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3" imgW="6502400" imgH="4394200" progId="Word.Document.12">
                  <p:embed/>
                </p:oleObj>
              </mc:Choice>
              <mc:Fallback>
                <p:oleObj name="Document" r:id="rId3" imgW="6502400" imgH="4394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0207" y="474624"/>
                        <a:ext cx="8617830" cy="58237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0405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7772400" cy="1143000"/>
          </a:xfrm>
        </p:spPr>
        <p:txBody>
          <a:bodyPr/>
          <a:lstStyle/>
          <a:p>
            <a:r>
              <a:rPr lang="pt-B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Variações </a:t>
            </a:r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Estruturais usadas para solucionar a incerteza das tarefas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051720" y="1628800"/>
            <a:ext cx="311581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pt-BR" sz="2000" b="1" dirty="0" smtClean="0">
                <a:solidFill>
                  <a:srgbClr val="00664D"/>
                </a:solidFill>
              </a:rPr>
              <a:t>Abordagem mecânica</a:t>
            </a:r>
            <a:endParaRPr lang="pt-BR" sz="3200" b="1" dirty="0">
              <a:solidFill>
                <a:srgbClr val="00664D"/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5791200" y="4267200"/>
            <a:ext cx="29718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051720" y="2132856"/>
            <a:ext cx="312988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123728" y="4953000"/>
            <a:ext cx="3240360" cy="1212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5638800" y="1828800"/>
            <a:ext cx="29718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5791200" y="5257800"/>
            <a:ext cx="29718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5638800" y="2819400"/>
            <a:ext cx="29718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23528" y="3429000"/>
            <a:ext cx="15696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b="1" dirty="0"/>
              <a:t>Incerteza</a:t>
            </a:r>
          </a:p>
          <a:p>
            <a:r>
              <a:rPr lang="pt-BR" b="1" dirty="0"/>
              <a:t>Ambiental</a:t>
            </a:r>
            <a:endParaRPr lang="pt-BR" sz="4000" b="1" dirty="0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051720" y="2204864"/>
            <a:ext cx="310385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sz="1800" dirty="0"/>
              <a:t>Regras para cobrir exceção</a:t>
            </a:r>
          </a:p>
          <a:p>
            <a:r>
              <a:rPr lang="pt-BR" sz="1800" dirty="0"/>
              <a:t>Estreito espaço de controle</a:t>
            </a:r>
          </a:p>
          <a:p>
            <a:r>
              <a:rPr lang="pt-BR" sz="1800" dirty="0"/>
              <a:t>Pessoal para apoiar hierarquia</a:t>
            </a:r>
            <a:endParaRPr lang="pt-BR" sz="2800" dirty="0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029899" y="4581128"/>
            <a:ext cx="25839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2000" b="1" dirty="0">
                <a:solidFill>
                  <a:srgbClr val="00664D"/>
                </a:solidFill>
              </a:rPr>
              <a:t>Abordagem Orgânica</a:t>
            </a:r>
            <a:endParaRPr lang="pt-BR" sz="3200" b="1" dirty="0">
              <a:solidFill>
                <a:srgbClr val="00664D"/>
              </a:solidFill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2051720" y="4941168"/>
            <a:ext cx="331236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sz="1800" dirty="0"/>
              <a:t>Crescente autonomia e</a:t>
            </a:r>
          </a:p>
          <a:p>
            <a:r>
              <a:rPr lang="pt-BR" sz="1800" dirty="0"/>
              <a:t> profissionalização</a:t>
            </a:r>
          </a:p>
          <a:p>
            <a:r>
              <a:rPr lang="pt-BR" sz="1800" dirty="0"/>
              <a:t>Comunicação em </a:t>
            </a:r>
            <a:r>
              <a:rPr lang="pt-BR" sz="1800" dirty="0" smtClean="0"/>
              <a:t>rede expandida</a:t>
            </a:r>
            <a:endParaRPr lang="pt-BR" sz="1800" dirty="0"/>
          </a:p>
          <a:p>
            <a:r>
              <a:rPr lang="pt-BR" sz="1800" dirty="0"/>
              <a:t>Controles de</a:t>
            </a:r>
            <a:r>
              <a:rPr lang="pt-BR" sz="1800" i="1" dirty="0"/>
              <a:t> outputs</a:t>
            </a:r>
            <a:r>
              <a:rPr lang="pt-BR" sz="1800" dirty="0"/>
              <a:t> 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5699125" y="1890713"/>
            <a:ext cx="277702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1800" b="1" dirty="0">
                <a:solidFill>
                  <a:srgbClr val="22228B"/>
                </a:solidFill>
              </a:rPr>
              <a:t>Positivo</a:t>
            </a:r>
            <a:endParaRPr lang="pt-BR" sz="1600" dirty="0">
              <a:solidFill>
                <a:srgbClr val="22228B"/>
              </a:solidFill>
            </a:endParaRPr>
          </a:p>
          <a:p>
            <a:r>
              <a:rPr lang="pt-BR" sz="1600" dirty="0"/>
              <a:t>Manutenção do controle formal </a:t>
            </a:r>
          </a:p>
          <a:p>
            <a:r>
              <a:rPr lang="pt-BR" sz="1600" dirty="0"/>
              <a:t>sobre o comportamento</a:t>
            </a:r>
            <a:endParaRPr lang="pt-BR" dirty="0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5715000" y="2895600"/>
            <a:ext cx="275047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1800" b="1" dirty="0">
                <a:solidFill>
                  <a:srgbClr val="22228B"/>
                </a:solidFill>
              </a:rPr>
              <a:t>Negativo</a:t>
            </a:r>
            <a:endParaRPr lang="pt-BR" sz="1600" dirty="0">
              <a:solidFill>
                <a:srgbClr val="22228B"/>
              </a:solidFill>
            </a:endParaRPr>
          </a:p>
          <a:p>
            <a:r>
              <a:rPr lang="pt-BR" sz="1600" dirty="0"/>
              <a:t>Excessivo custo administrativo</a:t>
            </a:r>
            <a:endParaRPr lang="pt-BR" dirty="0"/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2411760" y="3429000"/>
            <a:ext cx="23219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Escolhas</a:t>
            </a:r>
          </a:p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Organizacionais</a:t>
            </a:r>
            <a:endParaRPr lang="pt-BR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6156176" y="3573016"/>
            <a:ext cx="19483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1800" b="1" dirty="0" smtClean="0">
                <a:solidFill>
                  <a:srgbClr val="000090"/>
                </a:solidFill>
              </a:rPr>
              <a:t>Consequência </a:t>
            </a:r>
            <a:r>
              <a:rPr lang="pt-BR" sz="1800" b="1" dirty="0">
                <a:solidFill>
                  <a:srgbClr val="000090"/>
                </a:solidFill>
              </a:rPr>
              <a:t>das</a:t>
            </a:r>
          </a:p>
          <a:p>
            <a:pPr algn="ctr"/>
            <a:r>
              <a:rPr lang="pt-BR" sz="1800" b="1" dirty="0">
                <a:solidFill>
                  <a:srgbClr val="000090"/>
                </a:solidFill>
              </a:rPr>
              <a:t>Escolhas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5775325" y="4329113"/>
            <a:ext cx="205697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1800" b="1" dirty="0">
                <a:solidFill>
                  <a:srgbClr val="22228B"/>
                </a:solidFill>
              </a:rPr>
              <a:t>Positivo</a:t>
            </a:r>
            <a:endParaRPr lang="pt-BR" b="1" dirty="0">
              <a:solidFill>
                <a:srgbClr val="22228B"/>
              </a:solidFill>
            </a:endParaRPr>
          </a:p>
          <a:p>
            <a:r>
              <a:rPr lang="pt-BR" sz="1600" dirty="0"/>
              <a:t>Respostas rápidas para </a:t>
            </a:r>
          </a:p>
          <a:p>
            <a:r>
              <a:rPr lang="pt-BR" sz="1600" dirty="0"/>
              <a:t>as incertezas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5851525" y="5319713"/>
            <a:ext cx="227718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1800" b="1" dirty="0">
                <a:solidFill>
                  <a:srgbClr val="22228B"/>
                </a:solidFill>
              </a:rPr>
              <a:t>Negativo</a:t>
            </a:r>
            <a:endParaRPr lang="pt-BR" sz="1600" b="1" dirty="0">
              <a:solidFill>
                <a:srgbClr val="22228B"/>
              </a:solidFill>
            </a:endParaRPr>
          </a:p>
          <a:p>
            <a:r>
              <a:rPr lang="pt-BR" sz="1600" dirty="0"/>
              <a:t>Perda de Controle formal</a:t>
            </a:r>
            <a:endParaRPr lang="pt-BR" dirty="0"/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 flipV="1">
            <a:off x="899592" y="2582416"/>
            <a:ext cx="14808" cy="990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145" name="Line 25"/>
          <p:cNvSpPr>
            <a:spLocks noChangeShapeType="1"/>
          </p:cNvSpPr>
          <p:nvPr/>
        </p:nvSpPr>
        <p:spPr bwMode="auto">
          <a:xfrm>
            <a:off x="899592" y="4293096"/>
            <a:ext cx="14808" cy="1040904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153" name="Line 33"/>
          <p:cNvSpPr>
            <a:spLocks noChangeShapeType="1"/>
          </p:cNvSpPr>
          <p:nvPr/>
        </p:nvSpPr>
        <p:spPr bwMode="auto">
          <a:xfrm>
            <a:off x="914400" y="5334000"/>
            <a:ext cx="12192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154" name="Line 34"/>
          <p:cNvSpPr>
            <a:spLocks noChangeShapeType="1"/>
          </p:cNvSpPr>
          <p:nvPr/>
        </p:nvSpPr>
        <p:spPr bwMode="auto">
          <a:xfrm>
            <a:off x="914400" y="2564904"/>
            <a:ext cx="1143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155" name="Line 35"/>
          <p:cNvSpPr>
            <a:spLocks noChangeShapeType="1"/>
          </p:cNvSpPr>
          <p:nvPr/>
        </p:nvSpPr>
        <p:spPr bwMode="auto">
          <a:xfrm>
            <a:off x="5257800" y="5105400"/>
            <a:ext cx="533400" cy="0"/>
          </a:xfrm>
          <a:prstGeom prst="line">
            <a:avLst/>
          </a:prstGeom>
          <a:noFill/>
          <a:ln w="889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156" name="Line 36"/>
          <p:cNvSpPr>
            <a:spLocks noChangeShapeType="1"/>
          </p:cNvSpPr>
          <p:nvPr/>
        </p:nvSpPr>
        <p:spPr bwMode="auto">
          <a:xfrm>
            <a:off x="5181600" y="2438400"/>
            <a:ext cx="457200" cy="0"/>
          </a:xfrm>
          <a:prstGeom prst="line">
            <a:avLst/>
          </a:prstGeom>
          <a:noFill/>
          <a:ln w="889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8011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Michels</a:t>
            </a:r>
            <a:r>
              <a:rPr lang="pt-BR" dirty="0" smtClean="0"/>
              <a:t> (1967)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Cria a express</a:t>
            </a:r>
            <a:r>
              <a:rPr lang="pt-BR" dirty="0" smtClean="0"/>
              <a:t>ão "lei de ferro da oligarquia".</a:t>
            </a:r>
          </a:p>
          <a:p>
            <a:pPr lvl="1"/>
            <a:r>
              <a:rPr lang="pt-BR" dirty="0" smtClean="0"/>
              <a:t>Oligarquia significa o domínio exercido por poucos</a:t>
            </a:r>
          </a:p>
          <a:p>
            <a:pPr lvl="1"/>
            <a:r>
              <a:rPr lang="pt-BR" dirty="0" smtClean="0"/>
              <a:t>Perda de poder de baixo para cima.</a:t>
            </a:r>
          </a:p>
          <a:p>
            <a:pPr lvl="1"/>
            <a:r>
              <a:rPr lang="pt-BR" dirty="0" smtClean="0"/>
              <a:t>Fluxo inevitável do poder em direção topo.</a:t>
            </a:r>
          </a:p>
          <a:p>
            <a:r>
              <a:rPr lang="pt-BR" dirty="0" smtClean="0"/>
              <a:t>Paradoxo</a:t>
            </a:r>
          </a:p>
          <a:p>
            <a:pPr lvl="1"/>
            <a:r>
              <a:rPr lang="pt-BR" dirty="0" smtClean="0"/>
              <a:t>As organizações são necessárias para a democracia.</a:t>
            </a:r>
          </a:p>
          <a:p>
            <a:pPr lvl="1"/>
            <a:r>
              <a:rPr lang="pt-BR" dirty="0" smtClean="0"/>
              <a:t>Em termos práticos, é impossível diversas pessoas dirigindo uma organização.</a:t>
            </a:r>
          </a:p>
          <a:p>
            <a:pPr lvl="1"/>
            <a:r>
              <a:rPr lang="pt-BR" dirty="0" smtClean="0"/>
              <a:t>Abre-se caminhos para lideres e burocracia em tempo integral, abre-se caminhos para oligarquia e elites.</a:t>
            </a:r>
          </a:p>
          <a:p>
            <a:pPr lvl="1"/>
            <a:r>
              <a:rPr lang="pt-BR" dirty="0" smtClean="0"/>
              <a:t>Liderança oligárquica investe mais em manter seu </a:t>
            </a:r>
            <a:r>
              <a:rPr lang="pt-BR" dirty="0" err="1" smtClean="0"/>
              <a:t>proprio</a:t>
            </a:r>
            <a:r>
              <a:rPr lang="pt-BR" dirty="0" smtClean="0"/>
              <a:t> poder do que em agir sobre as metas e valores de seus defensores democratas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2757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Gênero e as organiza</a:t>
            </a:r>
            <a:r>
              <a:rPr lang="pt-BR" dirty="0" smtClean="0"/>
              <a:t>ções</a:t>
            </a:r>
            <a:endParaRPr lang="pt-B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3701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Desiquilíbrios existentes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As burocracias caracterizam-se por uma segrega</a:t>
            </a:r>
            <a:r>
              <a:rPr lang="pt-BR" dirty="0" smtClean="0"/>
              <a:t>ção ocupacional de gênero.</a:t>
            </a:r>
          </a:p>
          <a:p>
            <a:pPr lvl="1"/>
            <a:r>
              <a:rPr lang="pt-BR" dirty="0" smtClean="0"/>
              <a:t>Segregadas em ocupações de baixa remuneração e atividades rotineiras.</a:t>
            </a:r>
          </a:p>
          <a:p>
            <a:pPr lvl="1"/>
            <a:r>
              <a:rPr lang="pt-BR" dirty="0" smtClean="0"/>
              <a:t>Subordinadas as atividades ocupadas pelos homens.</a:t>
            </a:r>
          </a:p>
          <a:p>
            <a:pPr lvl="1"/>
            <a:r>
              <a:rPr lang="pt-BR" dirty="0" smtClean="0"/>
              <a:t>Sem oportunidade de carreiras como os homens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9978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Desiquilíbrios existentes (1)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pt-BR" dirty="0" smtClean="0"/>
              <a:t>A carreira burocrática era uma carreira masculina.</a:t>
            </a:r>
            <a:endParaRPr lang="pt-BR" dirty="0" smtClean="0"/>
          </a:p>
          <a:p>
            <a:pPr lvl="1"/>
            <a:r>
              <a:rPr lang="pt-BR" dirty="0" smtClean="0"/>
              <a:t>Mulheres realizam tarefas de rotina que permitem que os homens progredissem na carreira.</a:t>
            </a:r>
          </a:p>
          <a:p>
            <a:pPr lvl="1"/>
            <a:r>
              <a:rPr lang="pt-BR" dirty="0" smtClean="0"/>
              <a:t>Homens concentram-se na carreira porque a equipe auxiliar feminina faz a maior parte do trabalho exaustivo não-valorizado.</a:t>
            </a:r>
          </a:p>
        </p:txBody>
      </p:sp>
    </p:spTree>
    <p:extLst>
      <p:ext uri="{BB962C8B-B14F-4D97-AF65-F5344CB8AC3E}">
        <p14:creationId xmlns:p14="http://schemas.microsoft.com/office/powerpoint/2010/main" val="3388775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Pessoas e as organizações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381" y="1042228"/>
            <a:ext cx="6408502" cy="54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77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Consequência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Organiza</a:t>
            </a:r>
            <a:r>
              <a:rPr lang="pt-BR" dirty="0" smtClean="0"/>
              <a:t>ções dominadas pelos homens</a:t>
            </a:r>
          </a:p>
          <a:p>
            <a:r>
              <a:rPr lang="pt-BR" dirty="0" smtClean="0"/>
              <a:t>Mulheres excluídas do poder</a:t>
            </a:r>
          </a:p>
          <a:p>
            <a:r>
              <a:rPr lang="pt-BR" dirty="0" smtClean="0"/>
              <a:t>São </a:t>
            </a:r>
            <a:r>
              <a:rPr lang="pt-BR" dirty="0" err="1" smtClean="0"/>
              <a:t>vitimizadas</a:t>
            </a:r>
            <a:r>
              <a:rPr lang="pt-BR" dirty="0" smtClean="0"/>
              <a:t> com base em seu gênero, por meio do assédio sexual e da discriminação.</a:t>
            </a:r>
          </a:p>
          <a:p>
            <a:pPr lvl="1"/>
            <a:r>
              <a:rPr lang="pt-BR" dirty="0" smtClean="0"/>
              <a:t>Assedio sexual- as investidas, ao comportamento ou  aos comentários de cunho sexual indesejáveis ou repetidos que sejam ofensivos ao receptor e que provoquem desconforto ou interfiram no desempenho.</a:t>
            </a:r>
          </a:p>
          <a:p>
            <a:pPr lvl="1"/>
            <a:r>
              <a:rPr lang="pt-BR" dirty="0" smtClean="0"/>
              <a:t>O desequilíbrio de poder facilitam o assédio sexual.</a:t>
            </a:r>
          </a:p>
          <a:p>
            <a:pPr lvl="1"/>
            <a:r>
              <a:rPr lang="pt-BR" dirty="0" smtClean="0"/>
              <a:t>Formas sutis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380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Rosabeth</a:t>
            </a:r>
            <a:r>
              <a:rPr lang="pt-BR" dirty="0" smtClean="0"/>
              <a:t> Moss </a:t>
            </a:r>
            <a:r>
              <a:rPr lang="pt-BR" dirty="0" err="1" smtClean="0"/>
              <a:t>Kanter</a:t>
            </a:r>
            <a:r>
              <a:rPr lang="pt-BR" dirty="0" smtClean="0"/>
              <a:t> (1977)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Homossociabilidade</a:t>
            </a:r>
            <a:r>
              <a:rPr lang="pt-BR" dirty="0" smtClean="0"/>
              <a:t> masculina.</a:t>
            </a:r>
          </a:p>
          <a:p>
            <a:r>
              <a:rPr lang="pt-BR" dirty="0" smtClean="0"/>
              <a:t>Mulheres exclu</a:t>
            </a:r>
            <a:r>
              <a:rPr lang="pt-BR" dirty="0" smtClean="0"/>
              <a:t>ídas das redes sociais e das relações pessoais cruciais para as promoções.</a:t>
            </a:r>
          </a:p>
          <a:p>
            <a:r>
              <a:rPr lang="pt-BR" dirty="0" smtClean="0"/>
              <a:t>O problema estava no poder e n</a:t>
            </a:r>
            <a:r>
              <a:rPr lang="pt-BR" dirty="0" smtClean="0"/>
              <a:t>ão no gênero.</a:t>
            </a:r>
          </a:p>
          <a:p>
            <a:r>
              <a:rPr lang="pt-BR" dirty="0" smtClean="0"/>
              <a:t>Aumentando o numero de mulheres em posição influentes reduziria o desiquilíbrio.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758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Kathy Ferguson (1984)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Organiza</a:t>
            </a:r>
            <a:r>
              <a:rPr lang="pt-BR" dirty="0" smtClean="0"/>
              <a:t>ções contaminadas por valores e padrões de dominação masculinas.</a:t>
            </a:r>
          </a:p>
          <a:p>
            <a:r>
              <a:rPr lang="pt-BR" dirty="0" smtClean="0"/>
              <a:t>Construir suas próprias organizações baseadas em princípios diferentes dos masculinos</a:t>
            </a:r>
          </a:p>
          <a:p>
            <a:r>
              <a:rPr lang="pt-BR" dirty="0" smtClean="0"/>
              <a:t>Formas mais democrática, participativa e cooperativa.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2588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</a:t>
            </a:r>
            <a:r>
              <a:rPr lang="pt-BR" dirty="0" smtClean="0"/>
              <a:t>ém da burocracia</a:t>
            </a:r>
            <a:endParaRPr lang="pt-B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5557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ideia de uma hierarquia clara de autoridade, com poder e o conhecimento concentrados no topo, como a única forma de dirigir uma grande organização come</a:t>
            </a:r>
            <a:r>
              <a:rPr lang="pt-BR" dirty="0" smtClean="0"/>
              <a:t>ça a parecer arcaica.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7385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Japonês anos 1980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Caracter</a:t>
            </a:r>
            <a:r>
              <a:rPr lang="pt-BR" dirty="0" smtClean="0"/>
              <a:t>ísticas</a:t>
            </a:r>
            <a:endParaRPr lang="pt-BR" dirty="0" smtClean="0"/>
          </a:p>
          <a:p>
            <a:pPr lvl="1"/>
            <a:r>
              <a:rPr lang="pt-BR" dirty="0" smtClean="0"/>
              <a:t>Tomada de decisão de baixo para cima</a:t>
            </a:r>
          </a:p>
          <a:p>
            <a:pPr lvl="1"/>
            <a:r>
              <a:rPr lang="pt-BR" dirty="0" smtClean="0"/>
              <a:t>Menos especializa</a:t>
            </a:r>
            <a:r>
              <a:rPr lang="pt-BR" dirty="0" smtClean="0"/>
              <a:t>ção</a:t>
            </a:r>
          </a:p>
          <a:p>
            <a:pPr lvl="1"/>
            <a:r>
              <a:rPr lang="pt-BR" dirty="0" smtClean="0"/>
              <a:t>Produção voltada pra o grupo</a:t>
            </a:r>
          </a:p>
          <a:p>
            <a:r>
              <a:rPr lang="pt-BR" dirty="0" smtClean="0"/>
              <a:t>Senso de envolvimento e autonomia</a:t>
            </a:r>
          </a:p>
          <a:p>
            <a:r>
              <a:rPr lang="pt-BR" dirty="0" smtClean="0"/>
              <a:t>Grupos de trabalho que tem vínculos pessoais são mais eficientes do que os tipos burocráticos (</a:t>
            </a:r>
            <a:r>
              <a:rPr lang="pt-BR" dirty="0" err="1" smtClean="0"/>
              <a:t>Ouchi</a:t>
            </a:r>
            <a:r>
              <a:rPr lang="pt-BR" dirty="0" smtClean="0"/>
              <a:t>, 1981)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8857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transforma</a:t>
            </a:r>
            <a:r>
              <a:rPr lang="pt-BR" dirty="0" smtClean="0"/>
              <a:t>ção do gerenciamento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Relações</a:t>
            </a:r>
            <a:r>
              <a:rPr lang="pt-BR" dirty="0" smtClean="0"/>
              <a:t> entre gerencia e empregados, assegurando vinculo pessoal com a empresa.</a:t>
            </a:r>
          </a:p>
          <a:p>
            <a:r>
              <a:rPr lang="pt-BR" dirty="0" smtClean="0"/>
              <a:t>Ênfase sobre o trabalho em equipe, construção de consenso e ampla participação.</a:t>
            </a:r>
          </a:p>
          <a:p>
            <a:r>
              <a:rPr lang="pt-BR" dirty="0" smtClean="0"/>
              <a:t>Ocidente responde:</a:t>
            </a:r>
          </a:p>
          <a:p>
            <a:pPr lvl="1"/>
            <a:r>
              <a:rPr lang="pt-BR" dirty="0" smtClean="0"/>
              <a:t>Gerenciamento de Recursos humanos</a:t>
            </a:r>
          </a:p>
          <a:p>
            <a:pPr lvl="1"/>
            <a:r>
              <a:rPr lang="pt-BR" dirty="0" smtClean="0"/>
              <a:t>Cultura corporativa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2488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Tecnologia e as organiza</a:t>
            </a:r>
            <a:r>
              <a:rPr lang="pt-BR" dirty="0" smtClean="0"/>
              <a:t>ções modernas.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Reordenar espa</a:t>
            </a:r>
            <a:r>
              <a:rPr lang="pt-BR" dirty="0" smtClean="0"/>
              <a:t>ço e tempo</a:t>
            </a:r>
          </a:p>
          <a:p>
            <a:r>
              <a:rPr lang="pt-BR" dirty="0" smtClean="0"/>
              <a:t>Desafios a velhos procedimentos.</a:t>
            </a:r>
          </a:p>
          <a:p>
            <a:r>
              <a:rPr lang="pt-BR" dirty="0" smtClean="0"/>
              <a:t>A organização precisa estar em algum lugar?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4706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Organiza</a:t>
            </a:r>
            <a:r>
              <a:rPr lang="pt-BR" dirty="0" smtClean="0"/>
              <a:t>ções em Rede</a:t>
            </a:r>
            <a:endParaRPr lang="pt-B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0152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107576"/>
            <a:ext cx="8042276" cy="1017168"/>
          </a:xfrm>
        </p:spPr>
        <p:txBody>
          <a:bodyPr/>
          <a:lstStyle/>
          <a:p>
            <a:r>
              <a:rPr lang="pt-BR" sz="4400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REDES</a:t>
            </a:r>
            <a:endParaRPr lang="pt-BR" dirty="0"/>
          </a:p>
        </p:txBody>
      </p:sp>
      <p:sp>
        <p:nvSpPr>
          <p:cNvPr id="446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pt-BR" sz="2400" dirty="0"/>
              <a:t>São sistemas organizacionais capazes de reunir indivíduos e instituições, de forma </a:t>
            </a:r>
            <a:r>
              <a:rPr lang="pt-BR" sz="2400" dirty="0" smtClean="0"/>
              <a:t>participativa</a:t>
            </a:r>
            <a:r>
              <a:rPr lang="pt-BR" sz="2400" dirty="0"/>
              <a:t>, em torno de objetivos </a:t>
            </a:r>
            <a:r>
              <a:rPr lang="pt-BR" sz="2400" dirty="0" smtClean="0"/>
              <a:t>comuns</a:t>
            </a:r>
            <a:r>
              <a:rPr lang="pt-BR" sz="2400" dirty="0"/>
              <a:t>.</a:t>
            </a:r>
          </a:p>
          <a:p>
            <a:pPr>
              <a:lnSpc>
                <a:spcPct val="120000"/>
              </a:lnSpc>
            </a:pPr>
            <a:r>
              <a:rPr lang="pt-BR" sz="2400" dirty="0"/>
              <a:t>São estruturas </a:t>
            </a:r>
            <a:r>
              <a:rPr lang="pt-BR" sz="2400" dirty="0" smtClean="0"/>
              <a:t>flexíveis,  </a:t>
            </a:r>
            <a:r>
              <a:rPr lang="pt-BR" sz="2400" dirty="0"/>
              <a:t>estabelecidas por relações horizontais, interconexas e em dinâmicas que supõem o trabalho colaborativo e participativo</a:t>
            </a:r>
            <a:r>
              <a:rPr lang="pt-BR" sz="2400" dirty="0" smtClean="0"/>
              <a:t>..</a:t>
            </a:r>
            <a:endParaRPr lang="pt-BR" sz="2400" dirty="0"/>
          </a:p>
          <a:p>
            <a:pPr>
              <a:lnSpc>
                <a:spcPct val="120000"/>
              </a:lnSpc>
            </a:pPr>
            <a:r>
              <a:rPr lang="pt-BR" sz="2400" dirty="0"/>
              <a:t>São comunidades virtual ou presencialmente constituídas.  </a:t>
            </a:r>
          </a:p>
        </p:txBody>
      </p:sp>
    </p:spTree>
    <p:extLst>
      <p:ext uri="{BB962C8B-B14F-4D97-AF65-F5344CB8AC3E}">
        <p14:creationId xmlns:p14="http://schemas.microsoft.com/office/powerpoint/2010/main" val="3008498319"/>
      </p:ext>
    </p:extLst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Organiza</a:t>
            </a:r>
            <a:r>
              <a:rPr lang="pt-BR" dirty="0" smtClean="0"/>
              <a:t>ções t</a:t>
            </a:r>
            <a:r>
              <a:rPr lang="pt-BR" dirty="0" smtClean="0"/>
              <a:t>razem benef</a:t>
            </a:r>
            <a:r>
              <a:rPr lang="pt-BR" dirty="0" smtClean="0"/>
              <a:t>ícios, mas tiram das mãos das pessoas e controla sobre controle de pessoas que temos pouca influência.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6940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/>
              <a:t>Fundamentos e paradigmas das Redes 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t-BR" sz="2400" dirty="0"/>
              <a:t>Pactos e Padrões de Rede: </a:t>
            </a:r>
          </a:p>
          <a:p>
            <a:pPr lvl="1">
              <a:spcBef>
                <a:spcPts val="0"/>
              </a:spcBef>
            </a:pPr>
            <a:r>
              <a:rPr lang="pt-BR" sz="2000" dirty="0" smtClean="0"/>
              <a:t>Uma </a:t>
            </a:r>
            <a:r>
              <a:rPr lang="pt-BR" sz="2000" dirty="0"/>
              <a:t>rede é uma comunidade e, como tal, pressupõe identidades e padrões a serem acordados pelo coletivo responsável. </a:t>
            </a:r>
          </a:p>
          <a:p>
            <a:pPr>
              <a:spcBef>
                <a:spcPts val="0"/>
              </a:spcBef>
            </a:pPr>
            <a:r>
              <a:rPr lang="pt-BR" sz="2400" dirty="0" smtClean="0"/>
              <a:t>Valores </a:t>
            </a:r>
            <a:r>
              <a:rPr lang="pt-BR" sz="2400" dirty="0"/>
              <a:t>e objetivos compartilhados: </a:t>
            </a:r>
          </a:p>
          <a:p>
            <a:pPr lvl="1">
              <a:spcBef>
                <a:spcPts val="0"/>
              </a:spcBef>
            </a:pPr>
            <a:r>
              <a:rPr lang="pt-BR" sz="2000" dirty="0"/>
              <a:t>O que une os diferentes membros de uma rede é o conjunto de valores e objetivos que eles estabelecem como comuns, interconectando ações e projetos.</a:t>
            </a:r>
          </a:p>
          <a:p>
            <a:pPr>
              <a:spcBef>
                <a:spcPts val="0"/>
              </a:spcBef>
            </a:pPr>
            <a:r>
              <a:rPr lang="pt-BR" sz="2400" dirty="0"/>
              <a:t>Participação:</a:t>
            </a:r>
          </a:p>
          <a:p>
            <a:pPr lvl="1">
              <a:spcBef>
                <a:spcPts val="0"/>
              </a:spcBef>
            </a:pPr>
            <a:r>
              <a:rPr lang="pt-BR" sz="2000" dirty="0"/>
              <a:t>A participação dos integrantes de uma rede é que a faz funcionar. Uma rede só existe quando em movimento. </a:t>
            </a:r>
          </a:p>
          <a:p>
            <a:pPr>
              <a:spcBef>
                <a:spcPts val="0"/>
              </a:spcBef>
            </a:pPr>
            <a:r>
              <a:rPr lang="pt-BR" sz="2400" dirty="0" smtClean="0"/>
              <a:t>Colaboração</a:t>
            </a:r>
            <a:r>
              <a:rPr lang="pt-BR" sz="2400" dirty="0"/>
              <a:t>: </a:t>
            </a:r>
          </a:p>
          <a:p>
            <a:pPr lvl="1">
              <a:spcBef>
                <a:spcPts val="0"/>
              </a:spcBef>
            </a:pPr>
            <a:r>
              <a:rPr lang="pt-BR" sz="2000" dirty="0"/>
              <a:t>a colaboração entre os integrantes deve ser uma premissa do trabalho. </a:t>
            </a:r>
          </a:p>
        </p:txBody>
      </p:sp>
    </p:spTree>
    <p:extLst>
      <p:ext uri="{BB962C8B-B14F-4D97-AF65-F5344CB8AC3E}">
        <p14:creationId xmlns:p14="http://schemas.microsoft.com/office/powerpoint/2010/main" val="3947536928"/>
      </p:ext>
    </p:extLst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/>
              <a:t>Fundamentos e paradigmas das Redes 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pt-BR" sz="2000" dirty="0" err="1"/>
              <a:t>Multiliderança</a:t>
            </a:r>
            <a:r>
              <a:rPr lang="pt-BR" sz="2000" dirty="0"/>
              <a:t> e horizontalidade:</a:t>
            </a:r>
          </a:p>
          <a:p>
            <a:pPr lvl="1"/>
            <a:r>
              <a:rPr lang="pt-BR" sz="1800" dirty="0"/>
              <a:t>Uma rede não possui hierarquia nem chefe. </a:t>
            </a:r>
          </a:p>
          <a:p>
            <a:pPr lvl="1"/>
            <a:r>
              <a:rPr lang="pt-BR" sz="1800" dirty="0"/>
              <a:t>A liderança provém de muitas fontes. As decisões também são compartilhadas.</a:t>
            </a:r>
          </a:p>
          <a:p>
            <a:pPr>
              <a:spcBef>
                <a:spcPts val="600"/>
              </a:spcBef>
            </a:pPr>
            <a:r>
              <a:rPr lang="pt-BR" sz="2000" dirty="0"/>
              <a:t>Conectividade: </a:t>
            </a:r>
          </a:p>
          <a:p>
            <a:pPr lvl="1"/>
            <a:r>
              <a:rPr lang="pt-BR" sz="1800" dirty="0"/>
              <a:t>Uma rede é uma costura dinâmica de muitos pontos. Só quando estão ligados uns aos outros e interagindo é que indivíduos e organizações mantêm uma rede.</a:t>
            </a:r>
          </a:p>
          <a:p>
            <a:pPr>
              <a:spcBef>
                <a:spcPts val="600"/>
              </a:spcBef>
            </a:pPr>
            <a:r>
              <a:rPr lang="pt-BR" sz="2000" dirty="0"/>
              <a:t>Realimentação e Informação: </a:t>
            </a:r>
          </a:p>
          <a:p>
            <a:pPr lvl="1"/>
            <a:r>
              <a:rPr lang="pt-BR" sz="1800" dirty="0"/>
              <a:t>Numa rede, a informação circula livremente, emitida de pontos diversos, sendo encaminhada de maneira não linear a uma infinidade de outros pontos, que também são emissores de informação. </a:t>
            </a:r>
          </a:p>
        </p:txBody>
      </p:sp>
    </p:spTree>
    <p:extLst>
      <p:ext uri="{BB962C8B-B14F-4D97-AF65-F5344CB8AC3E}">
        <p14:creationId xmlns:p14="http://schemas.microsoft.com/office/powerpoint/2010/main" val="1772339999"/>
      </p:ext>
    </p:extLst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/>
              <a:t>Fundamentos e paradigmas das Redes 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idx="1"/>
          </p:nvPr>
        </p:nvSpPr>
        <p:spPr>
          <a:xfrm>
            <a:off x="549275" y="1600200"/>
            <a:ext cx="8042276" cy="470911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pt-BR" dirty="0"/>
              <a:t>Descentralização e </a:t>
            </a:r>
            <a:r>
              <a:rPr lang="pt-BR" dirty="0" err="1"/>
              <a:t>Capilarização</a:t>
            </a:r>
            <a:r>
              <a:rPr lang="pt-BR" dirty="0"/>
              <a:t>: </a:t>
            </a:r>
          </a:p>
          <a:p>
            <a:pPr lvl="1">
              <a:lnSpc>
                <a:spcPct val="110000"/>
              </a:lnSpc>
            </a:pPr>
            <a:r>
              <a:rPr lang="pt-BR" dirty="0"/>
              <a:t>Uma rede não tem centro. Cada ponto da rede é um centro em potencial. </a:t>
            </a:r>
            <a:r>
              <a:rPr lang="pt-BR" dirty="0" smtClean="0"/>
              <a:t>Sub</a:t>
            </a:r>
            <a:r>
              <a:rPr lang="pt-BR" dirty="0"/>
              <a:t>-redes têm o mesmo "valor de rede" que a estrutura maior à qual se vinculam.</a:t>
            </a:r>
          </a:p>
          <a:p>
            <a:pPr>
              <a:lnSpc>
                <a:spcPct val="110000"/>
              </a:lnSpc>
            </a:pPr>
            <a:r>
              <a:rPr lang="pt-BR" dirty="0"/>
              <a:t>Dinamismo: </a:t>
            </a:r>
          </a:p>
          <a:p>
            <a:pPr lvl="1">
              <a:lnSpc>
                <a:spcPct val="110000"/>
              </a:lnSpc>
            </a:pPr>
            <a:r>
              <a:rPr lang="pt-BR" dirty="0"/>
              <a:t>Uma rede é uma estrutura </a:t>
            </a:r>
            <a:r>
              <a:rPr lang="pt-BR" dirty="0" smtClean="0"/>
              <a:t>dinâmica</a:t>
            </a:r>
            <a:r>
              <a:rPr lang="pt-BR" dirty="0"/>
              <a:t>, cujo movimento ultrapassa fronteiras físicas ou geográficas. As redes são multifacetadas. Cada retrato da rede, tirado em momentos diferentes, revelará uma face nova.</a:t>
            </a:r>
          </a:p>
        </p:txBody>
      </p:sp>
    </p:spTree>
    <p:extLst>
      <p:ext uri="{BB962C8B-B14F-4D97-AF65-F5344CB8AC3E}">
        <p14:creationId xmlns:p14="http://schemas.microsoft.com/office/powerpoint/2010/main" val="1097423367"/>
      </p:ext>
    </p:extLst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Estruturar uma organização em rede significa: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pt-BR" sz="6000" dirty="0"/>
              <a:t>Desagregar funções da organização, transferindo-as para outras organizações que passam a atuar interligadas sob responsabilidade de um escritório central;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pt-BR" sz="6000" dirty="0" smtClean="0"/>
              <a:t>A </a:t>
            </a:r>
            <a:r>
              <a:rPr lang="pt-BR" sz="6000" dirty="0"/>
              <a:t>organização central retém  para si apenas o aspecto essencial do negócio, administrando a rede de relacionamentos formada a partir da transferência para terceiros de todas atividades que outras empresas puderem fazer com maior eficiência e menores custos.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pt-BR" sz="6000" dirty="0"/>
              <a:t>É organizada de forma que os seus principais componentes possam ser montados e depois modificados de maneira a adequar-se ao ambiente competitivo e em mudança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pt-BR" sz="6000" dirty="0"/>
              <a:t>Os membros da rede são unidos por contratos e pagamento de resultados (mecanismos de mercado) e não pela hierarquia e autoridade </a:t>
            </a:r>
          </a:p>
          <a:p>
            <a:pPr algn="ctr">
              <a:lnSpc>
                <a:spcPct val="90000"/>
              </a:lnSpc>
            </a:pPr>
            <a:endParaRPr lang="pt-BR" sz="2400" dirty="0"/>
          </a:p>
          <a:p>
            <a:pPr algn="ctr">
              <a:lnSpc>
                <a:spcPct val="90000"/>
              </a:lnSpc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3829334"/>
      </p:ext>
    </p:extLst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Tendências organiza</a:t>
            </a:r>
            <a:r>
              <a:rPr lang="pt-BR" dirty="0" smtClean="0"/>
              <a:t>cionais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57051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PE01561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9525"/>
            <a:ext cx="26670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0" name="Picture 3" descr="BS0058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5" y="5151438"/>
            <a:ext cx="2346325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4" descr="BD04972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5021263"/>
            <a:ext cx="2452687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5" descr="BD06662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063" y="2984500"/>
            <a:ext cx="1793875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Text Box 6"/>
          <p:cNvSpPr txBox="1">
            <a:spLocks noChangeArrowheads="1"/>
          </p:cNvSpPr>
          <p:nvPr/>
        </p:nvSpPr>
        <p:spPr bwMode="auto">
          <a:xfrm>
            <a:off x="646113" y="4257675"/>
            <a:ext cx="80406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pt-BR" sz="2800"/>
              <a:t>Pessoas                      Tecnologia                Processo de </a:t>
            </a:r>
          </a:p>
          <a:p>
            <a:pPr algn="ctr"/>
            <a:r>
              <a:rPr lang="pt-BR" sz="2800"/>
              <a:t>                                de Informação                 Negócios</a:t>
            </a:r>
          </a:p>
        </p:txBody>
      </p:sp>
      <p:sp>
        <p:nvSpPr>
          <p:cNvPr id="502791" name="AutoShape 7"/>
          <p:cNvSpPr>
            <a:spLocks noChangeArrowheads="1"/>
          </p:cNvSpPr>
          <p:nvPr/>
        </p:nvSpPr>
        <p:spPr bwMode="auto">
          <a:xfrm>
            <a:off x="3810000" y="228600"/>
            <a:ext cx="5334000" cy="3048000"/>
          </a:xfrm>
          <a:prstGeom prst="downArrowCallout">
            <a:avLst>
              <a:gd name="adj1" fmla="val 19785"/>
              <a:gd name="adj2" fmla="val 43750"/>
              <a:gd name="adj3" fmla="val 17292"/>
              <a:gd name="adj4" fmla="val 78542"/>
            </a:avLst>
          </a:pr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5400000" scaled="1"/>
          </a:gradFill>
          <a:ln w="12700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pt-BR">
              <a:ea typeface="+mn-ea"/>
              <a:cs typeface="+mn-cs"/>
            </a:endParaRPr>
          </a:p>
        </p:txBody>
      </p:sp>
      <p:sp>
        <p:nvSpPr>
          <p:cNvPr id="53255" name="Text Box 8"/>
          <p:cNvSpPr txBox="1">
            <a:spLocks noChangeArrowheads="1"/>
          </p:cNvSpPr>
          <p:nvPr/>
        </p:nvSpPr>
        <p:spPr bwMode="auto">
          <a:xfrm>
            <a:off x="3905250" y="304800"/>
            <a:ext cx="523875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pt-BR" sz="1800"/>
              <a:t>IMPULSIONADORES DA MUDANÇA</a:t>
            </a:r>
          </a:p>
          <a:p>
            <a:pPr algn="ctr"/>
            <a:r>
              <a:rPr lang="pt-BR" sz="1800"/>
              <a:t>O uso do Conhecimento</a:t>
            </a:r>
          </a:p>
          <a:p>
            <a:pPr algn="ctr"/>
            <a:r>
              <a:rPr lang="pt-BR" sz="1800"/>
              <a:t>Tecnologia de informação</a:t>
            </a:r>
          </a:p>
          <a:p>
            <a:pPr algn="ctr"/>
            <a:r>
              <a:rPr lang="pt-BR" sz="1800"/>
              <a:t>Globalização Economia</a:t>
            </a:r>
          </a:p>
          <a:p>
            <a:pPr algn="ctr"/>
            <a:r>
              <a:rPr lang="pt-BR" sz="1800"/>
              <a:t>Perfil Clientes e concorrentes</a:t>
            </a:r>
          </a:p>
          <a:p>
            <a:pPr algn="ctr"/>
            <a:r>
              <a:rPr lang="pt-BR" sz="1800"/>
              <a:t>Nova função do Governo</a:t>
            </a:r>
          </a:p>
        </p:txBody>
      </p:sp>
      <p:sp>
        <p:nvSpPr>
          <p:cNvPr id="53256" name="Rectangle 9"/>
          <p:cNvSpPr>
            <a:spLocks noGrp="1" noChangeArrowheads="1"/>
          </p:cNvSpPr>
          <p:nvPr>
            <p:ph type="title"/>
          </p:nvPr>
        </p:nvSpPr>
        <p:spPr>
          <a:xfrm>
            <a:off x="152400" y="868363"/>
            <a:ext cx="4038600" cy="1920875"/>
          </a:xfrm>
          <a:noFill/>
        </p:spPr>
        <p:txBody>
          <a:bodyPr>
            <a:spAutoFit/>
          </a:bodyPr>
          <a:lstStyle/>
          <a:p>
            <a:pPr algn="l" eaLnBrk="1" hangingPunct="1"/>
            <a:r>
              <a:rPr lang="pt-BR">
                <a:latin typeface="Calibri" charset="0"/>
                <a:ea typeface="ＭＳ Ｐゴシック" charset="0"/>
                <a:cs typeface="ＭＳ Ｐゴシック" charset="0"/>
              </a:rPr>
              <a:t>Pilares</a:t>
            </a:r>
            <a:br>
              <a:rPr lang="pt-BR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pt-BR">
                <a:latin typeface="Calibri" charset="0"/>
                <a:ea typeface="ＭＳ Ｐゴシック" charset="0"/>
                <a:cs typeface="ＭＳ Ｐゴシック" charset="0"/>
              </a:rPr>
              <a:t>da nova </a:t>
            </a:r>
            <a:br>
              <a:rPr lang="pt-BR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pt-BR">
                <a:latin typeface="Calibri" charset="0"/>
                <a:ea typeface="ＭＳ Ｐゴシック" charset="0"/>
                <a:cs typeface="ＭＳ Ｐゴシック" charset="0"/>
              </a:rPr>
              <a:t>Organização...</a:t>
            </a:r>
          </a:p>
        </p:txBody>
      </p:sp>
    </p:spTree>
    <p:extLst>
      <p:ext uri="{BB962C8B-B14F-4D97-AF65-F5344CB8AC3E}">
        <p14:creationId xmlns:p14="http://schemas.microsoft.com/office/powerpoint/2010/main" val="2980803477"/>
      </p:ext>
    </p:extLst>
  </p:cSld>
  <p:clrMapOvr>
    <a:masterClrMapping/>
  </p:clrMapOvr>
  <p:transition xmlns:p14="http://schemas.microsoft.com/office/powerpoint/2010/main">
    <p:spli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TENDÊNCIAS ORGANIZACIONAIS 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dirty="0"/>
              <a:t>Cadeias de comando mais curtas</a:t>
            </a:r>
          </a:p>
          <a:p>
            <a:pPr>
              <a:lnSpc>
                <a:spcPct val="90000"/>
              </a:lnSpc>
            </a:pPr>
            <a:r>
              <a:rPr lang="pt-BR" dirty="0"/>
              <a:t>Menos unidades de comando</a:t>
            </a:r>
          </a:p>
          <a:p>
            <a:pPr>
              <a:lnSpc>
                <a:spcPct val="90000"/>
              </a:lnSpc>
            </a:pPr>
            <a:r>
              <a:rPr lang="pt-BR" dirty="0"/>
              <a:t>Amplitudes de controle mais amplas</a:t>
            </a:r>
          </a:p>
          <a:p>
            <a:pPr>
              <a:lnSpc>
                <a:spcPct val="90000"/>
              </a:lnSpc>
            </a:pPr>
            <a:r>
              <a:rPr lang="pt-BR" dirty="0"/>
              <a:t>Mais delegação e </a:t>
            </a:r>
            <a:r>
              <a:rPr lang="pt-BR" dirty="0" err="1"/>
              <a:t>empowerment</a:t>
            </a:r>
            <a:endParaRPr lang="pt-BR" dirty="0"/>
          </a:p>
          <a:p>
            <a:pPr>
              <a:lnSpc>
                <a:spcPct val="90000"/>
              </a:lnSpc>
            </a:pPr>
            <a:r>
              <a:rPr lang="pt-BR" dirty="0"/>
              <a:t>Redução de componentes de Staff</a:t>
            </a:r>
          </a:p>
          <a:p>
            <a:pPr>
              <a:lnSpc>
                <a:spcPct val="90000"/>
              </a:lnSpc>
            </a:pPr>
            <a:r>
              <a:rPr lang="pt-BR" dirty="0"/>
              <a:t>Aumento substancial de Equipes de Trabalho</a:t>
            </a:r>
          </a:p>
          <a:p>
            <a:pPr>
              <a:lnSpc>
                <a:spcPct val="90000"/>
              </a:lnSpc>
            </a:pPr>
            <a:r>
              <a:rPr lang="pt-BR" dirty="0"/>
              <a:t>Uso intensivo de T.I.</a:t>
            </a:r>
          </a:p>
          <a:p>
            <a:pPr>
              <a:lnSpc>
                <a:spcPct val="90000"/>
              </a:lnSpc>
            </a:pPr>
            <a:r>
              <a:rPr lang="pt-BR" dirty="0"/>
              <a:t>Flexibilidade </a:t>
            </a:r>
            <a:r>
              <a:rPr lang="pt-BR" dirty="0" smtClean="0"/>
              <a:t>Estrutural</a:t>
            </a:r>
            <a:endParaRPr lang="pt-BR" dirty="0"/>
          </a:p>
        </p:txBody>
      </p:sp>
      <p:pic>
        <p:nvPicPr>
          <p:cNvPr id="471044" name="Picture 4" descr="BS01108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5184775"/>
            <a:ext cx="2298700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398634"/>
      </p:ext>
    </p:extLst>
  </p:cSld>
  <p:clrMapOvr>
    <a:masterClrMapping/>
  </p:clrMapOvr>
  <p:transition xmlns:p14="http://schemas.microsoft.com/office/powerpoint/2010/main">
    <p:spli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 smtClean="0">
                <a:latin typeface="Helvetica"/>
                <a:cs typeface="Helvetica"/>
              </a:rPr>
              <a:t>Global Human Capital Trends 2016</a:t>
            </a:r>
            <a:endParaRPr lang="pt-BR" noProof="0" dirty="0">
              <a:latin typeface="Helvetica"/>
              <a:cs typeface="Helvetica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noProof="0" dirty="0" smtClean="0">
                <a:latin typeface="Helvetica"/>
                <a:cs typeface="Helvetica"/>
              </a:rPr>
              <a:t>Deloitte University Press</a:t>
            </a:r>
            <a:endParaRPr lang="pt-BR" noProof="0" dirty="0">
              <a:latin typeface="Helvetica"/>
              <a:cs typeface="Helvetic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99A97-FC2D-C643-8354-9BD8F6D24254}" type="slidenum">
              <a:rPr lang="pt-BR" smtClean="0"/>
              <a:pPr>
                <a:defRPr/>
              </a:pPr>
              <a:t>37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84862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114800" cy="1162050"/>
          </a:xfrm>
        </p:spPr>
        <p:txBody>
          <a:bodyPr/>
          <a:lstStyle/>
          <a:p>
            <a:endParaRPr lang="pt-BR" noProof="0" dirty="0">
              <a:latin typeface="Helvetica"/>
              <a:cs typeface="Helvetica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638469" y="273058"/>
            <a:ext cx="4048332" cy="5853113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4114800" cy="4691063"/>
          </a:xfrm>
        </p:spPr>
        <p:txBody>
          <a:bodyPr/>
          <a:lstStyle/>
          <a:p>
            <a:r>
              <a:rPr lang="pt-BR" sz="3200" noProof="0" dirty="0" smtClean="0">
                <a:latin typeface="Helvetica"/>
                <a:cs typeface="Helvetica"/>
              </a:rPr>
              <a:t>7000 respostas  em mais de 130 países</a:t>
            </a:r>
            <a:endParaRPr lang="pt-BR" sz="3200" noProof="0" dirty="0">
              <a:latin typeface="Helvetica"/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99A97-FC2D-C643-8354-9BD8F6D24254}" type="slidenum">
              <a:rPr lang="pt-BR" smtClean="0"/>
              <a:pPr>
                <a:defRPr/>
              </a:pPr>
              <a:t>38</a:t>
            </a:fld>
            <a:endParaRPr lang="pt-B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938" y="260648"/>
            <a:ext cx="4054604" cy="595743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79240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noProof="0" dirty="0" smtClean="0">
                <a:latin typeface="Helvetica"/>
                <a:cs typeface="Helvetica"/>
              </a:rPr>
              <a:t>10 tendências classificadas por ordem de importância. </a:t>
            </a:r>
            <a:endParaRPr lang="pt-BR" noProof="0" dirty="0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D2660-B867-6542-B2AF-BDB0E8C44BED}" type="slidenum">
              <a:rPr lang="pt-BR" smtClean="0"/>
              <a:pPr>
                <a:defRPr/>
              </a:pPr>
              <a:t>39</a:t>
            </a:fld>
            <a:endParaRPr lang="pt-B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65" y="1412776"/>
            <a:ext cx="8216547" cy="476760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7614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Evolu</a:t>
            </a:r>
            <a:r>
              <a:rPr lang="pt-BR" dirty="0" smtClean="0"/>
              <a:t>ção das organizações e as consequências para a nossa vida.</a:t>
            </a:r>
          </a:p>
          <a:p>
            <a:r>
              <a:rPr lang="pt-BR" dirty="0" smtClean="0"/>
              <a:t>Começar com Weber e </a:t>
            </a:r>
            <a:r>
              <a:rPr lang="pt-BR" dirty="0" err="1" smtClean="0"/>
              <a:t>Focault</a:t>
            </a:r>
            <a:endParaRPr lang="pt-BR" dirty="0" smtClean="0"/>
          </a:p>
          <a:p>
            <a:r>
              <a:rPr lang="pt-BR" dirty="0" smtClean="0"/>
              <a:t>Alguns modos de funcionamento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08485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Tendência n</a:t>
            </a:r>
            <a:r>
              <a:rPr lang="pt-BR" baseline="30000" dirty="0" smtClean="0"/>
              <a:t>o </a:t>
            </a:r>
            <a:r>
              <a:rPr lang="pt-BR" dirty="0" smtClean="0"/>
              <a:t>1</a:t>
            </a:r>
            <a:r>
              <a:rPr lang="mr-IN" dirty="0" smtClean="0"/>
              <a:t>–</a:t>
            </a:r>
            <a:r>
              <a:rPr lang="pt-BR" dirty="0" smtClean="0"/>
              <a:t> </a:t>
            </a:r>
            <a:br>
              <a:rPr lang="pt-BR" dirty="0" smtClean="0"/>
            </a:br>
            <a:r>
              <a:rPr lang="pt-BR" dirty="0" smtClean="0"/>
              <a:t>Desenho organizacional</a:t>
            </a:r>
            <a:endParaRPr lang="pt-B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Prof. Gilberto Shinyashiki - FEARP-USP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2463-5BFE-A344-BC68-D5AAAC0A6037}" type="slidenum">
              <a:rPr lang="pt-BR" smtClean="0"/>
              <a:pPr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2710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Tendências</a:t>
            </a:r>
            <a:endParaRPr lang="pt-B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Pressão para lançar os produtos mais rapidamente</a:t>
            </a:r>
          </a:p>
          <a:p>
            <a:r>
              <a:rPr lang="pt-BR" dirty="0" smtClean="0"/>
              <a:t>Revolução digital 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Levam as empresas a </a:t>
            </a:r>
          </a:p>
          <a:p>
            <a:r>
              <a:rPr lang="pt-BR" dirty="0" smtClean="0"/>
              <a:t>Inovar rapidamente</a:t>
            </a:r>
          </a:p>
          <a:p>
            <a:r>
              <a:rPr lang="pt-BR" dirty="0" smtClean="0"/>
              <a:t>Adaptar seus produtos e serviços</a:t>
            </a:r>
          </a:p>
          <a:p>
            <a:r>
              <a:rPr lang="pt-BR" dirty="0" smtClean="0"/>
              <a:t>Ficar próximas de seus clientes locais.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Prof. Gilberto Shinyashiki - FEARP-USP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2463-5BFE-A344-BC68-D5AAAC0A6037}" type="slidenum">
              <a:rPr lang="pt-BR" smtClean="0"/>
              <a:pPr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25007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Empresas</a:t>
            </a:r>
            <a:endParaRPr lang="pt-B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Descentralizando autoridade</a:t>
            </a:r>
          </a:p>
          <a:p>
            <a:r>
              <a:rPr lang="pt-BR" dirty="0" smtClean="0"/>
              <a:t>Tornando-se empresas centradas em clientes e produtos.</a:t>
            </a:r>
          </a:p>
          <a:p>
            <a:r>
              <a:rPr lang="pt-BR" dirty="0" smtClean="0"/>
              <a:t>Formando redes dinâmicas de times altamente </a:t>
            </a:r>
            <a:r>
              <a:rPr lang="pt-BR" dirty="0" err="1" smtClean="0"/>
              <a:t>empoderados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Que se comunicam e coordenam atividades de modos poderosos e únicos.</a:t>
            </a:r>
            <a:endParaRPr lang="pt-BR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Prof. Gilberto Shinyashiki - FEARP-USP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2463-5BFE-A344-BC68-D5AAAC0A6037}" type="slidenum">
              <a:rPr lang="pt-BR" smtClean="0"/>
              <a:pPr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8854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Notas </a:t>
            </a:r>
            <a:endParaRPr lang="pt-B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Somente 38% das empresas continuam com estruturas funcionais</a:t>
            </a:r>
          </a:p>
          <a:p>
            <a:r>
              <a:rPr lang="pt-BR" dirty="0" err="1" smtClean="0"/>
              <a:t>Millennials</a:t>
            </a:r>
            <a:r>
              <a:rPr lang="pt-BR" dirty="0" smtClean="0"/>
              <a:t>, diversidade dos times globais, a necessidade de inovar e trabalhar junto dos clientes</a:t>
            </a:r>
          </a:p>
          <a:p>
            <a:r>
              <a:rPr lang="pt-BR" dirty="0" smtClean="0"/>
              <a:t>Elas operam em um rede de times paralelo as estruturas tradicionais, com pessoas mudando de times ao </a:t>
            </a:r>
            <a:r>
              <a:rPr lang="pt-BR" dirty="0" err="1" smtClean="0"/>
              <a:t>inves</a:t>
            </a:r>
            <a:r>
              <a:rPr lang="pt-BR" dirty="0" smtClean="0"/>
              <a:t> de ficarem </a:t>
            </a:r>
            <a:r>
              <a:rPr lang="pt-BR" dirty="0" err="1" smtClean="0"/>
              <a:t>estaticas</a:t>
            </a:r>
            <a:r>
              <a:rPr lang="pt-BR" dirty="0" smtClean="0"/>
              <a:t> em um configuração formal.</a:t>
            </a:r>
          </a:p>
          <a:p>
            <a:r>
              <a:rPr lang="pt-BR" dirty="0" smtClean="0"/>
              <a:t>80% estão reestruturando</a:t>
            </a:r>
            <a:endParaRPr lang="pt-BR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Prof. Gilberto Shinyashiki - FEARP-USP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2463-5BFE-A344-BC68-D5AAAC0A6037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5608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 de times</a:t>
            </a:r>
            <a:endParaRPr lang="pt-B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Alta autonomia</a:t>
            </a:r>
          </a:p>
          <a:p>
            <a:r>
              <a:rPr lang="pt-BR" dirty="0" smtClean="0"/>
              <a:t>Forte comunicação</a:t>
            </a:r>
          </a:p>
          <a:p>
            <a:r>
              <a:rPr lang="pt-BR" dirty="0" smtClean="0"/>
              <a:t>Rápido fluxo de comunicação</a:t>
            </a:r>
            <a:endParaRPr lang="pt-BR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Prof. Gilberto Shinyashiki - FEARP-USP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2463-5BFE-A344-BC68-D5AAAC0A6037}" type="slidenum">
              <a:rPr lang="pt-BR" smtClean="0"/>
              <a:pPr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2612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Princípios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Levar as pessoas para os clientes, produtos ou mercado.</a:t>
            </a:r>
          </a:p>
          <a:p>
            <a:r>
              <a:rPr lang="pt-BR" dirty="0" smtClean="0"/>
              <a:t>Times focados na </a:t>
            </a:r>
            <a:r>
              <a:rPr lang="pt-BR" dirty="0" smtClean="0"/>
              <a:t>missão.</a:t>
            </a:r>
            <a:endParaRPr lang="pt-BR" dirty="0" smtClean="0"/>
          </a:p>
          <a:p>
            <a:r>
              <a:rPr lang="pt-BR" dirty="0" smtClean="0"/>
              <a:t>Autonomia para estabelecer objetivos e tomar suas decisões dentro do contexto da estratégia.</a:t>
            </a:r>
          </a:p>
          <a:p>
            <a:r>
              <a:rPr lang="pt-BR" dirty="0" smtClean="0"/>
              <a:t>Substituindo feudos com centro de operações e informações </a:t>
            </a:r>
            <a:endParaRPr lang="pt-BR" dirty="0" smtClean="0"/>
          </a:p>
          <a:p>
            <a:pPr lvl="1"/>
            <a:r>
              <a:rPr lang="pt-BR" dirty="0" smtClean="0"/>
              <a:t>para </a:t>
            </a:r>
            <a:r>
              <a:rPr lang="pt-BR" dirty="0" smtClean="0"/>
              <a:t>compartilhar informações integradas e identificar conexões entre atividades dos times e resultados desejados.</a:t>
            </a:r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Prof. Gilberto Shinyashiki - FEARP-USP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EED56-89CD-7544-AD7F-43E96CE79C5D}" type="slidenum">
              <a:rPr lang="pt-BR" smtClean="0"/>
              <a:pPr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94332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Organizar times em torno da missão, produto, mercados ou clientes ano invés de funções.</a:t>
            </a:r>
          </a:p>
          <a:p>
            <a:r>
              <a:rPr lang="pt-BR" dirty="0" smtClean="0"/>
              <a:t>Movimentação entre times, muda o conceito de descrição de cargo para especialista em missão</a:t>
            </a:r>
          </a:p>
          <a:p>
            <a:r>
              <a:rPr lang="pt-BR" dirty="0" smtClean="0"/>
              <a:t>Líderes mudam para papeis focando em planejamento, estratégia, visão, cultura e comunicação entre times.</a:t>
            </a:r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Prof. Gilberto Shinyashiki - FEARP-USP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EED56-89CD-7544-AD7F-43E96CE79C5D}" type="slidenum">
              <a:rPr lang="pt-BR" smtClean="0"/>
              <a:pPr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97098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Rede </a:t>
            </a:r>
            <a:r>
              <a:rPr lang="pt-BR" dirty="0" smtClean="0"/>
              <a:t>de times tem uma </a:t>
            </a:r>
            <a:r>
              <a:rPr lang="pt-BR" dirty="0" smtClean="0"/>
              <a:t>missão </a:t>
            </a:r>
            <a:r>
              <a:rPr lang="pt-BR" dirty="0" smtClean="0"/>
              <a:t>clara para cada time, delega responsabilidade, forte liderança de times, cria uma cultura compartilhada e um conjunto de ferramentas de comunicação que ajudam os times se alinharem uns com os outros.</a:t>
            </a:r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Prof. Gilberto Shinyashiki - FEARP-USP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EED56-89CD-7544-AD7F-43E96CE79C5D}" type="slidenum">
              <a:rPr lang="pt-BR" smtClean="0"/>
              <a:pPr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38893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Impactos em RH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Cargos se tornam mais flexíveis e amplos para acomodar o potencial do indivíduos para participar em vários times</a:t>
            </a:r>
          </a:p>
          <a:p>
            <a:r>
              <a:rPr lang="pt-BR" dirty="0" smtClean="0"/>
              <a:t>Lidar com os conceitos de controles administrativos e operacionais enquanto a empresa muda </a:t>
            </a:r>
            <a:r>
              <a:rPr lang="pt-BR" dirty="0"/>
              <a:t>de estruturas funcionais e hierárquicas </a:t>
            </a:r>
            <a:r>
              <a:rPr lang="pt-BR" dirty="0" smtClean="0"/>
              <a:t>para empresas baseadas em projetos nas quais as pessoas estão constantemente em times </a:t>
            </a:r>
          </a:p>
          <a:p>
            <a:r>
              <a:rPr lang="pt-BR" dirty="0"/>
              <a:t>A avaliação de desempenho em uma empresa desenhada em torno de times com autonomia deve ser diferente. 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Prof. Gilberto Shinyashiki - FEARP-USP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EED56-89CD-7544-AD7F-43E96CE79C5D}" type="slidenum">
              <a:rPr lang="pt-BR" smtClean="0"/>
              <a:pPr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12486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guisa de conclusão </a:t>
            </a:r>
            <a:endParaRPr lang="pt-B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2598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das organiza</a:t>
            </a:r>
            <a:r>
              <a:rPr lang="pt-BR" dirty="0" smtClean="0"/>
              <a:t>ções</a:t>
            </a:r>
            <a:endParaRPr lang="pt-B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642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Redes, novas gera</a:t>
            </a:r>
            <a:r>
              <a:rPr lang="pt-BR" dirty="0" smtClean="0"/>
              <a:t>ções</a:t>
            </a:r>
            <a:r>
              <a:rPr lang="pt-BR" dirty="0" smtClean="0"/>
              <a:t> e tecnologia da informa</a:t>
            </a:r>
            <a:r>
              <a:rPr lang="pt-BR" dirty="0" smtClean="0"/>
              <a:t>ção estão nos afastando completamente da burocracia?</a:t>
            </a:r>
          </a:p>
          <a:p>
            <a:r>
              <a:rPr lang="pt-BR" dirty="0" smtClean="0"/>
              <a:t>Sim, desafiados por novas formas de organização.</a:t>
            </a:r>
          </a:p>
          <a:p>
            <a:r>
              <a:rPr lang="pt-BR" dirty="0" smtClean="0"/>
              <a:t>Não, os sistemas burocráticos são mais mutáveis do que Weber acreditava.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7207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Weber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Primeira interpreta</a:t>
            </a:r>
            <a:r>
              <a:rPr lang="pt-BR" dirty="0" smtClean="0"/>
              <a:t>ção sistemática sobre a evolução das organizações modernas.</a:t>
            </a:r>
          </a:p>
          <a:p>
            <a:pPr marL="540000" indent="0">
              <a:buNone/>
            </a:pPr>
            <a:r>
              <a:rPr lang="pt-BR" i="1" dirty="0" smtClean="0"/>
              <a:t>Organizações são formas de coordenar as atividades das pessoas ou os bens que produzem, de uma maneira estável, através do tempo e do espaço.</a:t>
            </a:r>
          </a:p>
          <a:p>
            <a:pPr lvl="1"/>
            <a:r>
              <a:rPr lang="pt-BR" dirty="0" smtClean="0"/>
              <a:t>Controle de informa</a:t>
            </a:r>
            <a:r>
              <a:rPr lang="pt-BR" dirty="0" smtClean="0"/>
              <a:t>ções </a:t>
            </a:r>
          </a:p>
          <a:p>
            <a:pPr lvl="1"/>
            <a:r>
              <a:rPr lang="pt-BR" dirty="0" smtClean="0"/>
              <a:t>Regras escritas</a:t>
            </a:r>
          </a:p>
          <a:p>
            <a:pPr lvl="1"/>
            <a:r>
              <a:rPr lang="pt-BR" dirty="0" smtClean="0"/>
              <a:t>Arquivo para armazenar a memória</a:t>
            </a:r>
          </a:p>
          <a:p>
            <a:pPr lvl="1"/>
            <a:r>
              <a:rPr lang="pt-BR" dirty="0" smtClean="0"/>
              <a:t>Hierárquica, tendência a centralização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7818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Weber e a burocracia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As organiza</a:t>
            </a:r>
            <a:r>
              <a:rPr lang="pt-BR" dirty="0" smtClean="0"/>
              <a:t>ções tendem a ser burocráticas por natureza.</a:t>
            </a:r>
          </a:p>
          <a:p>
            <a:r>
              <a:rPr lang="pt-BR" dirty="0" smtClean="0"/>
              <a:t>Burocracia </a:t>
            </a:r>
            <a:r>
              <a:rPr lang="mr-IN" dirty="0" smtClean="0"/>
              <a:t>–</a:t>
            </a:r>
            <a:r>
              <a:rPr lang="pt-BR" dirty="0" smtClean="0"/>
              <a:t> escritório + </a:t>
            </a:r>
            <a:r>
              <a:rPr lang="pt-BR" dirty="0" err="1" smtClean="0"/>
              <a:t>dominio</a:t>
            </a:r>
            <a:endParaRPr lang="pt-BR" dirty="0" smtClean="0"/>
          </a:p>
          <a:p>
            <a:r>
              <a:rPr lang="pt-BR" dirty="0" smtClean="0"/>
              <a:t>Burocracia é: </a:t>
            </a:r>
          </a:p>
          <a:p>
            <a:pPr lvl="1"/>
            <a:r>
              <a:rPr lang="pt-BR" dirty="0" smtClean="0"/>
              <a:t>associada a papelada, ineficiência e desperdício.</a:t>
            </a:r>
          </a:p>
          <a:p>
            <a:pPr lvl="1"/>
            <a:r>
              <a:rPr lang="pt-BR" dirty="0" smtClean="0"/>
              <a:t>Por outro lado, forma mais eficiente de organização pois todas as tarefas são reguladas por regras rigorosas de procedimento.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2357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Weber </a:t>
            </a:r>
            <a:r>
              <a:rPr lang="pt-BR" dirty="0" smtClean="0"/>
              <a:t>via a burocracia como um elemento central da racionaliza</a:t>
            </a:r>
            <a:r>
              <a:rPr lang="pt-BR" dirty="0" smtClean="0"/>
              <a:t>ção da sociedade.</a:t>
            </a:r>
          </a:p>
          <a:p>
            <a:r>
              <a:rPr lang="pt-BR" dirty="0" smtClean="0"/>
              <a:t>Ao invés de confiar em crenças e nos costumes (</a:t>
            </a:r>
            <a:r>
              <a:rPr lang="pt-BR" sz="2800" i="1" dirty="0" smtClean="0"/>
              <a:t>Soba em Angola</a:t>
            </a:r>
            <a:r>
              <a:rPr lang="pt-BR" dirty="0" smtClean="0"/>
              <a:t>), as pessoas tomam decisões racionais direcionadas a um objetivo claro.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8685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 puro de burocracia (Weber)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pt-BR" dirty="0" smtClean="0"/>
              <a:t>Existe uma hierarquia definida de autoridade.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pt-BR" dirty="0" smtClean="0"/>
              <a:t>Regras escritas regem a conduta dos funcionários em todos os n</a:t>
            </a:r>
            <a:r>
              <a:rPr lang="pt-BR" dirty="0" smtClean="0"/>
              <a:t>íveis da organização 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pt-BR" dirty="0" smtClean="0"/>
              <a:t>Os funcionários trabalham tempo integral e são assalariados.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pt-BR" dirty="0" smtClean="0"/>
              <a:t>Existe uma separação entre as tarefas de um funcionário dentro da organização e a vida externa dele.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pt-BR" dirty="0" smtClean="0"/>
              <a:t>Nenhum membro da organização possui os recursos materiais utilizados no trabalho. </a:t>
            </a:r>
            <a:endParaRPr lang="pt-BR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pt-BR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pt-BR" dirty="0" smtClean="0"/>
              <a:t>Quanto mais ideal, mais eficaz na busca dos objetivos estabelecidos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6665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1973</Words>
  <Application>Microsoft Macintosh PowerPoint</Application>
  <PresentationFormat>On-screen Show (4:3)</PresentationFormat>
  <Paragraphs>251</Paragraphs>
  <Slides>50</Slides>
  <Notes>0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Office Theme</vt:lpstr>
      <vt:lpstr>Microsoft Word Document</vt:lpstr>
      <vt:lpstr>Organizações modernas</vt:lpstr>
      <vt:lpstr>Pessoas e as organizações </vt:lpstr>
      <vt:lpstr>PowerPoint Presentation</vt:lpstr>
      <vt:lpstr>Agenda</vt:lpstr>
      <vt:lpstr>Teoria das organizações</vt:lpstr>
      <vt:lpstr>Weber</vt:lpstr>
      <vt:lpstr>Weber e a burocracia</vt:lpstr>
      <vt:lpstr>PowerPoint Presentation</vt:lpstr>
      <vt:lpstr>Tipo puro de burocracia (Weber)</vt:lpstr>
      <vt:lpstr>Reações a Weber</vt:lpstr>
      <vt:lpstr>Peter Blau (1963)</vt:lpstr>
      <vt:lpstr>Robert Merton (1957) – Disfunções da burocracia</vt:lpstr>
      <vt:lpstr>Burns; Stalker (1966) sistemas mecanicista e orgânico</vt:lpstr>
      <vt:lpstr>PowerPoint Presentation</vt:lpstr>
      <vt:lpstr>Variações Estruturais usadas para solucionar a incerteza das tarefas</vt:lpstr>
      <vt:lpstr>Michels (1967)</vt:lpstr>
      <vt:lpstr>Gênero e as organizações</vt:lpstr>
      <vt:lpstr>Desiquilíbrios existentes</vt:lpstr>
      <vt:lpstr>Desiquilíbrios existentes (1)</vt:lpstr>
      <vt:lpstr>Consequência</vt:lpstr>
      <vt:lpstr>Rosabeth Moss Kanter (1977)</vt:lpstr>
      <vt:lpstr>Kathy Ferguson (1984)</vt:lpstr>
      <vt:lpstr>Além da burocracia</vt:lpstr>
      <vt:lpstr>PowerPoint Presentation</vt:lpstr>
      <vt:lpstr>Modelo Japonês anos 1980</vt:lpstr>
      <vt:lpstr>A transformação do gerenciamento</vt:lpstr>
      <vt:lpstr>Tecnologia e as organizações modernas.</vt:lpstr>
      <vt:lpstr>Organizações em Rede</vt:lpstr>
      <vt:lpstr>REDES</vt:lpstr>
      <vt:lpstr>Fundamentos e paradigmas das Redes </vt:lpstr>
      <vt:lpstr>Fundamentos e paradigmas das Redes </vt:lpstr>
      <vt:lpstr>Fundamentos e paradigmas das Redes </vt:lpstr>
      <vt:lpstr>Estruturar uma organização em rede significa:</vt:lpstr>
      <vt:lpstr>Tendências organizacionais</vt:lpstr>
      <vt:lpstr>Pilares da nova  Organização...</vt:lpstr>
      <vt:lpstr>TENDÊNCIAS ORGANIZACIONAIS </vt:lpstr>
      <vt:lpstr>Global Human Capital Trends 2016</vt:lpstr>
      <vt:lpstr>PowerPoint Presentation</vt:lpstr>
      <vt:lpstr>10 tendências classificadas por ordem de importância. </vt:lpstr>
      <vt:lpstr>Tendência no 1–  Desenho organizacional</vt:lpstr>
      <vt:lpstr>Tendências</vt:lpstr>
      <vt:lpstr>Empresas</vt:lpstr>
      <vt:lpstr>Notas </vt:lpstr>
      <vt:lpstr>Rede de times</vt:lpstr>
      <vt:lpstr>Princípios</vt:lpstr>
      <vt:lpstr>PowerPoint Presentation</vt:lpstr>
      <vt:lpstr>PowerPoint Presentation</vt:lpstr>
      <vt:lpstr>Impactos em RH</vt:lpstr>
      <vt:lpstr>A guisa de conclusão </vt:lpstr>
      <vt:lpstr>PowerPoint Presentation</vt:lpstr>
    </vt:vector>
  </TitlesOfParts>
  <Company>FEARP-USP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Organizações modernas</dc:title>
  <dc:creator>Gilberto Shinyashiki</dc:creator>
  <cp:lastModifiedBy>Gilberto Shinyashiki</cp:lastModifiedBy>
  <cp:revision>9</cp:revision>
  <dcterms:created xsi:type="dcterms:W3CDTF">2016-11-30T23:21:36Z</dcterms:created>
  <dcterms:modified xsi:type="dcterms:W3CDTF">2016-12-01T11:38:24Z</dcterms:modified>
</cp:coreProperties>
</file>