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2" r:id="rId25"/>
    <p:sldId id="283" r:id="rId26"/>
    <p:sldId id="281" r:id="rId27"/>
    <p:sldId id="285" r:id="rId28"/>
    <p:sldId id="286" r:id="rId29"/>
    <p:sldId id="284" r:id="rId30"/>
    <p:sldId id="288" r:id="rId31"/>
    <p:sldId id="289" r:id="rId32"/>
    <p:sldId id="290" r:id="rId33"/>
    <p:sldId id="287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A9722-8F56-4944-9057-7EB26036ED2C}" type="doc">
      <dgm:prSet loTypeId="urn:microsoft.com/office/officeart/2005/8/layout/venn1" loCatId="relationship" qsTypeId="urn:microsoft.com/office/officeart/2005/8/quickstyle/3d5" qsCatId="3D" csTypeId="urn:microsoft.com/office/officeart/2005/8/colors/colorful4" csCatId="colorful" phldr="1"/>
      <dgm:spPr/>
    </dgm:pt>
    <dgm:pt modelId="{988BCA3D-F19C-4980-ACFE-E5E86AC8B936}">
      <dgm:prSet phldrT="[Texto]"/>
      <dgm:spPr/>
      <dgm:t>
        <a:bodyPr/>
        <a:lstStyle/>
        <a:p>
          <a:r>
            <a:rPr lang="pt-BR" dirty="0"/>
            <a:t>Necessidades dos usuários que utilização a aplicação</a:t>
          </a:r>
        </a:p>
      </dgm:t>
    </dgm:pt>
    <dgm:pt modelId="{F53213DF-5759-4A85-A114-AA21BC008D24}" type="parTrans" cxnId="{322E236E-2523-4ED1-9CB4-EB9FE9199448}">
      <dgm:prSet/>
      <dgm:spPr/>
      <dgm:t>
        <a:bodyPr/>
        <a:lstStyle/>
        <a:p>
          <a:endParaRPr lang="pt-BR"/>
        </a:p>
      </dgm:t>
    </dgm:pt>
    <dgm:pt modelId="{1A035FA5-DBAF-44C5-B545-5F83FC24C0F6}" type="sibTrans" cxnId="{322E236E-2523-4ED1-9CB4-EB9FE9199448}">
      <dgm:prSet/>
      <dgm:spPr/>
      <dgm:t>
        <a:bodyPr/>
        <a:lstStyle/>
        <a:p>
          <a:endParaRPr lang="pt-BR"/>
        </a:p>
      </dgm:t>
    </dgm:pt>
    <dgm:pt modelId="{81A828B0-AEE9-4EAE-BF2C-E12ADFA9B4FB}">
      <dgm:prSet phldrT="[Texto]"/>
      <dgm:spPr/>
      <dgm:t>
        <a:bodyPr/>
        <a:lstStyle/>
        <a:p>
          <a:r>
            <a:rPr lang="pt-BR" dirty="0"/>
            <a:t>Objetivos de negócio da aplicação</a:t>
          </a:r>
        </a:p>
      </dgm:t>
    </dgm:pt>
    <dgm:pt modelId="{438B313F-6F05-4F24-A552-57BADAE8354A}" type="parTrans" cxnId="{319A6D46-DBCE-4B76-9633-28F856446BA2}">
      <dgm:prSet/>
      <dgm:spPr/>
      <dgm:t>
        <a:bodyPr/>
        <a:lstStyle/>
        <a:p>
          <a:endParaRPr lang="pt-BR"/>
        </a:p>
      </dgm:t>
    </dgm:pt>
    <dgm:pt modelId="{E2657E4D-3308-4CFE-B949-6FE81C9B0B85}" type="sibTrans" cxnId="{319A6D46-DBCE-4B76-9633-28F856446BA2}">
      <dgm:prSet/>
      <dgm:spPr/>
      <dgm:t>
        <a:bodyPr/>
        <a:lstStyle/>
        <a:p>
          <a:endParaRPr lang="pt-BR"/>
        </a:p>
      </dgm:t>
    </dgm:pt>
    <dgm:pt modelId="{45857EA0-8FA8-46E1-8955-CEC7109F259E}" type="pres">
      <dgm:prSet presAssocID="{1D9A9722-8F56-4944-9057-7EB26036ED2C}" presName="compositeShape" presStyleCnt="0">
        <dgm:presLayoutVars>
          <dgm:chMax val="7"/>
          <dgm:dir/>
          <dgm:resizeHandles val="exact"/>
        </dgm:presLayoutVars>
      </dgm:prSet>
      <dgm:spPr/>
    </dgm:pt>
    <dgm:pt modelId="{6C13FE13-33BA-41AC-BD31-BB2FC6D898E2}" type="pres">
      <dgm:prSet presAssocID="{988BCA3D-F19C-4980-ACFE-E5E86AC8B936}" presName="circ1" presStyleLbl="vennNode1" presStyleIdx="0" presStyleCnt="2"/>
      <dgm:spPr/>
    </dgm:pt>
    <dgm:pt modelId="{9695F831-289D-4549-8874-AA35E9ABA707}" type="pres">
      <dgm:prSet presAssocID="{988BCA3D-F19C-4980-ACFE-E5E86AC8B9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2B6C3E-D6C7-4C77-B1DD-571F30ECB831}" type="pres">
      <dgm:prSet presAssocID="{81A828B0-AEE9-4EAE-BF2C-E12ADFA9B4FB}" presName="circ2" presStyleLbl="vennNode1" presStyleIdx="1" presStyleCnt="2"/>
      <dgm:spPr/>
    </dgm:pt>
    <dgm:pt modelId="{B9FFF756-15B8-4454-97F4-BFF132906244}" type="pres">
      <dgm:prSet presAssocID="{81A828B0-AEE9-4EAE-BF2C-E12ADFA9B4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6D9D3F-C0DA-4543-84D8-2906426BE39B}" type="presOf" srcId="{81A828B0-AEE9-4EAE-BF2C-E12ADFA9B4FB}" destId="{052B6C3E-D6C7-4C77-B1DD-571F30ECB831}" srcOrd="0" destOrd="0" presId="urn:microsoft.com/office/officeart/2005/8/layout/venn1"/>
    <dgm:cxn modelId="{319A6D46-DBCE-4B76-9633-28F856446BA2}" srcId="{1D9A9722-8F56-4944-9057-7EB26036ED2C}" destId="{81A828B0-AEE9-4EAE-BF2C-E12ADFA9B4FB}" srcOrd="1" destOrd="0" parTransId="{438B313F-6F05-4F24-A552-57BADAE8354A}" sibTransId="{E2657E4D-3308-4CFE-B949-6FE81C9B0B85}"/>
    <dgm:cxn modelId="{51298466-FFA4-4BE7-80BB-66AEB5B9329B}" type="presOf" srcId="{81A828B0-AEE9-4EAE-BF2C-E12ADFA9B4FB}" destId="{B9FFF756-15B8-4454-97F4-BFF132906244}" srcOrd="1" destOrd="0" presId="urn:microsoft.com/office/officeart/2005/8/layout/venn1"/>
    <dgm:cxn modelId="{322E236E-2523-4ED1-9CB4-EB9FE9199448}" srcId="{1D9A9722-8F56-4944-9057-7EB26036ED2C}" destId="{988BCA3D-F19C-4980-ACFE-E5E86AC8B936}" srcOrd="0" destOrd="0" parTransId="{F53213DF-5759-4A85-A114-AA21BC008D24}" sibTransId="{1A035FA5-DBAF-44C5-B545-5F83FC24C0F6}"/>
    <dgm:cxn modelId="{A1849294-612C-4F4D-AFF0-A733B89D1463}" type="presOf" srcId="{988BCA3D-F19C-4980-ACFE-E5E86AC8B936}" destId="{6C13FE13-33BA-41AC-BD31-BB2FC6D898E2}" srcOrd="0" destOrd="0" presId="urn:microsoft.com/office/officeart/2005/8/layout/venn1"/>
    <dgm:cxn modelId="{95300F98-50F9-4549-8401-61140D8FE552}" type="presOf" srcId="{1D9A9722-8F56-4944-9057-7EB26036ED2C}" destId="{45857EA0-8FA8-46E1-8955-CEC7109F259E}" srcOrd="0" destOrd="0" presId="urn:microsoft.com/office/officeart/2005/8/layout/venn1"/>
    <dgm:cxn modelId="{B106F49C-8718-4F1C-8F60-AE955474C229}" type="presOf" srcId="{988BCA3D-F19C-4980-ACFE-E5E86AC8B936}" destId="{9695F831-289D-4549-8874-AA35E9ABA707}" srcOrd="1" destOrd="0" presId="urn:microsoft.com/office/officeart/2005/8/layout/venn1"/>
    <dgm:cxn modelId="{0C397357-0516-4C0E-8D41-1E392B648650}" type="presParOf" srcId="{45857EA0-8FA8-46E1-8955-CEC7109F259E}" destId="{6C13FE13-33BA-41AC-BD31-BB2FC6D898E2}" srcOrd="0" destOrd="0" presId="urn:microsoft.com/office/officeart/2005/8/layout/venn1"/>
    <dgm:cxn modelId="{574434B4-9B93-4D7C-8DCF-52C7402EA35F}" type="presParOf" srcId="{45857EA0-8FA8-46E1-8955-CEC7109F259E}" destId="{9695F831-289D-4549-8874-AA35E9ABA707}" srcOrd="1" destOrd="0" presId="urn:microsoft.com/office/officeart/2005/8/layout/venn1"/>
    <dgm:cxn modelId="{08797728-372C-4577-AFFC-72E38EA9A9BE}" type="presParOf" srcId="{45857EA0-8FA8-46E1-8955-CEC7109F259E}" destId="{052B6C3E-D6C7-4C77-B1DD-571F30ECB831}" srcOrd="2" destOrd="0" presId="urn:microsoft.com/office/officeart/2005/8/layout/venn1"/>
    <dgm:cxn modelId="{04C994F5-2FBC-4237-80D2-DFCE22EB8D4A}" type="presParOf" srcId="{45857EA0-8FA8-46E1-8955-CEC7109F259E}" destId="{B9FFF756-15B8-4454-97F4-BFF13290624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3FE13-33BA-41AC-BD31-BB2FC6D898E2}">
      <dsp:nvSpPr>
        <dsp:cNvPr id="0" name=""/>
        <dsp:cNvSpPr/>
      </dsp:nvSpPr>
      <dsp:spPr>
        <a:xfrm>
          <a:off x="751286" y="9387"/>
          <a:ext cx="3432450" cy="343245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Necessidades dos usuários que utilização a aplicação</a:t>
          </a:r>
        </a:p>
      </dsp:txBody>
      <dsp:txXfrm>
        <a:off x="1230592" y="414147"/>
        <a:ext cx="1979070" cy="2622931"/>
      </dsp:txXfrm>
    </dsp:sp>
    <dsp:sp modelId="{052B6C3E-D6C7-4C77-B1DD-571F30ECB831}">
      <dsp:nvSpPr>
        <dsp:cNvPr id="0" name=""/>
        <dsp:cNvSpPr/>
      </dsp:nvSpPr>
      <dsp:spPr>
        <a:xfrm>
          <a:off x="3225124" y="9387"/>
          <a:ext cx="3432450" cy="3432450"/>
        </a:xfrm>
        <a:prstGeom prst="ellipse">
          <a:avLst/>
        </a:prstGeom>
        <a:solidFill>
          <a:schemeClr val="accent4">
            <a:alpha val="50000"/>
            <a:hueOff val="-1924710"/>
            <a:satOff val="77646"/>
            <a:lumOff val="-162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Objetivos de negócio da aplicação</a:t>
          </a:r>
        </a:p>
      </dsp:txBody>
      <dsp:txXfrm>
        <a:off x="4199198" y="414147"/>
        <a:ext cx="1979070" cy="2622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 (UX)</a:t>
            </a:r>
            <a:br>
              <a:rPr lang="pt-BR" dirty="0"/>
            </a:br>
            <a:r>
              <a:rPr lang="pt-BR" sz="2800" i="1" dirty="0"/>
              <a:t>A Experiência do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1 - 2</a:t>
            </a:r>
          </a:p>
        </p:txBody>
      </p:sp>
    </p:spTree>
    <p:extLst>
      <p:ext uri="{BB962C8B-B14F-4D97-AF65-F5344CB8AC3E}">
        <p14:creationId xmlns:p14="http://schemas.microsoft.com/office/powerpoint/2010/main" val="233887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X design: uma carreira em expansão - Notícias e Eventos | F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7772400" cy="6774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Profissional de UX</a:t>
            </a:r>
          </a:p>
        </p:txBody>
      </p:sp>
    </p:spTree>
    <p:extLst>
      <p:ext uri="{BB962C8B-B14F-4D97-AF65-F5344CB8AC3E}">
        <p14:creationId xmlns:p14="http://schemas.microsoft.com/office/powerpoint/2010/main" val="133996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844824"/>
            <a:ext cx="4680520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000" dirty="0"/>
              <a:t>UX designers trabalham para construir produtos que sejam fáceis de </a:t>
            </a:r>
            <a:r>
              <a:rPr lang="pt-BR" sz="2000" b="1" dirty="0"/>
              <a:t>usar (a tal usabilidade)</a:t>
            </a:r>
            <a:r>
              <a:rPr lang="pt-BR" sz="2000" dirty="0"/>
              <a:t>, reduzindo a fricção e permitindo que os usuários completem a tarefa desejada em menos tempo, com menos ruído e obstáculos.</a:t>
            </a:r>
          </a:p>
          <a:p>
            <a:endParaRPr lang="pt-BR" sz="2000" dirty="0"/>
          </a:p>
          <a:p>
            <a:r>
              <a:rPr lang="pt-BR" sz="2000" dirty="0"/>
              <a:t> Ao mesmo tempo, apoiam-se em princípios da psicologia para motivar o usuário e incentivá-lo a seguir adiante. </a:t>
            </a: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  <p:pic>
        <p:nvPicPr>
          <p:cNvPr id="4098" name="Picture 2" descr="Foundations of User Experience Design | Free Online Course | Al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3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7487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11960" y="4149080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UX</a:t>
            </a:r>
          </a:p>
        </p:txBody>
      </p:sp>
    </p:spTree>
    <p:extLst>
      <p:ext uri="{BB962C8B-B14F-4D97-AF65-F5344CB8AC3E}">
        <p14:creationId xmlns:p14="http://schemas.microsoft.com/office/powerpoint/2010/main" val="365220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000" dirty="0"/>
              <a:t>Seja uma criança de 6 anos cheia de “por que’ s” </a:t>
            </a:r>
          </a:p>
          <a:p>
            <a:endParaRPr lang="pt-BR" sz="2000" dirty="0"/>
          </a:p>
          <a:p>
            <a:r>
              <a:rPr lang="pt-BR" sz="2000" dirty="0"/>
              <a:t>O UX Design passa mais tempo aprendendo sobre o negócio e se colocando no lugar do usuário que atuando como designer (cores, fontes, formatos)</a:t>
            </a:r>
          </a:p>
          <a:p>
            <a:pPr lvl="1"/>
            <a:r>
              <a:rPr lang="pt-BR" sz="1800" dirty="0"/>
              <a:t>Claro que, posteriormente um profissional de design deve assumir essa questão.</a:t>
            </a:r>
          </a:p>
          <a:p>
            <a:endParaRPr lang="pt-BR" sz="2000" i="1" dirty="0"/>
          </a:p>
          <a:p>
            <a:r>
              <a:rPr lang="pt-BR" sz="2000" dirty="0"/>
              <a:t>O mais importante para o UX Designer é imaginar e questionar como as pessoas usarão seu produto, quais tarefas conseguirão realizar, em qual ordem as interações vão acontecer, e por aí vai.</a:t>
            </a: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</p:spTree>
    <p:extLst>
      <p:ext uri="{BB962C8B-B14F-4D97-AF65-F5344CB8AC3E}">
        <p14:creationId xmlns:p14="http://schemas.microsoft.com/office/powerpoint/2010/main" val="95610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4275997" cy="345069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Os profissionais de UX começaram a surgir em uma época na qual eram chamados de </a:t>
            </a:r>
            <a:r>
              <a:rPr lang="pt-BR" b="1" dirty="0"/>
              <a:t>Arquitetos de Informação</a:t>
            </a:r>
            <a:r>
              <a:rPr lang="pt-BR" dirty="0"/>
              <a:t>, sendo responsáveis essencialmente por organizar todo o conteúdo de um website de uma maneira lógica para o usuário final.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572000" cy="32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7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345069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pt-BR" dirty="0"/>
              <a:t>O mundo digital evoluiu bastante, e esse perfil precisou se reinventar e evoluir para assumir novas responsabilidades, tornando-se mais completo e relevante entre os profissionais do mercado digital.</a:t>
            </a:r>
          </a:p>
          <a:p>
            <a:endParaRPr lang="pt-BR" dirty="0"/>
          </a:p>
          <a:p>
            <a:r>
              <a:rPr lang="pt-BR" dirty="0"/>
              <a:t>Assim, o UX Designer começou a ter um papel um pouco mais estratégico dentro do processo de design do que simplesmente desenhar interfaces. </a:t>
            </a:r>
          </a:p>
          <a:p>
            <a:endParaRPr lang="pt-BR" dirty="0"/>
          </a:p>
          <a:p>
            <a:r>
              <a:rPr lang="pt-BR" dirty="0"/>
              <a:t>Empresas colocam o UX designer fazendo o meio de campo entre o pensamento estratégico (planejar um produto) e o pensamento prático (desenhar um produto), ajudando a definir como as ideias, especialmente as digitais, vão tomar forma.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</p:spTree>
    <p:extLst>
      <p:ext uri="{BB962C8B-B14F-4D97-AF65-F5344CB8AC3E}">
        <p14:creationId xmlns:p14="http://schemas.microsoft.com/office/powerpoint/2010/main" val="193552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pt-BR" dirty="0"/>
              <a:t>Uma de suas principais funções é pensar em questões mais estratégicas. Os pontos fundamentais com que um UX Designer deve se preocupar são:</a:t>
            </a:r>
          </a:p>
          <a:p>
            <a:pPr lvl="1"/>
            <a:r>
              <a:rPr lang="pt-BR" dirty="0"/>
              <a:t>Por que existe um vídeo? </a:t>
            </a:r>
          </a:p>
          <a:p>
            <a:pPr lvl="1"/>
            <a:r>
              <a:rPr lang="pt-BR" dirty="0"/>
              <a:t>Qual a importância dele para o propósito da página? </a:t>
            </a:r>
          </a:p>
          <a:p>
            <a:pPr lvl="1"/>
            <a:r>
              <a:rPr lang="pt-BR" dirty="0"/>
              <a:t>Em qual contexto devo apresentar este conteúdo ao usuário?</a:t>
            </a:r>
          </a:p>
          <a:p>
            <a:pPr lvl="1"/>
            <a:r>
              <a:rPr lang="pt-BR" dirty="0"/>
              <a:t>Qual é a ação primária e a secundária da página?</a:t>
            </a:r>
          </a:p>
          <a:p>
            <a:pPr lvl="1"/>
            <a:r>
              <a:rPr lang="pt-BR" dirty="0"/>
              <a:t>O que pode ser mostrado ao longo da navegação do usuário? </a:t>
            </a:r>
          </a:p>
          <a:p>
            <a:pPr lvl="1"/>
            <a:r>
              <a:rPr lang="pt-BR" dirty="0"/>
              <a:t>O que podemos agrupar e o que deve ficar muito na cara do usuário? </a:t>
            </a:r>
          </a:p>
          <a:p>
            <a:pPr lvl="1"/>
            <a:r>
              <a:rPr lang="pt-BR" dirty="0"/>
              <a:t>O que acontece ao final da página?</a:t>
            </a:r>
          </a:p>
          <a:p>
            <a:pPr lvl="1"/>
            <a:r>
              <a:rPr lang="pt-BR" dirty="0"/>
              <a:t>O que o texto do botão deve comunicar para o usuário? </a:t>
            </a:r>
          </a:p>
          <a:p>
            <a:pPr lvl="1"/>
            <a:r>
              <a:rPr lang="pt-BR" dirty="0"/>
              <a:t>Este tipo de informação sensível é mostrada para todos os usuários? </a:t>
            </a:r>
          </a:p>
          <a:p>
            <a:pPr lvl="1"/>
            <a:r>
              <a:rPr lang="pt-BR" dirty="0"/>
              <a:t>O que acontece quando o usuário clica neste botão?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Profissional de UX</a:t>
            </a:r>
          </a:p>
        </p:txBody>
      </p:sp>
    </p:spTree>
    <p:extLst>
      <p:ext uri="{BB962C8B-B14F-4D97-AF65-F5344CB8AC3E}">
        <p14:creationId xmlns:p14="http://schemas.microsoft.com/office/powerpoint/2010/main" val="248333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187220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/>
              <a:t>Visão Estratégica </a:t>
            </a:r>
            <a:r>
              <a:rPr lang="pt-BR" dirty="0">
                <a:sym typeface="Wingdings" pitchFamily="2" charset="2"/>
              </a:rPr>
              <a:t> necessidades da empresa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Pesquisa com Usuários </a:t>
            </a:r>
            <a:r>
              <a:rPr lang="pt-BR" dirty="0">
                <a:sym typeface="Wingdings" pitchFamily="2" charset="2"/>
              </a:rPr>
              <a:t> necessidades dos usuários</a:t>
            </a:r>
            <a:endParaRPr lang="pt-BR" dirty="0"/>
          </a:p>
          <a:p>
            <a:endParaRPr lang="pt-BR" dirty="0"/>
          </a:p>
          <a:p>
            <a:r>
              <a:rPr lang="pt-BR" dirty="0"/>
              <a:t>Arquitetura de Informação e Design de Interface </a:t>
            </a:r>
            <a:r>
              <a:rPr lang="pt-BR" dirty="0">
                <a:sym typeface="Wingdings" pitchFamily="2" charset="2"/>
              </a:rPr>
              <a:t> Materialização da solução para os objetivos.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atuação do UX Design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61329" r="25483"/>
          <a:stretch/>
        </p:blipFill>
        <p:spPr bwMode="auto">
          <a:xfrm>
            <a:off x="611560" y="4005064"/>
            <a:ext cx="7920880" cy="26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6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399389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Uma das habilidades do UX Designer é pensar estrategicamente qual é a visão do produto que está sendo construído e que tipo de problema ele deve resolver.</a:t>
            </a:r>
          </a:p>
          <a:p>
            <a:endParaRPr lang="pt-BR" dirty="0"/>
          </a:p>
          <a:p>
            <a:r>
              <a:rPr lang="pt-BR" dirty="0"/>
              <a:t> A estratégia deve estar totalmente alinhada aos objetivos de negócio do cliente, contexto de mercado e necessidades dos usuários. </a:t>
            </a:r>
          </a:p>
          <a:p>
            <a:endParaRPr lang="pt-BR" dirty="0"/>
          </a:p>
          <a:p>
            <a:r>
              <a:rPr lang="pt-BR" dirty="0"/>
              <a:t>Aqui é a fase na qual todos os porquês devem ser respondidos de forma clara. </a:t>
            </a:r>
          </a:p>
          <a:p>
            <a:pPr lvl="1"/>
            <a:r>
              <a:rPr lang="pt-BR" dirty="0"/>
              <a:t>Para quem será feito? </a:t>
            </a:r>
          </a:p>
          <a:p>
            <a:pPr lvl="1"/>
            <a:r>
              <a:rPr lang="pt-BR" dirty="0"/>
              <a:t>Como o produto vai evoluir com o tempo?</a:t>
            </a:r>
          </a:p>
          <a:p>
            <a:pPr lvl="1"/>
            <a:r>
              <a:rPr lang="pt-BR" dirty="0"/>
              <a:t>Como os objetivos de negócio serão atingidos?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Estratégica</a:t>
            </a:r>
          </a:p>
        </p:txBody>
      </p:sp>
    </p:spTree>
    <p:extLst>
      <p:ext uri="{BB962C8B-B14F-4D97-AF65-F5344CB8AC3E}">
        <p14:creationId xmlns:p14="http://schemas.microsoft.com/office/powerpoint/2010/main" val="18297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dirty="0"/>
              <a:t>O UX Designer deve ser capaz de conduzir pesquisas e entrevistas com usuários. </a:t>
            </a:r>
          </a:p>
          <a:p>
            <a:endParaRPr lang="pt-BR" dirty="0"/>
          </a:p>
          <a:p>
            <a:r>
              <a:rPr lang="pt-BR" dirty="0"/>
              <a:t>Nessa fase, é importante identificar questões como: </a:t>
            </a:r>
          </a:p>
          <a:p>
            <a:pPr lvl="1"/>
            <a:r>
              <a:rPr lang="pt-BR" dirty="0"/>
              <a:t>quais são as necessidades, </a:t>
            </a:r>
          </a:p>
          <a:p>
            <a:pPr lvl="1"/>
            <a:r>
              <a:rPr lang="pt-BR" dirty="0"/>
              <a:t>anseios e motivações das pessoas ao se relacionarem com uma determinada indústria. </a:t>
            </a:r>
          </a:p>
          <a:p>
            <a:pPr lvl="1"/>
            <a:r>
              <a:rPr lang="pt-BR" dirty="0"/>
              <a:t>Quais são as principais tarefas que as pessoas precisam realizar. </a:t>
            </a:r>
          </a:p>
          <a:p>
            <a:pPr lvl="1"/>
            <a:endParaRPr lang="pt-BR" dirty="0"/>
          </a:p>
          <a:p>
            <a:r>
              <a:rPr lang="pt-BR" dirty="0"/>
              <a:t>Esta etapa ajuda a identificar oportunidades que o produto ou o mercado atual ainda não atende, como também para priorizar os problemas que precisam ser resolvidos.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Pesquisas com usuários</a:t>
            </a:r>
          </a:p>
        </p:txBody>
      </p:sp>
    </p:spTree>
    <p:extLst>
      <p:ext uri="{BB962C8B-B14F-4D97-AF65-F5344CB8AC3E}">
        <p14:creationId xmlns:p14="http://schemas.microsoft.com/office/powerpoint/2010/main" val="125028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17207" r="34950"/>
          <a:stretch/>
        </p:blipFill>
        <p:spPr bwMode="auto">
          <a:xfrm>
            <a:off x="683568" y="2276872"/>
            <a:ext cx="2965631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17756" r="35259"/>
          <a:stretch/>
        </p:blipFill>
        <p:spPr bwMode="auto">
          <a:xfrm>
            <a:off x="3923928" y="2276872"/>
            <a:ext cx="3110248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9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pt-BR" dirty="0"/>
              <a:t>Disciplina tem suas raízes na biblioteconomia (organizar e catalogar os títulos dentro de uma biblioteca para que sejam facilmente encontradas pelo visitante) e é, de certa forma, similar no ambiente digital. </a:t>
            </a:r>
          </a:p>
          <a:p>
            <a:endParaRPr lang="pt-BR" dirty="0"/>
          </a:p>
          <a:p>
            <a:r>
              <a:rPr lang="pt-BR" dirty="0"/>
              <a:t>Como fazer com que as informações sejam organizadas no menu de um site, por exemplo, de forma que sejam acessadas facilmente pelos usuários? </a:t>
            </a:r>
          </a:p>
          <a:p>
            <a:r>
              <a:rPr lang="pt-BR" dirty="0"/>
              <a:t>Qual perfil de usuário está buscando qual tipo de informação? </a:t>
            </a:r>
          </a:p>
          <a:p>
            <a:endParaRPr lang="pt-BR" dirty="0"/>
          </a:p>
          <a:p>
            <a:r>
              <a:rPr lang="pt-BR" dirty="0"/>
              <a:t>Como os itens estão ordenados, agrupados e organizados dentro da estrutura do site?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85419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Entender e definir o comportamento das interfaces quando o usuário interage com elas.</a:t>
            </a:r>
          </a:p>
          <a:p>
            <a:pPr lvl="1"/>
            <a:r>
              <a:rPr lang="pt-BR" dirty="0"/>
              <a:t> O que acontece quando eu clico em determinado botão? </a:t>
            </a:r>
          </a:p>
          <a:p>
            <a:pPr lvl="1"/>
            <a:r>
              <a:rPr lang="pt-BR" dirty="0"/>
              <a:t>Como a interface responde? </a:t>
            </a:r>
          </a:p>
          <a:p>
            <a:pPr lvl="1"/>
            <a:r>
              <a:rPr lang="pt-BR" dirty="0"/>
              <a:t>Como eu arrasto um produto para meu carrinho de compras? </a:t>
            </a:r>
          </a:p>
          <a:p>
            <a:endParaRPr lang="pt-BR" dirty="0"/>
          </a:p>
          <a:p>
            <a:r>
              <a:rPr lang="pt-BR" dirty="0"/>
              <a:t>Qual a exata quantidade de informação que o usuário precisa saber para realizar a tarefa naquele momento?</a:t>
            </a:r>
          </a:p>
          <a:p>
            <a:endParaRPr lang="pt-BR" dirty="0"/>
          </a:p>
          <a:p>
            <a:r>
              <a:rPr lang="pt-BR" dirty="0"/>
              <a:t> Como a interface pode ser usada para criar uma narrativa na experiência do usuário?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de Interação</a:t>
            </a:r>
          </a:p>
        </p:txBody>
      </p:sp>
    </p:spTree>
    <p:extLst>
      <p:ext uri="{BB962C8B-B14F-4D97-AF65-F5344CB8AC3E}">
        <p14:creationId xmlns:p14="http://schemas.microsoft.com/office/powerpoint/2010/main" val="293250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Organizar e rotular a informação de forma que faça sentido para o usuário. </a:t>
            </a:r>
          </a:p>
          <a:p>
            <a:r>
              <a:rPr lang="pt-BR" dirty="0"/>
              <a:t>A categoria da loja virtual vai se chamar “Refrigeradores” ou “Geladeiras”? </a:t>
            </a:r>
          </a:p>
          <a:p>
            <a:pPr lvl="1"/>
            <a:r>
              <a:rPr lang="pt-BR" dirty="0"/>
              <a:t>E se o usuário buscar por “Freezer”, o que acontece? </a:t>
            </a:r>
          </a:p>
          <a:p>
            <a:pPr lvl="1"/>
            <a:endParaRPr lang="pt-BR" dirty="0"/>
          </a:p>
          <a:p>
            <a:r>
              <a:rPr lang="pt-BR" dirty="0"/>
              <a:t>O perfil demográfico do usuário daquele site/</a:t>
            </a:r>
            <a:r>
              <a:rPr lang="pt-BR" dirty="0" err="1"/>
              <a:t>app</a:t>
            </a:r>
            <a:r>
              <a:rPr lang="pt-BR" dirty="0"/>
              <a:t> está habituado com aquela linguagem?</a:t>
            </a:r>
          </a:p>
          <a:p>
            <a:endParaRPr lang="pt-BR" dirty="0"/>
          </a:p>
          <a:p>
            <a:r>
              <a:rPr lang="pt-BR" dirty="0"/>
              <a:t>Como classificar as editorias de um portal de notícias? </a:t>
            </a:r>
          </a:p>
          <a:p>
            <a:endParaRPr lang="pt-BR" dirty="0"/>
          </a:p>
          <a:p>
            <a:r>
              <a:rPr lang="pt-BR" dirty="0"/>
              <a:t>Quase tudo que existe no mundo pode ser classificado de acordo com algum esquema taxonômico — de espécies de plantas a países e continentes.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</a:t>
            </a:r>
          </a:p>
        </p:txBody>
      </p:sp>
    </p:spTree>
    <p:extLst>
      <p:ext uri="{BB962C8B-B14F-4D97-AF65-F5344CB8AC3E}">
        <p14:creationId xmlns:p14="http://schemas.microsoft.com/office/powerpoint/2010/main" val="254229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as demais áreas , o que pensam?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8421" r="22694" b="4133"/>
          <a:stretch/>
        </p:blipFill>
        <p:spPr bwMode="auto">
          <a:xfrm>
            <a:off x="539552" y="1486271"/>
            <a:ext cx="7920880" cy="53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5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Perguntas??</a:t>
            </a:r>
          </a:p>
        </p:txBody>
      </p:sp>
    </p:spTree>
    <p:extLst>
      <p:ext uri="{BB962C8B-B14F-4D97-AF65-F5344CB8AC3E}">
        <p14:creationId xmlns:p14="http://schemas.microsoft.com/office/powerpoint/2010/main" val="68939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76872"/>
            <a:ext cx="8424935" cy="4392488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Pesquisas duas vagas de trabalho apontadas como vagas para UX Designer (no </a:t>
            </a:r>
            <a:r>
              <a:rPr lang="pt-BR" dirty="0" err="1"/>
              <a:t>Linkedin</a:t>
            </a:r>
            <a:r>
              <a:rPr lang="pt-BR" dirty="0"/>
              <a:t> ou outro site de trabalho) e relacionar os requisitos da vaga com os itens estudados em aula de hoje.</a:t>
            </a:r>
          </a:p>
          <a:p>
            <a:endParaRPr lang="pt-BR" dirty="0"/>
          </a:p>
          <a:p>
            <a:r>
              <a:rPr lang="pt-BR" b="1" dirty="0"/>
              <a:t>Não precisa entregar, será discutido em aula.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186686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Métodos e Entregáveis de UX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32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76872"/>
            <a:ext cx="8424935" cy="4392488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Quase nada daquilo que é desenhado ou projetado pelo UX designer acaba sendo “visto” pelo consumidor final. </a:t>
            </a:r>
          </a:p>
          <a:p>
            <a:endParaRPr lang="pt-BR" dirty="0"/>
          </a:p>
          <a:p>
            <a:r>
              <a:rPr lang="pt-BR" dirty="0"/>
              <a:t>O objetivo dos entregáveis é facilitar a comunicação entre os membros do time, documentar decisões que foram tomadas em reuniões e </a:t>
            </a:r>
            <a:r>
              <a:rPr lang="pt-BR" dirty="0" err="1"/>
              <a:t>brainstorms</a:t>
            </a:r>
            <a:r>
              <a:rPr lang="pt-BR" dirty="0"/>
              <a:t>, </a:t>
            </a:r>
          </a:p>
          <a:p>
            <a:endParaRPr lang="pt-BR" dirty="0"/>
          </a:p>
          <a:p>
            <a:r>
              <a:rPr lang="pt-BR" dirty="0"/>
              <a:t>Colher insights sobre aquilo que os usuários finais precisam e/ou garantir que todos estejam alinhados a respeito do que está sendo criado.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 Entregáveis de UX</a:t>
            </a:r>
          </a:p>
        </p:txBody>
      </p:sp>
    </p:spTree>
    <p:extLst>
      <p:ext uri="{BB962C8B-B14F-4D97-AF65-F5344CB8AC3E}">
        <p14:creationId xmlns:p14="http://schemas.microsoft.com/office/powerpoint/2010/main" val="231761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2276872"/>
            <a:ext cx="2664295" cy="30963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Variam de acordo com:</a:t>
            </a:r>
          </a:p>
          <a:p>
            <a:pPr lvl="1"/>
            <a:r>
              <a:rPr lang="pt-BR" sz="1600" b="1" dirty="0"/>
              <a:t>Projeto</a:t>
            </a:r>
          </a:p>
          <a:p>
            <a:pPr lvl="1"/>
            <a:r>
              <a:rPr lang="pt-BR" sz="1600" b="1" dirty="0"/>
              <a:t>Objetivos de design</a:t>
            </a:r>
          </a:p>
          <a:p>
            <a:pPr lvl="1"/>
            <a:r>
              <a:rPr lang="pt-BR" sz="1600" b="1" dirty="0"/>
              <a:t>Expectativas do cliente </a:t>
            </a:r>
          </a:p>
          <a:p>
            <a:pPr lvl="1"/>
            <a:r>
              <a:rPr lang="pt-BR" sz="1600" b="1" dirty="0"/>
              <a:t>Membro do time envolvidos</a:t>
            </a:r>
          </a:p>
          <a:p>
            <a:pPr lvl="1"/>
            <a:endParaRPr lang="pt-BR" sz="1600" b="1" dirty="0"/>
          </a:p>
          <a:p>
            <a:pPr lvl="1"/>
            <a:endParaRPr lang="pt-BR" sz="16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 Entregáveis de UX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87824" y="2276872"/>
            <a:ext cx="6170565" cy="3744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1pPr>
            <a:lvl2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Definir a estratégia de design, </a:t>
            </a:r>
          </a:p>
          <a:p>
            <a:r>
              <a:rPr lang="pt-BR" dirty="0"/>
              <a:t>Gerar ideias através de </a:t>
            </a:r>
            <a:r>
              <a:rPr lang="pt-BR" dirty="0" err="1"/>
              <a:t>brainstorms</a:t>
            </a:r>
            <a:r>
              <a:rPr lang="pt-BR" dirty="0"/>
              <a:t>, </a:t>
            </a:r>
          </a:p>
          <a:p>
            <a:r>
              <a:rPr lang="pt-BR" dirty="0"/>
              <a:t>Planejar as funcionalidades e a evolução de um produto, </a:t>
            </a:r>
          </a:p>
          <a:p>
            <a:r>
              <a:rPr lang="pt-BR" dirty="0"/>
              <a:t>Testar com usuários e capturar insights por meio de pesquisas </a:t>
            </a:r>
          </a:p>
          <a:p>
            <a:endParaRPr lang="pt-BR" dirty="0"/>
          </a:p>
          <a:p>
            <a:r>
              <a:rPr lang="pt-BR" dirty="0"/>
              <a:t>– esses são alguns exemplos de métodos que ajudam não apenas o UX designer, mas todos os membros do time, a desenhar produtos que sejam realmente relevantes para as pessoas. </a:t>
            </a:r>
          </a:p>
          <a:p>
            <a:endParaRPr lang="pt-BR" dirty="0"/>
          </a:p>
          <a:p>
            <a:r>
              <a:rPr lang="pt-BR" dirty="0"/>
              <a:t>Nem todos os métodos listados aqui são utilizados em todos os produtos</a:t>
            </a:r>
          </a:p>
        </p:txBody>
      </p:sp>
    </p:spTree>
    <p:extLst>
      <p:ext uri="{BB962C8B-B14F-4D97-AF65-F5344CB8AC3E}">
        <p14:creationId xmlns:p14="http://schemas.microsoft.com/office/powerpoint/2010/main" val="423211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7525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dirty="0"/>
              <a:t>Nesse grupo entram os métodos usados no momento inicial do projeto, quando a estratégia está sendo definida e o time está preocupado em direcionar o produto para um lado ou para o outro.</a:t>
            </a:r>
          </a:p>
          <a:p>
            <a:endParaRPr lang="pt-BR" dirty="0"/>
          </a:p>
          <a:p>
            <a:r>
              <a:rPr lang="pt-BR" dirty="0"/>
              <a:t>Steve Jobs costumava dizer que o Design não é somente como as coisas são vistas ou sentidas. Design é como as coisas funcionam. Esse pensamento retrata bem o verdadeiro papel do UX Designer. </a:t>
            </a:r>
          </a:p>
          <a:p>
            <a:endParaRPr lang="pt-BR" dirty="0"/>
          </a:p>
          <a:p>
            <a:r>
              <a:rPr lang="pt-BR" dirty="0"/>
              <a:t>Conhecer os métodos e saber a hora certa de usá-los é uma das habilidades mais procuradas em um profissional de UX.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Fase de Descoberta e a Definição das Estratégias</a:t>
            </a:r>
          </a:p>
        </p:txBody>
      </p:sp>
    </p:spTree>
    <p:extLst>
      <p:ext uri="{BB962C8B-B14F-4D97-AF65-F5344CB8AC3E}">
        <p14:creationId xmlns:p14="http://schemas.microsoft.com/office/powerpoint/2010/main" val="36912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772816"/>
            <a:ext cx="8712967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i="1" dirty="0" err="1"/>
              <a:t>User</a:t>
            </a:r>
            <a:r>
              <a:rPr lang="pt-BR" sz="2000" b="1" i="1" dirty="0"/>
              <a:t> Experience (UX) </a:t>
            </a:r>
            <a:r>
              <a:rPr lang="pt-BR" sz="2000" b="1" i="1" dirty="0">
                <a:sym typeface="Wingdings" pitchFamily="2" charset="2"/>
              </a:rPr>
              <a:t> </a:t>
            </a:r>
            <a:r>
              <a:rPr lang="pt-BR" sz="2000" dirty="0">
                <a:sym typeface="Wingdings" pitchFamily="2" charset="2"/>
              </a:rPr>
              <a:t>Experiência do Usuário  Experiência de quem usa.</a:t>
            </a:r>
          </a:p>
          <a:p>
            <a:endParaRPr lang="pt-BR" sz="2000" b="1" i="1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Apesar do estrangeirismo, o termo refere-se a algo comum no nosso cotidiano: </a:t>
            </a:r>
            <a:r>
              <a:rPr lang="pt-BR" sz="2000" b="1" dirty="0">
                <a:sym typeface="Wingdings" pitchFamily="2" charset="2"/>
              </a:rPr>
              <a:t>utilizar alguma coisa.</a:t>
            </a:r>
          </a:p>
          <a:p>
            <a:endParaRPr lang="pt-BR" sz="2000" b="1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Todo mundo utiliza algo durante o dia, seja ele digital ou não.</a:t>
            </a:r>
          </a:p>
          <a:p>
            <a:pPr lvl="1"/>
            <a:r>
              <a:rPr lang="pt-BR" sz="1800" i="1" dirty="0">
                <a:sym typeface="Wingdings" pitchFamily="2" charset="2"/>
              </a:rPr>
              <a:t>Mas vamos nos focar em produtos digitais</a:t>
            </a:r>
          </a:p>
          <a:p>
            <a:endParaRPr lang="pt-BR" sz="2000" i="1" dirty="0">
              <a:sym typeface="Wingdings" pitchFamily="2" charset="2"/>
            </a:endParaRPr>
          </a:p>
          <a:p>
            <a:r>
              <a:rPr lang="pt-BR" sz="2000" i="1" dirty="0">
                <a:sym typeface="Wingdings" pitchFamily="2" charset="2"/>
              </a:rPr>
              <a:t>Websites</a:t>
            </a:r>
          </a:p>
          <a:p>
            <a:r>
              <a:rPr lang="pt-BR" sz="2000" i="1" dirty="0">
                <a:sym typeface="Wingdings" pitchFamily="2" charset="2"/>
              </a:rPr>
              <a:t>Aplicativos</a:t>
            </a:r>
          </a:p>
          <a:p>
            <a:r>
              <a:rPr lang="pt-BR" sz="2000" i="1" dirty="0">
                <a:sym typeface="Wingdings" pitchFamily="2" charset="2"/>
              </a:rPr>
              <a:t>Caixas eletrônicos</a:t>
            </a:r>
          </a:p>
          <a:p>
            <a:r>
              <a:rPr lang="pt-BR" sz="2000" i="1" dirty="0" err="1">
                <a:sym typeface="Wingdings" pitchFamily="2" charset="2"/>
              </a:rPr>
              <a:t>Wereables</a:t>
            </a:r>
            <a:endParaRPr lang="pt-BR" sz="2000" i="1" dirty="0">
              <a:sym typeface="Wingdings" pitchFamily="2" charset="2"/>
            </a:endParaRPr>
          </a:p>
          <a:p>
            <a:r>
              <a:rPr lang="pt-BR" sz="2000" i="1" dirty="0" err="1">
                <a:sym typeface="Wingdings" pitchFamily="2" charset="2"/>
              </a:rPr>
              <a:t>Smart</a:t>
            </a:r>
            <a:r>
              <a:rPr lang="pt-BR" sz="2000" i="1" dirty="0">
                <a:sym typeface="Wingdings" pitchFamily="2" charset="2"/>
              </a:rPr>
              <a:t> TVs </a:t>
            </a:r>
            <a:r>
              <a:rPr lang="pt-BR" sz="2000" i="1" dirty="0" err="1">
                <a:sym typeface="Wingdings" pitchFamily="2" charset="2"/>
              </a:rPr>
              <a:t>etc</a:t>
            </a: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experiência</a:t>
            </a:r>
          </a:p>
        </p:txBody>
      </p:sp>
    </p:spTree>
    <p:extLst>
      <p:ext uri="{BB962C8B-B14F-4D97-AF65-F5344CB8AC3E}">
        <p14:creationId xmlns:p14="http://schemas.microsoft.com/office/powerpoint/2010/main" val="147908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75252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Nesse grupo entram os métodos usados no momento inicial do projeto, quando a estratégia está sendo definida e o time está preocupado em direcionar o produto para um lado ou para o outro.</a:t>
            </a:r>
          </a:p>
          <a:p>
            <a:endParaRPr lang="pt-BR" dirty="0"/>
          </a:p>
          <a:p>
            <a:r>
              <a:rPr lang="pt-BR" dirty="0"/>
              <a:t>Steve Jobs costumava dizer que o Design não é somente como as coisas são vistas ou sentidas. Design é como as coisas funcionam. Esse pensamento retrata bem o verdadeiro papel do UX Designer. </a:t>
            </a:r>
          </a:p>
          <a:p>
            <a:endParaRPr lang="pt-BR" dirty="0"/>
          </a:p>
          <a:p>
            <a:r>
              <a:rPr lang="pt-BR" dirty="0"/>
              <a:t>Conhecer os métodos e saber a hora certa de usá-los é uma das habilidades mais procuradas em um profissional de UX.</a:t>
            </a:r>
          </a:p>
          <a:p>
            <a:endParaRPr lang="pt-BR" dirty="0"/>
          </a:p>
          <a:p>
            <a:r>
              <a:rPr lang="pt-BR" dirty="0"/>
              <a:t>Ao contrário dos processos mais famosos, como </a:t>
            </a:r>
            <a:r>
              <a:rPr lang="pt-BR" dirty="0" err="1"/>
              <a:t>wireframes</a:t>
            </a:r>
            <a:r>
              <a:rPr lang="pt-BR" dirty="0"/>
              <a:t> e </a:t>
            </a:r>
            <a:r>
              <a:rPr lang="pt-BR" dirty="0" err="1"/>
              <a:t>sitemaps</a:t>
            </a:r>
            <a:r>
              <a:rPr lang="pt-BR" dirty="0"/>
              <a:t>, a preocupação aqui não é documentar como a interface funciona, e sim embasar decisões mais abstratas sobre a “razão de ser” do produto.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Fase de Descoberta e a Definição das Estratégias</a:t>
            </a:r>
          </a:p>
        </p:txBody>
      </p:sp>
    </p:spTree>
    <p:extLst>
      <p:ext uri="{BB962C8B-B14F-4D97-AF65-F5344CB8AC3E}">
        <p14:creationId xmlns:p14="http://schemas.microsoft.com/office/powerpoint/2010/main" val="1311509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797152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O UX Designer deve estabelecer critérios para entender quem são seus usuários e como suas características interferem em um projeto</a:t>
            </a:r>
          </a:p>
          <a:p>
            <a:pPr lvl="1"/>
            <a:r>
              <a:rPr lang="pt-BR" dirty="0"/>
              <a:t>Um projeto com perfil comercial pode requerer entender como o cliente acessa os produtos da empresa.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Um projeto voltado para educação requerer conhecer melhor o perfil dos usuários e suas dificuldades e objetivos.</a:t>
            </a:r>
          </a:p>
          <a:p>
            <a:pPr lvl="1"/>
            <a:endParaRPr lang="pt-BR" dirty="0"/>
          </a:p>
          <a:p>
            <a:r>
              <a:rPr lang="pt-BR" dirty="0"/>
              <a:t>Cada projeto de UX tem necessidade de entender as características e objetivos de forma diferente.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a relação do usuário com a empresa</a:t>
            </a:r>
          </a:p>
        </p:txBody>
      </p:sp>
    </p:spTree>
    <p:extLst>
      <p:ext uri="{BB962C8B-B14F-4D97-AF65-F5344CB8AC3E}">
        <p14:creationId xmlns:p14="http://schemas.microsoft.com/office/powerpoint/2010/main" val="332097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79715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pt-BR" dirty="0"/>
              <a:t>O UX Designer deve estabelecer critérios para entender quem são seus usuários e como suas características interferem em um projeto</a:t>
            </a:r>
          </a:p>
          <a:p>
            <a:pPr lvl="1"/>
            <a:r>
              <a:rPr lang="pt-BR" dirty="0"/>
              <a:t>Um projeto com perfil comercial pode requerer entender como o cliente acessa os produtos da empresa.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Um projeto voltado para educação requerer conhecer melhor o perfil dos usuários e suas dificuldades e objetivos.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U projeto com perfil empresarial (interno) requer entender os objetivos da empresa, suas regras e processos e como os funcionários devem segui-las.</a:t>
            </a:r>
          </a:p>
          <a:p>
            <a:pPr lvl="1"/>
            <a:endParaRPr lang="pt-BR" dirty="0"/>
          </a:p>
          <a:p>
            <a:r>
              <a:rPr lang="pt-BR" dirty="0"/>
              <a:t>Cada projeto de UX tem necessidade de entender as características e objetivos de forma diferente.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a relação do usuário com a empresa</a:t>
            </a:r>
          </a:p>
        </p:txBody>
      </p:sp>
    </p:spTree>
    <p:extLst>
      <p:ext uri="{BB962C8B-B14F-4D97-AF65-F5344CB8AC3E}">
        <p14:creationId xmlns:p14="http://schemas.microsoft.com/office/powerpoint/2010/main" val="614802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6062" y="3151856"/>
            <a:ext cx="4032449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Mapa </a:t>
            </a:r>
            <a:r>
              <a:rPr lang="pt-BR" dirty="0" err="1"/>
              <a:t>Blueprint</a:t>
            </a:r>
            <a:endParaRPr lang="pt-BR" dirty="0"/>
          </a:p>
          <a:p>
            <a:pPr lvl="1"/>
            <a:r>
              <a:rPr lang="pt-BR" dirty="0"/>
              <a:t>Um mapa que mostra todos os pontos de contato entre consumidor e marca, bem como os processos internos necessários para que essa interação aconteça.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a relação do usuário com a empresa</a:t>
            </a:r>
          </a:p>
        </p:txBody>
      </p:sp>
      <p:pic>
        <p:nvPicPr>
          <p:cNvPr id="8194" name="Picture 2" descr="Fotos grátis de Comércio eletrôn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3212"/>
            <a:ext cx="3384376" cy="1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17792" r="26933" b="3506"/>
          <a:stretch/>
        </p:blipFill>
        <p:spPr bwMode="auto">
          <a:xfrm>
            <a:off x="4172112" y="1733212"/>
            <a:ext cx="4952028" cy="46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1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95936" y="1733212"/>
            <a:ext cx="4968552" cy="263189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pt-BR" dirty="0"/>
              <a:t>Consume </a:t>
            </a:r>
            <a:r>
              <a:rPr lang="pt-BR" dirty="0" err="1"/>
              <a:t>Journey</a:t>
            </a:r>
            <a:r>
              <a:rPr lang="pt-BR" dirty="0"/>
              <a:t> </a:t>
            </a:r>
            <a:r>
              <a:rPr lang="pt-BR" dirty="0" err="1"/>
              <a:t>Map</a:t>
            </a:r>
            <a:endParaRPr lang="pt-BR" dirty="0"/>
          </a:p>
          <a:p>
            <a:pPr lvl="1"/>
            <a:r>
              <a:rPr lang="pt-BR" dirty="0"/>
              <a:t>Um diagrama que explora os múltiplos (e algumas vezes invisíveis) passos tomados pelo consumidor à medida que eles se engajam com o serviço.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Permite que os designers definam as motivações e necessidades do consumidor nas várias etapas da jornada, criando soluções de design que sejam apropriadas para cada uma delas.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a relação do usuário com a empresa</a:t>
            </a:r>
          </a:p>
        </p:txBody>
      </p:sp>
      <p:pic>
        <p:nvPicPr>
          <p:cNvPr id="8194" name="Picture 2" descr="Fotos grátis de Comércio eletrôn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3212"/>
            <a:ext cx="3384376" cy="1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24995" r="17785" b="30089"/>
          <a:stretch/>
        </p:blipFill>
        <p:spPr bwMode="auto">
          <a:xfrm>
            <a:off x="251520" y="4365104"/>
            <a:ext cx="889248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831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95936" y="1733212"/>
            <a:ext cx="4968552" cy="263189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pt-BR" dirty="0"/>
              <a:t>Consume </a:t>
            </a:r>
            <a:r>
              <a:rPr lang="pt-BR" dirty="0" err="1"/>
              <a:t>Journey</a:t>
            </a:r>
            <a:r>
              <a:rPr lang="pt-BR" dirty="0"/>
              <a:t> </a:t>
            </a:r>
            <a:r>
              <a:rPr lang="pt-BR" dirty="0" err="1"/>
              <a:t>Map</a:t>
            </a:r>
            <a:endParaRPr lang="pt-BR" dirty="0"/>
          </a:p>
          <a:p>
            <a:pPr lvl="1"/>
            <a:r>
              <a:rPr lang="pt-BR" dirty="0"/>
              <a:t>Um diagrama que explora os múltiplos (e algumas vezes invisíveis) passos tomados pelo consumidor à medida que eles se engajam com o serviço.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Permite que os designers definam as motivações e necessidades do consumidor nas várias etapas da jornada, criando soluções de design que sejam apropriadas para cada uma delas.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a relação do usuário com a empresa</a:t>
            </a:r>
          </a:p>
        </p:txBody>
      </p:sp>
      <p:pic>
        <p:nvPicPr>
          <p:cNvPr id="8194" name="Picture 2" descr="Fotos grátis de Comércio eletrôn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3212"/>
            <a:ext cx="3384376" cy="1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24995" r="17785" b="30089"/>
          <a:stretch/>
        </p:blipFill>
        <p:spPr bwMode="auto">
          <a:xfrm>
            <a:off x="251520" y="4365104"/>
            <a:ext cx="889248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26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95936" y="1733212"/>
            <a:ext cx="4968552" cy="263189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err="1"/>
              <a:t>User</a:t>
            </a:r>
            <a:r>
              <a:rPr lang="pt-BR" dirty="0"/>
              <a:t> </a:t>
            </a:r>
            <a:r>
              <a:rPr lang="pt-BR" dirty="0" err="1"/>
              <a:t>Story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Um detalhamento de cada tarefa que o usuário deseja cumprir ao interagir com o produto.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Bom para relembrar o time das motivações que levam o público-alvo a usar cada uma das funcionalidades do produto, assim como o caminho que os usuários percorrerão para fazê-lo.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  <p:pic>
        <p:nvPicPr>
          <p:cNvPr id="8194" name="Picture 2" descr="Fotos grátis de Comércio eletrôn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3212"/>
            <a:ext cx="3384376" cy="1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33072" r="27603" b="25065"/>
          <a:stretch/>
        </p:blipFill>
        <p:spPr bwMode="auto">
          <a:xfrm>
            <a:off x="251520" y="4293096"/>
            <a:ext cx="8568952" cy="23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26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64811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pt-BR" dirty="0"/>
              <a:t>Entrevistas com Usuários</a:t>
            </a:r>
          </a:p>
          <a:p>
            <a:pPr lvl="1"/>
            <a:r>
              <a:rPr lang="pt-BR" dirty="0"/>
              <a:t>São métodos que têm como objetivo entender como os usuários pensam de fato, o que esperam de um determinado produto ou serviço, e qual é o relacionamento com uma determinada indústria.</a:t>
            </a:r>
          </a:p>
          <a:p>
            <a:pPr lvl="1"/>
            <a:endParaRPr lang="pt-BR" dirty="0"/>
          </a:p>
          <a:p>
            <a:r>
              <a:rPr lang="pt-BR" dirty="0"/>
              <a:t>Em vez de perguntar para as pessoas o que elas querem ou esperam – já que a resposta pode ser muito vaga –, as entrevistas têm como objetivo entender seus sentimentos, suas motivações e suas experiências durante o consumo de um evento esportivo, por exemplo.</a:t>
            </a:r>
          </a:p>
          <a:p>
            <a:endParaRPr lang="pt-BR" dirty="0"/>
          </a:p>
          <a:p>
            <a:r>
              <a:rPr lang="pt-BR" dirty="0"/>
              <a:t>Nesse momento, não é importante entender como os usuários usam o site atual do seu banco. O mais importante é descobrir como eles se relacionam com produtos bancários no geral.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</p:spTree>
    <p:extLst>
      <p:ext uri="{BB962C8B-B14F-4D97-AF65-F5344CB8AC3E}">
        <p14:creationId xmlns:p14="http://schemas.microsoft.com/office/powerpoint/2010/main" val="4141926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64811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pt-BR" dirty="0"/>
              <a:t>Entrevistas com Usuários</a:t>
            </a:r>
          </a:p>
          <a:p>
            <a:pPr lvl="1"/>
            <a:r>
              <a:rPr lang="pt-BR" dirty="0"/>
              <a:t>Entrevistar usuários é uma das </a:t>
            </a:r>
            <a:r>
              <a:rPr lang="pt-BR" dirty="0" err="1"/>
              <a:t>skills</a:t>
            </a:r>
            <a:r>
              <a:rPr lang="pt-BR" dirty="0"/>
              <a:t> mais importantes e esperada em um UX Designer.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Ninguém pode dizer que trabalha com UX se nunca teve a oportunidade de conversar com usuários para entender se aquilo que está sendo projetado faz sentido ou não.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Por isso, é superimportante recrutar pessoas que têm muita curiosidade em aprender e enxergam a importância de colocar o usuário no centro da construção de produtos digitais.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Além disso é importante o UX Designer tem jogo de cintura para conduzir uma conversa/entrevista.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</p:spTree>
    <p:extLst>
      <p:ext uri="{BB962C8B-B14F-4D97-AF65-F5344CB8AC3E}">
        <p14:creationId xmlns:p14="http://schemas.microsoft.com/office/powerpoint/2010/main" val="3504190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204864"/>
            <a:ext cx="8568951" cy="4320480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Personas: </a:t>
            </a:r>
          </a:p>
          <a:p>
            <a:endParaRPr lang="pt-BR" dirty="0"/>
          </a:p>
          <a:p>
            <a:pPr lvl="1"/>
            <a:r>
              <a:rPr lang="pt-BR" dirty="0"/>
              <a:t>Um retrato do público-alvo que destaca dados demográficos, comportamentos, necessidades e motivações através da criação de um personagem ficcional, baseado em insights extraídos de pesquisa. Personas fazem com que os designers e desenvolvedores criem empatia com os consumidores durante o processo de design.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</p:spTree>
    <p:extLst>
      <p:ext uri="{BB962C8B-B14F-4D97-AF65-F5344CB8AC3E}">
        <p14:creationId xmlns:p14="http://schemas.microsoft.com/office/powerpoint/2010/main" val="187193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dirty="0"/>
              <a:t>Se você:</a:t>
            </a:r>
          </a:p>
          <a:p>
            <a:pPr lvl="1"/>
            <a:r>
              <a:rPr lang="pt-BR" sz="1800" dirty="0"/>
              <a:t>já ficou desapontado com algum aplicativo porque não conseguiu usar</a:t>
            </a:r>
          </a:p>
          <a:p>
            <a:pPr lvl="1"/>
            <a:r>
              <a:rPr lang="pt-BR" sz="1800" dirty="0"/>
              <a:t>já passou raiva na frente do caixa eletrônico por algum motivo</a:t>
            </a:r>
          </a:p>
          <a:p>
            <a:pPr lvl="1"/>
            <a:r>
              <a:rPr lang="pt-BR" sz="1800" dirty="0"/>
              <a:t>já passou horas em um game porque estava muito engajado</a:t>
            </a:r>
          </a:p>
          <a:p>
            <a:pPr lvl="1"/>
            <a:r>
              <a:rPr lang="pt-BR" sz="1800" dirty="0"/>
              <a:t>já comprou um produto em um e-commerce de forma tão simples que ficou surpreso. </a:t>
            </a:r>
          </a:p>
          <a:p>
            <a:pPr lvl="1"/>
            <a:r>
              <a:rPr lang="pt-BR" sz="1800" dirty="0"/>
              <a:t>Já ficou preocupado com algum comportamento estranho do sistema.</a:t>
            </a:r>
          </a:p>
          <a:p>
            <a:pPr lvl="1"/>
            <a:r>
              <a:rPr lang="pt-BR" sz="1800" dirty="0"/>
              <a:t>Nunca leu uma política de privacidade por causa do texto</a:t>
            </a:r>
          </a:p>
          <a:p>
            <a:pPr marL="301943" lvl="1" indent="0">
              <a:buNone/>
            </a:pPr>
            <a:endParaRPr lang="pt-BR" sz="1800" dirty="0"/>
          </a:p>
          <a:p>
            <a:r>
              <a:rPr lang="pt-BR" sz="2000" dirty="0"/>
              <a:t>Você teve uma experiência de usuário (boa ou ruim) ao utilizar um produto digital</a:t>
            </a:r>
          </a:p>
          <a:p>
            <a:endParaRPr lang="pt-BR" sz="2000" dirty="0"/>
          </a:p>
          <a:p>
            <a:r>
              <a:rPr lang="pt-BR" sz="2000" dirty="0"/>
              <a:t>E parte da responsabilidade do UX Designer é projetar sistemas que ajudem as pessoas a terem </a:t>
            </a:r>
            <a:r>
              <a:rPr lang="pt-BR" sz="2000" b="1" i="1" u="sng" dirty="0"/>
              <a:t>boas experiências</a:t>
            </a:r>
          </a:p>
          <a:p>
            <a:pPr lvl="1"/>
            <a:endParaRPr lang="pt-BR" sz="1800" dirty="0"/>
          </a:p>
          <a:p>
            <a:endParaRPr lang="pt-BR" sz="2000" i="1" dirty="0"/>
          </a:p>
          <a:p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experiência</a:t>
            </a:r>
          </a:p>
        </p:txBody>
      </p:sp>
    </p:spTree>
    <p:extLst>
      <p:ext uri="{BB962C8B-B14F-4D97-AF65-F5344CB8AC3E}">
        <p14:creationId xmlns:p14="http://schemas.microsoft.com/office/powerpoint/2010/main" val="1855019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21978" r="19793" b="3088"/>
          <a:stretch/>
        </p:blipFill>
        <p:spPr bwMode="auto">
          <a:xfrm>
            <a:off x="179512" y="1524000"/>
            <a:ext cx="8856984" cy="519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668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204864"/>
            <a:ext cx="8568951" cy="4320480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Pesquisa de Mercado: </a:t>
            </a:r>
          </a:p>
          <a:p>
            <a:endParaRPr lang="pt-BR" dirty="0"/>
          </a:p>
          <a:p>
            <a:pPr lvl="1"/>
            <a:r>
              <a:rPr lang="pt-BR" dirty="0"/>
              <a:t>A pesquisa de mercado consiste em um levantamento de informações disponíveis em diversas fontes, como: dados do próprio cliente, publicações de instituições de pesquisa, dados na internet, revistas do setor, jornais, relatórios anuais de empresas etc.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O objetivo dessa pesquisa é ter um material que seja complementar ao que já foi identificado nas entrevistas com os </a:t>
            </a:r>
            <a:r>
              <a:rPr lang="pt-BR" dirty="0" err="1"/>
              <a:t>stakeholders</a:t>
            </a:r>
            <a:r>
              <a:rPr lang="pt-BR" dirty="0"/>
              <a:t> e usuários.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Entendendo o usuário e suas demandas</a:t>
            </a:r>
          </a:p>
        </p:txBody>
      </p:sp>
    </p:spTree>
    <p:extLst>
      <p:ext uri="{BB962C8B-B14F-4D97-AF65-F5344CB8AC3E}">
        <p14:creationId xmlns:p14="http://schemas.microsoft.com/office/powerpoint/2010/main" val="1540717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/>
              <a:t>Ecossistema de propriedades digitais</a:t>
            </a:r>
          </a:p>
          <a:p>
            <a:r>
              <a:rPr lang="pt-BR" dirty="0"/>
              <a:t>Análise Competitiva</a:t>
            </a:r>
          </a:p>
          <a:p>
            <a:r>
              <a:rPr lang="pt-BR" dirty="0" err="1"/>
              <a:t>PIs</a:t>
            </a:r>
            <a:r>
              <a:rPr lang="pt-BR" dirty="0"/>
              <a:t>: Key Performance </a:t>
            </a:r>
            <a:r>
              <a:rPr lang="pt-BR" dirty="0" err="1"/>
              <a:t>Indicators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técnicas</a:t>
            </a:r>
          </a:p>
        </p:txBody>
      </p:sp>
    </p:spTree>
    <p:extLst>
      <p:ext uri="{BB962C8B-B14F-4D97-AF65-F5344CB8AC3E}">
        <p14:creationId xmlns:p14="http://schemas.microsoft.com/office/powerpoint/2010/main" val="3829092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Perguntas???</a:t>
            </a:r>
          </a:p>
        </p:txBody>
      </p:sp>
    </p:spTree>
    <p:extLst>
      <p:ext uri="{BB962C8B-B14F-4D97-AF65-F5344CB8AC3E}">
        <p14:creationId xmlns:p14="http://schemas.microsoft.com/office/powerpoint/2010/main" val="43896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37444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sz="2000" dirty="0"/>
              <a:t>Experiências são, obviamente, subjetivas. </a:t>
            </a:r>
          </a:p>
          <a:p>
            <a:endParaRPr lang="pt-BR" sz="2000" dirty="0"/>
          </a:p>
          <a:p>
            <a:r>
              <a:rPr lang="pt-BR" sz="2000" dirty="0"/>
              <a:t>Cada pessoa tem uma experiência diferente ao usar um aplicativo ou jogar um game, por exemplo. </a:t>
            </a:r>
          </a:p>
          <a:p>
            <a:endParaRPr lang="pt-BR" sz="2000" dirty="0"/>
          </a:p>
          <a:p>
            <a:r>
              <a:rPr lang="pt-BR" sz="2000" dirty="0"/>
              <a:t>Essa experiência é influenciada por fatores humanos:</a:t>
            </a:r>
          </a:p>
          <a:p>
            <a:pPr lvl="1"/>
            <a:r>
              <a:rPr lang="pt-BR" sz="1800" dirty="0"/>
              <a:t>Habilidades,  sua visão, sua habilidade motora, sua capacidade de ler e entender o que está escrito na tela, seu humor naquele momento etc.)</a:t>
            </a:r>
          </a:p>
          <a:p>
            <a:pPr lvl="1"/>
            <a:endParaRPr lang="pt-BR" sz="1800" dirty="0"/>
          </a:p>
          <a:p>
            <a:r>
              <a:rPr lang="pt-BR" sz="2000" dirty="0"/>
              <a:t>E por fatores externos:</a:t>
            </a:r>
          </a:p>
          <a:p>
            <a:pPr lvl="1"/>
            <a:r>
              <a:rPr lang="pt-BR" sz="1800" dirty="0"/>
              <a:t>o horário do dia, o ambiente onde  a aplicação está instalada, a pressão ou tempo para realizara tarefa, o objetivo da conclusão</a:t>
            </a:r>
            <a:endParaRPr lang="pt-BR" sz="1600" dirty="0"/>
          </a:p>
          <a:p>
            <a:endParaRPr lang="pt-BR" sz="2000" i="1" dirty="0"/>
          </a:p>
          <a:p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</a:t>
            </a:r>
          </a:p>
        </p:txBody>
      </p:sp>
    </p:spTree>
    <p:extLst>
      <p:ext uri="{BB962C8B-B14F-4D97-AF65-F5344CB8AC3E}">
        <p14:creationId xmlns:p14="http://schemas.microsoft.com/office/powerpoint/2010/main" val="372499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37444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dirty="0"/>
              <a:t>Entretanto:</a:t>
            </a:r>
          </a:p>
          <a:p>
            <a:pPr lvl="1"/>
            <a:r>
              <a:rPr lang="pt-BR" sz="1600" dirty="0"/>
              <a:t>Alguém projeta essas experiências</a:t>
            </a:r>
          </a:p>
          <a:p>
            <a:pPr lvl="1"/>
            <a:r>
              <a:rPr lang="pt-BR" sz="1600" dirty="0"/>
              <a:t>Alguém desenha a interface dos aplicativos e websites (usabilidade)</a:t>
            </a:r>
          </a:p>
          <a:p>
            <a:pPr lvl="1"/>
            <a:r>
              <a:rPr lang="pt-BR" sz="1600" dirty="0"/>
              <a:t>Alguém pensa em quais componentes deve ter na tela</a:t>
            </a:r>
          </a:p>
          <a:p>
            <a:pPr lvl="1"/>
            <a:r>
              <a:rPr lang="pt-BR" sz="1600" dirty="0"/>
              <a:t>Qual informação será apresentada.</a:t>
            </a:r>
          </a:p>
          <a:p>
            <a:endParaRPr lang="pt-BR" sz="1800" dirty="0"/>
          </a:p>
          <a:p>
            <a:r>
              <a:rPr lang="pt-BR" sz="1800" dirty="0"/>
              <a:t>E parte da responsabilidade do UX Designer é projetar sistemas que ajudem as pessoas a terem boas experiências. </a:t>
            </a:r>
          </a:p>
          <a:p>
            <a:endParaRPr lang="pt-BR" sz="1800" dirty="0"/>
          </a:p>
          <a:p>
            <a:r>
              <a:rPr lang="pt-BR" sz="1800" dirty="0"/>
              <a:t>Para isso acontecer, é importante entender profundamente os nossos usuários e o mercado, para que possamos criar produtos digitais que façam diferença para o negócio e, claro, impacte a vida das pessoas que vão usá-lo </a:t>
            </a:r>
          </a:p>
          <a:p>
            <a:endParaRPr lang="pt-BR" i="1" dirty="0"/>
          </a:p>
          <a:p>
            <a:endParaRPr lang="pt-BR" i="1" dirty="0"/>
          </a:p>
          <a:p>
            <a:pPr marL="0" indent="0">
              <a:buNone/>
            </a:pPr>
            <a:endParaRPr lang="pt-BR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</a:t>
            </a:r>
          </a:p>
        </p:txBody>
      </p:sp>
    </p:spTree>
    <p:extLst>
      <p:ext uri="{BB962C8B-B14F-4D97-AF65-F5344CB8AC3E}">
        <p14:creationId xmlns:p14="http://schemas.microsoft.com/office/powerpoint/2010/main" val="278069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28803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000" dirty="0"/>
              <a:t>Também é importante entender que, para fazer um projeto, é preciso contar com o lado analítico e criativo de um UX Designer. </a:t>
            </a:r>
          </a:p>
          <a:p>
            <a:endParaRPr lang="pt-BR" sz="2000" dirty="0"/>
          </a:p>
          <a:p>
            <a:r>
              <a:rPr lang="pt-BR" sz="2000" dirty="0"/>
              <a:t>O lado analítico está mais relacionado à preocupação que esse profissional precisa ter com a parte mais estrutural e funcional de um projeto. </a:t>
            </a:r>
          </a:p>
          <a:p>
            <a:endParaRPr lang="pt-BR" sz="2000" dirty="0"/>
          </a:p>
          <a:p>
            <a:r>
              <a:rPr lang="pt-BR" sz="2000" dirty="0"/>
              <a:t>Já o lado criativo é sobre como este perfil consegue resolver um problema da forma mais interessante e elegante possível.</a:t>
            </a:r>
            <a:endParaRPr lang="pt-BR" sz="2000" i="1" dirty="0"/>
          </a:p>
          <a:p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</a:t>
            </a:r>
          </a:p>
        </p:txBody>
      </p:sp>
      <p:pic>
        <p:nvPicPr>
          <p:cNvPr id="1026" name="Picture 2" descr="Essential questions to ask when starting a UX design project | by Jesse Lee  | UX Coll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74888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0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844824"/>
            <a:ext cx="4680520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000" dirty="0"/>
              <a:t>A maioria das pessoas acredita que </a:t>
            </a:r>
            <a:r>
              <a:rPr lang="pt-BR" sz="2000" dirty="0" err="1"/>
              <a:t>User</a:t>
            </a:r>
            <a:r>
              <a:rPr lang="pt-BR" sz="2000" dirty="0"/>
              <a:t> Experience é somente encontrar a melhor solução para os seus usuários – mas não é. UX se trata sobre definir:</a:t>
            </a:r>
          </a:p>
          <a:p>
            <a:pPr lvl="1"/>
            <a:r>
              <a:rPr lang="pt-BR" sz="1800" dirty="0"/>
              <a:t> o problema que precisa ser </a:t>
            </a:r>
            <a:r>
              <a:rPr lang="pt-BR" sz="1800" b="1" dirty="0"/>
              <a:t>resolvido (o porquê)</a:t>
            </a:r>
            <a:r>
              <a:rPr lang="pt-BR" sz="1800" dirty="0"/>
              <a:t>, </a:t>
            </a:r>
          </a:p>
          <a:p>
            <a:pPr lvl="1"/>
            <a:r>
              <a:rPr lang="pt-BR" sz="1800" dirty="0"/>
              <a:t>para quem esse problema precisa ser </a:t>
            </a:r>
            <a:r>
              <a:rPr lang="pt-BR" sz="1800" b="1" dirty="0"/>
              <a:t>resolvido (o quem), </a:t>
            </a:r>
          </a:p>
          <a:p>
            <a:pPr lvl="1"/>
            <a:r>
              <a:rPr lang="pt-BR" sz="1800" dirty="0"/>
              <a:t>E o caminho que deve ser percorrido para resolvê-lo </a:t>
            </a:r>
            <a:r>
              <a:rPr lang="pt-BR" sz="1800" b="1" dirty="0"/>
              <a:t>(o como)</a:t>
            </a:r>
            <a:r>
              <a:rPr lang="pt-BR" sz="1800" dirty="0"/>
              <a:t>.”</a:t>
            </a:r>
          </a:p>
          <a:p>
            <a:pPr lvl="1"/>
            <a:endParaRPr lang="pt-BR" sz="1800" dirty="0"/>
          </a:p>
          <a:p>
            <a:pPr marL="301943" lvl="1" indent="0">
              <a:buNone/>
            </a:pPr>
            <a:r>
              <a:rPr lang="pt-BR" sz="1800" dirty="0"/>
              <a:t> — Whitney </a:t>
            </a:r>
            <a:r>
              <a:rPr lang="pt-BR" sz="1800" dirty="0" err="1"/>
              <a:t>Hess</a:t>
            </a:r>
            <a:endParaRPr lang="pt-BR" sz="1800" i="1" dirty="0"/>
          </a:p>
          <a:p>
            <a:pPr marL="0" indent="0">
              <a:buNone/>
            </a:pPr>
            <a:endParaRPr lang="pt-BR" sz="2000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</a:t>
            </a:r>
          </a:p>
        </p:txBody>
      </p:sp>
      <p:pic>
        <p:nvPicPr>
          <p:cNvPr id="3074" name="Picture 2" descr="What Is The Importance Of UI/UX Design &amp; Scope Of UI/UX Design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0843" r="4316" b="11469"/>
          <a:stretch/>
        </p:blipFill>
        <p:spPr bwMode="auto">
          <a:xfrm>
            <a:off x="5148064" y="2420888"/>
            <a:ext cx="37457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0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Disciplinas de UX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25117" r="33881" b="7483"/>
          <a:stretch/>
        </p:blipFill>
        <p:spPr bwMode="auto">
          <a:xfrm>
            <a:off x="899592" y="1628799"/>
            <a:ext cx="7200800" cy="498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69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2707</Words>
  <Application>Microsoft Office PowerPoint</Application>
  <PresentationFormat>Apresentação na tela (4:3)</PresentationFormat>
  <Paragraphs>259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Candara</vt:lpstr>
      <vt:lpstr>Symbol</vt:lpstr>
      <vt:lpstr>Forma de Onda</vt:lpstr>
      <vt:lpstr>User Experience (UX) A Experiência do Usuário</vt:lpstr>
      <vt:lpstr>Bibliografia</vt:lpstr>
      <vt:lpstr>O que é experiência</vt:lpstr>
      <vt:lpstr>O que é experiência</vt:lpstr>
      <vt:lpstr>User Experience</vt:lpstr>
      <vt:lpstr>User Experience</vt:lpstr>
      <vt:lpstr>User Experience</vt:lpstr>
      <vt:lpstr>User Experience</vt:lpstr>
      <vt:lpstr>Disciplinas de UX</vt:lpstr>
      <vt:lpstr>O Profissional de UX</vt:lpstr>
      <vt:lpstr>O Profissional de UX</vt:lpstr>
      <vt:lpstr>O Profissional de UX</vt:lpstr>
      <vt:lpstr>O Profissional de UX</vt:lpstr>
      <vt:lpstr>O Profissional de UX</vt:lpstr>
      <vt:lpstr>O Profissional de UX</vt:lpstr>
      <vt:lpstr>O Profissional de UX</vt:lpstr>
      <vt:lpstr>Campos de atuação do UX Design</vt:lpstr>
      <vt:lpstr>Visão Estratégica</vt:lpstr>
      <vt:lpstr>Pesquisas com usuários</vt:lpstr>
      <vt:lpstr>Arquitetura da Informação</vt:lpstr>
      <vt:lpstr>Design de Interação</vt:lpstr>
      <vt:lpstr>Taxonomia</vt:lpstr>
      <vt:lpstr>E as demais áreas , o que pensam?</vt:lpstr>
      <vt:lpstr>Perguntas??</vt:lpstr>
      <vt:lpstr>Exercícios</vt:lpstr>
      <vt:lpstr>Métodos e Entregáveis de UX</vt:lpstr>
      <vt:lpstr>Métodos e Entregáveis de UX</vt:lpstr>
      <vt:lpstr>Métodos e Entregáveis de UX</vt:lpstr>
      <vt:lpstr>A Fase de Descoberta e a Definição das Estratégias</vt:lpstr>
      <vt:lpstr>A Fase de Descoberta e a Definição das Estratégias</vt:lpstr>
      <vt:lpstr>Entendendo a relação do usuário com a empresa</vt:lpstr>
      <vt:lpstr>Entendendo a relação do usuário com a empresa</vt:lpstr>
      <vt:lpstr>Entendendo a relação do usuário com a empresa</vt:lpstr>
      <vt:lpstr>Entendendo a relação do usuário com a empresa</vt:lpstr>
      <vt:lpstr>Entendendo a relação do usuário com a empresa</vt:lpstr>
      <vt:lpstr>Entendendo o usuário e suas demandas</vt:lpstr>
      <vt:lpstr>Entendendo o usuário e suas demandas</vt:lpstr>
      <vt:lpstr>Entendendo o usuário e suas demandas</vt:lpstr>
      <vt:lpstr>Entendendo o usuário e suas demandas</vt:lpstr>
      <vt:lpstr>Entendendo o usuário e suas demandas</vt:lpstr>
      <vt:lpstr>Entendendo o usuário e suas demandas</vt:lpstr>
      <vt:lpstr>Outras técnicas</vt:lpstr>
      <vt:lpstr>Perguntas???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Experience (UX) A Experiência do Usuário</dc:title>
  <cp:lastModifiedBy>Marcelo Morandini</cp:lastModifiedBy>
  <cp:revision>42</cp:revision>
  <dcterms:modified xsi:type="dcterms:W3CDTF">2022-08-22T14:07:23Z</dcterms:modified>
</cp:coreProperties>
</file>