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127"/>
  </p:notesMasterIdLst>
  <p:sldIdLst>
    <p:sldId id="342" r:id="rId2"/>
    <p:sldId id="343" r:id="rId3"/>
    <p:sldId id="378" r:id="rId4"/>
    <p:sldId id="379" r:id="rId5"/>
    <p:sldId id="380" r:id="rId6"/>
    <p:sldId id="381" r:id="rId7"/>
    <p:sldId id="382" r:id="rId8"/>
    <p:sldId id="383" r:id="rId9"/>
    <p:sldId id="352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  <p:sldId id="401" r:id="rId28"/>
    <p:sldId id="402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413" r:id="rId40"/>
    <p:sldId id="414" r:id="rId41"/>
    <p:sldId id="415" r:id="rId42"/>
    <p:sldId id="416" r:id="rId43"/>
    <p:sldId id="417" r:id="rId44"/>
    <p:sldId id="345" r:id="rId45"/>
    <p:sldId id="375" r:id="rId46"/>
    <p:sldId id="376" r:id="rId47"/>
    <p:sldId id="377" r:id="rId48"/>
    <p:sldId id="353" r:id="rId49"/>
    <p:sldId id="354" r:id="rId50"/>
    <p:sldId id="256" r:id="rId51"/>
    <p:sldId id="420" r:id="rId52"/>
    <p:sldId id="421" r:id="rId53"/>
    <p:sldId id="422" r:id="rId54"/>
    <p:sldId id="423" r:id="rId55"/>
    <p:sldId id="424" r:id="rId56"/>
    <p:sldId id="425" r:id="rId57"/>
    <p:sldId id="426" r:id="rId58"/>
    <p:sldId id="427" r:id="rId59"/>
    <p:sldId id="428" r:id="rId60"/>
    <p:sldId id="429" r:id="rId61"/>
    <p:sldId id="430" r:id="rId62"/>
    <p:sldId id="431" r:id="rId63"/>
    <p:sldId id="432" r:id="rId64"/>
    <p:sldId id="433" r:id="rId65"/>
    <p:sldId id="434" r:id="rId66"/>
    <p:sldId id="435" r:id="rId67"/>
    <p:sldId id="436" r:id="rId68"/>
    <p:sldId id="437" r:id="rId69"/>
    <p:sldId id="438" r:id="rId70"/>
    <p:sldId id="439" r:id="rId71"/>
    <p:sldId id="440" r:id="rId72"/>
    <p:sldId id="441" r:id="rId73"/>
    <p:sldId id="442" r:id="rId74"/>
    <p:sldId id="443" r:id="rId75"/>
    <p:sldId id="444" r:id="rId76"/>
    <p:sldId id="445" r:id="rId77"/>
    <p:sldId id="446" r:id="rId78"/>
    <p:sldId id="447" r:id="rId79"/>
    <p:sldId id="448" r:id="rId80"/>
    <p:sldId id="449" r:id="rId81"/>
    <p:sldId id="450" r:id="rId82"/>
    <p:sldId id="451" r:id="rId83"/>
    <p:sldId id="452" r:id="rId84"/>
    <p:sldId id="453" r:id="rId85"/>
    <p:sldId id="454" r:id="rId86"/>
    <p:sldId id="455" r:id="rId87"/>
    <p:sldId id="456" r:id="rId88"/>
    <p:sldId id="457" r:id="rId89"/>
    <p:sldId id="458" r:id="rId90"/>
    <p:sldId id="459" r:id="rId91"/>
    <p:sldId id="460" r:id="rId92"/>
    <p:sldId id="461" r:id="rId93"/>
    <p:sldId id="462" r:id="rId94"/>
    <p:sldId id="463" r:id="rId95"/>
    <p:sldId id="464" r:id="rId96"/>
    <p:sldId id="319" r:id="rId97"/>
    <p:sldId id="320" r:id="rId98"/>
    <p:sldId id="321" r:id="rId99"/>
    <p:sldId id="322" r:id="rId100"/>
    <p:sldId id="323" r:id="rId101"/>
    <p:sldId id="324" r:id="rId102"/>
    <p:sldId id="325" r:id="rId103"/>
    <p:sldId id="326" r:id="rId104"/>
    <p:sldId id="327" r:id="rId105"/>
    <p:sldId id="328" r:id="rId106"/>
    <p:sldId id="329" r:id="rId107"/>
    <p:sldId id="330" r:id="rId108"/>
    <p:sldId id="331" r:id="rId109"/>
    <p:sldId id="332" r:id="rId110"/>
    <p:sldId id="333" r:id="rId111"/>
    <p:sldId id="334" r:id="rId112"/>
    <p:sldId id="335" r:id="rId113"/>
    <p:sldId id="336" r:id="rId114"/>
    <p:sldId id="337" r:id="rId115"/>
    <p:sldId id="338" r:id="rId116"/>
    <p:sldId id="339" r:id="rId117"/>
    <p:sldId id="340" r:id="rId118"/>
    <p:sldId id="363" r:id="rId119"/>
    <p:sldId id="364" r:id="rId120"/>
    <p:sldId id="365" r:id="rId121"/>
    <p:sldId id="366" r:id="rId122"/>
    <p:sldId id="367" r:id="rId123"/>
    <p:sldId id="368" r:id="rId124"/>
    <p:sldId id="369" r:id="rId125"/>
    <p:sldId id="370" r:id="rId12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37" autoAdjust="0"/>
  </p:normalViewPr>
  <p:slideViewPr>
    <p:cSldViewPr>
      <p:cViewPr varScale="1">
        <p:scale>
          <a:sx n="106" d="100"/>
          <a:sy n="106" d="100"/>
        </p:scale>
        <p:origin x="-20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0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notesMaster" Target="notesMasters/notesMaster1.xml"/><Relationship Id="rId128" Type="http://schemas.openxmlformats.org/officeDocument/2006/relationships/printerSettings" Target="printerSettings/printerSettings1.bin"/><Relationship Id="rId12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viewProps" Target="viewProps.xml"/><Relationship Id="rId131" Type="http://schemas.openxmlformats.org/officeDocument/2006/relationships/theme" Target="theme/theme1.xml"/><Relationship Id="rId13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45CFF8-D4A9-E646-A86D-B16CFB06B648}" type="datetime1">
              <a:rPr lang="en-US"/>
              <a:pPr/>
              <a:t>29/03/17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C2D986-37DC-C446-9BB1-1909FA4BD363}" type="slidenum">
              <a:rPr lang="pt-BR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242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B3546A-B648-AC46-B985-F320E18C3B59}" type="slidenum">
              <a:rPr lang="pt-BR" sz="1200"/>
              <a:pPr eaLnBrk="1" hangingPunct="1"/>
              <a:t>2</a:t>
            </a:fld>
            <a:endParaRPr lang="pt-BR" sz="12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38B1DB-363D-1C45-B3CF-785A15983014}" type="slidenum">
              <a:rPr lang="pt-BR"/>
              <a:pPr/>
              <a:t>12</a:t>
            </a:fld>
            <a:endParaRPr lang="pt-BR" dirty="0"/>
          </a:p>
        </p:txBody>
      </p:sp>
      <p:sp>
        <p:nvSpPr>
          <p:cNvPr id="35123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5911F8-7939-3348-9D96-B96847FD6227}" type="slidenum">
              <a:rPr lang="pt-BR"/>
              <a:pPr/>
              <a:t>13</a:t>
            </a:fld>
            <a:endParaRPr lang="pt-BR" dirty="0"/>
          </a:p>
        </p:txBody>
      </p:sp>
      <p:sp>
        <p:nvSpPr>
          <p:cNvPr id="352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45854A-0C30-904F-9745-B3A25EE44FEA}" type="slidenum">
              <a:rPr lang="pt-BR"/>
              <a:pPr/>
              <a:t>14</a:t>
            </a:fld>
            <a:endParaRPr lang="pt-BR" dirty="0"/>
          </a:p>
        </p:txBody>
      </p:sp>
      <p:sp>
        <p:nvSpPr>
          <p:cNvPr id="3532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EBBEA-1E78-244B-8231-A91197ABF0DD}" type="slidenum">
              <a:rPr lang="pt-BR"/>
              <a:pPr/>
              <a:t>15</a:t>
            </a:fld>
            <a:endParaRPr lang="pt-BR" dirty="0"/>
          </a:p>
        </p:txBody>
      </p:sp>
      <p:sp>
        <p:nvSpPr>
          <p:cNvPr id="354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C8F37-B4E1-E644-B8DC-D2795453B3B7}" type="slidenum">
              <a:rPr lang="pt-BR"/>
              <a:pPr/>
              <a:t>16</a:t>
            </a:fld>
            <a:endParaRPr lang="pt-BR" dirty="0"/>
          </a:p>
        </p:txBody>
      </p:sp>
      <p:sp>
        <p:nvSpPr>
          <p:cNvPr id="35533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4A3B5-44E4-0B4F-81B8-98F9679594BB}" type="slidenum">
              <a:rPr lang="pt-BR"/>
              <a:pPr/>
              <a:t>17</a:t>
            </a:fld>
            <a:endParaRPr lang="pt-BR" dirty="0"/>
          </a:p>
        </p:txBody>
      </p:sp>
      <p:sp>
        <p:nvSpPr>
          <p:cNvPr id="3573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4B5D6-C560-9F4A-A0AB-3CA3E3712C67}" type="slidenum">
              <a:rPr lang="pt-BR"/>
              <a:pPr/>
              <a:t>18</a:t>
            </a:fld>
            <a:endParaRPr lang="pt-BR" dirty="0"/>
          </a:p>
        </p:txBody>
      </p:sp>
      <p:sp>
        <p:nvSpPr>
          <p:cNvPr id="2488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7E8383-9671-0F41-A6FB-99C18DDDF326}" type="slidenum">
              <a:rPr lang="pt-BR"/>
              <a:pPr/>
              <a:t>19</a:t>
            </a:fld>
            <a:endParaRPr lang="pt-BR" dirty="0"/>
          </a:p>
        </p:txBody>
      </p:sp>
      <p:sp>
        <p:nvSpPr>
          <p:cNvPr id="2508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08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FD256-874D-4849-88FB-6C43CB2F7E3A}" type="slidenum">
              <a:rPr lang="pt-BR"/>
              <a:pPr/>
              <a:t>20</a:t>
            </a:fld>
            <a:endParaRPr lang="pt-BR" dirty="0"/>
          </a:p>
        </p:txBody>
      </p:sp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29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B0AEE3-6F30-844F-BE8A-5F20D405E7A7}" type="slidenum">
              <a:rPr lang="pt-BR"/>
              <a:pPr/>
              <a:t>21</a:t>
            </a:fld>
            <a:endParaRPr lang="pt-BR" dirty="0"/>
          </a:p>
        </p:txBody>
      </p:sp>
      <p:sp>
        <p:nvSpPr>
          <p:cNvPr id="35840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6B1704-1D23-9F42-BC4C-5756E3A768AD}" type="slidenum">
              <a:rPr lang="pt-BR"/>
              <a:pPr/>
              <a:t>3</a:t>
            </a:fld>
            <a:endParaRPr lang="pt-BR" dirty="0"/>
          </a:p>
        </p:txBody>
      </p:sp>
      <p:sp>
        <p:nvSpPr>
          <p:cNvPr id="343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95946B-A19C-A945-BB83-1C3C7B2427AA}" type="slidenum">
              <a:rPr lang="pt-BR"/>
              <a:pPr/>
              <a:t>22</a:t>
            </a:fld>
            <a:endParaRPr lang="pt-BR" dirty="0"/>
          </a:p>
        </p:txBody>
      </p:sp>
      <p:sp>
        <p:nvSpPr>
          <p:cNvPr id="3594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88590-4D53-CA46-8A95-031114188409}" type="slidenum">
              <a:rPr lang="pt-BR"/>
              <a:pPr/>
              <a:t>23</a:t>
            </a:fld>
            <a:endParaRPr lang="pt-BR" dirty="0"/>
          </a:p>
        </p:txBody>
      </p:sp>
      <p:sp>
        <p:nvSpPr>
          <p:cNvPr id="3604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327FF-4269-8749-AA0C-8F968B40BB6F}" type="slidenum">
              <a:rPr lang="pt-BR"/>
              <a:pPr/>
              <a:t>24</a:t>
            </a:fld>
            <a:endParaRPr lang="pt-BR" dirty="0"/>
          </a:p>
        </p:txBody>
      </p:sp>
      <p:sp>
        <p:nvSpPr>
          <p:cNvPr id="29184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184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B009E-A993-0545-9C15-78C1EB99100F}" type="slidenum">
              <a:rPr lang="pt-BR"/>
              <a:pPr/>
              <a:t>25</a:t>
            </a:fld>
            <a:endParaRPr lang="pt-BR" dirty="0"/>
          </a:p>
        </p:txBody>
      </p:sp>
      <p:sp>
        <p:nvSpPr>
          <p:cNvPr id="25907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907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9537E-E268-9448-89F7-8C1FF5A253F6}" type="slidenum">
              <a:rPr lang="pt-BR"/>
              <a:pPr/>
              <a:t>26</a:t>
            </a:fld>
            <a:endParaRPr lang="pt-BR" dirty="0"/>
          </a:p>
        </p:txBody>
      </p:sp>
      <p:sp>
        <p:nvSpPr>
          <p:cNvPr id="26112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1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E3AB7-B2B2-5F4E-97B1-CD13387C7A9E}" type="slidenum">
              <a:rPr lang="pt-BR"/>
              <a:pPr/>
              <a:t>27</a:t>
            </a:fld>
            <a:endParaRPr lang="pt-BR" dirty="0"/>
          </a:p>
        </p:txBody>
      </p:sp>
      <p:sp>
        <p:nvSpPr>
          <p:cNvPr id="2631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31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6CAAFF-0DA5-7E41-A53E-7540A4342633}" type="slidenum">
              <a:rPr lang="pt-BR"/>
              <a:pPr/>
              <a:t>28</a:t>
            </a:fld>
            <a:endParaRPr lang="pt-BR" dirty="0"/>
          </a:p>
        </p:txBody>
      </p:sp>
      <p:sp>
        <p:nvSpPr>
          <p:cNvPr id="3614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C6BB0-60A9-8C4F-9749-BF1578024D18}" type="slidenum">
              <a:rPr lang="pt-BR"/>
              <a:pPr/>
              <a:t>29</a:t>
            </a:fld>
            <a:endParaRPr lang="pt-BR" dirty="0"/>
          </a:p>
        </p:txBody>
      </p:sp>
      <p:sp>
        <p:nvSpPr>
          <p:cNvPr id="362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18BAE7-295B-1D4F-BF43-DC81A272879E}" type="slidenum">
              <a:rPr lang="pt-BR"/>
              <a:pPr/>
              <a:t>30</a:t>
            </a:fld>
            <a:endParaRPr lang="pt-BR" dirty="0"/>
          </a:p>
        </p:txBody>
      </p:sp>
      <p:sp>
        <p:nvSpPr>
          <p:cNvPr id="36352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05874-2F6F-264F-B1DA-403D177AC249}" type="slidenum">
              <a:rPr lang="pt-BR"/>
              <a:pPr/>
              <a:t>31</a:t>
            </a:fld>
            <a:endParaRPr lang="pt-BR" dirty="0"/>
          </a:p>
        </p:txBody>
      </p:sp>
      <p:sp>
        <p:nvSpPr>
          <p:cNvPr id="364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D2A9B4-FE2F-E34C-B000-099587E09D43}" type="slidenum">
              <a:rPr lang="pt-BR"/>
              <a:pPr/>
              <a:t>4</a:t>
            </a:fld>
            <a:endParaRPr lang="pt-BR" dirty="0"/>
          </a:p>
        </p:txBody>
      </p:sp>
      <p:sp>
        <p:nvSpPr>
          <p:cNvPr id="3440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4315F-EFC7-084D-A177-8054A8CC0DA4}" type="slidenum">
              <a:rPr lang="pt-BR"/>
              <a:pPr/>
              <a:t>32</a:t>
            </a:fld>
            <a:endParaRPr lang="pt-BR" dirty="0"/>
          </a:p>
        </p:txBody>
      </p:sp>
      <p:sp>
        <p:nvSpPr>
          <p:cNvPr id="36557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F2108-7DA6-2942-B9EB-4528A4822733}" type="slidenum">
              <a:rPr lang="pt-BR"/>
              <a:pPr/>
              <a:t>33</a:t>
            </a:fld>
            <a:endParaRPr lang="pt-BR" dirty="0"/>
          </a:p>
        </p:txBody>
      </p:sp>
      <p:sp>
        <p:nvSpPr>
          <p:cNvPr id="36659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C6CEDC-FEBF-ED4D-8EE3-326080FD03F3}" type="slidenum">
              <a:rPr lang="pt-BR"/>
              <a:pPr/>
              <a:t>34</a:t>
            </a:fld>
            <a:endParaRPr lang="pt-BR" dirty="0"/>
          </a:p>
        </p:txBody>
      </p:sp>
      <p:sp>
        <p:nvSpPr>
          <p:cNvPr id="36761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08E93D-E297-0C44-BCDE-79A6EB648A14}" type="slidenum">
              <a:rPr lang="pt-BR"/>
              <a:pPr/>
              <a:t>35</a:t>
            </a:fld>
            <a:endParaRPr lang="pt-BR" dirty="0"/>
          </a:p>
        </p:txBody>
      </p:sp>
      <p:sp>
        <p:nvSpPr>
          <p:cNvPr id="368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E2FD8-2B8D-CB4C-B68C-D6009E276917}" type="slidenum">
              <a:rPr lang="pt-BR"/>
              <a:pPr/>
              <a:t>36</a:t>
            </a:fld>
            <a:endParaRPr lang="pt-BR" dirty="0"/>
          </a:p>
        </p:txBody>
      </p:sp>
      <p:sp>
        <p:nvSpPr>
          <p:cNvPr id="369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11E2D-660F-FE43-9B8D-B42B51143FE2}" type="slidenum">
              <a:rPr lang="pt-BR"/>
              <a:pPr/>
              <a:t>37</a:t>
            </a:fld>
            <a:endParaRPr lang="pt-BR" dirty="0"/>
          </a:p>
        </p:txBody>
      </p:sp>
      <p:sp>
        <p:nvSpPr>
          <p:cNvPr id="370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19C167-6738-8747-B81C-F16D46A2F7BC}" type="slidenum">
              <a:rPr lang="pt-BR"/>
              <a:pPr/>
              <a:t>38</a:t>
            </a:fld>
            <a:endParaRPr lang="pt-BR" dirty="0"/>
          </a:p>
        </p:txBody>
      </p:sp>
      <p:sp>
        <p:nvSpPr>
          <p:cNvPr id="37171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C87E6B-DAFC-3C47-B321-D2EA05E59559}" type="slidenum">
              <a:rPr lang="pt-BR"/>
              <a:pPr/>
              <a:t>39</a:t>
            </a:fld>
            <a:endParaRPr lang="pt-BR" dirty="0"/>
          </a:p>
        </p:txBody>
      </p:sp>
      <p:sp>
        <p:nvSpPr>
          <p:cNvPr id="372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DC304-6438-1446-8F3F-B7D4CA958F27}" type="slidenum">
              <a:rPr lang="pt-BR"/>
              <a:pPr/>
              <a:t>40</a:t>
            </a:fld>
            <a:endParaRPr lang="pt-BR" dirty="0"/>
          </a:p>
        </p:txBody>
      </p:sp>
      <p:sp>
        <p:nvSpPr>
          <p:cNvPr id="373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A18F73-2D0B-9449-AAC9-A87452F84E52}" type="slidenum">
              <a:rPr lang="pt-BR"/>
              <a:pPr/>
              <a:t>41</a:t>
            </a:fld>
            <a:endParaRPr lang="pt-BR" dirty="0"/>
          </a:p>
        </p:txBody>
      </p:sp>
      <p:sp>
        <p:nvSpPr>
          <p:cNvPr id="374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5EAA8-0477-4444-BAC7-6E87EA3E3286}" type="slidenum">
              <a:rPr lang="pt-BR"/>
              <a:pPr/>
              <a:t>5</a:t>
            </a:fld>
            <a:endParaRPr lang="pt-BR" dirty="0"/>
          </a:p>
        </p:txBody>
      </p:sp>
      <p:sp>
        <p:nvSpPr>
          <p:cNvPr id="3450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B7F72-F051-8949-94D0-07385A275A1B}" type="slidenum">
              <a:rPr lang="pt-BR"/>
              <a:pPr/>
              <a:t>42</a:t>
            </a:fld>
            <a:endParaRPr lang="pt-BR" dirty="0"/>
          </a:p>
        </p:txBody>
      </p:sp>
      <p:sp>
        <p:nvSpPr>
          <p:cNvPr id="375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DEF36-A715-7B42-B852-5FA85A8CF716}" type="slidenum">
              <a:rPr lang="pt-BR"/>
              <a:pPr/>
              <a:t>43</a:t>
            </a:fld>
            <a:endParaRPr lang="pt-BR" dirty="0"/>
          </a:p>
        </p:txBody>
      </p:sp>
      <p:sp>
        <p:nvSpPr>
          <p:cNvPr id="376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 eaLnBrk="1" hangingPunct="1">
              <a:spcBef>
                <a:spcPct val="0"/>
              </a:spcBef>
            </a:pPr>
            <a:endParaRPr lang="pt-B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6E3FE8E-F05D-F047-B62F-6811E2297BFD}" type="slidenum">
              <a:rPr lang="pt-BR" sz="1200"/>
              <a:pPr eaLnBrk="1" hangingPunct="1"/>
              <a:t>44</a:t>
            </a:fld>
            <a:endParaRPr lang="pt-BR" sz="12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53B782A-89F9-B346-8437-1BAF61D51A38}" type="slidenum">
              <a:rPr lang="pt-BR" sz="1200"/>
              <a:pPr eaLnBrk="1" hangingPunct="1"/>
              <a:t>50</a:t>
            </a:fld>
            <a:endParaRPr lang="pt-BR" sz="12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E632267-E87B-5D49-B70B-8BB621992D35}" type="slidenum">
              <a:rPr lang="pt-BR" sz="1200"/>
              <a:pPr eaLnBrk="1" hangingPunct="1"/>
              <a:t>59</a:t>
            </a:fld>
            <a:endParaRPr lang="pt-BR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C0F8F4-B4B6-AC49-99FA-B60C63485FB1}" type="slidenum">
              <a:rPr lang="pt-BR" sz="1200"/>
              <a:pPr eaLnBrk="1" hangingPunct="1"/>
              <a:t>62</a:t>
            </a:fld>
            <a:endParaRPr lang="pt-BR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01E374F-02B1-D34C-A29E-5BCB0B59CE52}" type="slidenum">
              <a:rPr lang="pt-BR" sz="1200"/>
              <a:pPr eaLnBrk="1" hangingPunct="1"/>
              <a:t>74</a:t>
            </a:fld>
            <a:endParaRPr lang="pt-BR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C37722A-90B4-D94C-BFB4-5FA203CAAA72}" type="slidenum">
              <a:rPr lang="pt-BR" sz="1200"/>
              <a:pPr eaLnBrk="1" hangingPunct="1"/>
              <a:t>75</a:t>
            </a:fld>
            <a:endParaRPr lang="pt-BR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60C4D49-82EB-8E42-A983-DCFB11C46FC1}" type="slidenum">
              <a:rPr lang="pt-BR" sz="1200"/>
              <a:pPr eaLnBrk="1" hangingPunct="1"/>
              <a:t>76</a:t>
            </a:fld>
            <a:endParaRPr lang="pt-BR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FB5979-0660-8D48-99C6-A94F24F945ED}" type="slidenum">
              <a:rPr lang="pt-BR" sz="1200"/>
              <a:pPr eaLnBrk="1" hangingPunct="1"/>
              <a:t>77</a:t>
            </a:fld>
            <a:endParaRPr lang="pt-B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35F441-F244-1E43-BCA8-571A712EA443}" type="slidenum">
              <a:rPr lang="pt-BR"/>
              <a:pPr/>
              <a:t>6</a:t>
            </a:fld>
            <a:endParaRPr lang="pt-BR" dirty="0"/>
          </a:p>
        </p:txBody>
      </p:sp>
      <p:sp>
        <p:nvSpPr>
          <p:cNvPr id="346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119DB9-CFC4-5444-915A-2EDF6DBEE328}" type="slidenum">
              <a:rPr lang="pt-BR" sz="1200"/>
              <a:pPr eaLnBrk="1" hangingPunct="1"/>
              <a:t>78</a:t>
            </a:fld>
            <a:endParaRPr lang="pt-BR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C194581-12A3-0A4B-9F57-EEECCBFA3F25}" type="slidenum">
              <a:rPr lang="pt-BR" sz="1200"/>
              <a:pPr eaLnBrk="1" hangingPunct="1"/>
              <a:t>79</a:t>
            </a:fld>
            <a:endParaRPr lang="pt-BR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D34A00E-0919-C649-B448-22BD6399BB81}" type="slidenum">
              <a:rPr lang="pt-BR" sz="1200"/>
              <a:pPr eaLnBrk="1" hangingPunct="1"/>
              <a:t>80</a:t>
            </a:fld>
            <a:endParaRPr lang="pt-BR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AAB0A28-E9EC-C546-A6E7-22A16AB5C591}" type="slidenum">
              <a:rPr lang="pt-BR" sz="1200"/>
              <a:pPr eaLnBrk="1" hangingPunct="1"/>
              <a:t>81</a:t>
            </a:fld>
            <a:endParaRPr lang="pt-BR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D2CA8A-7519-0649-86D1-A1F2D43FBE28}" type="slidenum">
              <a:rPr lang="pt-BR" sz="1200"/>
              <a:pPr eaLnBrk="1" hangingPunct="1"/>
              <a:t>82</a:t>
            </a:fld>
            <a:endParaRPr lang="pt-BR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D8B363-3E83-C344-9605-EDA0B59F463C}" type="slidenum">
              <a:rPr lang="pt-BR" sz="1200"/>
              <a:pPr eaLnBrk="1" hangingPunct="1"/>
              <a:t>83</a:t>
            </a:fld>
            <a:endParaRPr lang="pt-BR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7A5361-48C9-1145-A93D-5DE5E8EEC742}" type="slidenum">
              <a:rPr lang="pt-BR" sz="1200"/>
              <a:pPr eaLnBrk="1" hangingPunct="1"/>
              <a:t>84</a:t>
            </a:fld>
            <a:endParaRPr lang="pt-BR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7B2BAD-9BA3-9C43-A5C1-449C8C9AACAE}" type="slidenum">
              <a:rPr lang="pt-BR" sz="1200"/>
              <a:pPr eaLnBrk="1" hangingPunct="1"/>
              <a:t>85</a:t>
            </a:fld>
            <a:endParaRPr lang="pt-BR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3C2E68-3443-6F48-96DF-E1CE59E5E68D}" type="slidenum">
              <a:rPr lang="pt-BR" sz="1200"/>
              <a:pPr eaLnBrk="1" hangingPunct="1"/>
              <a:t>86</a:t>
            </a:fld>
            <a:endParaRPr lang="pt-BR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27D2DB-AD75-EA43-8FBE-169ABC030F7C}" type="slidenum">
              <a:rPr lang="pt-BR" sz="1200"/>
              <a:pPr eaLnBrk="1" hangingPunct="1"/>
              <a:t>87</a:t>
            </a:fld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FA598-AE9B-F444-9E18-4CE43E65160A}" type="slidenum">
              <a:rPr lang="pt-BR"/>
              <a:pPr/>
              <a:t>7</a:t>
            </a:fld>
            <a:endParaRPr lang="pt-BR" dirty="0"/>
          </a:p>
        </p:txBody>
      </p:sp>
      <p:sp>
        <p:nvSpPr>
          <p:cNvPr id="347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</a:t>
            </a:r>
            <a:endParaRPr lang="pt-BR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240235C-D05D-3548-8818-B5F7C9C8E90B}" type="slidenum">
              <a:rPr lang="pt-BR" sz="1200"/>
              <a:pPr eaLnBrk="1" hangingPunct="1"/>
              <a:t>88</a:t>
            </a:fld>
            <a:endParaRPr lang="pt-BR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241E3C2-10C8-8449-9E04-1DFC2209F333}" type="slidenum">
              <a:rPr lang="pt-BR" sz="1200"/>
              <a:pPr eaLnBrk="1" hangingPunct="1"/>
              <a:t>89</a:t>
            </a:fld>
            <a:endParaRPr lang="pt-BR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1A804CE-CB36-4F46-A53E-70288B100ED8}" type="slidenum">
              <a:rPr lang="pt-BR" sz="1200"/>
              <a:pPr eaLnBrk="1" hangingPunct="1"/>
              <a:t>90</a:t>
            </a:fld>
            <a:endParaRPr lang="pt-BR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D72DF8B-E170-1045-A4A5-F42171943795}" type="slidenum">
              <a:rPr lang="pt-BR" sz="1200"/>
              <a:pPr eaLnBrk="1" hangingPunct="1"/>
              <a:t>91</a:t>
            </a:fld>
            <a:endParaRPr lang="pt-BR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D7CFF9-7BFF-8548-927E-E8E87118A759}" type="slidenum">
              <a:rPr lang="pt-BR" sz="1200"/>
              <a:pPr eaLnBrk="1" hangingPunct="1"/>
              <a:t>92</a:t>
            </a:fld>
            <a:endParaRPr lang="pt-BR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569F23A-F43F-4C48-9D08-DD7B755BCF8F}" type="slidenum">
              <a:rPr lang="pt-BR" sz="1200"/>
              <a:pPr eaLnBrk="1" hangingPunct="1"/>
              <a:t>93</a:t>
            </a:fld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F77111-D2C8-C94A-8C6A-1614B757DFEE}" type="slidenum">
              <a:rPr lang="pt-BR"/>
              <a:pPr/>
              <a:t>8</a:t>
            </a:fld>
            <a:endParaRPr lang="pt-BR" dirty="0"/>
          </a:p>
        </p:txBody>
      </p:sp>
      <p:sp>
        <p:nvSpPr>
          <p:cNvPr id="348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A558D-FB31-1241-9D5F-72CEA3FFF15E}" type="slidenum">
              <a:rPr lang="pt-BR"/>
              <a:pPr/>
              <a:t>10</a:t>
            </a:fld>
            <a:endParaRPr lang="pt-BR" dirty="0"/>
          </a:p>
        </p:txBody>
      </p:sp>
      <p:sp>
        <p:nvSpPr>
          <p:cNvPr id="349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5BBFA-2754-9B41-A11F-369930309AE8}" type="slidenum">
              <a:rPr lang="pt-BR"/>
              <a:pPr/>
              <a:t>11</a:t>
            </a:fld>
            <a:endParaRPr lang="pt-BR" dirty="0"/>
          </a:p>
        </p:txBody>
      </p:sp>
      <p:sp>
        <p:nvSpPr>
          <p:cNvPr id="35021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45C6C-C41D-B240-8670-815A6876E614}" type="slidenum">
              <a:rPr lang="pt-BR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51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467000C-B834-6C4C-BE46-47991A852D2E}" type="datetime1">
              <a:rPr lang="pt-BR" smtClean="0"/>
              <a:pPr/>
              <a:t>29/03/17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1160DE5-7333-E84E-9502-4FF7F3C1D619}" type="slidenum">
              <a:rPr lang="pt-BR" smtClean="0"/>
              <a:pPr/>
              <a:t>‹#›</a:t>
            </a:fld>
            <a:endParaRPr lang="pt-BR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5400" noProof="0" dirty="0">
                <a:latin typeface="Calibri"/>
                <a:ea typeface="ＭＳ Ｐゴシック" charset="0"/>
                <a:cs typeface="Calibri"/>
              </a:rPr>
              <a:t>Repensando a Gestão de RH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Práticas de RH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A ênfase nos resultados de RH altera o trabalho em duas formas:</a:t>
            </a:r>
          </a:p>
          <a:p>
            <a:pPr algn="just"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Foco no diagnóstico e na avaliação das capacidades: </a:t>
            </a:r>
          </a:p>
          <a:p>
            <a:pPr lvl="1" algn="just">
              <a:lnSpc>
                <a:spcPct val="100000"/>
              </a:lnSpc>
            </a:pPr>
            <a:r>
              <a:rPr lang="pt-BR" sz="2000" noProof="0" dirty="0">
                <a:latin typeface="Calibri"/>
                <a:cs typeface="Calibri"/>
              </a:rPr>
              <a:t>criar clareza estratégica, fazer com que as mudanças aconteçam e gerar capital intelectual. </a:t>
            </a:r>
          </a:p>
          <a:p>
            <a:pPr algn="just"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Os profissionais de RH devem ajudar seus principais clientes a transformar estratégias em capacidades.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EBE4-581C-6D4B-B237-37282FFD9E75}" type="slidenum">
              <a:rPr lang="pt-BR"/>
              <a:pPr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486548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noProof="0" dirty="0" smtClean="0">
                <a:latin typeface="Calibri"/>
                <a:ea typeface="ＭＳ Ｐゴシック" charset="0"/>
                <a:cs typeface="Calibri"/>
              </a:rPr>
              <a:t>Como Aumentar a Gama de Escolhas?</a:t>
            </a:r>
            <a:endParaRPr lang="pt-BR" sz="40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366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Construir relacionamentos com fontes chaves de talentos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Usar referencias para contratação (funcionários, consumidores, </a:t>
            </a: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etc.)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Construir uma estratégia de contratação via internet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Perseguir empregados potencias (TV, rádios, feiras, </a:t>
            </a: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anúncios, etc.)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Como Contratar os Melhores?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46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Entrevistar com e intenção de contratá-los</a:t>
            </a:r>
          </a:p>
          <a:p>
            <a:pPr eaLnBrk="1" hangingPunct="1">
              <a:buFont typeface="Arial" charset="0"/>
              <a:buChar char="•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Criar e anunciar sua proposição de valor para o empregado</a:t>
            </a:r>
          </a:p>
          <a:p>
            <a:pPr eaLnBrk="1" hangingPunct="1">
              <a:buFont typeface="Arial" charset="0"/>
              <a:buChar char="•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Comunicar oportunidades realistas mas atrativas</a:t>
            </a:r>
          </a:p>
          <a:p>
            <a:pPr eaLnBrk="1" hangingPunct="1">
              <a:buFont typeface="Arial" charset="0"/>
              <a:buChar char="•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Prestar atenção à problemas pessoais</a:t>
            </a:r>
          </a:p>
          <a:p>
            <a:pPr eaLnBrk="1" hangingPunct="1">
              <a:buFont typeface="Arial" charset="0"/>
              <a:buChar char="•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Ser persistente</a:t>
            </a:r>
          </a:p>
          <a:p>
            <a:pPr eaLnBrk="1" hangingPunct="1">
              <a:buFont typeface="Arial" charset="0"/>
              <a:buChar char="•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Criar relacionamentos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Como orientá-los ao Trabalho?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571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Necessidades Administrativas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Feedback rápido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Sucesso rápido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Orientação para toda a cadeia de valor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Assimilação pelo Time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Escutar</a:t>
            </a:r>
          </a:p>
          <a:p>
            <a:pPr eaLnBrk="1" hangingPunct="1">
              <a:buFont typeface="Arial" charset="0"/>
              <a:buNone/>
            </a:pP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200" noProof="0" dirty="0" smtClean="0">
                <a:latin typeface="Calibri"/>
                <a:ea typeface="ＭＳ Ｐゴシック" charset="0"/>
                <a:cs typeface="Calibri"/>
              </a:rPr>
              <a:t>Building: Escolhas em Treinamento e Desenvolvimento</a:t>
            </a:r>
            <a:endParaRPr lang="pt-BR" sz="32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673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Quem deverá participar do programa?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Quem deve apresentar o programa?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Quem deve desenhar o programa?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O que o programa deve cobrir?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Como o programa será posto em prática?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Como o programa irá afetar os participantes?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400" noProof="0" dirty="0" smtClean="0">
                <a:latin typeface="Calibri"/>
                <a:ea typeface="ＭＳ Ｐゴシック" charset="0"/>
                <a:cs typeface="Calibri"/>
              </a:rPr>
              <a:t>Desenvolvimento</a:t>
            </a:r>
            <a:endParaRPr lang="pt-BR" sz="44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776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Mobilidade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Treinador ou Mentor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Plano Pessoal de desenvolvimento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Tarefas Temporárias</a:t>
            </a:r>
          </a:p>
          <a:p>
            <a:pPr eaLnBrk="1" hangingPunct="1">
              <a:buFont typeface="Arial" charset="0"/>
              <a:buNone/>
            </a:pP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noProof="0" dirty="0" smtClean="0">
                <a:latin typeface="Calibri"/>
                <a:ea typeface="ＭＳ Ｐゴシック" charset="0"/>
                <a:cs typeface="Calibri"/>
              </a:rPr>
              <a:t>Borrowing: Escolhas ao adquirir talentos</a:t>
            </a:r>
            <a:endParaRPr lang="pt-BR" sz="36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878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Formar alianças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Realizar Visitas a outras Companhias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Reter Consultores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Terceirizar Trabalho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Manter relacionamento com antigos funcionários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noProof="0" dirty="0" smtClean="0">
                <a:latin typeface="Calibri"/>
                <a:ea typeface="ＭＳ Ｐゴシック" charset="0"/>
                <a:cs typeface="Calibri"/>
              </a:rPr>
              <a:t>Bouncing: Escolhas ao Reduzir a Força de Trabalho</a:t>
            </a:r>
            <a:endParaRPr lang="pt-BR" sz="36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981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Uma empresa deve ter força de trabalho de tamanho correto, é necessário agir decisivamente mas mostrando consideração pelo profissional</a:t>
            </a:r>
          </a:p>
          <a:p>
            <a:pPr eaLnBrk="1" hangingPunct="1">
              <a:buFont typeface="Wingdings" charset="0"/>
              <a:buChar char="ü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Redução Involuntária (redução de custos)</a:t>
            </a:r>
          </a:p>
          <a:p>
            <a:pPr eaLnBrk="1" hangingPunct="1">
              <a:buFont typeface="Wingdings" charset="0"/>
              <a:buChar char="ü"/>
            </a:pPr>
            <a:endParaRPr lang="pt-BR" noProof="0" dirty="0">
              <a:latin typeface="Calibri"/>
              <a:ea typeface="ＭＳ Ｐゴシック" charset="0"/>
              <a:cs typeface="Calibri"/>
            </a:endParaRPr>
          </a:p>
          <a:p>
            <a:pPr eaLnBrk="1" hangingPunct="1">
              <a:buFont typeface="Wingdings" charset="0"/>
              <a:buChar char="ü"/>
            </a:pPr>
            <a:r>
              <a:rPr lang="pt-BR" noProof="0" dirty="0">
                <a:latin typeface="Calibri"/>
                <a:ea typeface="ＭＳ Ｐゴシック" charset="0"/>
                <a:cs typeface="Calibri"/>
              </a:rPr>
              <a:t>Redução - Problemas de Performance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800" noProof="0" dirty="0" smtClean="0">
                <a:latin typeface="Calibri"/>
                <a:ea typeface="ＭＳ Ｐゴシック" charset="0"/>
                <a:cs typeface="Calibri"/>
              </a:rPr>
              <a:t>Binding: Escolhas ao Reter Talento</a:t>
            </a:r>
            <a:endParaRPr lang="pt-BR" sz="48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083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Descobrir porque pessoas talentosas deixam a empresa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Oferecer incentivo financeiro para que fiquem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Oferecer Incentivos intrínsecos para que fiquem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Oferecer outros Incentivos não financeiros para que fiquem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Boosting: Escolhas em Promoção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185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Estabelecer critérios para o novo emprego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Permitir Voluntários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Avaliar Candidato Potencial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Dar apoio aos novos ocupantes dos cargos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400" noProof="0" dirty="0" smtClean="0">
                <a:latin typeface="Calibri"/>
                <a:ea typeface="ＭＳ Ｐゴシック" charset="0"/>
                <a:cs typeface="Calibri"/>
              </a:rPr>
              <a:t>Plano de ação para as Pessoas</a:t>
            </a:r>
            <a:endParaRPr lang="pt-BR" sz="44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288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Deve-se auditar seu sistema de gerenciamento de pessoas</a:t>
            </a:r>
          </a:p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Permite analisar suas práticas e focar no que agrega mais valor para a empresa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noProof="0" dirty="0">
                <a:effectLst/>
                <a:latin typeface="Calibri"/>
                <a:cs typeface="Calibri"/>
              </a:rPr>
              <a:t>Práticas de RH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2000" noProof="0" dirty="0">
                <a:latin typeface="Calibri"/>
                <a:cs typeface="Calibri"/>
              </a:rPr>
              <a:t>Levar </a:t>
            </a:r>
            <a:r>
              <a:rPr lang="pt-BR" sz="2000" noProof="0" dirty="0" smtClean="0">
                <a:latin typeface="Calibri"/>
                <a:cs typeface="Calibri"/>
              </a:rPr>
              <a:t>as </a:t>
            </a:r>
            <a:r>
              <a:rPr lang="pt-BR" sz="2000" noProof="0" dirty="0">
                <a:latin typeface="Calibri"/>
                <a:cs typeface="Calibri"/>
              </a:rPr>
              <a:t>novas práticas de RH que representam processos e investimentos organizacionais nessa área. </a:t>
            </a:r>
          </a:p>
          <a:p>
            <a:pPr algn="just">
              <a:lnSpc>
                <a:spcPct val="120000"/>
              </a:lnSpc>
            </a:pPr>
            <a:r>
              <a:rPr lang="pt-BR" sz="2000" noProof="0" dirty="0">
                <a:latin typeface="Calibri"/>
                <a:cs typeface="Calibri"/>
              </a:rPr>
              <a:t>As práticas foram evoluindo nos últimos 50 anos; a cada década um novo conjunto de ferramentas foi sendo adicionado. </a:t>
            </a:r>
          </a:p>
          <a:p>
            <a:pPr lvl="1" algn="just">
              <a:lnSpc>
                <a:spcPct val="120000"/>
              </a:lnSpc>
            </a:pPr>
            <a:r>
              <a:rPr lang="pt-BR" sz="1800" noProof="0" dirty="0">
                <a:latin typeface="Calibri"/>
                <a:cs typeface="Calibri"/>
              </a:rPr>
              <a:t>Recrutamento e seleção na década de 50</a:t>
            </a:r>
          </a:p>
          <a:p>
            <a:pPr lvl="1" algn="just">
              <a:lnSpc>
                <a:spcPct val="120000"/>
              </a:lnSpc>
            </a:pPr>
            <a:r>
              <a:rPr lang="pt-BR" sz="1800" noProof="0" dirty="0">
                <a:latin typeface="Calibri"/>
                <a:cs typeface="Calibri"/>
              </a:rPr>
              <a:t>Treinamento na década de 60, </a:t>
            </a:r>
          </a:p>
          <a:p>
            <a:pPr lvl="1" algn="just">
              <a:lnSpc>
                <a:spcPct val="120000"/>
              </a:lnSpc>
            </a:pPr>
            <a:r>
              <a:rPr lang="pt-BR" sz="1800" noProof="0" dirty="0">
                <a:latin typeface="Calibri"/>
                <a:cs typeface="Calibri"/>
              </a:rPr>
              <a:t>Remuneração, benefícios e avaliação na década de 70; </a:t>
            </a:r>
          </a:p>
          <a:p>
            <a:pPr lvl="1" algn="just">
              <a:lnSpc>
                <a:spcPct val="120000"/>
              </a:lnSpc>
            </a:pPr>
            <a:r>
              <a:rPr lang="pt-BR" sz="1800" noProof="0" dirty="0">
                <a:latin typeface="Calibri"/>
                <a:cs typeface="Calibri"/>
              </a:rPr>
              <a:t>Relações </a:t>
            </a:r>
            <a:r>
              <a:rPr lang="pt-BR" sz="1800" noProof="0" dirty="0" smtClean="0">
                <a:latin typeface="Calibri"/>
                <a:cs typeface="Calibri"/>
              </a:rPr>
              <a:t>trabalhistas </a:t>
            </a:r>
            <a:r>
              <a:rPr lang="pt-BR" sz="1800" noProof="0" dirty="0">
                <a:latin typeface="Calibri"/>
                <a:cs typeface="Calibri"/>
              </a:rPr>
              <a:t>na década de </a:t>
            </a:r>
            <a:r>
              <a:rPr lang="pt-BR" sz="1800" noProof="0" dirty="0" smtClean="0">
                <a:latin typeface="Calibri"/>
                <a:cs typeface="Calibri"/>
              </a:rPr>
              <a:t>80 </a:t>
            </a:r>
          </a:p>
          <a:p>
            <a:pPr lvl="1" algn="just">
              <a:lnSpc>
                <a:spcPct val="120000"/>
              </a:lnSpc>
            </a:pPr>
            <a:r>
              <a:rPr lang="pt-BR" sz="1800" noProof="0" dirty="0" smtClean="0">
                <a:latin typeface="Calibri"/>
                <a:cs typeface="Calibri"/>
              </a:rPr>
              <a:t>Contenção </a:t>
            </a:r>
            <a:r>
              <a:rPr lang="pt-BR" sz="1800" noProof="0" dirty="0">
                <a:latin typeface="Calibri"/>
                <a:cs typeface="Calibri"/>
              </a:rPr>
              <a:t>de custos, projeto organizacional, trabalho em equipe e comunicação na década de 90 e </a:t>
            </a:r>
          </a:p>
          <a:p>
            <a:pPr lvl="1" algn="just">
              <a:lnSpc>
                <a:spcPct val="120000"/>
              </a:lnSpc>
            </a:pPr>
            <a:r>
              <a:rPr lang="pt-BR" sz="1800" noProof="0" dirty="0">
                <a:latin typeface="Calibri"/>
                <a:cs typeface="Calibri"/>
              </a:rPr>
              <a:t>Fusões, aquisições, downsizing e diversidade na década de 90. </a:t>
            </a:r>
          </a:p>
          <a:p>
            <a:pPr algn="just">
              <a:lnSpc>
                <a:spcPct val="120000"/>
              </a:lnSpc>
            </a:pPr>
            <a:r>
              <a:rPr lang="pt-BR" sz="2000" noProof="0" dirty="0">
                <a:latin typeface="Calibri"/>
                <a:cs typeface="Calibri"/>
              </a:rPr>
              <a:t>Novas ferramentas continuam a ser desenvolvidas à medida que cresce a preocupação com assuntos como RH global, mudança cultural, tecnologia, liderança e transferência de conhecimento.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6375B-1287-7E40-B504-5F73BC8D016F}" type="slidenum">
              <a:rPr lang="pt-BR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938136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noProof="0" dirty="0" smtClean="0">
                <a:latin typeface="Calibri"/>
                <a:ea typeface="ＭＳ Ｐゴシック" charset="0"/>
                <a:cs typeface="Calibri"/>
              </a:rPr>
              <a:t>Fluxo Gerenciamento de Desempenhos</a:t>
            </a:r>
            <a:endParaRPr lang="pt-BR" sz="40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390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Incentivos modificam comportamentos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Sem padrões e medidas claros conectados a estratégia , o comportamento dos funcionários pode não ser ideal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Quando padrões e incentivos estão ligados às metas da empresa os resultados são favoráveis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noProof="0" dirty="0" smtClean="0">
                <a:latin typeface="Calibri"/>
                <a:ea typeface="ＭＳ Ｐゴシック" charset="0"/>
                <a:cs typeface="Calibri"/>
              </a:rPr>
              <a:t>Estabelecendo Padrões: O que medir?</a:t>
            </a:r>
            <a:endParaRPr lang="pt-BR" sz="40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493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Alinhar padrões e medidas à estratégia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Balancear comportamento, padrões e medidas de resultados para indivíduos e times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Priorizar medidas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Identificar indicadores de liderança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Determinar  metas atingíveis desafiadores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Medir o que pode ser controlado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Estabelecendo Padrões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595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noProof="0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Quem Determina e Acompanha os </a:t>
            </a: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padrões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O que acompanhar significa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Como os resultados podem ser acompanhados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Frequência </a:t>
            </a:r>
            <a:r>
              <a:rPr lang="pt-BR" noProof="0" dirty="0">
                <a:latin typeface="Calibri"/>
                <a:ea typeface="ＭＳ Ｐゴシック" charset="0"/>
                <a:cs typeface="Calibri"/>
              </a:rPr>
              <a:t>regular de Feedback 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Estabelecendo Padrões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697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Qual é o meu trabalho?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Como eu estou desempenhando?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Alguém se importa?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Como nos encaixamos?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Como estamos desempenhando?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noProof="0" dirty="0" smtClean="0">
                <a:latin typeface="Calibri"/>
                <a:ea typeface="ＭＳ Ｐゴシック" charset="0"/>
                <a:cs typeface="Calibri"/>
              </a:rPr>
              <a:t>Alocando Recompensas Financeiras</a:t>
            </a:r>
            <a:endParaRPr lang="pt-BR" sz="36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80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Dinheiro de Curto prazo</a:t>
            </a:r>
          </a:p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Equidade de Curto prazo</a:t>
            </a:r>
          </a:p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Dinheiro de Longo prazo</a:t>
            </a:r>
          </a:p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Equidade de Longo Prazo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noProof="0" dirty="0" smtClean="0">
                <a:latin typeface="Calibri"/>
                <a:ea typeface="ＭＳ Ｐゴシック" charset="0"/>
                <a:cs typeface="Calibri"/>
              </a:rPr>
              <a:t>Alocando Recompensas não financeiras</a:t>
            </a:r>
            <a:endParaRPr lang="pt-BR" sz="36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29027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Visão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Oportunidade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Incentivo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Comunidade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Comunicação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Experimentação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400" noProof="0" dirty="0" smtClean="0">
                <a:latin typeface="Calibri"/>
                <a:ea typeface="ＭＳ Ｐゴシック" charset="0"/>
                <a:cs typeface="Calibri"/>
              </a:rPr>
              <a:t>Acompanhamento</a:t>
            </a:r>
            <a:endParaRPr lang="pt-BR" sz="44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3005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Conversa Informal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Dados visíveis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Deixar as pessoas tirarem suas próprias conclusões</a:t>
            </a:r>
          </a:p>
          <a:p>
            <a:pPr eaLnBrk="1" hangingPunct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Explicar porque e não o que</a:t>
            </a:r>
          </a:p>
          <a:p>
            <a:pPr eaLnBrk="1" hangingPunct="1">
              <a:buFont typeface="Arial" charset="0"/>
              <a:buNone/>
            </a:pP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noProof="0" dirty="0">
              <a:latin typeface="Calibri"/>
              <a:cs typeface="Calibri"/>
            </a:endParaRPr>
          </a:p>
        </p:txBody>
      </p:sp>
      <p:sp>
        <p:nvSpPr>
          <p:cNvPr id="13107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charset="0"/>
              <a:buNone/>
            </a:pPr>
            <a:r>
              <a:rPr lang="pt-BR" altLang="ja-JP" noProof="0" dirty="0" smtClean="0">
                <a:latin typeface="Calibri"/>
                <a:ea typeface="ＭＳ Ｐゴシック" charset="0"/>
                <a:cs typeface="Calibri"/>
              </a:rPr>
              <a:t>“</a:t>
            </a: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Quando profissionais de RH entendem a teoria e as opções para pessoas e desempenho, eles criarão planos de ação que investem em práticas de RH mais efetivas.</a:t>
            </a:r>
            <a:r>
              <a:rPr lang="pt-BR" altLang="ja-JP" noProof="0" dirty="0" smtClean="0">
                <a:latin typeface="Calibri"/>
                <a:ea typeface="ＭＳ Ｐゴシック" charset="0"/>
                <a:cs typeface="Calibri"/>
              </a:rPr>
              <a:t>”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noProof="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Fluxos informação e Trabalho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Informação: gerenciar a informação externa para facilitar o empregado a se adaptar a realidade externa. Gerenciar o fluxo de informação vertical e horizontal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Trabalho: fluxo do trabalho, desde a demanda até entrega, para garantir que a conformidade seja garantida. Distribui trabalho e cria uma estrutura que integre e coordene as atividades.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4400" noProof="0" dirty="0">
                <a:latin typeface="Calibri"/>
                <a:ea typeface="ＭＳ Ｐゴシック" charset="0"/>
                <a:cs typeface="Calibri"/>
              </a:rPr>
              <a:t>Fluxo informação – Estratégia de Comunicação</a:t>
            </a: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Cria valor através de mensagem elaborada para atender as necessidades de cada stakeholder.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Toda mensagem deve ser baseada na compreensão clara da sua finalidade e refletir a  filosofia de liderança (ex. Envolvimento)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Função de Recursos Humanos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algn="ctr">
              <a:buFont typeface="Wingdings" charset="0"/>
              <a:buNone/>
            </a:pPr>
            <a:r>
              <a:rPr lang="pt-BR" b="1" noProof="0" dirty="0">
                <a:latin typeface="Calibri"/>
                <a:cs typeface="Calibri"/>
              </a:rPr>
              <a:t>Novos Papéis Normativos</a:t>
            </a:r>
          </a:p>
          <a:p>
            <a:r>
              <a:rPr lang="pt-BR" noProof="0" dirty="0">
                <a:latin typeface="Calibri"/>
                <a:cs typeface="Calibri"/>
              </a:rPr>
              <a:t>Normas, Valores e Crenças</a:t>
            </a:r>
          </a:p>
          <a:p>
            <a:r>
              <a:rPr lang="pt-BR" noProof="0" dirty="0">
                <a:latin typeface="Calibri"/>
                <a:cs typeface="Calibri"/>
              </a:rPr>
              <a:t>Trabalho em Equipe, </a:t>
            </a:r>
          </a:p>
          <a:p>
            <a:r>
              <a:rPr lang="pt-BR" noProof="0" dirty="0">
                <a:latin typeface="Calibri"/>
                <a:cs typeface="Calibri"/>
              </a:rPr>
              <a:t>Mudanças Organizacionais</a:t>
            </a:r>
          </a:p>
          <a:p>
            <a:r>
              <a:rPr lang="pt-BR" noProof="0" dirty="0">
                <a:latin typeface="Calibri"/>
                <a:cs typeface="Calibri"/>
              </a:rPr>
              <a:t>Implementação de Estratégias</a:t>
            </a:r>
          </a:p>
          <a:p>
            <a:r>
              <a:rPr lang="pt-BR" noProof="0" dirty="0">
                <a:latin typeface="Calibri"/>
                <a:cs typeface="Calibri"/>
              </a:rPr>
              <a:t>Aprendizagem Organizacional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ABBE1-14DF-2D4E-9E64-F2638DD88FAE}" type="slidenum">
              <a:rPr lang="pt-BR"/>
              <a:pPr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17136270"/>
      </p:ext>
    </p:extLst>
  </p:cSld>
  <p:clrMapOvr>
    <a:masterClrMapping/>
  </p:clrMapOvr>
  <p:transition xmlns:p14="http://schemas.microsoft.com/office/powerpoint/2010/main"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Algumas escolhas</a:t>
            </a: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Garanta consistência entre mensagem e realidade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Codifique conceitos, linguagem e logica 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Conceito- </a:t>
            </a:r>
            <a:r>
              <a:rPr lang="pt-BR" i="1" noProof="0" dirty="0">
                <a:latin typeface="Calibri"/>
                <a:ea typeface="ＭＳ Ｐゴシック" charset="0"/>
                <a:cs typeface="Calibri"/>
              </a:rPr>
              <a:t>foco no cliente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Linguagem – </a:t>
            </a:r>
            <a:r>
              <a:rPr lang="pt-BR" i="1" noProof="0" dirty="0">
                <a:latin typeface="Calibri"/>
                <a:ea typeface="ＭＳ Ｐゴシック" charset="0"/>
                <a:cs typeface="Calibri"/>
              </a:rPr>
              <a:t>quando falamos de cliente, significa cliente externo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Lógica – </a:t>
            </a:r>
            <a:r>
              <a:rPr lang="pt-BR" i="1" noProof="0" dirty="0">
                <a:latin typeface="Calibri"/>
                <a:ea typeface="ＭＳ Ｐゴシック" charset="0"/>
                <a:cs typeface="Calibri"/>
              </a:rPr>
              <a:t>clientes determina nossos produtos e não ao contrário</a:t>
            </a:r>
            <a:r>
              <a:rPr lang="pt-BR" noProof="0" dirty="0">
                <a:latin typeface="Calibri"/>
                <a:ea typeface="ＭＳ Ｐゴシック" charset="0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Algumas escolhas (1)</a:t>
            </a:r>
          </a:p>
        </p:txBody>
      </p:sp>
      <p:sp>
        <p:nvSpPr>
          <p:cNvPr id="135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Selecione media consistente com a mensagem e o público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Conheça e fale para o se público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Garanta integração e alinhamento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Defina responsabilidade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Mensure e melhore a efetividade da comunicação.</a:t>
            </a: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4000" noProof="0" dirty="0">
                <a:latin typeface="Calibri"/>
                <a:ea typeface="ＭＳ Ｐゴシック" charset="0"/>
                <a:cs typeface="Calibri"/>
              </a:rPr>
              <a:t>Fluxo informação – Transmissão de informação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Fora para dentro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Saiba sobre clientes importantes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Exponha empregados e gerentes as exigências dos clientes</a:t>
            </a:r>
          </a:p>
          <a:p>
            <a:endParaRPr lang="pt-BR" noProof="0" dirty="0">
              <a:latin typeface="Calibri"/>
              <a:ea typeface="ＭＳ Ｐゴシック" charset="0"/>
              <a:cs typeface="Calibri"/>
            </a:endParaRP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Dentro da fora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Comunique a imagem da marca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Crie vínculos de confiança com clientes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Autofit/>
          </a:bodyPr>
          <a:lstStyle/>
          <a:p>
            <a:r>
              <a:rPr lang="pt-BR" sz="4000" noProof="0" dirty="0">
                <a:latin typeface="Calibri"/>
                <a:ea typeface="ＭＳ Ｐゴシック" charset="0"/>
                <a:cs typeface="Calibri"/>
              </a:rPr>
              <a:t>Fluxo informação – Transmissão de informação (1)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Cima para baixo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Apresente os temas mais importantes pela voz da presidência (RH consistente)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Apresente os temas de ação pela voz do supervisor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Equilibre o que e porque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Grande quadro e detalhe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Equilibre boas e más notícias (honestidade)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Seja </a:t>
            </a: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multimídia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  <a:p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22368" cy="1600200"/>
          </a:xfrm>
        </p:spPr>
        <p:txBody>
          <a:bodyPr>
            <a:noAutofit/>
          </a:bodyPr>
          <a:lstStyle/>
          <a:p>
            <a:r>
              <a:rPr lang="pt-BR" sz="4000" noProof="0" dirty="0">
                <a:latin typeface="Calibri"/>
                <a:ea typeface="ＭＳ Ｐゴシック" charset="0"/>
                <a:cs typeface="Calibri"/>
              </a:rPr>
              <a:t>Fluxo informação – Transmissão de informação (2)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Baixo para cima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Importância da informação ascendente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Esteja onde esteja a ação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Colete e utilize dados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Proporcione canais para o fluxo de informação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Lado a lado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Remova obstáculo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Promova eficiência 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Utilize todos os canais</a:t>
            </a:r>
          </a:p>
          <a:p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Fluxo trabalho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Quem faz o trabalho?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Estrutura segue estratégia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Como o trabalho é feito?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Transformação dos insumos em produtos</a:t>
            </a:r>
          </a:p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Onde é feito?</a:t>
            </a:r>
          </a:p>
          <a:p>
            <a:pPr lvl="1"/>
            <a:r>
              <a:rPr lang="pt-BR" noProof="0" dirty="0">
                <a:latin typeface="Calibri"/>
                <a:ea typeface="ＭＳ Ｐゴシック" charset="0"/>
                <a:cs typeface="Calibri"/>
              </a:rPr>
              <a:t>Espaço físico comunica o que é importante</a:t>
            </a:r>
          </a:p>
          <a:p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Estratégias para a GRH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Apoiando Equipes e Formas de Organização Horizontal</a:t>
            </a:r>
          </a:p>
          <a:p>
            <a:r>
              <a:rPr lang="pt-BR" noProof="0" dirty="0">
                <a:latin typeface="Calibri"/>
                <a:cs typeface="Calibri"/>
              </a:rPr>
              <a:t>Apoiando Comprometimento Organizacional</a:t>
            </a:r>
          </a:p>
          <a:p>
            <a:r>
              <a:rPr lang="pt-BR" noProof="0" dirty="0">
                <a:latin typeface="Calibri"/>
                <a:cs typeface="Calibri"/>
              </a:rPr>
              <a:t>Desenvolvendo a Liderança</a:t>
            </a:r>
          </a:p>
          <a:p>
            <a:r>
              <a:rPr lang="pt-BR" noProof="0" dirty="0">
                <a:latin typeface="Calibri"/>
                <a:cs typeface="Calibri"/>
              </a:rPr>
              <a:t>Fornecendo Suporte Estratégico </a:t>
            </a:r>
          </a:p>
          <a:p>
            <a:r>
              <a:rPr lang="pt-BR" noProof="0" dirty="0">
                <a:latin typeface="Calibri"/>
                <a:cs typeface="Calibri"/>
              </a:rPr>
              <a:t>Apoiando Mudanças e Aprendizado Organizacional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497A6-CB7F-6B49-AF27-4A50E7B8A6FC}" type="slidenum">
              <a:rPr lang="pt-BR"/>
              <a:pPr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8635711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Nova Estrutura para RH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Descentralização</a:t>
            </a:r>
          </a:p>
          <a:p>
            <a:r>
              <a:rPr lang="pt-BR" noProof="0" dirty="0">
                <a:latin typeface="Calibri"/>
                <a:cs typeface="Calibri"/>
              </a:rPr>
              <a:t>Linha de Frente/Retaguarda</a:t>
            </a:r>
          </a:p>
          <a:p>
            <a:pPr lvl="1"/>
            <a:r>
              <a:rPr lang="pt-BR" noProof="0" dirty="0">
                <a:latin typeface="Calibri"/>
                <a:cs typeface="Calibri"/>
              </a:rPr>
              <a:t>Automatizar trabalho repetitivo</a:t>
            </a:r>
          </a:p>
          <a:p>
            <a:r>
              <a:rPr lang="pt-BR" noProof="0" dirty="0">
                <a:latin typeface="Calibri"/>
                <a:cs typeface="Calibri"/>
              </a:rPr>
              <a:t>Parte da Equipe Administrativa</a:t>
            </a:r>
          </a:p>
          <a:p>
            <a:r>
              <a:rPr lang="pt-BR" noProof="0" dirty="0">
                <a:latin typeface="Calibri"/>
                <a:cs typeface="Calibri"/>
              </a:rPr>
              <a:t>Terceirização</a:t>
            </a:r>
          </a:p>
          <a:p>
            <a:r>
              <a:rPr lang="pt-BR" noProof="0" dirty="0">
                <a:latin typeface="Calibri"/>
                <a:cs typeface="Calibri"/>
              </a:rPr>
              <a:t>Equipes Baseadas em Clientes</a:t>
            </a:r>
          </a:p>
          <a:p>
            <a:r>
              <a:rPr lang="pt-BR" noProof="0" dirty="0">
                <a:latin typeface="Calibri"/>
                <a:cs typeface="Calibri"/>
              </a:rPr>
              <a:t>Carreiras Funcionais Cruzadas</a:t>
            </a:r>
          </a:p>
          <a:p>
            <a:endParaRPr lang="pt-BR" noProof="0" dirty="0">
              <a:latin typeface="Calibri"/>
              <a:cs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E9E37-D95D-5043-96A1-3786EC37EE01}" type="slidenum">
              <a:rPr lang="pt-BR"/>
              <a:pPr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4527798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Nova Estrutura do RH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pt-BR" sz="2400" noProof="0" dirty="0">
                <a:latin typeface="Calibri"/>
                <a:cs typeface="Calibri"/>
              </a:rPr>
              <a:t>Ênfase em resultado leva a mudança da estrutura e direção.</a:t>
            </a:r>
          </a:p>
          <a:p>
            <a:pPr algn="just">
              <a:lnSpc>
                <a:spcPct val="110000"/>
              </a:lnSpc>
            </a:pPr>
            <a:r>
              <a:rPr lang="pt-BR" sz="2400" noProof="0" dirty="0">
                <a:latin typeface="Calibri"/>
                <a:cs typeface="Calibri"/>
              </a:rPr>
              <a:t>Automatizar o trabalho transacional. </a:t>
            </a:r>
          </a:p>
          <a:p>
            <a:pPr algn="just">
              <a:lnSpc>
                <a:spcPct val="110000"/>
              </a:lnSpc>
            </a:pPr>
            <a:r>
              <a:rPr lang="pt-BR" sz="2400" noProof="0" dirty="0">
                <a:latin typeface="Calibri"/>
                <a:cs typeface="Calibri"/>
              </a:rPr>
              <a:t>Inovar o trabalho transformacional</a:t>
            </a:r>
          </a:p>
          <a:p>
            <a:pPr>
              <a:lnSpc>
                <a:spcPct val="110000"/>
              </a:lnSpc>
            </a:pPr>
            <a:r>
              <a:rPr lang="pt-BR" sz="2400" noProof="0" dirty="0">
                <a:latin typeface="Calibri"/>
                <a:cs typeface="Calibri"/>
              </a:rPr>
              <a:t>A comunidade de pessoas envolvidas com RH precisa se expandir, gerentes de linha ensinando nos cursos de treinamento, parcerias com outras áreas funcionais para prestar consultoria para as unidades. </a:t>
            </a:r>
          </a:p>
          <a:p>
            <a:pPr>
              <a:lnSpc>
                <a:spcPct val="110000"/>
              </a:lnSpc>
            </a:pPr>
            <a:r>
              <a:rPr lang="pt-BR" sz="2400" noProof="0" dirty="0">
                <a:latin typeface="Calibri"/>
                <a:cs typeface="Calibri"/>
              </a:rPr>
              <a:t>O maior desafio é a necessidade de articular o valor agregado pelos membros da comunidade.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E428-3223-B741-B6D6-AE17BCF59F7F}" type="slidenum">
              <a:rPr lang="pt-BR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1006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Competências do </a:t>
            </a:r>
            <a:br>
              <a:rPr lang="pt-BR" noProof="0" dirty="0">
                <a:latin typeface="Calibri"/>
                <a:cs typeface="Calibri"/>
              </a:rPr>
            </a:br>
            <a:r>
              <a:rPr lang="pt-BR" noProof="0" dirty="0">
                <a:latin typeface="Calibri"/>
                <a:cs typeface="Calibri"/>
              </a:rPr>
              <a:t>Profissional de RH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effectLst/>
                <a:latin typeface="Calibri"/>
                <a:cs typeface="Calibri"/>
              </a:rPr>
              <a:t>Conhecer o negócio</a:t>
            </a:r>
          </a:p>
          <a:p>
            <a:r>
              <a:rPr lang="pt-BR" noProof="0" dirty="0">
                <a:effectLst/>
                <a:latin typeface="Calibri"/>
                <a:cs typeface="Calibri"/>
              </a:rPr>
              <a:t>Dominar as práticas de RH - teoria e prática</a:t>
            </a:r>
          </a:p>
          <a:p>
            <a:r>
              <a:rPr lang="pt-BR" noProof="0" dirty="0">
                <a:effectLst/>
                <a:latin typeface="Calibri"/>
                <a:cs typeface="Calibri"/>
              </a:rPr>
              <a:t>Gerenciar processos de mudança</a:t>
            </a:r>
          </a:p>
          <a:p>
            <a:r>
              <a:rPr lang="pt-BR" noProof="0" dirty="0">
                <a:effectLst/>
                <a:latin typeface="Calibri"/>
                <a:cs typeface="Calibri"/>
              </a:rPr>
              <a:t>Criar culturas e locais de trabalho que desenvolvam capacidade individual e comprometimento</a:t>
            </a:r>
          </a:p>
          <a:p>
            <a:r>
              <a:rPr lang="pt-BR" noProof="0" dirty="0">
                <a:effectLst/>
                <a:latin typeface="Calibri"/>
                <a:cs typeface="Calibri"/>
              </a:rPr>
              <a:t>Credibilidade pessoal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2B32B-D811-334C-99BD-9EEE6BC5988B}" type="slidenum">
              <a:rPr lang="pt-BR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3077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Crenças que amarram RH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Gostar de pessoas</a:t>
            </a:r>
          </a:p>
          <a:p>
            <a:r>
              <a:rPr lang="pt-BR" noProof="0" dirty="0">
                <a:latin typeface="Calibri"/>
                <a:cs typeface="Calibri"/>
              </a:rPr>
              <a:t>Qualquer um pode ser</a:t>
            </a:r>
          </a:p>
          <a:p>
            <a:r>
              <a:rPr lang="pt-BR" noProof="0" dirty="0">
                <a:latin typeface="Calibri"/>
                <a:cs typeface="Calibri"/>
              </a:rPr>
              <a:t>RH lida com o lado subjetivo</a:t>
            </a:r>
          </a:p>
          <a:p>
            <a:r>
              <a:rPr lang="pt-BR" noProof="0" dirty="0">
                <a:latin typeface="Calibri"/>
                <a:cs typeface="Calibri"/>
              </a:rPr>
              <a:t>Cortar custos</a:t>
            </a:r>
          </a:p>
          <a:p>
            <a:r>
              <a:rPr lang="pt-BR" noProof="0" dirty="0">
                <a:latin typeface="Calibri"/>
                <a:cs typeface="Calibri"/>
              </a:rPr>
              <a:t>O pessoal de RH é legal</a:t>
            </a:r>
          </a:p>
          <a:p>
            <a:r>
              <a:rPr lang="pt-BR" noProof="0" dirty="0">
                <a:latin typeface="Calibri"/>
                <a:cs typeface="Calibri"/>
              </a:rPr>
              <a:t>RH é função de RH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D4D2A-41F1-BB42-B928-7F2D95C6E68D}" type="slidenum">
              <a:rPr lang="pt-BR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4252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1371600"/>
            <a:ext cx="6627813" cy="1706563"/>
          </a:xfrm>
        </p:spPr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Capacidade Organizacional 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5802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Capacidade organizacional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está baseada na premissa que organizações não pensam, tomam decisões ou alocam recursos, são as pessoas que fazem isso</a:t>
            </a:r>
          </a:p>
          <a:p>
            <a:pPr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Conceito</a:t>
            </a:r>
          </a:p>
          <a:p>
            <a:pPr lvl="1"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representam as práticas e processos gerenciais que permitem a organização atender as necessidades dos clientes e a realizar as estratégias de negócio.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75250-8425-2848-AAA2-FB04405A9D54}" type="slidenum">
              <a:rPr lang="pt-BR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328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Agenda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noProof="0" dirty="0">
                <a:latin typeface="Calibri"/>
                <a:ea typeface="ＭＳ Ｐゴシック" charset="0"/>
                <a:cs typeface="Calibri"/>
              </a:rPr>
              <a:t>Analisar </a:t>
            </a:r>
            <a:r>
              <a:rPr lang="pt-BR" sz="2400" noProof="0" dirty="0" smtClean="0">
                <a:latin typeface="Calibri"/>
                <a:ea typeface="ＭＳ Ｐゴシック" charset="0"/>
                <a:cs typeface="Calibri"/>
              </a:rPr>
              <a:t>a evolu</a:t>
            </a:r>
            <a:r>
              <a:rPr lang="pt-BR" sz="2400" noProof="0" dirty="0" smtClean="0">
                <a:latin typeface="Calibri"/>
                <a:ea typeface="ＭＳ Ｐゴシック" charset="0"/>
                <a:cs typeface="Calibri"/>
              </a:rPr>
              <a:t>ção d</a:t>
            </a:r>
            <a:r>
              <a:rPr lang="pt-BR" sz="2400" noProof="0" dirty="0" smtClean="0">
                <a:latin typeface="Calibri"/>
                <a:ea typeface="ＭＳ Ｐゴシック" charset="0"/>
                <a:cs typeface="Calibri"/>
              </a:rPr>
              <a:t>os </a:t>
            </a:r>
            <a:r>
              <a:rPr lang="pt-BR" sz="2400" noProof="0" dirty="0">
                <a:latin typeface="Calibri"/>
                <a:ea typeface="ＭＳ Ｐゴシック" charset="0"/>
                <a:cs typeface="Calibri"/>
              </a:rPr>
              <a:t>papéis desempenhados pela função RH</a:t>
            </a:r>
          </a:p>
          <a:p>
            <a:r>
              <a:rPr lang="pt-BR" sz="2400" noProof="0" dirty="0">
                <a:latin typeface="Calibri"/>
                <a:ea typeface="ＭＳ Ｐゴシック" charset="0"/>
                <a:cs typeface="Calibri"/>
              </a:rPr>
              <a:t>Analisar o modelo premissa de valor em RH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" y="314325"/>
            <a:ext cx="8058150" cy="1046163"/>
          </a:xfrm>
        </p:spPr>
        <p:txBody>
          <a:bodyPr>
            <a:normAutofit fontScale="90000"/>
          </a:bodyPr>
          <a:lstStyle/>
          <a:p>
            <a:r>
              <a:rPr lang="pt-BR" sz="4000" noProof="0" dirty="0">
                <a:latin typeface="Calibri"/>
                <a:cs typeface="Calibri"/>
              </a:rPr>
              <a:t>Capacidade Organizacional como fonte de vantagem competitiva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5A648-2F91-F64B-B490-16514941D701}" type="slidenum">
              <a:rPr lang="pt-BR"/>
              <a:pPr/>
              <a:t>20</a:t>
            </a:fld>
            <a:endParaRPr lang="pt-BR" dirty="0"/>
          </a:p>
        </p:txBody>
      </p:sp>
      <p:grpSp>
        <p:nvGrpSpPr>
          <p:cNvPr id="251907" name="Group 3"/>
          <p:cNvGrpSpPr>
            <a:grpSpLocks/>
          </p:cNvGrpSpPr>
          <p:nvPr/>
        </p:nvGrpSpPr>
        <p:grpSpPr bwMode="auto">
          <a:xfrm>
            <a:off x="1976438" y="2057400"/>
            <a:ext cx="6176962" cy="3733800"/>
            <a:chOff x="528" y="1296"/>
            <a:chExt cx="3891" cy="2352"/>
          </a:xfrm>
        </p:grpSpPr>
        <p:sp>
          <p:nvSpPr>
            <p:cNvPr id="251908" name="Text Box 4"/>
            <p:cNvSpPr txBox="1">
              <a:spLocks noChangeArrowheads="1"/>
            </p:cNvSpPr>
            <p:nvPr/>
          </p:nvSpPr>
          <p:spPr bwMode="auto">
            <a:xfrm>
              <a:off x="1488" y="2016"/>
              <a:ext cx="1968" cy="85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kumimoji="1" lang="pt-BR" sz="2800" dirty="0">
                  <a:solidFill>
                    <a:schemeClr val="bg1"/>
                  </a:solidFill>
                  <a:latin typeface="Times New Roman" charset="0"/>
                </a:rPr>
                <a:t>Capacidade Organizacional</a:t>
              </a:r>
            </a:p>
          </p:txBody>
        </p:sp>
        <p:sp>
          <p:nvSpPr>
            <p:cNvPr id="251909" name="Text Box 5"/>
            <p:cNvSpPr txBox="1">
              <a:spLocks noChangeArrowheads="1"/>
            </p:cNvSpPr>
            <p:nvPr/>
          </p:nvSpPr>
          <p:spPr bwMode="auto">
            <a:xfrm>
              <a:off x="1680" y="2832"/>
              <a:ext cx="1587" cy="816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kumimoji="1" lang="pt-BR" sz="2800" dirty="0">
                  <a:solidFill>
                    <a:schemeClr val="bg1"/>
                  </a:solidFill>
                  <a:latin typeface="Times New Roman" charset="0"/>
                </a:rPr>
                <a:t>Capacidade Tecnológica</a:t>
              </a:r>
            </a:p>
          </p:txBody>
        </p:sp>
        <p:sp>
          <p:nvSpPr>
            <p:cNvPr id="251910" name="Text Box 6"/>
            <p:cNvSpPr txBox="1">
              <a:spLocks noChangeArrowheads="1"/>
            </p:cNvSpPr>
            <p:nvPr/>
          </p:nvSpPr>
          <p:spPr bwMode="auto">
            <a:xfrm>
              <a:off x="2832" y="1296"/>
              <a:ext cx="1587" cy="80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kumimoji="1" lang="pt-BR" sz="2800" dirty="0">
                  <a:solidFill>
                    <a:schemeClr val="bg1"/>
                  </a:solidFill>
                  <a:latin typeface="Times New Roman" charset="0"/>
                </a:rPr>
                <a:t>Capacidade Estratégica /Marketing</a:t>
              </a:r>
            </a:p>
          </p:txBody>
        </p:sp>
        <p:sp>
          <p:nvSpPr>
            <p:cNvPr id="251911" name="Text Box 7"/>
            <p:cNvSpPr txBox="1">
              <a:spLocks noChangeArrowheads="1"/>
            </p:cNvSpPr>
            <p:nvPr/>
          </p:nvSpPr>
          <p:spPr bwMode="auto">
            <a:xfrm>
              <a:off x="528" y="1296"/>
              <a:ext cx="1587" cy="807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>
                <a:spcBef>
                  <a:spcPct val="50000"/>
                </a:spcBef>
              </a:pPr>
              <a:r>
                <a:rPr kumimoji="1" lang="pt-BR" sz="2800" dirty="0">
                  <a:solidFill>
                    <a:schemeClr val="bg1"/>
                  </a:solidFill>
                  <a:latin typeface="Times New Roman" charset="0"/>
                </a:rPr>
                <a:t>Capacidade Financeira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273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122368" cy="1600200"/>
          </a:xfrm>
        </p:spPr>
        <p:txBody>
          <a:bodyPr>
            <a:no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Critérios de Capacidade Organizacional (1)</a:t>
            </a:r>
          </a:p>
        </p:txBody>
      </p:sp>
      <p:sp>
        <p:nvSpPr>
          <p:cNvPr id="28262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Oferecer integração: capacidades não se referem à competência individual nem a sistemas gerenciais, ms se baseiam na organização.</a:t>
            </a:r>
          </a:p>
          <a:p>
            <a:pPr algn="just"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Agregar valor aos clientes: capacidades são definidas como importantes por pessoas de fora da empresa.</a:t>
            </a:r>
          </a:p>
          <a:p>
            <a:pPr algn="just"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Mantém-se no tempo: capacidades permanecem estáveis ao longo do tempo.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65CB-DBA4-FC42-959B-23CFAE9D41DA}" type="slidenum">
              <a:rPr lang="pt-BR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2008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050360" cy="1600200"/>
          </a:xfrm>
        </p:spPr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Critérios de Capacidade Organizacional (2)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noProof="0" dirty="0">
                <a:latin typeface="Calibri"/>
                <a:cs typeface="Calibri"/>
              </a:rPr>
              <a:t>Oferecer exclusividade: capacidades são podem ser facilmente copiadas pelos concorrentes</a:t>
            </a:r>
          </a:p>
          <a:p>
            <a:pPr algn="just"/>
            <a:r>
              <a:rPr lang="pt-BR" noProof="0" dirty="0">
                <a:latin typeface="Calibri"/>
                <a:cs typeface="Calibri"/>
              </a:rPr>
              <a:t>Promover o comprometimento dos funcionários: capacidades adquirem significado para os funcionários</a:t>
            </a:r>
          </a:p>
          <a:p>
            <a:r>
              <a:rPr lang="pt-BR" noProof="0" dirty="0">
                <a:latin typeface="Calibri"/>
                <a:cs typeface="Calibri"/>
              </a:rPr>
              <a:t>Estabelecer identidade: as capacidades traçam a identidade da organização na opinião de clientes, funcionários e investidores. </a:t>
            </a:r>
            <a:endParaRPr lang="pt-BR" sz="2000" noProof="0" dirty="0">
              <a:latin typeface="Calibri"/>
              <a:cs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C9B8-5D9F-4145-A7F6-042C7EFDE1C1}" type="slidenum">
              <a:rPr lang="pt-BR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520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Capacidade Organizacional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As capacidades representam as habilidades e a especialização de uma empresa.</a:t>
            </a:r>
          </a:p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Descrevem o que as organizações podem fazer e como o fazem.</a:t>
            </a:r>
          </a:p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Elas são um conjunto de competências individuais transformadas em capacidades organizacionais.</a:t>
            </a:r>
          </a:p>
          <a:p>
            <a:pPr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As capacidades representam a habilidade da empresa em utilizar recursos para fazer as coisas acontecerem e atingir objetivos.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FD416-CC1B-2349-ADD0-46EA2B47BCCA}" type="slidenum">
              <a:rPr lang="pt-BR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8031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Práticas Gerenciais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cs typeface="Calibri"/>
              </a:rPr>
              <a:t>as práticas gerenciais compreendem os processos formais para dirigir a forma como os empregados pensam e se comportam.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82D1-0295-4C4F-B4EF-0D371A26A97A}" type="slidenum">
              <a:rPr lang="pt-BR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994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122368" cy="1600200"/>
          </a:xfrm>
        </p:spPr>
        <p:txBody>
          <a:bodyPr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Princípios para a criação de vantagem competitiva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Liderança</a:t>
            </a:r>
          </a:p>
          <a:p>
            <a:r>
              <a:rPr lang="pt-BR" noProof="0" dirty="0">
                <a:latin typeface="Calibri"/>
                <a:cs typeface="Calibri"/>
              </a:rPr>
              <a:t>Capacidade para mudar</a:t>
            </a:r>
          </a:p>
          <a:p>
            <a:r>
              <a:rPr lang="pt-BR" noProof="0" dirty="0" smtClean="0">
                <a:latin typeface="Calibri"/>
                <a:cs typeface="Calibri"/>
              </a:rPr>
              <a:t>Consequências </a:t>
            </a:r>
            <a:r>
              <a:rPr lang="pt-BR" noProof="0" dirty="0">
                <a:latin typeface="Calibri"/>
                <a:cs typeface="Calibri"/>
              </a:rPr>
              <a:t>do desempenho</a:t>
            </a:r>
          </a:p>
          <a:p>
            <a:r>
              <a:rPr lang="pt-BR" noProof="0" dirty="0">
                <a:latin typeface="Calibri"/>
                <a:cs typeface="Calibri"/>
              </a:rPr>
              <a:t>Competências</a:t>
            </a:r>
          </a:p>
          <a:p>
            <a:r>
              <a:rPr lang="pt-BR" noProof="0" dirty="0">
                <a:latin typeface="Calibri"/>
                <a:cs typeface="Calibri"/>
              </a:rPr>
              <a:t>Governança</a:t>
            </a:r>
          </a:p>
          <a:p>
            <a:r>
              <a:rPr lang="pt-BR" noProof="0" dirty="0">
                <a:latin typeface="Calibri"/>
                <a:cs typeface="Calibri"/>
              </a:rPr>
              <a:t>Modelo mental compartilhado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A592-93E8-F940-A04B-A9CB87621AF6}" type="slidenum">
              <a:rPr lang="pt-BR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5771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noProof="0" dirty="0">
                <a:latin typeface="Calibri"/>
                <a:cs typeface="Calibri"/>
              </a:rPr>
              <a:t>Modelos Mentais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800" noProof="0" dirty="0">
                <a:latin typeface="Calibri"/>
                <a:cs typeface="Calibri"/>
              </a:rPr>
              <a:t>são representações do mundo que permitem às pessoas a compreender, prever e resolver problemas em uma dada situação. </a:t>
            </a:r>
          </a:p>
          <a:p>
            <a:pPr>
              <a:lnSpc>
                <a:spcPct val="90000"/>
              </a:lnSpc>
            </a:pPr>
            <a:r>
              <a:rPr lang="pt-BR" sz="2800" noProof="0" dirty="0">
                <a:latin typeface="Calibri"/>
                <a:cs typeface="Calibri"/>
              </a:rPr>
              <a:t>refletem nossas experiências e expectativas e guiam nossos comportamentos em diferentes situações. </a:t>
            </a:r>
          </a:p>
          <a:p>
            <a:pPr>
              <a:lnSpc>
                <a:spcPct val="90000"/>
              </a:lnSpc>
            </a:pPr>
            <a:r>
              <a:rPr lang="pt-BR" sz="2800" noProof="0" dirty="0">
                <a:latin typeface="Calibri"/>
                <a:cs typeface="Calibri"/>
              </a:rPr>
              <a:t>organizam nossas informações e conhecimentos sobre um problema e influenciam como nos interpretamos as informações.</a:t>
            </a:r>
            <a:r>
              <a:rPr lang="pt-BR" noProof="0" dirty="0">
                <a:latin typeface="Calibri"/>
                <a:cs typeface="Calibri"/>
              </a:rPr>
              <a:t>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1416-ED50-6E4D-97C7-2883BFF244E4}" type="slidenum">
              <a:rPr lang="pt-BR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251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Modelo mental compartilhado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noProof="0" dirty="0">
                <a:latin typeface="Calibri"/>
                <a:cs typeface="Calibri"/>
              </a:rPr>
              <a:t>À medida que membros de um time compartilham compressões comuns sobre como as coisas funcionam</a:t>
            </a:r>
          </a:p>
          <a:p>
            <a:r>
              <a:rPr lang="pt-BR" sz="2800" noProof="0" dirty="0">
                <a:latin typeface="Calibri"/>
                <a:cs typeface="Calibri"/>
              </a:rPr>
              <a:t>A partir disso, os membros do time formam expectativas sobre o que os outros irão fazer em uma dada situação.</a:t>
            </a:r>
          </a:p>
          <a:p>
            <a:r>
              <a:rPr lang="pt-BR" sz="2800" noProof="0" dirty="0">
                <a:latin typeface="Calibri"/>
                <a:cs typeface="Calibri"/>
              </a:rPr>
              <a:t>Times têm modelos mentais sobre como o time opera, mas também sobre o trabalho que eles fazem.</a:t>
            </a:r>
            <a:r>
              <a:rPr lang="pt-BR" sz="2400" noProof="0" dirty="0">
                <a:latin typeface="Calibri"/>
                <a:cs typeface="Calibri"/>
              </a:rPr>
              <a:t>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AAD43-E5EA-904C-96F9-89BB73310CA3}" type="slidenum">
              <a:rPr lang="pt-BR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4272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000" noProof="0" dirty="0" smtClean="0">
                <a:latin typeface="Calibri"/>
                <a:cs typeface="Calibri"/>
              </a:rPr>
              <a:t>Desafio</a:t>
            </a:r>
            <a:endParaRPr lang="pt-BR" sz="6000" noProof="0" dirty="0">
              <a:latin typeface="Calibri"/>
              <a:cs typeface="Calibri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4806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cap="none" noProof="0" dirty="0" smtClean="0">
                <a:latin typeface="Calibri"/>
                <a:cs typeface="Calibri"/>
              </a:rPr>
              <a:t>Atividade ou resultado?</a:t>
            </a:r>
            <a:endParaRPr lang="pt-BR" cap="none" noProof="0" dirty="0">
              <a:latin typeface="Calibri"/>
              <a:cs typeface="Calibri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4873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>
            <a:noAutofit/>
          </a:bodyPr>
          <a:lstStyle/>
          <a:p>
            <a:pPr marL="342900" indent="-342900"/>
            <a:r>
              <a:rPr lang="pt-BR" sz="4400" noProof="0" dirty="0">
                <a:latin typeface="Calibri"/>
                <a:cs typeface="Calibri"/>
              </a:rPr>
              <a:t>Construindo Uma Parceria Estratégica</a:t>
            </a:r>
            <a:endParaRPr lang="pt-BR" sz="4400" noProof="0" dirty="0">
              <a:latin typeface="Calibri"/>
              <a:cs typeface="Calibri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 marL="342900" indent="-342900"/>
            <a:r>
              <a:rPr lang="pt-BR" noProof="0" dirty="0" smtClean="0">
                <a:latin typeface="Calibri"/>
                <a:cs typeface="Calibri"/>
              </a:rPr>
              <a:t>Gailbraith; Lawler</a:t>
            </a:r>
          </a:p>
          <a:p>
            <a:pPr marL="342900" indent="-342900"/>
            <a:r>
              <a:rPr lang="pt-BR" noProof="0" dirty="0" smtClean="0">
                <a:latin typeface="Calibri"/>
                <a:cs typeface="Calibri"/>
              </a:rPr>
              <a:t>Ulrich</a:t>
            </a:r>
            <a:endParaRPr lang="pt-BR" noProof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486224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200400"/>
            <a:ext cx="7626424" cy="1524000"/>
          </a:xfrm>
        </p:spPr>
        <p:txBody>
          <a:bodyPr>
            <a:noAutofit/>
          </a:bodyPr>
          <a:lstStyle/>
          <a:p>
            <a:r>
              <a:rPr lang="pt-BR" sz="4000" noProof="0" dirty="0">
                <a:latin typeface="Calibri"/>
                <a:cs typeface="Calibri"/>
              </a:rPr>
              <a:t>Que capacidades podem ser definidas como resultados de RH? 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578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Criar clareza estratégica 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noProof="0" dirty="0">
                <a:latin typeface="Calibri"/>
                <a:cs typeface="Calibri"/>
              </a:rPr>
              <a:t>Uma organização revela clareza estratégica quando sua estratégia enfatiza </a:t>
            </a:r>
          </a:p>
          <a:p>
            <a:pPr algn="just"/>
            <a:r>
              <a:rPr lang="pt-BR" sz="2800" noProof="0" dirty="0">
                <a:latin typeface="Calibri"/>
                <a:cs typeface="Calibri"/>
              </a:rPr>
              <a:t>Objetivos  tanto a curto quanto em longo prazo. </a:t>
            </a:r>
          </a:p>
          <a:p>
            <a:pPr algn="just"/>
            <a:r>
              <a:rPr lang="pt-BR" sz="2800" noProof="0" dirty="0">
                <a:latin typeface="Calibri"/>
                <a:cs typeface="Calibri"/>
              </a:rPr>
              <a:t>Cria significados para os que estão dentro e fora da empresa</a:t>
            </a:r>
          </a:p>
          <a:p>
            <a:pPr algn="just"/>
            <a:r>
              <a:rPr lang="pt-BR" sz="2800" noProof="0" dirty="0">
                <a:latin typeface="Calibri"/>
                <a:cs typeface="Calibri"/>
              </a:rPr>
              <a:t>Traduz com eficiência práticas organizacionais</a:t>
            </a:r>
          </a:p>
          <a:p>
            <a:pPr algn="just"/>
            <a:r>
              <a:rPr lang="pt-BR" sz="2800" noProof="0" dirty="0">
                <a:latin typeface="Calibri"/>
                <a:cs typeface="Calibri"/>
              </a:rPr>
              <a:t>Modela o comportamento do funcionário</a:t>
            </a:r>
          </a:p>
          <a:p>
            <a:r>
              <a:rPr lang="pt-BR" sz="2800" noProof="0" dirty="0">
                <a:latin typeface="Calibri"/>
                <a:cs typeface="Calibri"/>
              </a:rPr>
              <a:t>Diferencia a empresa para clientes e investidores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BC1E-A05F-5044-AB31-1D91D79C6381}" type="slidenum">
              <a:rPr lang="pt-BR"/>
              <a:pPr/>
              <a:t>31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9705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Clareza Estratégica - práticas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pt-BR" sz="2800" noProof="0" dirty="0">
                <a:latin typeface="Calibri"/>
                <a:cs typeface="Calibri"/>
              </a:rPr>
              <a:t>Remuneração deve levar funcionários a se comportarem de maneira coerente com a estratégia</a:t>
            </a:r>
          </a:p>
          <a:p>
            <a:pPr algn="just">
              <a:lnSpc>
                <a:spcPct val="90000"/>
              </a:lnSpc>
            </a:pPr>
            <a:r>
              <a:rPr lang="pt-BR" sz="2800" noProof="0" dirty="0">
                <a:latin typeface="Calibri"/>
                <a:cs typeface="Calibri"/>
              </a:rPr>
              <a:t>T&amp;D desenvolver as habilidades para a realização da estratégia</a:t>
            </a:r>
          </a:p>
          <a:p>
            <a:pPr algn="just">
              <a:lnSpc>
                <a:spcPct val="90000"/>
              </a:lnSpc>
            </a:pPr>
            <a:r>
              <a:rPr lang="pt-BR" sz="2800" noProof="0" dirty="0">
                <a:latin typeface="Calibri"/>
                <a:cs typeface="Calibri"/>
              </a:rPr>
              <a:t>Coletar informações junto aos empregados que orientem a comunicação da empresa</a:t>
            </a:r>
          </a:p>
          <a:p>
            <a:pPr>
              <a:lnSpc>
                <a:spcPct val="90000"/>
              </a:lnSpc>
            </a:pPr>
            <a:r>
              <a:rPr lang="pt-BR" sz="2800" noProof="0" dirty="0">
                <a:latin typeface="Calibri"/>
                <a:cs typeface="Calibri"/>
              </a:rPr>
              <a:t>Dominar a teoria e prática da formação e implementação de estratégias. Fazer a tradução da estratégia em ação.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BEE6-C8DB-F64E-A97D-CC637253A842}" type="slidenum">
              <a:rPr lang="pt-BR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95640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noProof="0" dirty="0">
                <a:latin typeface="Calibri"/>
                <a:cs typeface="Calibri"/>
              </a:rPr>
              <a:t>Fazer com que mudanças ocorram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Capacidade mudar rapidamente ao invés de ficar criando estratégias</a:t>
            </a:r>
          </a:p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Organizações com essa capacidade demonstram velocidade, agilidade, flexibilidade e redução de tempo de ciclo</a:t>
            </a:r>
          </a:p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Diante da incerteza demonstram capacidade para inovação e adaptação, mantendo-se sempre atualizadas.</a:t>
            </a:r>
          </a:p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Em um mundo competitivo, em que velocidade substitui estratégia, o tempo de ciclo reduzido leva ao comprometimento do cliente e  a agilidade aumenta a participação no mercado. Fazer com que as mudanças aconteçam é um fator essencial para o sucesso no mundo dos negócios.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F7627-7AB3-E543-9EC1-85FD657B7885}" type="slidenum">
              <a:rPr lang="pt-BR"/>
              <a:pPr/>
              <a:t>33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4481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noProof="0" dirty="0">
                <a:latin typeface="Calibri"/>
                <a:cs typeface="Calibri"/>
              </a:rPr>
              <a:t>Quatro papéis de RH nessa função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Arquitetar mudança a partir de um modelo, de uma teoria que ajuda o profissional a saber por onde começar, como alavancar a mudança e como transformar eventos em modelos de comportamento</a:t>
            </a:r>
          </a:p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Envolver as pessoas certas nos momentos certos. </a:t>
            </a:r>
          </a:p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Estimular os principais decisores no projeto de mudança, como gerenciar e aprender com a experiência e como encadear os eventos que irão sustentar a mudança.</a:t>
            </a:r>
          </a:p>
          <a:p>
            <a:pPr algn="just"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Desenvolver sistemas de RH que sejam coerentes com a mudança. Funções como comunicação, treinamento, contratação e sistemas de remuneração devem se basear em um índice de desempenho total, com modelos úteis e reconhecidos pelos stakeholders.</a:t>
            </a:r>
          </a:p>
          <a:p>
            <a:pPr>
              <a:lnSpc>
                <a:spcPct val="120000"/>
              </a:lnSpc>
            </a:pPr>
            <a:r>
              <a:rPr lang="pt-BR" sz="2400" noProof="0" dirty="0">
                <a:latin typeface="Calibri"/>
                <a:cs typeface="Calibri"/>
              </a:rPr>
              <a:t>Aplicar o mesmo em seus departamentos, reduzir tempo de ciclo</a:t>
            </a:r>
            <a:r>
              <a:rPr lang="pt-BR" sz="1800" noProof="0" dirty="0">
                <a:latin typeface="Calibri"/>
                <a:cs typeface="Calibri"/>
              </a:rPr>
              <a:t>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1A32A-9719-5D42-9FB6-46680B7496A6}" type="slidenum">
              <a:rPr lang="pt-BR"/>
              <a:pPr/>
              <a:t>34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77732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noProof="0" dirty="0">
                <a:latin typeface="Calibri"/>
                <a:cs typeface="Calibri"/>
              </a:rPr>
              <a:t>Gerar capital intelectual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pt-BR" noProof="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Capital intelectual = </a:t>
            </a:r>
            <a:br>
              <a:rPr lang="pt-BR" noProof="0" dirty="0">
                <a:latin typeface="Calibri"/>
                <a:cs typeface="Calibri"/>
              </a:rPr>
            </a:br>
            <a:r>
              <a:rPr lang="pt-BR" noProof="0" dirty="0">
                <a:latin typeface="Calibri"/>
                <a:cs typeface="Calibri"/>
              </a:rPr>
              <a:t>competência x comprometimento</a:t>
            </a:r>
          </a:p>
          <a:p>
            <a:pPr algn="just"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pt-BR" noProof="0" dirty="0">
                <a:latin typeface="Calibri"/>
                <a:cs typeface="Calibri"/>
              </a:rPr>
              <a:t>Intelecto profissional como conhecimento cognitivo, habilidades aprimoradas, compreensão de sistemas e criatividade </a:t>
            </a:r>
            <a:r>
              <a:rPr lang="pt-BR" noProof="0" dirty="0" smtClean="0">
                <a:latin typeface="Calibri"/>
                <a:cs typeface="Calibri"/>
              </a:rPr>
              <a:t>auto motivadora </a:t>
            </a:r>
            <a:r>
              <a:rPr lang="pt-BR" noProof="0" dirty="0">
                <a:latin typeface="Calibri"/>
                <a:cs typeface="Calibri"/>
              </a:rPr>
              <a:t>existentes em pessoas chaves na organização.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B3E0A-EE77-5845-A1A2-C94EC05E736A}" type="slidenum">
              <a:rPr lang="pt-BR"/>
              <a:pPr/>
              <a:t>35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6398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noProof="0" dirty="0">
                <a:latin typeface="Calibri"/>
                <a:cs typeface="Calibri"/>
              </a:rPr>
              <a:t>Desenvolvimento de competência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800" noProof="0" dirty="0">
                <a:latin typeface="Calibri"/>
                <a:cs typeface="Calibri"/>
              </a:rPr>
              <a:t>Comprar – buscar talentos fora da organização. Risco quando existe talento aproveitável disponível e acessível. </a:t>
            </a:r>
          </a:p>
          <a:p>
            <a:pPr lvl="1" algn="just"/>
            <a:r>
              <a:rPr lang="pt-BR" sz="2400" noProof="0" dirty="0">
                <a:latin typeface="Calibri"/>
                <a:cs typeface="Calibri"/>
              </a:rPr>
              <a:t>Risco: se o talento externo não é claramente melhor qualificado do que o interno, funcionários antigos podem se afastar, ressentindo-se.</a:t>
            </a:r>
          </a:p>
          <a:p>
            <a:pPr algn="just"/>
            <a:r>
              <a:rPr lang="pt-BR" sz="2800" noProof="0" dirty="0">
                <a:latin typeface="Calibri"/>
                <a:cs typeface="Calibri"/>
              </a:rPr>
              <a:t>Desenvolver significa que os gerentes investem na procura de novas maneiras de pensar e realizar o trabalho. </a:t>
            </a:r>
          </a:p>
          <a:p>
            <a:pPr lvl="1" algn="just"/>
            <a:r>
              <a:rPr lang="pt-BR" sz="2400" noProof="0" dirty="0">
                <a:latin typeface="Calibri"/>
                <a:cs typeface="Calibri"/>
              </a:rPr>
              <a:t>Risco, investimento que não gera valor aos negócios.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403B4-5BF6-534B-91C1-9D235BFEB875}" type="slidenum">
              <a:rPr lang="pt-BR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84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noProof="0" dirty="0">
                <a:latin typeface="Calibri"/>
                <a:cs typeface="Calibri"/>
              </a:rPr>
              <a:t>Desenvolvimento de competência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Emprestar – significa que os gerentes investem em fornecedores externos que trazem </a:t>
            </a:r>
            <a:r>
              <a:rPr lang="pt-BR" sz="2800" noProof="0" dirty="0" smtClean="0">
                <a:latin typeface="Calibri"/>
                <a:cs typeface="Calibri"/>
              </a:rPr>
              <a:t>ideias </a:t>
            </a:r>
            <a:r>
              <a:rPr lang="pt-BR" sz="2800" noProof="0" dirty="0">
                <a:latin typeface="Calibri"/>
                <a:cs typeface="Calibri"/>
              </a:rPr>
              <a:t>e ferramentas para tornar a empresa mais forte. </a:t>
            </a:r>
          </a:p>
          <a:p>
            <a:pPr lvl="1" algn="just">
              <a:lnSpc>
                <a:spcPct val="110000"/>
              </a:lnSpc>
            </a:pPr>
            <a:r>
              <a:rPr lang="pt-BR" sz="2400" noProof="0" dirty="0">
                <a:latin typeface="Calibri"/>
                <a:cs typeface="Calibri"/>
              </a:rPr>
              <a:t>Risco de dependência sem transferência de conhecimento para a empresa e respostas sem a necessária adaptação.</a:t>
            </a:r>
          </a:p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Descartar – exige que os gerentes dispensem as pessoas que não desempenham suas tarefas satisfatoriamente. Quer seja por não conseguir manter o padrão desejado quer seja por incapacidade de aprender, mudar e se adaptar. </a:t>
            </a:r>
          </a:p>
          <a:p>
            <a:pPr lvl="1" algn="just">
              <a:lnSpc>
                <a:spcPct val="110000"/>
              </a:lnSpc>
            </a:pPr>
            <a:r>
              <a:rPr lang="pt-BR" sz="2400" noProof="0" dirty="0">
                <a:latin typeface="Calibri"/>
                <a:cs typeface="Calibri"/>
              </a:rPr>
              <a:t>Risco: ser visto como </a:t>
            </a:r>
            <a:r>
              <a:rPr lang="pt-BR" sz="2400" noProof="0" dirty="0" smtClean="0">
                <a:latin typeface="Calibri"/>
                <a:cs typeface="Calibri"/>
              </a:rPr>
              <a:t>panaceia, </a:t>
            </a:r>
            <a:r>
              <a:rPr lang="pt-BR" sz="2400" noProof="0" dirty="0">
                <a:latin typeface="Calibri"/>
                <a:cs typeface="Calibri"/>
              </a:rPr>
              <a:t>perder pessoas erradas, desmoralizar os que ficam e reduzir a credibilidade da administração.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1C13-8D33-DA4B-91A5-A2EE99DED2A1}" type="slidenum">
              <a:rPr lang="pt-BR"/>
              <a:pPr/>
              <a:t>37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68384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noProof="0" dirty="0">
                <a:latin typeface="Calibri"/>
                <a:cs typeface="Calibri"/>
              </a:rPr>
              <a:t>Desenvolvimento de competência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>
                <a:latin typeface="Calibri"/>
                <a:cs typeface="Calibri"/>
              </a:rPr>
              <a:t>Reter – significa prender funcionários essenciais para o sucesso da empresa, significa personalizar os contratos de trabalho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EAA56-30B6-E149-9D18-EF7B37777E6D}" type="slidenum">
              <a:rPr lang="pt-BR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1917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400" noProof="0" dirty="0">
                <a:latin typeface="Calibri"/>
                <a:cs typeface="Calibri"/>
              </a:rPr>
              <a:t>Desenvolvimento de comprometimento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Significa atrair sua atenção e energia emocional. </a:t>
            </a:r>
          </a:p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O comprometimento se reflete no modo como os funcionários se relacionam e na opinião que têm sobre a empresa.  </a:t>
            </a:r>
          </a:p>
          <a:p>
            <a:pPr algn="just"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As exigências altamente competitivas demandam um aumento de motivação por parte dos funcionários, que são cobrados e compelidos a destinar suas energias física, intelectual e emocional para garantir o sucesso da empresa. </a:t>
            </a:r>
          </a:p>
          <a:p>
            <a:pPr>
              <a:lnSpc>
                <a:spcPct val="110000"/>
              </a:lnSpc>
            </a:pPr>
            <a:r>
              <a:rPr lang="pt-BR" sz="2800" noProof="0" dirty="0">
                <a:latin typeface="Calibri"/>
                <a:cs typeface="Calibri"/>
              </a:rPr>
              <a:t>Para conseguir comprometimento os profissionais de RH precisam compartilhar informações.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F20D1-193C-464E-93D9-0AA7C5B84DEC}" type="slidenum">
              <a:rPr lang="pt-BR"/>
              <a:pPr/>
              <a:t>39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374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pt-BR" noProof="0" dirty="0">
                <a:latin typeface="Calibri"/>
                <a:cs typeface="Calibri"/>
              </a:rPr>
              <a:t>Desafios atuais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Competitividade</a:t>
            </a:r>
          </a:p>
          <a:p>
            <a:pPr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Administração de Mudanças</a:t>
            </a:r>
          </a:p>
          <a:p>
            <a:pPr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Novos Conhecimentos</a:t>
            </a:r>
          </a:p>
          <a:p>
            <a:pPr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Novas Tecnologias da Informação</a:t>
            </a:r>
          </a:p>
          <a:p>
            <a:pPr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Questões Legais</a:t>
            </a:r>
          </a:p>
          <a:p>
            <a:pPr>
              <a:lnSpc>
                <a:spcPct val="100000"/>
              </a:lnSpc>
            </a:pPr>
            <a:r>
              <a:rPr lang="pt-BR" sz="2400" noProof="0" dirty="0">
                <a:latin typeface="Calibri"/>
                <a:cs typeface="Calibri"/>
              </a:rPr>
              <a:t>O Novo  Empregado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46A6F-FA28-1B44-99B7-F975CDB7AA87}" type="slidenum">
              <a:rPr lang="pt-BR"/>
              <a:pPr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084255"/>
      </p:ext>
    </p:extLst>
  </p:cSld>
  <p:clrMapOvr>
    <a:masterClrMapping/>
  </p:clrMapOvr>
  <p:transition xmlns:p14="http://schemas.microsoft.com/office/powerpoint/2010/main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noProof="0" dirty="0" smtClean="0">
                <a:latin typeface="Calibri"/>
                <a:cs typeface="Calibri"/>
              </a:rPr>
              <a:t>Contexto</a:t>
            </a:r>
            <a:endParaRPr lang="pt-BR" noProof="0" dirty="0">
              <a:latin typeface="Calibri"/>
              <a:cs typeface="Calibri"/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noProof="0" dirty="0">
                <a:latin typeface="Calibri"/>
                <a:cs typeface="Calibri"/>
              </a:rPr>
              <a:t>Ênfase que a alta competição do mundo dos negócios pressiona todos as áreas para que demonstrem a influência dos mesmos perante a alta administração.</a:t>
            </a:r>
          </a:p>
          <a:p>
            <a:pPr>
              <a:buFont typeface="Wingdings" charset="0"/>
              <a:buNone/>
            </a:pPr>
            <a:endParaRPr lang="pt-BR" sz="1200" noProof="0" dirty="0">
              <a:latin typeface="Calibri"/>
              <a:cs typeface="Calibri"/>
            </a:endParaRPr>
          </a:p>
          <a:p>
            <a:pPr>
              <a:buFont typeface="Wingdings" charset="0"/>
              <a:buNone/>
            </a:pPr>
            <a:r>
              <a:rPr lang="pt-BR" noProof="0" dirty="0">
                <a:latin typeface="Calibri"/>
                <a:cs typeface="Calibri"/>
                <a:sym typeface="Wingdings 3" charset="0"/>
              </a:rPr>
              <a:t>E nós?</a:t>
            </a:r>
          </a:p>
          <a:p>
            <a:r>
              <a:rPr lang="pt-BR" sz="2400" noProof="0" dirty="0">
                <a:latin typeface="Calibri"/>
                <a:cs typeface="Calibri"/>
              </a:rPr>
              <a:t>Recursos Humanos – RH não foge a esta regra, deve portanto também caminhar no sentido de possuir indicadores sobre sua eficiência, eficácia para a efetividade organizacional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13946-F1FC-8143-AC9B-C8D92779B48D}" type="slidenum">
              <a:rPr lang="pt-BR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80716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ja-JP" noProof="0" dirty="0" smtClean="0">
                <a:latin typeface="Calibri"/>
                <a:cs typeface="Calibri"/>
              </a:rPr>
              <a:t>“</a:t>
            </a:r>
            <a:r>
              <a:rPr lang="pt-BR" noProof="0" dirty="0" smtClean="0">
                <a:latin typeface="Calibri"/>
                <a:cs typeface="Calibri"/>
              </a:rPr>
              <a:t>Modelo integrativo</a:t>
            </a:r>
            <a:r>
              <a:rPr lang="pt-BR" altLang="ja-JP" noProof="0" dirty="0" smtClean="0">
                <a:latin typeface="Calibri"/>
                <a:cs typeface="Calibri"/>
              </a:rPr>
              <a:t>”</a:t>
            </a:r>
            <a:endParaRPr lang="pt-BR" noProof="0" dirty="0">
              <a:latin typeface="Calibri"/>
              <a:cs typeface="Calibri"/>
            </a:endParaRP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158EA-FD1C-E54D-9688-48B9D61D1F1B}" type="slidenum">
              <a:rPr lang="pt-BR"/>
              <a:pPr/>
              <a:t>41</a:t>
            </a:fld>
            <a:endParaRPr lang="pt-BR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7584" y="476672"/>
            <a:ext cx="7467600" cy="1371600"/>
          </a:xfrm>
        </p:spPr>
        <p:txBody>
          <a:bodyPr>
            <a:normAutofit/>
          </a:bodyPr>
          <a:lstStyle/>
          <a:p>
            <a:r>
              <a:rPr lang="pt-BR" sz="2800" noProof="0" dirty="0">
                <a:latin typeface="Calibri"/>
                <a:cs typeface="Calibri"/>
              </a:rPr>
              <a:t>Todas as três linhas ou focos de ação, devem atuar/agir de forma integrativa</a:t>
            </a:r>
          </a:p>
        </p:txBody>
      </p:sp>
      <p:grpSp>
        <p:nvGrpSpPr>
          <p:cNvPr id="167940" name="Group 4"/>
          <p:cNvGrpSpPr>
            <a:grpSpLocks/>
          </p:cNvGrpSpPr>
          <p:nvPr/>
        </p:nvGrpSpPr>
        <p:grpSpPr bwMode="auto">
          <a:xfrm>
            <a:off x="1115616" y="2060848"/>
            <a:ext cx="7010400" cy="2832100"/>
            <a:chOff x="1080" y="2160"/>
            <a:chExt cx="4416" cy="1784"/>
          </a:xfrm>
        </p:grpSpPr>
        <p:sp>
          <p:nvSpPr>
            <p:cNvPr id="167941" name="Oval 5"/>
            <p:cNvSpPr>
              <a:spLocks noChangeArrowheads="1"/>
            </p:cNvSpPr>
            <p:nvPr/>
          </p:nvSpPr>
          <p:spPr bwMode="auto">
            <a:xfrm>
              <a:off x="1080" y="2160"/>
              <a:ext cx="1247" cy="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pt-BR" sz="2000" b="1" dirty="0">
                  <a:latin typeface="Arial" charset="0"/>
                </a:rPr>
                <a:t>Práticas de RH</a:t>
              </a:r>
              <a:endParaRPr lang="pt-BR" sz="2400" b="1" dirty="0">
                <a:latin typeface="Arial" charset="0"/>
              </a:endParaRPr>
            </a:p>
          </p:txBody>
        </p:sp>
        <p:sp>
          <p:nvSpPr>
            <p:cNvPr id="167942" name="Oval 6"/>
            <p:cNvSpPr>
              <a:spLocks noChangeArrowheads="1"/>
            </p:cNvSpPr>
            <p:nvPr/>
          </p:nvSpPr>
          <p:spPr bwMode="auto">
            <a:xfrm>
              <a:off x="4249" y="2160"/>
              <a:ext cx="1247" cy="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pt-BR" dirty="0">
                  <a:latin typeface="Arial" charset="0"/>
                </a:rPr>
                <a:t>Estratégias de negócio</a:t>
              </a:r>
            </a:p>
          </p:txBody>
        </p:sp>
        <p:sp>
          <p:nvSpPr>
            <p:cNvPr id="167943" name="Oval 7"/>
            <p:cNvSpPr>
              <a:spLocks noChangeArrowheads="1"/>
            </p:cNvSpPr>
            <p:nvPr/>
          </p:nvSpPr>
          <p:spPr bwMode="auto">
            <a:xfrm>
              <a:off x="2596" y="2160"/>
              <a:ext cx="1383" cy="7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pt-BR" sz="1600" dirty="0">
                  <a:latin typeface="Arial" charset="0"/>
                </a:rPr>
                <a:t>Capacidades organizacionais</a:t>
              </a:r>
            </a:p>
          </p:txBody>
        </p:sp>
        <p:sp>
          <p:nvSpPr>
            <p:cNvPr id="167944" name="Oval 8"/>
            <p:cNvSpPr>
              <a:spLocks noChangeArrowheads="1"/>
            </p:cNvSpPr>
            <p:nvPr/>
          </p:nvSpPr>
          <p:spPr bwMode="auto">
            <a:xfrm>
              <a:off x="1080" y="3264"/>
              <a:ext cx="1247" cy="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pt-BR" sz="1600" dirty="0">
                  <a:latin typeface="Arial" charset="0"/>
                </a:rPr>
                <a:t>Satisfação Funcionários</a:t>
              </a:r>
            </a:p>
          </p:txBody>
        </p:sp>
        <p:sp>
          <p:nvSpPr>
            <p:cNvPr id="167945" name="Oval 9"/>
            <p:cNvSpPr>
              <a:spLocks noChangeArrowheads="1"/>
            </p:cNvSpPr>
            <p:nvPr/>
          </p:nvSpPr>
          <p:spPr bwMode="auto">
            <a:xfrm>
              <a:off x="2665" y="3264"/>
              <a:ext cx="1247" cy="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pt-BR" dirty="0">
                  <a:latin typeface="Arial" charset="0"/>
                </a:rPr>
                <a:t>Satisfação </a:t>
              </a:r>
              <a:r>
                <a:rPr lang="pt-BR" b="1" dirty="0">
                  <a:latin typeface="Arial" charset="0"/>
                </a:rPr>
                <a:t>clientes</a:t>
              </a:r>
            </a:p>
          </p:txBody>
        </p:sp>
        <p:sp>
          <p:nvSpPr>
            <p:cNvPr id="167946" name="Oval 10"/>
            <p:cNvSpPr>
              <a:spLocks noChangeArrowheads="1"/>
            </p:cNvSpPr>
            <p:nvPr/>
          </p:nvSpPr>
          <p:spPr bwMode="auto">
            <a:xfrm>
              <a:off x="4249" y="3264"/>
              <a:ext cx="1247" cy="6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charset="0"/>
                <a:buNone/>
              </a:pPr>
              <a:r>
                <a:rPr lang="pt-BR" dirty="0">
                  <a:latin typeface="Arial" charset="0"/>
                </a:rPr>
                <a:t>Satisfação Acionistas</a:t>
              </a:r>
            </a:p>
          </p:txBody>
        </p:sp>
        <p:sp>
          <p:nvSpPr>
            <p:cNvPr id="167947" name="Line 11"/>
            <p:cNvSpPr>
              <a:spLocks noChangeShapeType="1"/>
            </p:cNvSpPr>
            <p:nvPr/>
          </p:nvSpPr>
          <p:spPr bwMode="auto">
            <a:xfrm>
              <a:off x="2160" y="3604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sp>
          <p:nvSpPr>
            <p:cNvPr id="167948" name="Line 12"/>
            <p:cNvSpPr>
              <a:spLocks noChangeShapeType="1"/>
            </p:cNvSpPr>
            <p:nvPr/>
          </p:nvSpPr>
          <p:spPr bwMode="auto">
            <a:xfrm>
              <a:off x="3792" y="3600"/>
              <a:ext cx="6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grpSp>
          <p:nvGrpSpPr>
            <p:cNvPr id="167949" name="Group 13"/>
            <p:cNvGrpSpPr>
              <a:grpSpLocks/>
            </p:cNvGrpSpPr>
            <p:nvPr/>
          </p:nvGrpSpPr>
          <p:grpSpPr bwMode="auto">
            <a:xfrm>
              <a:off x="3792" y="2688"/>
              <a:ext cx="768" cy="624"/>
              <a:chOff x="3360" y="2832"/>
              <a:chExt cx="768" cy="624"/>
            </a:xfrm>
          </p:grpSpPr>
          <p:sp>
            <p:nvSpPr>
              <p:cNvPr id="167950" name="Line 14"/>
              <p:cNvSpPr>
                <a:spLocks noChangeShapeType="1"/>
              </p:cNvSpPr>
              <p:nvPr/>
            </p:nvSpPr>
            <p:spPr bwMode="auto">
              <a:xfrm>
                <a:off x="3360" y="2832"/>
                <a:ext cx="624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 dirty="0"/>
              </a:p>
            </p:txBody>
          </p:sp>
          <p:sp>
            <p:nvSpPr>
              <p:cNvPr id="167951" name="Line 15"/>
              <p:cNvSpPr>
                <a:spLocks noChangeShapeType="1"/>
              </p:cNvSpPr>
              <p:nvPr/>
            </p:nvSpPr>
            <p:spPr bwMode="auto">
              <a:xfrm>
                <a:off x="3360" y="2832"/>
                <a:ext cx="768" cy="624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 dirty="0"/>
              </a:p>
            </p:txBody>
          </p:sp>
          <p:sp>
            <p:nvSpPr>
              <p:cNvPr id="167952" name="Line 16"/>
              <p:cNvSpPr>
                <a:spLocks noChangeShapeType="1"/>
              </p:cNvSpPr>
              <p:nvPr/>
            </p:nvSpPr>
            <p:spPr bwMode="auto">
              <a:xfrm>
                <a:off x="3360" y="2832"/>
                <a:ext cx="0" cy="624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 dirty="0"/>
              </a:p>
            </p:txBody>
          </p:sp>
        </p:grpSp>
        <p:sp>
          <p:nvSpPr>
            <p:cNvPr id="167953" name="Line 17"/>
            <p:cNvSpPr>
              <a:spLocks noChangeShapeType="1"/>
            </p:cNvSpPr>
            <p:nvPr/>
          </p:nvSpPr>
          <p:spPr bwMode="auto">
            <a:xfrm>
              <a:off x="4873" y="2880"/>
              <a:ext cx="0" cy="38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 dirty="0"/>
            </a:p>
          </p:txBody>
        </p:sp>
        <p:grpSp>
          <p:nvGrpSpPr>
            <p:cNvPr id="167954" name="Group 18"/>
            <p:cNvGrpSpPr>
              <a:grpSpLocks/>
            </p:cNvGrpSpPr>
            <p:nvPr/>
          </p:nvGrpSpPr>
          <p:grpSpPr bwMode="auto">
            <a:xfrm>
              <a:off x="2016" y="2688"/>
              <a:ext cx="768" cy="624"/>
              <a:chOff x="3360" y="2832"/>
              <a:chExt cx="768" cy="624"/>
            </a:xfrm>
          </p:grpSpPr>
          <p:sp>
            <p:nvSpPr>
              <p:cNvPr id="167955" name="Line 19"/>
              <p:cNvSpPr>
                <a:spLocks noChangeShapeType="1"/>
              </p:cNvSpPr>
              <p:nvPr/>
            </p:nvSpPr>
            <p:spPr bwMode="auto">
              <a:xfrm>
                <a:off x="3360" y="2832"/>
                <a:ext cx="624" cy="0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 dirty="0"/>
              </a:p>
            </p:txBody>
          </p:sp>
          <p:sp>
            <p:nvSpPr>
              <p:cNvPr id="167956" name="Line 20"/>
              <p:cNvSpPr>
                <a:spLocks noChangeShapeType="1"/>
              </p:cNvSpPr>
              <p:nvPr/>
            </p:nvSpPr>
            <p:spPr bwMode="auto">
              <a:xfrm>
                <a:off x="3360" y="2832"/>
                <a:ext cx="768" cy="624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 dirty="0"/>
              </a:p>
            </p:txBody>
          </p:sp>
          <p:sp>
            <p:nvSpPr>
              <p:cNvPr id="167957" name="Line 21"/>
              <p:cNvSpPr>
                <a:spLocks noChangeShapeType="1"/>
              </p:cNvSpPr>
              <p:nvPr/>
            </p:nvSpPr>
            <p:spPr bwMode="auto">
              <a:xfrm>
                <a:off x="3360" y="2832"/>
                <a:ext cx="0" cy="624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4004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0"/>
            <a:ext cx="7122368" cy="1600200"/>
          </a:xfrm>
          <a:noFill/>
          <a:ln/>
        </p:spPr>
        <p:txBody>
          <a:bodyPr anchor="ctr">
            <a:normAutofit/>
          </a:bodyPr>
          <a:lstStyle/>
          <a:p>
            <a:r>
              <a:rPr lang="pt-BR" altLang="ja-JP" sz="4400" noProof="0" dirty="0" smtClean="0">
                <a:latin typeface="Calibri"/>
                <a:cs typeface="Calibri"/>
              </a:rPr>
              <a:t>“</a:t>
            </a:r>
            <a:r>
              <a:rPr lang="pt-BR" sz="4400" noProof="0" dirty="0" smtClean="0">
                <a:latin typeface="Calibri"/>
                <a:cs typeface="Calibri"/>
              </a:rPr>
              <a:t>As medidas</a:t>
            </a:r>
            <a:r>
              <a:rPr lang="pt-BR" altLang="ja-JP" sz="4400" noProof="0" dirty="0" smtClean="0">
                <a:latin typeface="Calibri"/>
                <a:cs typeface="Calibri"/>
              </a:rPr>
              <a:t>”</a:t>
            </a:r>
            <a:r>
              <a:rPr lang="pt-BR" sz="4400" noProof="0" dirty="0" smtClean="0">
                <a:latin typeface="Calibri"/>
                <a:cs typeface="Calibri"/>
              </a:rPr>
              <a:t> ou indicadores </a:t>
            </a:r>
            <a:endParaRPr lang="pt-BR" sz="4400" noProof="0" dirty="0">
              <a:latin typeface="Calibri"/>
              <a:cs typeface="Calibri"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323F-1D22-F345-9C3A-D20EA9FBC299}" type="slidenum">
              <a:rPr lang="pt-BR"/>
              <a:pPr/>
              <a:t>42</a:t>
            </a:fld>
            <a:endParaRPr lang="pt-BR" dirty="0"/>
          </a:p>
        </p:txBody>
      </p:sp>
      <p:sp>
        <p:nvSpPr>
          <p:cNvPr id="168963" name="Text Box 3"/>
          <p:cNvSpPr txBox="1">
            <a:spLocks noChangeArrowheads="1"/>
          </p:cNvSpPr>
          <p:nvPr/>
        </p:nvSpPr>
        <p:spPr bwMode="auto">
          <a:xfrm>
            <a:off x="827584" y="476672"/>
            <a:ext cx="7239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="1" dirty="0">
                <a:latin typeface="Arial" charset="0"/>
                <a:sym typeface="Webdings" charset="0"/>
              </a:rPr>
              <a:t>As medidas (ou indicadores) voltam-se para três categorias</a:t>
            </a:r>
            <a:endParaRPr lang="pt-BR" sz="2400" dirty="0">
              <a:latin typeface="Arial" charset="0"/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259632" y="3573016"/>
            <a:ext cx="7086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sym typeface="Webdings" charset="0"/>
              </a:rPr>
              <a:t> </a:t>
            </a:r>
            <a:r>
              <a:rPr lang="pt-BR" sz="2800" b="1" dirty="0">
                <a:latin typeface="Arial" charset="0"/>
                <a:sym typeface="Webdings" charset="0"/>
              </a:rPr>
              <a:t>Medidas estratégicas externas:</a:t>
            </a:r>
            <a:r>
              <a:rPr lang="pt-BR" sz="2400" dirty="0">
                <a:latin typeface="Arial" charset="0"/>
                <a:sym typeface="Webdings" charset="0"/>
              </a:rPr>
              <a:t> </a:t>
            </a:r>
            <a:r>
              <a:rPr lang="pt-BR" sz="2000" dirty="0">
                <a:latin typeface="Arial" charset="0"/>
                <a:sym typeface="Webdings" charset="0"/>
              </a:rPr>
              <a:t>Como nosso RH está trabalhando na direção de aumentar a satisfação do cliente e/ou acionistas?.</a:t>
            </a:r>
            <a:endParaRPr lang="pt-BR" sz="2000" dirty="0">
              <a:latin typeface="Arial" charset="0"/>
            </a:endParaRPr>
          </a:p>
        </p:txBody>
      </p:sp>
      <p:sp>
        <p:nvSpPr>
          <p:cNvPr id="168965" name="Text Box 5"/>
          <p:cNvSpPr txBox="1">
            <a:spLocks noChangeArrowheads="1"/>
          </p:cNvSpPr>
          <p:nvPr/>
        </p:nvSpPr>
        <p:spPr bwMode="auto">
          <a:xfrm>
            <a:off x="1187624" y="126876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sym typeface="Webdings" charset="0"/>
              </a:rPr>
              <a:t> </a:t>
            </a:r>
            <a:r>
              <a:rPr lang="pt-BR" sz="2800" b="1" dirty="0">
                <a:latin typeface="Arial" charset="0"/>
                <a:sym typeface="Webdings" charset="0"/>
              </a:rPr>
              <a:t>Medidas operacionais internas: </a:t>
            </a:r>
            <a:r>
              <a:rPr lang="pt-BR" sz="2000" dirty="0">
                <a:latin typeface="Arial" charset="0"/>
                <a:sym typeface="Webdings" charset="0"/>
              </a:rPr>
              <a:t>Como nós projetamos e operacionalizamos nossas práticas de RH ? </a:t>
            </a:r>
            <a:endParaRPr lang="pt-BR" sz="2000" dirty="0">
              <a:latin typeface="Arial" charset="0"/>
            </a:endParaRPr>
          </a:p>
        </p:txBody>
      </p:sp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1187624" y="2132856"/>
            <a:ext cx="72390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latin typeface="Arial" charset="0"/>
                <a:sym typeface="Webdings" charset="0"/>
              </a:rPr>
              <a:t> </a:t>
            </a:r>
            <a:r>
              <a:rPr lang="pt-BR" sz="2800" b="1" dirty="0">
                <a:latin typeface="Arial" charset="0"/>
                <a:sym typeface="Webdings" charset="0"/>
              </a:rPr>
              <a:t>Medidas estratégicas: </a:t>
            </a:r>
            <a:r>
              <a:rPr lang="pt-BR" sz="2000" dirty="0">
                <a:latin typeface="Arial" charset="0"/>
                <a:sym typeface="Webdings" charset="0"/>
              </a:rPr>
              <a:t>Como efetivamente</a:t>
            </a:r>
            <a:r>
              <a:rPr lang="pt-BR" sz="2400" dirty="0">
                <a:latin typeface="Arial" charset="0"/>
                <a:sym typeface="Webdings" charset="0"/>
              </a:rPr>
              <a:t> </a:t>
            </a:r>
            <a:r>
              <a:rPr lang="pt-BR" sz="2000" dirty="0">
                <a:latin typeface="Arial" charset="0"/>
                <a:sym typeface="Webdings" charset="0"/>
              </a:rPr>
              <a:t>nosso RH pratica a construção das capacidades desejadas pela organização? Como nosso RH está contribuindo para a satisfação dos funcionários?</a:t>
            </a:r>
            <a:endParaRPr lang="pt-BR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50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Concluindo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pt-BR" sz="3200" noProof="0" dirty="0">
                <a:latin typeface="Calibri"/>
                <a:cs typeface="Calibri"/>
              </a:rPr>
              <a:t>No caso do RH, a tarefa torna-se mais complicada e difícil que em outras funções, mas isso não deve funcionar como barreira, mas como um </a:t>
            </a:r>
            <a:r>
              <a:rPr lang="pt-BR" sz="3200" u="sng" noProof="0" dirty="0">
                <a:latin typeface="Calibri"/>
                <a:cs typeface="Calibri"/>
              </a:rPr>
              <a:t>desafio</a:t>
            </a:r>
            <a:r>
              <a:rPr lang="pt-BR" sz="3200" noProof="0" dirty="0">
                <a:latin typeface="Calibri"/>
                <a:cs typeface="Calibri"/>
              </a:rPr>
              <a:t> e demonstrar seu impacto sobre o desempenho organizacional como um todo.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A3969-5480-3847-89C4-B05F0BE948C5}" type="slidenum">
              <a:rPr lang="pt-BR"/>
              <a:pPr/>
              <a:t>43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9665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714375" y="1919288"/>
            <a:ext cx="7889875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 typeface="Arial" charset="0"/>
              <a:buAutoNum type="alphaLcPeriod"/>
            </a:pPr>
            <a:r>
              <a:rPr lang="pt-BR" sz="2000" b="1" dirty="0"/>
              <a:t>Papel usual de gestão: </a:t>
            </a:r>
            <a:r>
              <a:rPr lang="pt-BR" sz="2000" dirty="0"/>
              <a:t>voltado para o atendimento das necessidades de controle e custo e cumprimento dos objetivos e planejamento;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AutoNum type="alphaLcPeriod"/>
            </a:pPr>
            <a:r>
              <a:rPr lang="pt-BR" sz="2000" b="1" dirty="0"/>
              <a:t>Papel de parceiro de negócios: </a:t>
            </a:r>
            <a:r>
              <a:rPr lang="pt-BR" sz="2000" dirty="0"/>
              <a:t>flexibilidade na execução das tarefas, desenvolvimento pessoal e organizacional em consonância e redesenho das capacidades e competências;</a:t>
            </a:r>
          </a:p>
          <a:p>
            <a:pPr algn="just" eaLnBrk="1" hangingPunct="1">
              <a:lnSpc>
                <a:spcPct val="120000"/>
              </a:lnSpc>
              <a:spcBef>
                <a:spcPct val="50000"/>
              </a:spcBef>
              <a:buFontTx/>
              <a:buAutoNum type="alphaLcPeriod"/>
            </a:pPr>
            <a:r>
              <a:rPr lang="pt-BR" sz="2000" b="1" dirty="0"/>
              <a:t>Papel de parceiro estratégico: </a:t>
            </a:r>
            <a:r>
              <a:rPr lang="pt-BR" sz="2000" dirty="0"/>
              <a:t>terceirização dos trabalhos transacionais, gestão do conhecimento e mudança e desenvolvimento organizacional (permite que o RH participe da formulação e atue na implementação da estratégia da empresa).</a:t>
            </a:r>
          </a:p>
        </p:txBody>
      </p:sp>
      <p:sp>
        <p:nvSpPr>
          <p:cNvPr id="18435" name="CaixaDeTexto 5"/>
          <p:cNvSpPr txBox="1">
            <a:spLocks noChangeArrowheads="1"/>
          </p:cNvSpPr>
          <p:nvPr/>
        </p:nvSpPr>
        <p:spPr bwMode="auto">
          <a:xfrm>
            <a:off x="285750" y="6550025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368425"/>
          </a:xfrm>
        </p:spPr>
        <p:txBody>
          <a:bodyPr>
            <a:normAutofit fontScale="90000"/>
          </a:bodyPr>
          <a:lstStyle/>
          <a:p>
            <a:r>
              <a:rPr lang="pt-BR" sz="3600" noProof="0" dirty="0">
                <a:solidFill>
                  <a:srgbClr val="003366"/>
                </a:solidFill>
                <a:latin typeface="Calibri"/>
                <a:ea typeface="ＭＳ Ｐゴシック" charset="0"/>
                <a:cs typeface="Calibri"/>
              </a:rPr>
              <a:t>Papéis de Gestão </a:t>
            </a:r>
            <a:br>
              <a:rPr lang="pt-BR" sz="3600" noProof="0" dirty="0">
                <a:solidFill>
                  <a:srgbClr val="003366"/>
                </a:solidFill>
                <a:latin typeface="Calibri"/>
                <a:ea typeface="ＭＳ Ｐゴシック" charset="0"/>
                <a:cs typeface="Calibri"/>
              </a:rPr>
            </a:br>
            <a:r>
              <a:rPr lang="pt-BR" sz="2800" noProof="0" dirty="0">
                <a:latin typeface="Calibri"/>
                <a:ea typeface="ＭＳ Ｐゴシック" charset="0"/>
                <a:cs typeface="Calibri"/>
              </a:rPr>
              <a:t>Lawler III et al. (2006) </a:t>
            </a:r>
            <a:r>
              <a:rPr lang="pt-BR" sz="3600" noProof="0" dirty="0">
                <a:solidFill>
                  <a:srgbClr val="003366"/>
                </a:solidFill>
                <a:latin typeface="Calibri"/>
                <a:ea typeface="ＭＳ Ｐゴシック" charset="0"/>
                <a:cs typeface="Calibri"/>
              </a:rPr>
              <a:t/>
            </a:r>
            <a:br>
              <a:rPr lang="pt-BR" sz="3600" noProof="0" dirty="0">
                <a:solidFill>
                  <a:srgbClr val="003366"/>
                </a:solidFill>
                <a:latin typeface="Calibri"/>
                <a:ea typeface="ＭＳ Ｐゴシック" charset="0"/>
                <a:cs typeface="Calibri"/>
              </a:rPr>
            </a:br>
            <a:endParaRPr lang="pt-BR" sz="3600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Papel da Gestão de RH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6981819"/>
              </p:ext>
            </p:extLst>
          </p:nvPr>
        </p:nvGraphicFramePr>
        <p:xfrm>
          <a:off x="467544" y="548680"/>
          <a:ext cx="8424936" cy="4609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944"/>
                <a:gridCol w="6463992"/>
              </a:tblGrid>
              <a:tr h="1286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Objetivos</a:t>
                      </a:r>
                      <a:endParaRPr lang="pt-BR" sz="2000" b="0" dirty="0">
                        <a:latin typeface="Helvetica Neue"/>
                        <a:cs typeface="Helvetica Neue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Orientação para os negócios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Serviços prestados expressos em resultados ou produtos</a:t>
                      </a:r>
                      <a:endParaRPr lang="pt-BR" sz="2000" b="0" dirty="0">
                        <a:latin typeface="Helvetica Neue"/>
                        <a:cs typeface="Helvetica Neue"/>
                      </a:endParaRPr>
                    </a:p>
                  </a:txBody>
                  <a:tcPr marT="45726" marB="45726"/>
                </a:tc>
              </a:tr>
              <a:tr h="2036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Processos 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Construir capacidade de gerenciamento de desempenho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Desenvolver gestores: associar as competências profissionais exigidas e a progressão da carreira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Planejamento</a:t>
                      </a:r>
                      <a:r>
                        <a:rPr lang="pt-BR" sz="2000" baseline="0" dirty="0" smtClean="0">
                          <a:latin typeface="Helvetica Neue"/>
                          <a:cs typeface="Helvetica Neue"/>
                        </a:rPr>
                        <a:t> sucessório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2000" baseline="0" dirty="0" smtClean="0">
                          <a:latin typeface="Helvetica Neue"/>
                          <a:cs typeface="Helvetica Neue"/>
                        </a:rPr>
                        <a:t>Reforçar capacidade de mudança </a:t>
                      </a:r>
                      <a:r>
                        <a:rPr lang="pt-BR" sz="2000" baseline="0" dirty="0" smtClean="0">
                          <a:latin typeface="Helvetica Neue"/>
                          <a:cs typeface="Helvetica Neue"/>
                        </a:rPr>
                        <a:t>organizacional</a:t>
                      </a:r>
                      <a:endParaRPr lang="pt-BR" sz="2000" baseline="0" dirty="0" smtClean="0">
                        <a:latin typeface="Helvetica Neue"/>
                        <a:cs typeface="Helvetica Neue"/>
                      </a:endParaRPr>
                    </a:p>
                  </a:txBody>
                  <a:tcPr marT="45726" marB="45726"/>
                </a:tc>
              </a:tr>
              <a:tr h="12866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Planejamento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T="45726" marB="45726"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RH</a:t>
                      </a:r>
                      <a:r>
                        <a:rPr lang="pt-BR" sz="2000" baseline="0" dirty="0" smtClean="0">
                          <a:latin typeface="Helvetica Neue"/>
                          <a:cs typeface="Helvetica Neue"/>
                        </a:rPr>
                        <a:t> analisa o plano de negócios, as contribuições de RH podem ser inseridas no processo de planejamento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T="45726" marB="4572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337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noProof="0" dirty="0">
                <a:latin typeface="Calibri"/>
                <a:cs typeface="Calibri"/>
              </a:rPr>
              <a:t>Papel de Parceiro de Negócios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274113"/>
              </p:ext>
            </p:extLst>
          </p:nvPr>
        </p:nvGraphicFramePr>
        <p:xfrm>
          <a:off x="755576" y="476672"/>
          <a:ext cx="7543080" cy="5076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003"/>
                <a:gridCol w="5772077"/>
              </a:tblGrid>
              <a:tr h="1390030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Objetivos</a:t>
                      </a:r>
                      <a:endParaRPr lang="pt-BR" sz="2000" b="0" dirty="0">
                        <a:latin typeface="Helvetica Neue"/>
                        <a:cs typeface="Helvetica Neue"/>
                      </a:endParaRPr>
                    </a:p>
                  </a:txBody>
                  <a:tcPr marL="80424" marR="80424" marT="45728" marB="45728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A linha gerencial possui o RH como</a:t>
                      </a:r>
                      <a:r>
                        <a:rPr lang="pt-BR" sz="2000" b="0" baseline="0" dirty="0" smtClean="0">
                          <a:latin typeface="Helvetica Neue"/>
                          <a:cs typeface="Helvetica Neue"/>
                        </a:rPr>
                        <a:t> parte essencial</a:t>
                      </a:r>
                      <a:endParaRPr lang="pt-BR" sz="2000" b="0" dirty="0" smtClean="0">
                        <a:latin typeface="Helvetica Neue"/>
                        <a:cs typeface="Helvetica Neu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RH é membro integrante da equipe de gestão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A cultura da empresa evolui para adequar-se a estratégia e visão</a:t>
                      </a:r>
                      <a:endParaRPr lang="pt-BR" sz="2000" b="0" dirty="0">
                        <a:latin typeface="Helvetica Neue"/>
                        <a:cs typeface="Helvetica Neue"/>
                      </a:endParaRPr>
                    </a:p>
                  </a:txBody>
                  <a:tcPr marL="80424" marR="80424" marT="45728" marB="45728"/>
                </a:tc>
              </a:tr>
              <a:tr h="2255478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Processos 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L="80424" marR="80424" marT="45728" marB="45728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Organizar o RH de forma flexível em torno do trabalho a ser realizado (programas e projetos)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Focar no desenvolvimento das pessoas e organizações (times, desenho organizacional)</a:t>
                      </a:r>
                      <a:endParaRPr lang="pt-BR" sz="2000" baseline="0" dirty="0" smtClean="0">
                        <a:latin typeface="Helvetica Neue"/>
                        <a:cs typeface="Helvetica Neue"/>
                      </a:endParaRP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baseline="0" dirty="0" smtClean="0">
                          <a:latin typeface="Helvetica Neue"/>
                          <a:cs typeface="Helvetica Neue"/>
                        </a:rPr>
                        <a:t>Alavancar competências, gerenciar aprendizagem, construir capacidade de redesenho do trabalho organizacional.</a:t>
                      </a:r>
                    </a:p>
                  </a:txBody>
                  <a:tcPr marL="80424" marR="80424" marT="45728" marB="45728"/>
                </a:tc>
              </a:tr>
              <a:tr h="1205170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Planejamento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L="80424" marR="80424" marT="45728" marB="45728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Componente integrante do planejamento estratégico e de negócios da equipe gerencial.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L="80424" marR="80424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6141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194376" cy="1600200"/>
          </a:xfrm>
        </p:spPr>
        <p:txBody>
          <a:bodyPr>
            <a:noAutofit/>
          </a:bodyPr>
          <a:lstStyle/>
          <a:p>
            <a:r>
              <a:rPr lang="pt-BR" sz="4000" noProof="0" dirty="0">
                <a:latin typeface="Calibri"/>
                <a:cs typeface="Calibri"/>
              </a:rPr>
              <a:t>Papel de Parceiro Estratégico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6897442"/>
              </p:ext>
            </p:extLst>
          </p:nvPr>
        </p:nvGraphicFramePr>
        <p:xfrm>
          <a:off x="467544" y="692696"/>
          <a:ext cx="8280920" cy="374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423"/>
                <a:gridCol w="6353497"/>
              </a:tblGrid>
              <a:tr h="1224136">
                <a:tc>
                  <a:txBody>
                    <a:bodyPr/>
                    <a:lstStyle/>
                    <a:p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Objetivos</a:t>
                      </a:r>
                      <a:endParaRPr lang="pt-BR" sz="2000" b="0" dirty="0">
                        <a:latin typeface="Helvetica Neue"/>
                        <a:cs typeface="Helvetica Neue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RH exerce influencia na estratégia de negócios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b="0" dirty="0" smtClean="0">
                          <a:latin typeface="Helvetica Neue"/>
                          <a:cs typeface="Helvetica Neue"/>
                        </a:rPr>
                        <a:t>O sistema</a:t>
                      </a:r>
                      <a:r>
                        <a:rPr lang="pt-BR" sz="2000" b="0" baseline="0" dirty="0" smtClean="0">
                          <a:latin typeface="Helvetica Neue"/>
                          <a:cs typeface="Helvetica Neue"/>
                        </a:rPr>
                        <a:t> de RH conduz o desempenho organizacional</a:t>
                      </a:r>
                      <a:endParaRPr lang="pt-BR" sz="2000" b="0" dirty="0">
                        <a:latin typeface="Helvetica Neue"/>
                        <a:cs typeface="Helvetica Neue"/>
                      </a:endParaRPr>
                    </a:p>
                  </a:txBody>
                  <a:tcPr marL="91447" marR="91447" marT="45725" marB="45725"/>
                </a:tc>
              </a:tr>
              <a:tr h="1656185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Processos 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Auto serviço dos trabalhos transacionais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Gestão do conhecimento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Foco no desenvolvimento organizacional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Gestão da mudança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Gestão de RH vinculada a estratégia de negócios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L="91447" marR="91447" marT="45725" marB="45725"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Planejamento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L="91447" marR="91447" marT="45725" marB="45725" anchor="ctr"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pt-BR" sz="2000" dirty="0" smtClean="0">
                          <a:latin typeface="Helvetica Neue"/>
                          <a:cs typeface="Helvetica Neue"/>
                        </a:rPr>
                        <a:t>RH tem</a:t>
                      </a:r>
                      <a:r>
                        <a:rPr lang="pt-BR" sz="2000" baseline="0" dirty="0" smtClean="0">
                          <a:latin typeface="Helvetica Neue"/>
                          <a:cs typeface="Helvetica Neue"/>
                        </a:rPr>
                        <a:t> papel chave na contribuição para o planejamento estratégico e gestão de mudanças</a:t>
                      </a:r>
                      <a:endParaRPr lang="pt-BR" sz="2000" dirty="0">
                        <a:latin typeface="Helvetica Neue"/>
                        <a:cs typeface="Helvetica Neue"/>
                      </a:endParaRPr>
                    </a:p>
                  </a:txBody>
                  <a:tcPr marL="91447" marR="91447" marT="45725" marB="457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7770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9"/>
          <p:cNvSpPr txBox="1">
            <a:spLocks noChangeArrowheads="1"/>
          </p:cNvSpPr>
          <p:nvPr/>
        </p:nvSpPr>
        <p:spPr bwMode="auto">
          <a:xfrm>
            <a:off x="685800" y="381000"/>
            <a:ext cx="7591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3600" dirty="0"/>
              <a:t>Modelo de criação de valor em RH.</a:t>
            </a:r>
            <a:endParaRPr lang="en-US" sz="3600" b="1" dirty="0"/>
          </a:p>
          <a:p>
            <a:pPr eaLnBrk="1" hangingPunct="1"/>
            <a:r>
              <a:rPr lang="en-US" sz="1800" b="1" dirty="0"/>
              <a:t>Fonte:</a:t>
            </a:r>
            <a:r>
              <a:rPr lang="en-US" sz="1800" dirty="0"/>
              <a:t> Becker; Huselid; Pickus; Spratt (1997)</a:t>
            </a:r>
            <a:endParaRPr lang="pt-BR" sz="2800" dirty="0"/>
          </a:p>
        </p:txBody>
      </p:sp>
      <p:pic>
        <p:nvPicPr>
          <p:cNvPr id="25603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03339"/>
            <a:ext cx="8784976" cy="471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CaixaDeTexto 4"/>
          <p:cNvSpPr txBox="1">
            <a:spLocks noChangeArrowheads="1"/>
          </p:cNvSpPr>
          <p:nvPr/>
        </p:nvSpPr>
        <p:spPr bwMode="auto">
          <a:xfrm>
            <a:off x="285750" y="6500813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bg1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7889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dirty="0">
                <a:latin typeface="Trebuchet MS" charset="0"/>
              </a:rPr>
              <a:t>Arquitetura estratégica de RH</a:t>
            </a:r>
          </a:p>
        </p:txBody>
      </p:sp>
      <p:pic>
        <p:nvPicPr>
          <p:cNvPr id="2662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643188"/>
            <a:ext cx="776922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642938" y="4824413"/>
            <a:ext cx="5143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 dirty="0"/>
              <a:t>Fonte:</a:t>
            </a:r>
            <a:r>
              <a:rPr lang="en-US" sz="1600" dirty="0"/>
              <a:t> Becker et al. (2001).</a:t>
            </a:r>
            <a:endParaRPr lang="pt-BR" sz="1600" dirty="0"/>
          </a:p>
        </p:txBody>
      </p:sp>
      <p:sp>
        <p:nvSpPr>
          <p:cNvPr id="26629" name="CaixaDeTexto 4"/>
          <p:cNvSpPr txBox="1">
            <a:spLocks noChangeArrowheads="1"/>
          </p:cNvSpPr>
          <p:nvPr/>
        </p:nvSpPr>
        <p:spPr bwMode="auto">
          <a:xfrm>
            <a:off x="285750" y="6500813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bg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Novo papel de RH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800" noProof="0" dirty="0" smtClean="0">
                <a:latin typeface="Calibri"/>
                <a:cs typeface="Calibri"/>
              </a:rPr>
              <a:t>Formas tradicionais de competitividade serão copiadas: custo, tecnologia, distribuição, produção e produtos. </a:t>
            </a:r>
          </a:p>
          <a:p>
            <a:r>
              <a:rPr lang="pt-BR" sz="2800" noProof="0" dirty="0" smtClean="0">
                <a:latin typeface="Calibri"/>
                <a:cs typeface="Calibri"/>
              </a:rPr>
              <a:t>Neste ambiente de negócios, a vitória surgirá de capacidades organizacionais, como:</a:t>
            </a:r>
          </a:p>
          <a:p>
            <a:pPr lvl="1"/>
            <a:r>
              <a:rPr lang="pt-BR" sz="2400" noProof="0" dirty="0" smtClean="0">
                <a:latin typeface="Calibri"/>
                <a:cs typeface="Calibri"/>
              </a:rPr>
              <a:t>rapidez, capacidade de reação, agilidade, capacidade de aprendizagem e competências dos funcionários.</a:t>
            </a:r>
          </a:p>
          <a:p>
            <a:r>
              <a:rPr lang="pt-BR" sz="2800" noProof="0" dirty="0" smtClean="0">
                <a:latin typeface="Calibri"/>
                <a:cs typeface="Calibri"/>
              </a:rPr>
              <a:t>Capacidade da organização tornou-se fonte de competitividade </a:t>
            </a:r>
            <a:endParaRPr lang="pt-BR" sz="2800" noProof="0" dirty="0">
              <a:latin typeface="Calibri"/>
              <a:cs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47E9-8C8F-F646-B5B0-991A5CF7A90B}" type="slidenum">
              <a:rPr lang="pt-BR"/>
              <a:pPr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46592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pt-BR" sz="4000" noProof="0" dirty="0" smtClean="0">
                <a:latin typeface="Calibri"/>
                <a:ea typeface="ＭＳ Ｐゴシック" charset="0"/>
                <a:cs typeface="Calibri"/>
              </a:rPr>
              <a:t/>
            </a:r>
            <a:br>
              <a:rPr lang="pt-BR" sz="4000" noProof="0" dirty="0" smtClean="0">
                <a:latin typeface="Calibri"/>
                <a:ea typeface="ＭＳ Ｐゴシック" charset="0"/>
                <a:cs typeface="Calibri"/>
              </a:rPr>
            </a:br>
            <a:r>
              <a:rPr lang="pt-BR" sz="4800" noProof="0" dirty="0" smtClean="0">
                <a:latin typeface="Calibri"/>
                <a:ea typeface="ＭＳ Ｐゴシック" charset="0"/>
                <a:cs typeface="Calibri"/>
              </a:rPr>
              <a:t>“The HR Value Proposition”</a:t>
            </a:r>
            <a:endParaRPr lang="pt-BR" sz="4800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noProof="0" dirty="0">
                <a:latin typeface="Calibri"/>
                <a:ea typeface="ＭＳ Ｐゴシック" charset="0"/>
                <a:cs typeface="Calibri"/>
              </a:rPr>
              <a:t>A premissa do valor em Recursos </a:t>
            </a: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Humanos</a:t>
            </a:r>
          </a:p>
          <a:p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Ulrich; Brockbank</a:t>
            </a:r>
            <a:endParaRPr lang="pt-BR" noProof="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b="1">
                <a:latin typeface="Trebuchet MS" charset="0"/>
                <a:ea typeface="ＭＳ Ｐゴシック" charset="0"/>
                <a:cs typeface="ＭＳ Ｐゴシック" charset="0"/>
              </a:rPr>
              <a:t>Introdução </a:t>
            </a:r>
            <a:endParaRPr lang="pt-B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No passado os profissionais de RH construíam programas de compensação, treinamento e outros programas que focavam os funcionários e procuravam manter a empresa em concordância com a legislação trabalhista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</a:pPr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Atualmente profissionais de RH começaram a trabalhar para se tornarem parceiros no negócio e alinhar o seu trabalho com a estratégia de negócio da empresa</a:t>
            </a:r>
          </a:p>
        </p:txBody>
      </p:sp>
    </p:spTree>
    <p:extLst>
      <p:ext uri="{BB962C8B-B14F-4D97-AF65-F5344CB8AC3E}">
        <p14:creationId xmlns:p14="http://schemas.microsoft.com/office/powerpoint/2010/main" val="1542585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b="1">
                <a:latin typeface="Trebuchet MS" charset="0"/>
                <a:ea typeface="ＭＳ Ｐゴシック" charset="0"/>
                <a:cs typeface="ＭＳ Ｐゴシック" charset="0"/>
              </a:rPr>
              <a:t>Premissa de valor em RH </a:t>
            </a:r>
            <a:endParaRPr lang="pt-B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Para os profissionais de RH, a premissa de valor significa que invés de impor suas crenças, objetivos, e ações aos outros, eles primeiramente precisam estar abertos ao que os outros querem.</a:t>
            </a: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Pensamento alinhado ao conceito de valor definido pelos recebedores e não pelos entregadores de valor. </a:t>
            </a: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10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b="1">
                <a:latin typeface="Trebuchet MS" charset="0"/>
                <a:ea typeface="ＭＳ Ｐゴシック" charset="0"/>
                <a:cs typeface="ＭＳ Ｐゴシック" charset="0"/>
              </a:rPr>
              <a:t>Premissa de valor em RH </a:t>
            </a:r>
            <a:endParaRPr lang="pt-B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ＭＳ Ｐゴシック" charset="0"/>
              </a:rPr>
              <a:t>1º - Para serem parceiros reais do negócio, os profissionais de RH devem ter o mesmo tipo de visão entre as suas atividades e os interesses dos stakeholders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ＭＳ Ｐゴシック" charset="0"/>
              </a:rPr>
              <a:t>2º - Os receptores finais do negócio residem  nos mercados que as companhias atendem.  Esses mercados incluem clientes e shareholders. Atender aos interesses conflituosos é um ponto importante.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ＭＳ Ｐゴシック" charset="0"/>
              </a:rPr>
              <a:t>3º - A área de recursos humanos deve criar vantagens competitivas que gerem valor com resultados concretos, melhores que aquelas de empresas concorrentes</a:t>
            </a:r>
          </a:p>
        </p:txBody>
      </p:sp>
    </p:spTree>
    <p:extLst>
      <p:ext uri="{BB962C8B-B14F-4D97-AF65-F5344CB8AC3E}">
        <p14:creationId xmlns:p14="http://schemas.microsoft.com/office/powerpoint/2010/main" val="277147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b="1">
                <a:latin typeface="Trebuchet MS" charset="0"/>
                <a:ea typeface="ＭＳ Ｐゴシック" charset="0"/>
                <a:cs typeface="ＭＳ Ｐゴシック" charset="0"/>
              </a:rPr>
              <a:t>Premissa de valor em RH </a:t>
            </a:r>
            <a:endParaRPr lang="pt-B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sz="2200">
                <a:latin typeface="Georgia" charset="0"/>
                <a:ea typeface="ＭＳ Ｐゴシック" charset="0"/>
                <a:cs typeface="ＭＳ Ｐゴシック" charset="0"/>
              </a:rPr>
              <a:t>4º - os profissionais de RH devem alinhar os requisitos de stakeholders internos e externos. </a:t>
            </a:r>
          </a:p>
          <a:p>
            <a:pPr eaLnBrk="1" hangingPunct="1"/>
            <a:r>
              <a:rPr lang="pt-BR" sz="2200">
                <a:latin typeface="Georgia" charset="0"/>
                <a:ea typeface="ＭＳ Ｐゴシック" charset="0"/>
                <a:cs typeface="ＭＳ Ｐゴシック" charset="0"/>
              </a:rPr>
              <a:t>5º - os profissionais de RH devem adquirir conhecimentos e habilidades pessoais necessárias para fazer o link entre as atividades de RH e o valor dos stakeholders. 	</a:t>
            </a:r>
          </a:p>
          <a:p>
            <a:pPr eaLnBrk="1" hangingPunct="1"/>
            <a:r>
              <a:rPr lang="pt-BR" sz="2200">
                <a:latin typeface="Georgia" charset="0"/>
                <a:ea typeface="ＭＳ Ｐゴシック" charset="0"/>
                <a:cs typeface="ＭＳ Ｐゴシック" charset="0"/>
              </a:rPr>
              <a:t>6º - os profissionais de RH passam a ter uma visão dos stakeholders chave da empresa de uma perspectiva poderosa e única, que permite aos profissionais de RH enxergarem aspectos do ambiente do negócio que vai além do que outras disciplinas trazem e que adicionam substancialmente para o sucesso do negócio.</a:t>
            </a:r>
          </a:p>
        </p:txBody>
      </p:sp>
    </p:spTree>
    <p:extLst>
      <p:ext uri="{BB962C8B-B14F-4D97-AF65-F5344CB8AC3E}">
        <p14:creationId xmlns:p14="http://schemas.microsoft.com/office/powerpoint/2010/main" val="290215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b="1">
                <a:latin typeface="Trebuchet MS" charset="0"/>
                <a:ea typeface="ＭＳ Ｐゴシック" charset="0"/>
                <a:cs typeface="ＭＳ Ｐゴシック" charset="0"/>
              </a:rPr>
              <a:t>Premissa de valor em RH </a:t>
            </a:r>
            <a:endParaRPr lang="pt-B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sz="1800">
                <a:latin typeface="Georgia" charset="0"/>
                <a:ea typeface="ＭＳ Ｐゴシック" charset="0"/>
                <a:cs typeface="ＭＳ Ｐゴシック" charset="0"/>
              </a:rPr>
              <a:t>Quais são as competências organizacionais que minha empresa deve ter para criar produtos e serviços que resultam em nossos clientes tirarem dinheiro de suas carteiras e colocarem na nossa e não na de nossos competidores?</a:t>
            </a:r>
            <a:endParaRPr lang="pt-BR" sz="8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1800">
                <a:latin typeface="Georgia" charset="0"/>
                <a:ea typeface="ＭＳ Ｐゴシック" charset="0"/>
                <a:cs typeface="ＭＳ Ｐゴシック" charset="0"/>
              </a:rPr>
              <a:t>Quais as habilidades que nossos funcionários precisam para que eles possam entender e responder às demandas de mercado de curto e longo prazo?</a:t>
            </a:r>
            <a:endParaRPr lang="pt-BR" sz="8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1800">
                <a:latin typeface="Georgia" charset="0"/>
                <a:ea typeface="ＭＳ Ｐゴシック" charset="0"/>
                <a:cs typeface="ＭＳ Ｐゴシック" charset="0"/>
              </a:rPr>
              <a:t> Como nós investimos em práticas de RH que entregam resultados ao negócio?</a:t>
            </a:r>
            <a:endParaRPr lang="pt-BR" sz="8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1800">
                <a:latin typeface="Georgia" charset="0"/>
                <a:ea typeface="ＭＳ Ｐゴシック" charset="0"/>
                <a:cs typeface="ＭＳ Ｐゴシック" charset="0"/>
              </a:rPr>
              <a:t>Como organizamos as atividades de RH para entregar o máximo valor?</a:t>
            </a:r>
            <a:endParaRPr lang="pt-BR" sz="8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1800">
                <a:latin typeface="Georgia" charset="0"/>
                <a:ea typeface="ＭＳ Ｐゴシック" charset="0"/>
                <a:cs typeface="ＭＳ Ｐゴシック" charset="0"/>
              </a:rPr>
              <a:t>Como criamos uma estratégia de RH que tenha uma agenda sobre como o RH ajudará nossa empresa a ter sucesso?</a:t>
            </a:r>
            <a:endParaRPr lang="pt-BR" sz="8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1800">
                <a:latin typeface="Georgia" charset="0"/>
                <a:ea typeface="ＭＳ Ｐゴシック" charset="0"/>
                <a:cs typeface="ＭＳ Ｐゴシック" charset="0"/>
              </a:rPr>
              <a:t>Como nós vamos garantir que os profissionais de RH saberão o que fazer para ajudar nossa empresa a ter sucesso?</a:t>
            </a:r>
          </a:p>
          <a:p>
            <a:pPr eaLnBrk="1" hangingPunct="1"/>
            <a:endParaRPr lang="pt-BR" sz="20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9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48072"/>
          </a:xfrm>
        </p:spPr>
        <p:txBody>
          <a:bodyPr/>
          <a:lstStyle/>
          <a:p>
            <a:pPr eaLnBrk="1" hangingPunct="1"/>
            <a:r>
              <a:rPr lang="pt-BR" sz="3000" b="1" dirty="0">
                <a:latin typeface="Trebuchet MS" charset="0"/>
                <a:ea typeface="ＭＳ Ｐゴシック" charset="0"/>
                <a:cs typeface="ＭＳ Ｐゴシック" charset="0"/>
              </a:rPr>
              <a:t>Cinco elementos da proposta de valor em RH</a:t>
            </a:r>
            <a:endParaRPr lang="pt-BR" sz="30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53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24000"/>
            <a:ext cx="8820150" cy="4643438"/>
          </a:xfrm>
          <a:noFill/>
        </p:spPr>
      </p:pic>
    </p:spTree>
    <p:extLst>
      <p:ext uri="{BB962C8B-B14F-4D97-AF65-F5344CB8AC3E}">
        <p14:creationId xmlns:p14="http://schemas.microsoft.com/office/powerpoint/2010/main" val="52565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69975"/>
          </a:xfrm>
        </p:spPr>
        <p:txBody>
          <a:bodyPr/>
          <a:lstStyle/>
          <a:p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Modelo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48680"/>
            <a:ext cx="54721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80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Realidades externas do Negócio</a:t>
            </a:r>
          </a:p>
        </p:txBody>
      </p:sp>
      <p:sp>
        <p:nvSpPr>
          <p:cNvPr id="24578" name="Subtítul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The HR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265343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576064"/>
          </a:xfrm>
        </p:spPr>
        <p:txBody>
          <a:bodyPr/>
          <a:lstStyle/>
          <a:p>
            <a:pPr eaLnBrk="1" hangingPunct="1"/>
            <a:r>
              <a:rPr lang="pt-BR" sz="3000" b="1" dirty="0">
                <a:latin typeface="Trebuchet MS" charset="0"/>
                <a:ea typeface="ＭＳ Ｐゴシック" charset="0"/>
                <a:cs typeface="ＭＳ Ｐゴシック" charset="0"/>
              </a:rPr>
              <a:t>Cinco elementos da proposta de valor em RH</a:t>
            </a:r>
            <a:endParaRPr lang="pt-BR" sz="30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24000"/>
            <a:ext cx="8820150" cy="4643438"/>
          </a:xfrm>
          <a:noFill/>
        </p:spPr>
      </p:pic>
      <p:sp>
        <p:nvSpPr>
          <p:cNvPr id="4" name="Right Arrow 3"/>
          <p:cNvSpPr/>
          <p:nvPr/>
        </p:nvSpPr>
        <p:spPr>
          <a:xfrm>
            <a:off x="1662113" y="1516063"/>
            <a:ext cx="822325" cy="822325"/>
          </a:xfrm>
          <a:prstGeom prst="right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7567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Função de Recursos Humanos	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algn="ctr">
              <a:buFont typeface="Wingdings" charset="0"/>
              <a:buNone/>
            </a:pPr>
            <a:r>
              <a:rPr lang="pt-BR" b="1" noProof="0" dirty="0">
                <a:latin typeface="Calibri"/>
                <a:cs typeface="Calibri"/>
              </a:rPr>
              <a:t>Novo Papel</a:t>
            </a:r>
            <a:endParaRPr lang="pt-BR" noProof="0" dirty="0">
              <a:latin typeface="Calibri"/>
              <a:cs typeface="Calibri"/>
            </a:endParaRPr>
          </a:p>
          <a:p>
            <a:r>
              <a:rPr lang="pt-BR" noProof="0" dirty="0">
                <a:latin typeface="Calibri"/>
                <a:cs typeface="Calibri"/>
              </a:rPr>
              <a:t>Estruturas de Informações</a:t>
            </a:r>
          </a:p>
          <a:p>
            <a:r>
              <a:rPr lang="pt-BR" noProof="0" dirty="0">
                <a:latin typeface="Calibri"/>
                <a:cs typeface="Calibri"/>
              </a:rPr>
              <a:t>Formas Horizontais de Organização</a:t>
            </a:r>
          </a:p>
          <a:p>
            <a:pPr algn="ctr">
              <a:buFont typeface="Wingdings" charset="0"/>
              <a:buNone/>
            </a:pPr>
            <a:endParaRPr lang="pt-BR" b="1" i="1" noProof="0" dirty="0">
              <a:latin typeface="Calibri"/>
              <a:cs typeface="Calibri"/>
            </a:endParaRPr>
          </a:p>
          <a:p>
            <a:pPr algn="ctr">
              <a:buFont typeface="Wingdings" charset="0"/>
              <a:buNone/>
            </a:pPr>
            <a:r>
              <a:rPr lang="pt-BR" b="1" noProof="0" dirty="0">
                <a:latin typeface="Calibri"/>
                <a:cs typeface="Calibri"/>
              </a:rPr>
              <a:t>Novos Papéis de Valor Agregado</a:t>
            </a:r>
            <a:endParaRPr lang="pt-BR" noProof="0" dirty="0">
              <a:latin typeface="Calibri"/>
              <a:cs typeface="Calibri"/>
            </a:endParaRPr>
          </a:p>
          <a:p>
            <a:r>
              <a:rPr lang="pt-BR" noProof="0" dirty="0">
                <a:latin typeface="Calibri"/>
                <a:cs typeface="Calibri"/>
              </a:rPr>
              <a:t>Comportamento Organizacional</a:t>
            </a:r>
          </a:p>
          <a:p>
            <a:r>
              <a:rPr lang="pt-BR" noProof="0" dirty="0">
                <a:latin typeface="Calibri"/>
                <a:cs typeface="Calibri"/>
              </a:rPr>
              <a:t>Consultoria Interna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32F7E-25B8-974D-B8BB-AC7C7DF5EF75}" type="slidenum">
              <a:rPr lang="pt-BR"/>
              <a:pPr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06279"/>
      </p:ext>
    </p:extLst>
  </p:cSld>
  <p:clrMapOvr>
    <a:masterClrMapping/>
  </p:clrMapOvr>
  <p:transition xmlns:p14="http://schemas.microsoft.com/office/powerpoint/2010/main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ea typeface="ＭＳ Ｐゴシック" pitchFamily="-107" charset="-128"/>
                <a:cs typeface="ＭＳ Ｐゴシック" pitchFamily="-107" charset="-128"/>
              </a:rPr>
              <a:t>Como o ambiente externo influencia as empresas?</a:t>
            </a:r>
            <a:br>
              <a:rPr lang="pt-BR" dirty="0" smtClean="0">
                <a:ea typeface="ＭＳ Ｐゴシック" pitchFamily="-107" charset="-128"/>
                <a:cs typeface="ＭＳ Ｐゴシック" pitchFamily="-107" charset="-128"/>
              </a:rPr>
            </a:br>
            <a:endParaRPr lang="pt-BR" dirty="0">
              <a:ea typeface="+mj-ea"/>
              <a:cs typeface="+mj-cs"/>
            </a:endParaRPr>
          </a:p>
        </p:txBody>
      </p:sp>
      <p:sp>
        <p:nvSpPr>
          <p:cNvPr id="2764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Tecnologia</a:t>
            </a: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Economia e regulamentação</a:t>
            </a: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Demografia da força de trabalho </a:t>
            </a:r>
          </a:p>
          <a:p>
            <a:pPr lvl="1" eaLnBrk="1" hangingPunct="1"/>
            <a:endParaRPr lang="pt-BR">
              <a:latin typeface="Georgia" charset="0"/>
              <a:ea typeface="ＭＳ Ｐゴシック" charset="0"/>
            </a:endParaRP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3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Quais as principais tendências para cada um desses fatores? </a:t>
            </a: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Quais as características chave dessas tendências?</a:t>
            </a: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 que é necessário saber para contribuir nas discussões gerencias do RH</a:t>
            </a: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Onde encontrar essas informações?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ea typeface="+mj-ea"/>
                <a:cs typeface="+mj-cs"/>
              </a:rPr>
              <a:t>Fatos e tendências</a:t>
            </a:r>
            <a:endParaRPr lang="pt-BR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810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229600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pt-BR" sz="3000" b="1" dirty="0">
                <a:latin typeface="Trebuchet MS" charset="0"/>
                <a:ea typeface="ＭＳ Ｐゴシック" charset="0"/>
                <a:cs typeface="ＭＳ Ｐゴシック" charset="0"/>
              </a:rPr>
              <a:t>Cinco elementos da proposta de valor em RH</a:t>
            </a:r>
            <a:endParaRPr lang="pt-BR" sz="30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96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24000"/>
            <a:ext cx="8820150" cy="4643438"/>
          </a:xfrm>
          <a:noFill/>
        </p:spPr>
      </p:pic>
      <p:sp>
        <p:nvSpPr>
          <p:cNvPr id="4" name="Right Arrow 3"/>
          <p:cNvSpPr/>
          <p:nvPr/>
        </p:nvSpPr>
        <p:spPr>
          <a:xfrm>
            <a:off x="5334000" y="3124200"/>
            <a:ext cx="822325" cy="822325"/>
          </a:xfrm>
          <a:prstGeom prst="right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4452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pt-BR" b="1" i="1" dirty="0">
                <a:latin typeface="Trebuchet MS" charset="0"/>
                <a:ea typeface="ＭＳ Ｐゴシック" charset="0"/>
                <a:cs typeface="ＭＳ Ｐゴシック" charset="0"/>
              </a:rPr>
              <a:t>Stakeholders</a:t>
            </a:r>
            <a:r>
              <a:rPr lang="pt-BR" b="1" dirty="0">
                <a:latin typeface="Trebuchet MS" charset="0"/>
                <a:ea typeface="ＭＳ Ｐゴシック" charset="0"/>
                <a:cs typeface="ＭＳ Ｐゴシック" charset="0"/>
              </a:rPr>
              <a:t> Externos</a:t>
            </a:r>
            <a:r>
              <a:rPr lang="pt-BR" b="1" dirty="0" smtClean="0">
                <a:latin typeface="Trebuchet MS" charset="0"/>
                <a:ea typeface="ＭＳ Ｐゴシック" charset="0"/>
                <a:cs typeface="ＭＳ Ｐゴシック" charset="0"/>
              </a:rPr>
              <a:t>:</a:t>
            </a:r>
            <a:endParaRPr lang="pt-BR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Trebuchet MS" charset="0"/>
                <a:ea typeface="ＭＳ Ｐゴシック" charset="0"/>
                <a:cs typeface="ＭＳ Ｐゴシック" charset="0"/>
              </a:rPr>
              <a:t>Investidores e Consumidores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99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 que acontece dentro da organização – inclusive RH – deve estar conectado com o que acontece fora.  </a:t>
            </a:r>
          </a:p>
          <a:p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 trabalho de RH deve ser avaliado, em parte pelo menos, pelos impactos que criam para os stakeholders externos  </a:t>
            </a:r>
          </a:p>
        </p:txBody>
      </p:sp>
    </p:spTree>
    <p:extLst>
      <p:ext uri="{BB962C8B-B14F-4D97-AF65-F5344CB8AC3E}">
        <p14:creationId xmlns:p14="http://schemas.microsoft.com/office/powerpoint/2010/main" val="324056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b="1" dirty="0">
                <a:latin typeface="Trebuchet MS" charset="0"/>
                <a:ea typeface="ＭＳ Ｐゴシック" charset="0"/>
                <a:cs typeface="ＭＳ Ｐゴシック" charset="0"/>
              </a:rPr>
              <a:t>Investidores e Consumidores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As ações do RH criam valor somente quando existe uma vantagem competitiva sustentável;</a:t>
            </a:r>
          </a:p>
          <a:p>
            <a:pPr eaLnBrk="1" hangingPunct="1">
              <a:buFont typeface="Wingdings" charset="0"/>
              <a:buNone/>
            </a:pPr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 foco exclusivamente interno na organização pode levar a eficiência, mas nem sempre gera eficácia;</a:t>
            </a:r>
          </a:p>
        </p:txBody>
      </p:sp>
    </p:spTree>
    <p:extLst>
      <p:ext uri="{BB962C8B-B14F-4D97-AF65-F5344CB8AC3E}">
        <p14:creationId xmlns:p14="http://schemas.microsoft.com/office/powerpoint/2010/main" val="186094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pt-BR" sz="4000" b="1" dirty="0">
                <a:latin typeface="Trebuchet MS" charset="0"/>
                <a:ea typeface="ＭＳ Ｐゴシック" charset="0"/>
                <a:cs typeface="ＭＳ Ｐゴシック" charset="0"/>
              </a:rPr>
              <a:t>Investidores e Consumidores</a:t>
            </a:r>
          </a:p>
        </p:txBody>
      </p:sp>
      <p:sp>
        <p:nvSpPr>
          <p:cNvPr id="3481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sz="2600">
                <a:latin typeface="Georgia" charset="0"/>
                <a:ea typeface="ＭＳ Ｐゴシック" charset="0"/>
                <a:cs typeface="ＭＳ Ｐゴシック" charset="0"/>
              </a:rPr>
              <a:t>Tudo o que acontece dentro da organização se conecta de alguma forma com o que está fora dela;</a:t>
            </a:r>
          </a:p>
          <a:p>
            <a:pPr eaLnBrk="1" hangingPunct="1">
              <a:buFont typeface="Wingdings" charset="0"/>
              <a:buNone/>
            </a:pPr>
            <a:endParaRPr lang="pt-BR" sz="26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2600">
                <a:latin typeface="Georgia" charset="0"/>
                <a:ea typeface="ＭＳ Ｐゴシック" charset="0"/>
                <a:cs typeface="ＭＳ Ｐゴシック" charset="0"/>
              </a:rPr>
              <a:t>Profissionais de RH que olham primeiramente para fora da empresa, podem </a:t>
            </a:r>
            <a:r>
              <a:rPr lang="pt-BR" altLang="ja-JP" sz="2600">
                <a:latin typeface="Georgia" charset="0"/>
                <a:ea typeface="ＭＳ Ｐゴシック" charset="0"/>
                <a:cs typeface="ＭＳ Ｐゴシック" charset="0"/>
              </a:rPr>
              <a:t>“moldar” suas ações para atingir resultados que realmente importam para seus principais </a:t>
            </a:r>
            <a:r>
              <a:rPr lang="pt-BR" altLang="ja-JP" sz="2600" i="1">
                <a:latin typeface="Georgia" charset="0"/>
                <a:ea typeface="ＭＳ Ｐゴシック" charset="0"/>
                <a:cs typeface="ＭＳ Ｐゴシック" charset="0"/>
              </a:rPr>
              <a:t>stakeholders</a:t>
            </a:r>
            <a:r>
              <a:rPr lang="pt-BR" altLang="ja-JP" sz="2600">
                <a:latin typeface="Georgia" charset="0"/>
                <a:ea typeface="ＭＳ Ｐゴシック" charset="0"/>
                <a:cs typeface="ＭＳ Ｐゴシック" charset="0"/>
              </a:rPr>
              <a:t> externos: os investidores, concessionários e os consumidores.</a:t>
            </a:r>
            <a:endParaRPr lang="pt-BR" sz="2600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Investidores e RH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Profissionais de RH podem tomar seis ações para vincularem seu trabalho com o valor do stakeholder</a:t>
            </a:r>
          </a:p>
          <a:p>
            <a:pPr lvl="1"/>
            <a:r>
              <a:rPr lang="pt-BR" sz="2400">
                <a:latin typeface="Georgia" charset="0"/>
                <a:ea typeface="ＭＳ Ｐゴシック" charset="0"/>
              </a:rPr>
              <a:t>Se tornar bom conhecedor em investidor</a:t>
            </a:r>
          </a:p>
          <a:p>
            <a:pPr lvl="1"/>
            <a:r>
              <a:rPr lang="pt-BR" sz="2400">
                <a:latin typeface="Georgia" charset="0"/>
                <a:ea typeface="ＭＳ Ｐゴシック" charset="0"/>
              </a:rPr>
              <a:t>Entender a importância dos intangíveis</a:t>
            </a:r>
          </a:p>
          <a:p>
            <a:pPr lvl="1"/>
            <a:r>
              <a:rPr lang="pt-BR" sz="2400">
                <a:latin typeface="Georgia" charset="0"/>
                <a:ea typeface="ＭＳ Ｐゴシック" charset="0"/>
              </a:rPr>
              <a:t>Criar práticas de RH que aumentem o valor dos intangíveis</a:t>
            </a:r>
          </a:p>
          <a:p>
            <a:pPr lvl="1"/>
            <a:r>
              <a:rPr lang="pt-BR" sz="2400">
                <a:latin typeface="Georgia" charset="0"/>
                <a:ea typeface="ＭＳ Ｐゴシック" charset="0"/>
              </a:rPr>
              <a:t>Ressaltar a importância do valor intangível para o retorno total do acionista</a:t>
            </a:r>
          </a:p>
          <a:p>
            <a:pPr lvl="1"/>
            <a:r>
              <a:rPr lang="pt-BR" sz="2400">
                <a:latin typeface="Georgia" charset="0"/>
                <a:ea typeface="ＭＳ Ｐゴシック" charset="0"/>
              </a:rPr>
              <a:t>Desenhar e entregar auditorias de intangíveis</a:t>
            </a:r>
          </a:p>
          <a:p>
            <a:pPr lvl="1"/>
            <a:r>
              <a:rPr lang="pt-BR" sz="2400">
                <a:latin typeface="Georgia" charset="0"/>
                <a:ea typeface="ＭＳ Ｐゴシック" charset="0"/>
              </a:rPr>
              <a:t>Alinhar as praticas de RH com as exigências dos investidores.</a:t>
            </a:r>
          </a:p>
        </p:txBody>
      </p:sp>
    </p:spTree>
    <p:extLst>
      <p:ext uri="{BB962C8B-B14F-4D97-AF65-F5344CB8AC3E}">
        <p14:creationId xmlns:p14="http://schemas.microsoft.com/office/powerpoint/2010/main" val="67054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400" b="1" dirty="0" smtClean="0">
                <a:ea typeface="ＭＳ Ｐゴシック" charset="-128"/>
                <a:cs typeface="ＭＳ Ｐゴシック" charset="-128"/>
              </a:rPr>
              <a:t> Entender a Importância dos</a:t>
            </a:r>
            <a:br>
              <a:rPr lang="pt-BR" sz="3400" b="1" dirty="0" smtClean="0">
                <a:ea typeface="ＭＳ Ｐゴシック" charset="-128"/>
                <a:cs typeface="ＭＳ Ｐゴシック" charset="-128"/>
              </a:rPr>
            </a:br>
            <a:r>
              <a:rPr lang="pt-BR" sz="3400" b="1" dirty="0" smtClean="0">
                <a:ea typeface="ＭＳ Ｐゴシック" charset="-128"/>
                <a:cs typeface="ＭＳ Ｐゴシック" charset="-128"/>
              </a:rPr>
              <a:t>    Intangíveis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sz="2600">
                <a:latin typeface="Calibri" charset="0"/>
                <a:ea typeface="ＭＳ Ｐゴシック" charset="0"/>
                <a:cs typeface="ＭＳ Ｐゴシック" charset="0"/>
              </a:rPr>
              <a:t>De 1960 até 1990 –&gt; 75-90% do valor de mercado de uma empresa poderia ser previsto através de seu desempenho financeiro;</a:t>
            </a:r>
          </a:p>
          <a:p>
            <a:pPr eaLnBrk="1" hangingPunct="1">
              <a:buFont typeface="Wingdings" charset="0"/>
              <a:buNone/>
            </a:pPr>
            <a:endParaRPr lang="pt-BR" sz="26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2600">
                <a:latin typeface="Calibri" charset="0"/>
                <a:ea typeface="ＭＳ Ｐゴシック" charset="0"/>
                <a:cs typeface="ＭＳ Ｐゴシック" charset="0"/>
              </a:rPr>
              <a:t>Após 1990 apenas aproximadamente 60% do valor de mercado da empresa está relacionado com seu desempenho financeiro;</a:t>
            </a:r>
          </a:p>
          <a:p>
            <a:pPr eaLnBrk="1" hangingPunct="1">
              <a:buFont typeface="Wingdings" charset="0"/>
              <a:buNone/>
            </a:pPr>
            <a:endParaRPr lang="pt-BR" sz="26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2600">
                <a:latin typeface="Calibri" charset="0"/>
                <a:ea typeface="ＭＳ Ｐゴシック" charset="0"/>
                <a:cs typeface="ＭＳ Ｐゴシック" charset="0"/>
              </a:rPr>
              <a:t>Os 40% restantes dependem do </a:t>
            </a:r>
            <a:r>
              <a:rPr lang="pt-BR" sz="2600" u="sng">
                <a:latin typeface="Calibri" charset="0"/>
                <a:ea typeface="ＭＳ Ｐゴシック" charset="0"/>
                <a:cs typeface="ＭＳ Ｐゴシック" charset="0"/>
              </a:rPr>
              <a:t>Intangível.</a:t>
            </a:r>
            <a:r>
              <a:rPr lang="pt-BR" sz="260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9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t-BR" dirty="0" smtClean="0">
                <a:ea typeface="+mj-ea"/>
                <a:cs typeface="+mj-cs"/>
              </a:rPr>
              <a:t>10 principais variáveis não financeiras </a:t>
            </a:r>
            <a:r>
              <a:rPr lang="pt-BR" sz="3111" dirty="0" smtClean="0">
                <a:ea typeface="+mj-ea"/>
                <a:cs typeface="+mj-cs"/>
              </a:rPr>
              <a:t>(Low;Siesfield 1998)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871663"/>
          <a:ext cx="8229600" cy="4487857"/>
        </p:xfrm>
        <a:graphic>
          <a:graphicData uri="http://schemas.openxmlformats.org/drawingml/2006/table">
            <a:tbl>
              <a:tblPr/>
              <a:tblGrid>
                <a:gridCol w="1882775"/>
                <a:gridCol w="6346825"/>
              </a:tblGrid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Classificação</a:t>
                      </a:r>
                      <a:endParaRPr kumimoji="0" lang="pt-BR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Variável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Execução de estratégia corporativa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Credibilidade da gerencia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Qualidade da estratégia corporativa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inovação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Capacidade de atrair e reter pessoal talentoso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Participação no mercado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Habilidade gerencial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Alinhamento da remuneração com os interesses acionistas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Liderança em pesquisa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Qualidade dos principais processos internos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1060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800" noProof="0" dirty="0">
                <a:latin typeface="Calibri"/>
                <a:cs typeface="Calibri"/>
              </a:rPr>
              <a:t>Responsabilidade de RH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noProof="0" dirty="0">
                <a:latin typeface="Calibri"/>
                <a:cs typeface="Calibri"/>
              </a:rPr>
              <a:t>Agregar valor. </a:t>
            </a:r>
          </a:p>
          <a:p>
            <a:pPr algn="just"/>
            <a:r>
              <a:rPr lang="pt-BR" sz="2800" noProof="0" dirty="0">
                <a:latin typeface="Calibri"/>
                <a:cs typeface="Calibri"/>
              </a:rPr>
              <a:t>Profissionais de RH que compreendem negócios e o modo como questões de RH podem agregar valor, agem de maneira a complementar os papéis dos gerentes de linha. </a:t>
            </a:r>
          </a:p>
          <a:p>
            <a:pPr algn="just"/>
            <a:r>
              <a:rPr lang="pt-BR" sz="2800" noProof="0" dirty="0">
                <a:latin typeface="Calibri"/>
                <a:cs typeface="Calibri"/>
              </a:rPr>
              <a:t>Profissionais de RH com informações, habilidades e credibilidade fazem mais do que aconselhar: assumem posições e agem para conseguir resultados na empresa. 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C9337-3002-794A-9A25-2595E9204919}" type="slidenum">
              <a:rPr lang="pt-BR"/>
              <a:pPr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26787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pt-BR" sz="4000" b="1" dirty="0">
                <a:latin typeface="Calibri" charset="0"/>
                <a:ea typeface="ＭＳ Ｐゴシック" charset="0"/>
                <a:cs typeface="ＭＳ Ｐゴシック" charset="0"/>
              </a:rPr>
              <a:t>Entender a Importância dos Intangíveis</a:t>
            </a:r>
          </a:p>
        </p:txBody>
      </p:sp>
      <p:sp>
        <p:nvSpPr>
          <p:cNvPr id="389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Arquitetura dos Intangíveis: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       1. Cumpra promessas;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       2. Imagine o futuro enquanto estiver investindo no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           presente;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       3. Coloque seu dinheiro onde sua estratégia está;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240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       4. Construa valor através da organização e das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pt-BR" sz="2400">
                <a:latin typeface="Calibri" charset="0"/>
                <a:ea typeface="ＭＳ Ｐゴシック" charset="0"/>
                <a:cs typeface="ＭＳ Ｐゴシック" charset="0"/>
              </a:rPr>
              <a:t>           pessoas.</a:t>
            </a:r>
          </a:p>
        </p:txBody>
      </p:sp>
    </p:spTree>
    <p:extLst>
      <p:ext uri="{BB962C8B-B14F-4D97-AF65-F5344CB8AC3E}">
        <p14:creationId xmlns:p14="http://schemas.microsoft.com/office/powerpoint/2010/main" val="3517913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b="1" dirty="0">
                <a:latin typeface="Calibri" charset="0"/>
                <a:ea typeface="ＭＳ Ｐゴシック" charset="0"/>
                <a:cs typeface="ＭＳ Ｐゴシック" charset="0"/>
              </a:rPr>
              <a:t>Criar práticas de RH que</a:t>
            </a:r>
            <a:br>
              <a:rPr lang="pt-BR" sz="4000" b="1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pt-BR" sz="4000" b="1" dirty="0" smtClean="0">
                <a:latin typeface="Calibri" charset="0"/>
                <a:ea typeface="ＭＳ Ｐゴシック" charset="0"/>
                <a:cs typeface="ＭＳ Ｐゴシック" charset="0"/>
              </a:rPr>
              <a:t>aumentem </a:t>
            </a:r>
            <a:r>
              <a:rPr lang="pt-BR" sz="4000" b="1" dirty="0">
                <a:latin typeface="Calibri" charset="0"/>
                <a:ea typeface="ＭＳ Ｐゴシック" charset="0"/>
                <a:cs typeface="ＭＳ Ｐゴシック" charset="0"/>
              </a:rPr>
              <a:t>o valor intangível;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685800"/>
            <a:ext cx="3737992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dirty="0">
                <a:latin typeface="Calibri" charset="0"/>
                <a:ea typeface="ＭＳ Ｐゴシック" charset="0"/>
                <a:cs typeface="ＭＳ Ｐゴシック" charset="0"/>
              </a:rPr>
              <a:t>Uma organização é eficaz devido, principalmente, pela sua capacidade de se adaptar e responder as necessidades do negócio, e não pela sua estrutura.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21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21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pt-BR" sz="21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849487211"/>
              </p:ext>
            </p:extLst>
          </p:nvPr>
        </p:nvGraphicFramePr>
        <p:xfrm>
          <a:off x="4499992" y="1196752"/>
          <a:ext cx="4191000" cy="3456384"/>
        </p:xfrm>
        <a:graphic>
          <a:graphicData uri="http://schemas.openxmlformats.org/drawingml/2006/table">
            <a:tbl>
              <a:tblPr/>
              <a:tblGrid>
                <a:gridCol w="2095500"/>
                <a:gridCol w="2095500"/>
              </a:tblGrid>
              <a:tr h="1006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Capacidades de uma empresa exemplar: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503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Talento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Modelo mental compartilhado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Rapidez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 Accountability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Colaboração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Aprendizado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Liderança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Conexão com consumidores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Inovação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Unidade estratégica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charset="0"/>
                          <a:ea typeface="ＭＳ Ｐゴシック" charset="0"/>
                          <a:cs typeface="ＭＳ Ｐゴシック" charset="0"/>
                        </a:rPr>
                        <a:t> Eficiência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510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400" b="1">
                <a:latin typeface="Trebuchet MS" charset="0"/>
                <a:ea typeface="ＭＳ Ｐゴシック" charset="0"/>
                <a:cs typeface="ＭＳ Ｐゴシック" charset="0"/>
              </a:rPr>
              <a:t>1. Tornar-se um conhecedor dos seus clientes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pt-BR" sz="2600">
                <a:latin typeface="Georgia" charset="0"/>
                <a:ea typeface="ＭＳ Ｐゴシック" charset="0"/>
                <a:cs typeface="ＭＳ Ｐゴシック" charset="0"/>
              </a:rPr>
              <a:t>Conhecer seu critério de compra;</a:t>
            </a:r>
          </a:p>
          <a:p>
            <a:pPr eaLnBrk="1" hangingPunct="1">
              <a:buFont typeface="Wingdings" charset="0"/>
              <a:buNone/>
            </a:pPr>
            <a:endParaRPr lang="pt-BR" sz="26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2600">
                <a:latin typeface="Georgia" charset="0"/>
                <a:ea typeface="ＭＳ Ｐゴシック" charset="0"/>
                <a:cs typeface="ＭＳ Ｐゴシック" charset="0"/>
              </a:rPr>
              <a:t>Quem são seus principais compradores;</a:t>
            </a:r>
          </a:p>
          <a:p>
            <a:pPr eaLnBrk="1" hangingPunct="1">
              <a:buFont typeface="Wingdings" charset="0"/>
              <a:buNone/>
            </a:pPr>
            <a:endParaRPr lang="pt-BR" sz="26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2600">
                <a:latin typeface="Georgia" charset="0"/>
                <a:ea typeface="ＭＳ Ｐゴシック" charset="0"/>
                <a:cs typeface="ＭＳ Ｐゴシック" charset="0"/>
              </a:rPr>
              <a:t>Qual mercado possui clientes potenciais que não compram da sua empresa;</a:t>
            </a:r>
          </a:p>
          <a:p>
            <a:pPr eaLnBrk="1" hangingPunct="1">
              <a:buFont typeface="Wingdings" charset="0"/>
              <a:buNone/>
            </a:pPr>
            <a:endParaRPr lang="pt-BR" sz="2600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 sz="2600">
                <a:latin typeface="Georgia" charset="0"/>
                <a:ea typeface="ＭＳ Ｐゴシック" charset="0"/>
                <a:cs typeface="ＭＳ Ｐゴシック" charset="0"/>
              </a:rPr>
              <a:t>Como certificar que seus consumidores tiveram uma experiência positiva.</a:t>
            </a:r>
          </a:p>
        </p:txBody>
      </p:sp>
    </p:spTree>
    <p:extLst>
      <p:ext uri="{BB962C8B-B14F-4D97-AF65-F5344CB8AC3E}">
        <p14:creationId xmlns:p14="http://schemas.microsoft.com/office/powerpoint/2010/main" val="379401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400" b="1">
                <a:latin typeface="Trebuchet MS" charset="0"/>
                <a:ea typeface="ＭＳ Ｐゴシック" charset="0"/>
                <a:cs typeface="ＭＳ Ｐゴシック" charset="0"/>
              </a:rPr>
              <a:t>2. Pensar e agir como um </a:t>
            </a:r>
            <a:br>
              <a:rPr lang="pt-BR" sz="3400" b="1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pt-BR" sz="3400" b="1">
                <a:latin typeface="Trebuchet MS" charset="0"/>
                <a:ea typeface="ＭＳ Ｐゴシック" charset="0"/>
                <a:cs typeface="ＭＳ Ｐゴシック" charset="0"/>
              </a:rPr>
              <a:t>    consumidor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Eu gostaria de ser tratada da mesma forma como tratamos de nossos consumidores?</a:t>
            </a:r>
          </a:p>
          <a:p>
            <a:pPr eaLnBrk="1" hangingPunct="1">
              <a:lnSpc>
                <a:spcPct val="90000"/>
              </a:lnSpc>
            </a:pPr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Estou fazendo uma compra e, entre todos os vendedores, eu escolheria a minha empresa?</a:t>
            </a:r>
          </a:p>
          <a:p>
            <a:pPr eaLnBrk="1" hangingPunct="1">
              <a:lnSpc>
                <a:spcPct val="90000"/>
              </a:lnSpc>
            </a:pPr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Quais os pontos fracos de minha empresa que fariam com que o cliente escolhesse o concorrente?</a:t>
            </a:r>
          </a:p>
          <a:p>
            <a:pPr eaLnBrk="1" hangingPunct="1">
              <a:lnSpc>
                <a:spcPct val="90000"/>
              </a:lnSpc>
            </a:pPr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2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ítulo 1"/>
          <p:cNvSpPr>
            <a:spLocks noGrp="1"/>
          </p:cNvSpPr>
          <p:nvPr>
            <p:ph type="title"/>
          </p:nvPr>
        </p:nvSpPr>
        <p:spPr>
          <a:xfrm>
            <a:off x="304800" y="548680"/>
            <a:ext cx="8229600" cy="792088"/>
          </a:xfrm>
        </p:spPr>
        <p:txBody>
          <a:bodyPr/>
          <a:lstStyle/>
          <a:p>
            <a:pPr eaLnBrk="1" hangingPunct="1"/>
            <a:r>
              <a:rPr lang="pt-BR" sz="3000" b="1" dirty="0">
                <a:latin typeface="Trebuchet MS" charset="0"/>
                <a:ea typeface="ＭＳ Ｐゴシック" charset="0"/>
                <a:cs typeface="ＭＳ Ｐゴシック" charset="0"/>
              </a:rPr>
              <a:t>Cinco elementos da proposta de valor em RH</a:t>
            </a:r>
            <a:endParaRPr lang="pt-BR" sz="30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301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24000"/>
            <a:ext cx="8820150" cy="4643438"/>
          </a:xfrm>
          <a:noFill/>
        </p:spPr>
      </p:pic>
      <p:sp>
        <p:nvSpPr>
          <p:cNvPr id="4" name="Right Arrow 3"/>
          <p:cNvSpPr/>
          <p:nvPr/>
        </p:nvSpPr>
        <p:spPr>
          <a:xfrm>
            <a:off x="5334000" y="3124200"/>
            <a:ext cx="822325" cy="822325"/>
          </a:xfrm>
          <a:prstGeom prst="right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9661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dirty="0" smtClean="0">
                <a:latin typeface="Trebuchet MS" charset="0"/>
                <a:ea typeface="ＭＳ Ｐゴシック" charset="0"/>
                <a:cs typeface="ＭＳ Ｐゴシック" charset="0"/>
              </a:rPr>
              <a:t>Stakeholders</a:t>
            </a:r>
            <a:r>
              <a:rPr lang="pt-BR" dirty="0">
                <a:latin typeface="Trebuchet MS" charset="0"/>
                <a:ea typeface="ＭＳ Ｐゴシック" charset="0"/>
                <a:cs typeface="ＭＳ Ｐゴシック" charset="0"/>
              </a:rPr>
              <a:t/>
            </a:r>
            <a:br>
              <a:rPr lang="pt-BR" dirty="0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pt-BR" dirty="0" smtClean="0">
                <a:latin typeface="Trebuchet MS" charset="0"/>
                <a:ea typeface="ＭＳ Ｐゴシック" charset="0"/>
                <a:cs typeface="ＭＳ Ｐゴシック" charset="0"/>
              </a:rPr>
              <a:t>Internos</a:t>
            </a:r>
            <a:endParaRPr lang="pt-BR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Gestores e empregados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364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Stakeholders Internos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Os resultados  tomam forma através da capacidade da organização  e das habilidades individuais.</a:t>
            </a: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A capacidade representa  a identidade e reputação da organização, e a habilidade, a competência e o conhecimento dos empregados.</a:t>
            </a:r>
          </a:p>
        </p:txBody>
      </p:sp>
    </p:spTree>
    <p:extLst>
      <p:ext uri="{BB962C8B-B14F-4D97-AF65-F5344CB8AC3E}">
        <p14:creationId xmlns:p14="http://schemas.microsoft.com/office/powerpoint/2010/main" val="299174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600">
                <a:latin typeface="Trebuchet MS" charset="0"/>
                <a:ea typeface="ＭＳ Ｐゴシック" charset="0"/>
                <a:cs typeface="ＭＳ Ｐゴシック" charset="0"/>
              </a:rPr>
              <a:t>RH ajudando os gestores a criarem capacidade organizacional :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As práticas de RH têm que ajudar os gestores  atingirem suas metas: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Mudando suas visões equivocadas sobre o RH.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Construindo relações de confiança.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Focando nos resultados, e não nas atividades.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Priorizando capacidades chaves e criando plano de ação para entregá-las. </a:t>
            </a:r>
          </a:p>
        </p:txBody>
      </p:sp>
    </p:spTree>
    <p:extLst>
      <p:ext uri="{BB962C8B-B14F-4D97-AF65-F5344CB8AC3E}">
        <p14:creationId xmlns:p14="http://schemas.microsoft.com/office/powerpoint/2010/main" val="423740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pt-BR" sz="3600">
                <a:latin typeface="Trebuchet MS" charset="0"/>
                <a:ea typeface="ＭＳ Ｐゴシック" charset="0"/>
                <a:cs typeface="ＭＳ Ｐゴシック" charset="0"/>
              </a:rPr>
              <a:t>1-Mudando suas visões equivocadas sobre o RH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Muitos gestores ainda consideram o RH como irrelevante.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O RH deve introduzir as seguintes </a:t>
            </a:r>
            <a:r>
              <a:rPr lang="pt-BR" dirty="0" err="1">
                <a:latin typeface="Georgia" charset="0"/>
                <a:ea typeface="ＭＳ Ｐゴシック" charset="0"/>
                <a:cs typeface="ＭＳ Ｐゴシック" charset="0"/>
              </a:rPr>
              <a:t>idéias</a:t>
            </a: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eaLnBrk="1" hangingPunct="1">
              <a:lnSpc>
                <a:spcPct val="120000"/>
              </a:lnSpc>
              <a:buFont typeface="Franklin Gothic Book" charset="0"/>
              <a:buAutoNum type="arabicPeriod"/>
            </a:pPr>
            <a:r>
              <a:rPr lang="pt-BR" sz="2000" dirty="0">
                <a:latin typeface="Georgia" charset="0"/>
                <a:ea typeface="ＭＳ Ｐゴシック" charset="0"/>
              </a:rPr>
              <a:t>Competitividade = estratégia x organização .</a:t>
            </a:r>
          </a:p>
          <a:p>
            <a:pPr lvl="1" eaLnBrk="1" hangingPunct="1">
              <a:lnSpc>
                <a:spcPct val="120000"/>
              </a:lnSpc>
              <a:buFont typeface="Franklin Gothic Book" charset="0"/>
              <a:buAutoNum type="arabicPeriod"/>
            </a:pPr>
            <a:r>
              <a:rPr lang="pt-BR" sz="2000" dirty="0">
                <a:latin typeface="Georgia" charset="0"/>
                <a:ea typeface="ＭＳ Ｐゴシック" charset="0"/>
              </a:rPr>
              <a:t>A Organização não definida de acordo pela sua estrutura, mas sim de acordo com as suas capacidades.</a:t>
            </a:r>
          </a:p>
          <a:p>
            <a:pPr lvl="1" eaLnBrk="1" hangingPunct="1">
              <a:lnSpc>
                <a:spcPct val="120000"/>
              </a:lnSpc>
              <a:buFont typeface="Franklin Gothic Book" charset="0"/>
              <a:buAutoNum type="arabicPeriod"/>
            </a:pPr>
            <a:r>
              <a:rPr lang="pt-BR" sz="2000" dirty="0">
                <a:latin typeface="Georgia" charset="0"/>
                <a:ea typeface="ＭＳ Ｐゴシック" charset="0"/>
              </a:rPr>
              <a:t>Os gestores são os responsáveis por aprovar e executar as práticas de RH.</a:t>
            </a:r>
          </a:p>
          <a:p>
            <a:pPr lvl="1" eaLnBrk="1" hangingPunct="1">
              <a:lnSpc>
                <a:spcPct val="120000"/>
              </a:lnSpc>
              <a:buFont typeface="Franklin Gothic Book" charset="0"/>
              <a:buAutoNum type="arabicPeriod"/>
            </a:pPr>
            <a:r>
              <a:rPr lang="pt-BR" sz="2000" dirty="0">
                <a:latin typeface="Georgia" charset="0"/>
                <a:ea typeface="ＭＳ Ｐゴシック" charset="0"/>
              </a:rPr>
              <a:t>O RH não está baseado no senso comum, e sim em uma base de conhecimento.</a:t>
            </a:r>
          </a:p>
          <a:p>
            <a:pPr lvl="1" eaLnBrk="1" hangingPunct="1">
              <a:lnSpc>
                <a:spcPct val="120000"/>
              </a:lnSpc>
              <a:buFont typeface="Franklin Gothic Book" charset="0"/>
              <a:buAutoNum type="arabicPeriod"/>
            </a:pPr>
            <a:r>
              <a:rPr lang="pt-BR" sz="2000" dirty="0">
                <a:latin typeface="Georgia" charset="0"/>
                <a:ea typeface="ＭＳ Ｐゴシック" charset="0"/>
              </a:rPr>
              <a:t>O RH não é uma coleção de atividades, e sim um conjunto integrado de  resultados ( foco no resultado).</a:t>
            </a:r>
          </a:p>
          <a:p>
            <a:pPr lvl="1" eaLnBrk="1" hangingPunct="1">
              <a:lnSpc>
                <a:spcPct val="120000"/>
              </a:lnSpc>
              <a:buFont typeface="Franklin Gothic Book" charset="0"/>
              <a:buAutoNum type="arabicPeriod"/>
            </a:pPr>
            <a:r>
              <a:rPr lang="pt-BR" sz="2000" dirty="0">
                <a:latin typeface="Georgia" charset="0"/>
                <a:ea typeface="ＭＳ Ｐゴシック" charset="0"/>
              </a:rPr>
              <a:t>RH não é um evento isolado (processo contínuo).</a:t>
            </a:r>
          </a:p>
          <a:p>
            <a:pPr lvl="1" eaLnBrk="1" hangingPunct="1">
              <a:lnSpc>
                <a:spcPct val="120000"/>
              </a:lnSpc>
              <a:buFont typeface="Franklin Gothic Book" charset="0"/>
              <a:buAutoNum type="arabicPeriod"/>
            </a:pPr>
            <a:r>
              <a:rPr lang="pt-BR" sz="2000" dirty="0">
                <a:latin typeface="Georgia" charset="0"/>
                <a:ea typeface="ＭＳ Ｐゴシック" charset="0"/>
              </a:rPr>
              <a:t>O RH deve ter foco no futuro.</a:t>
            </a:r>
          </a:p>
        </p:txBody>
      </p:sp>
    </p:spTree>
    <p:extLst>
      <p:ext uri="{BB962C8B-B14F-4D97-AF65-F5344CB8AC3E}">
        <p14:creationId xmlns:p14="http://schemas.microsoft.com/office/powerpoint/2010/main" val="327285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2-Construindo relações de confiança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altLang="ja-JP">
                <a:latin typeface="Georgia" charset="0"/>
                <a:ea typeface="ＭＳ Ｐゴシック" charset="0"/>
                <a:cs typeface="ＭＳ Ｐゴシック" charset="0"/>
              </a:rPr>
              <a:t>“I don’t care how much you know until I know how much you care”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Ouvir e aprender.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Resolver as divergências abertamente e honestamente.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Demonstrar </a:t>
            </a:r>
            <a:r>
              <a:rPr lang="pt-BR" altLang="ja-JP">
                <a:latin typeface="Georgia" charset="0"/>
                <a:ea typeface="ＭＳ Ｐゴシック" charset="0"/>
                <a:cs typeface="ＭＳ Ｐゴシック" charset="0"/>
              </a:rPr>
              <a:t>“habilidade” (adaptabilidade, sociabilidade, disponibilidade, disponibilidade...)</a:t>
            </a: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7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293096"/>
            <a:ext cx="6781800" cy="1879104"/>
          </a:xfrm>
        </p:spPr>
        <p:txBody>
          <a:bodyPr>
            <a:noAutofit/>
          </a:bodyPr>
          <a:lstStyle/>
          <a:p>
            <a:r>
              <a:rPr lang="pt-BR" sz="4000" noProof="0" dirty="0">
                <a:latin typeface="Calibri"/>
                <a:cs typeface="Calibri"/>
              </a:rPr>
              <a:t>Maneiras da área de RH para contribuir a excelência organizacional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400" noProof="0" dirty="0">
                <a:latin typeface="Calibri"/>
                <a:cs typeface="Calibri"/>
              </a:rPr>
              <a:t>Parceiro na execução das estratégias</a:t>
            </a:r>
          </a:p>
          <a:p>
            <a:pPr>
              <a:lnSpc>
                <a:spcPct val="90000"/>
              </a:lnSpc>
            </a:pPr>
            <a:r>
              <a:rPr lang="pt-BR" sz="2400" noProof="0" dirty="0">
                <a:latin typeface="Calibri"/>
                <a:cs typeface="Calibri"/>
              </a:rPr>
              <a:t>Especialista administrativo</a:t>
            </a:r>
          </a:p>
          <a:p>
            <a:pPr>
              <a:lnSpc>
                <a:spcPct val="90000"/>
              </a:lnSpc>
            </a:pPr>
            <a:r>
              <a:rPr lang="pt-BR" sz="2400" noProof="0" dirty="0">
                <a:latin typeface="Calibri"/>
                <a:cs typeface="Calibri"/>
              </a:rPr>
              <a:t>Tornando agente de mudança contínuo</a:t>
            </a:r>
          </a:p>
          <a:p>
            <a:pPr>
              <a:lnSpc>
                <a:spcPct val="90000"/>
              </a:lnSpc>
            </a:pPr>
            <a:r>
              <a:rPr lang="pt-BR" sz="2400" noProof="0" dirty="0">
                <a:latin typeface="Calibri"/>
                <a:cs typeface="Calibri"/>
              </a:rPr>
              <a:t>Defensor dos empregados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/>
              <a:t>Prof. Gilberto Shinyashiki - FEARP-USP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8CA56-5473-6D42-8CF7-26DDD97FF943}" type="slidenum">
              <a:rPr lang="pt-BR"/>
              <a:pPr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021554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800" dirty="0">
                <a:latin typeface="Trebuchet MS" charset="0"/>
                <a:ea typeface="ＭＳ Ｐゴシック" charset="0"/>
                <a:cs typeface="ＭＳ Ｐゴシック" charset="0"/>
              </a:rPr>
              <a:t>3-Foco nos resultados e não nas atividades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O RH deve contribuir com os gestores na criação das suas estratégias, para que eles atinjam as suas metas</a:t>
            </a: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E para fazer isso é necessário que se construa capacidades  organizacionais e habilidades individuais.</a:t>
            </a: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7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A capacidade organizacional amplia as habilidades individuais.</a:t>
            </a:r>
          </a:p>
          <a:p>
            <a:pPr lvl="1"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Ex: Um time com muitas estrelas, mas que não sabem jogar como equipe provavelmente vai perder  para um time com bons jogadores que jogam bem juntos.</a:t>
            </a: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As capacidades são os resultados dos investimentos em RH, elas são estáveis ao longo do tempo e difíceis de serem copiadas pelos concorrentes.</a:t>
            </a:r>
          </a:p>
          <a:p>
            <a:pPr eaLnBrk="1" hangingPunct="1"/>
            <a:endParaRPr lang="pt-BR"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7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Algumas capacidades: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Talento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Velocidade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Modelo Mental Compartilhado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Accountability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Colaboração entre as áreas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Liderança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Aprendizagem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Relacionamento com os clientes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Inovação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Unidade Estratégia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Simplicidade</a:t>
            </a:r>
          </a:p>
          <a:p>
            <a:pPr eaLnBrk="1" hangingPunct="1">
              <a:lnSpc>
                <a:spcPct val="120000"/>
              </a:lnSpc>
            </a:pPr>
            <a:r>
              <a:rPr lang="pt-BR" dirty="0">
                <a:latin typeface="Georgia" charset="0"/>
                <a:ea typeface="ＭＳ Ｐゴシック" charset="0"/>
                <a:cs typeface="ＭＳ Ｐゴシック" charset="0"/>
              </a:rPr>
              <a:t>Eficiência</a:t>
            </a:r>
          </a:p>
        </p:txBody>
      </p:sp>
    </p:spTree>
    <p:extLst>
      <p:ext uri="{BB962C8B-B14F-4D97-AF65-F5344CB8AC3E}">
        <p14:creationId xmlns:p14="http://schemas.microsoft.com/office/powerpoint/2010/main" val="152273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4-Priorizando recursos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Para agregar valor para os gestores é necessário identificar e implementar as capacidades críticas.</a:t>
            </a:r>
          </a:p>
          <a:p>
            <a:pPr eaLnBrk="1" hangingPunct="1"/>
            <a:r>
              <a:rPr lang="pt-BR">
                <a:latin typeface="Georgia" charset="0"/>
                <a:ea typeface="ＭＳ Ｐゴシック" charset="0"/>
                <a:cs typeface="ＭＳ Ｐゴシック" charset="0"/>
              </a:rPr>
              <a:t>Também é importante priorizar as capacidades , uma vez que nem todas podem ser atingidas de uma só vez.</a:t>
            </a:r>
          </a:p>
        </p:txBody>
      </p:sp>
    </p:spTree>
    <p:extLst>
      <p:ext uri="{BB962C8B-B14F-4D97-AF65-F5344CB8AC3E}">
        <p14:creationId xmlns:p14="http://schemas.microsoft.com/office/powerpoint/2010/main" val="422258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sz="3600" b="1">
                <a:latin typeface="Trebuchet MS" charset="0"/>
                <a:ea typeface="ＭＳ Ｐゴシック" charset="0"/>
                <a:cs typeface="ＭＳ Ｐゴシック" charset="0"/>
              </a:rPr>
              <a:t>RH na ajuda o empregado na construção de habilidades pessoais</a:t>
            </a:r>
          </a:p>
        </p:txBody>
      </p:sp>
      <p:sp>
        <p:nvSpPr>
          <p:cNvPr id="63490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O RH representa a alma da empresa, quando pratica o seguinte a seus empregados: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pt-BR" sz="2200">
                <a:latin typeface="Georgia" charset="0"/>
                <a:ea typeface="ＭＳ Ｐゴシック" charset="0"/>
                <a:cs typeface="Times New Roman" charset="0"/>
              </a:rPr>
              <a:t>Cria uma proposta de valor a eles;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pt-BR" sz="2200">
                <a:latin typeface="Georgia" charset="0"/>
                <a:ea typeface="ＭＳ Ｐゴシック" charset="0"/>
                <a:cs typeface="Times New Roman" charset="0"/>
              </a:rPr>
              <a:t>Representa seus interesses;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pt-BR" sz="2200">
                <a:latin typeface="Georgia" charset="0"/>
                <a:ea typeface="ＭＳ Ｐゴシック" charset="0"/>
                <a:cs typeface="Times New Roman" charset="0"/>
              </a:rPr>
              <a:t>Suporte administrativo voltado a eles.</a:t>
            </a:r>
          </a:p>
          <a:p>
            <a:pPr eaLnBrk="1" hangingPunct="1">
              <a:buFont typeface="Arial" charset="0"/>
              <a:buChar char="•"/>
            </a:pPr>
            <a:endParaRPr lang="pt-BR" sz="2400">
              <a:latin typeface="Georgia" charset="0"/>
              <a:ea typeface="ＭＳ Ｐゴシック" charset="0"/>
              <a:cs typeface="Times New Roman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PVE (Proposição de Valor para o Empregado): Criação de valor ao empregado.</a:t>
            </a:r>
          </a:p>
          <a:p>
            <a:pPr lvl="1" eaLnBrk="1" hangingPunct="1">
              <a:buFont typeface="Arial" charset="0"/>
              <a:buNone/>
            </a:pPr>
            <a:r>
              <a:rPr lang="pt-BR" sz="2200">
                <a:latin typeface="Georgia" charset="0"/>
                <a:ea typeface="ＭＳ Ｐゴシック" charset="0"/>
                <a:cs typeface="Times New Roman" charset="0"/>
              </a:rPr>
              <a:t>- A clareza da relação, entre empresa e empregado – aumenta o envolvimento e especifica o que eles entregam e o que eles recebem.</a:t>
            </a:r>
          </a:p>
        </p:txBody>
      </p:sp>
    </p:spTree>
    <p:extLst>
      <p:ext uri="{BB962C8B-B14F-4D97-AF65-F5344CB8AC3E}">
        <p14:creationId xmlns:p14="http://schemas.microsoft.com/office/powerpoint/2010/main" val="185148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3600" b="1">
                <a:latin typeface="Trebuchet MS" charset="0"/>
                <a:ea typeface="ＭＳ Ｐゴシック" charset="0"/>
                <a:cs typeface="ＭＳ Ｐゴシック" charset="0"/>
              </a:rPr>
              <a:t>Incentivos aos empregados</a:t>
            </a:r>
            <a:br>
              <a:rPr lang="pt-BR" sz="3600" b="1"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pt-BR" sz="3600" b="1">
                <a:latin typeface="Trebuchet MS" charset="0"/>
                <a:ea typeface="ＭＳ Ｐゴシック" charset="0"/>
                <a:cs typeface="ＭＳ Ｐゴシック" charset="0"/>
              </a:rPr>
              <a:t> de um EVP satisfatório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Visão: senso de futuro da empresa e criação de orgulho entre os empregados;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Oportunidade: Crescimento pessoal, profissional, desenvolver conhecimento e habilidades;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Incentivo: Pacote de compensação justo e equitativo;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Impacto: Necessidade do cliente de seus serviços;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Comunidade: Ser parte de um time, trabalhar com quem gosta;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Comunicação: Fluxo de informação de ida e volta;</a:t>
            </a:r>
          </a:p>
          <a:p>
            <a:pPr eaLnBrk="1" hangingPunct="1"/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Experimentação: políticas flexíveis, por exemplo horas de trabalho</a:t>
            </a:r>
            <a:endParaRPr lang="pt-BR" sz="240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733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758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-"/>
            </a:pPr>
            <a:r>
              <a:rPr lang="pt-BR" sz="3200">
                <a:latin typeface="Georgia" charset="0"/>
                <a:ea typeface="ＭＳ Ｐゴシック" charset="0"/>
                <a:cs typeface="Times New Roman" charset="0"/>
              </a:rPr>
              <a:t>Os empregados que cumprem as expectativas serão recompensados com os elementos que forem mais importantes para eles.</a:t>
            </a:r>
          </a:p>
        </p:txBody>
      </p:sp>
    </p:spTree>
    <p:extLst>
      <p:ext uri="{BB962C8B-B14F-4D97-AF65-F5344CB8AC3E}">
        <p14:creationId xmlns:p14="http://schemas.microsoft.com/office/powerpoint/2010/main" val="890324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963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charset="0"/>
              <a:buChar char="•"/>
            </a:pPr>
            <a:r>
              <a:rPr lang="pt-BR" sz="3200">
                <a:latin typeface="Georgia" charset="0"/>
                <a:ea typeface="ＭＳ Ｐゴシック" charset="0"/>
                <a:cs typeface="Times New Roman" charset="0"/>
              </a:rPr>
              <a:t>O que o profissional de RH deve fazer em relação aos funcionários?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pt-BR" sz="2800">
                <a:latin typeface="Georgia" charset="0"/>
                <a:ea typeface="ＭＳ Ｐゴシック" charset="0"/>
                <a:cs typeface="Times New Roman" charset="0"/>
              </a:rPr>
              <a:t>Representar seus interesses – formar uma ponte entre funcionários e a gerência.</a:t>
            </a:r>
          </a:p>
          <a:p>
            <a:pPr lvl="1" eaLnBrk="1" hangingPunct="1">
              <a:buFont typeface="Arial" charset="0"/>
              <a:buAutoNum type="arabicPeriod"/>
            </a:pPr>
            <a:r>
              <a:rPr lang="pt-BR" sz="2800">
                <a:latin typeface="Georgia" charset="0"/>
                <a:ea typeface="ＭＳ Ｐゴシック" charset="0"/>
                <a:cs typeface="Times New Roman" charset="0"/>
              </a:rPr>
              <a:t>Conquistar sua confiança, sendo acessível:</a:t>
            </a:r>
          </a:p>
          <a:p>
            <a:pPr lvl="1" eaLnBrk="1" hangingPunct="1">
              <a:buFont typeface="Arial" charset="0"/>
              <a:buNone/>
            </a:pPr>
            <a:r>
              <a:rPr lang="pt-BR" sz="2800">
                <a:latin typeface="Georgia" charset="0"/>
                <a:ea typeface="ＭＳ Ｐゴシック" charset="0"/>
                <a:cs typeface="Times New Roman" charset="0"/>
              </a:rPr>
              <a:t>3.Prestar atenção a um tratamento justo:</a:t>
            </a:r>
          </a:p>
          <a:p>
            <a:pPr lvl="1" eaLnBrk="1" hangingPunct="1">
              <a:buFont typeface="Arial" charset="0"/>
              <a:buNone/>
            </a:pPr>
            <a:r>
              <a:rPr lang="pt-BR" sz="2800">
                <a:latin typeface="Georgia" charset="0"/>
                <a:ea typeface="ＭＳ Ｐゴシック" charset="0"/>
                <a:cs typeface="Times New Roman" charset="0"/>
              </a:rPr>
              <a:t>4. Use eventos simbólicos para demonstrar cuidado e preocupação.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pt-BR" sz="2400">
              <a:latin typeface="Georgia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44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168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1" eaLnBrk="1" hangingPunct="1">
              <a:lnSpc>
                <a:spcPct val="120000"/>
              </a:lnSpc>
              <a:buFont typeface="Arial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5. Agir rapidamente em decisões difíceis: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– caso da preocupação dos funcionários na planta a ser desativada.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6. Reação forte para garantir equidade:</a:t>
            </a:r>
          </a:p>
          <a:p>
            <a:pPr lvl="1" eaLnBrk="1" hangingPunct="1">
              <a:lnSpc>
                <a:spcPct val="120000"/>
              </a:lnSpc>
              <a:buFontTx/>
              <a:buChar char="-"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Escutar e tratar os funcionários bem.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7. Uso de pesquisas– ex: medir o pulso, e ao mesmo tempo fazer perguntas.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8. Sistemas de sugestão – ex: Toyota, 20 milhões de sugestões em 40 anos.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9. Encontros entre líderes e funcionários.</a:t>
            </a:r>
          </a:p>
          <a:p>
            <a:pPr lvl="1" eaLnBrk="1" hangingPunct="1">
              <a:lnSpc>
                <a:spcPct val="120000"/>
              </a:lnSpc>
              <a:buFont typeface="Arial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10. Salas de Bate Papo: comunicação facilitada.</a:t>
            </a:r>
          </a:p>
          <a:p>
            <a:pPr lvl="1" eaLnBrk="1" hangingPunct="1">
              <a:lnSpc>
                <a:spcPct val="120000"/>
              </a:lnSpc>
              <a:buFont typeface="Wingdings 2" charset="0"/>
              <a:buNone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11. Ombudsman: Profissional de RH se torna mediador  de problemas entre funcionários.</a:t>
            </a:r>
          </a:p>
          <a:p>
            <a:pPr eaLnBrk="1" hangingPunct="1">
              <a:buFont typeface="Arial" charset="0"/>
              <a:buNone/>
            </a:pPr>
            <a:endParaRPr lang="pt-BR" dirty="0">
              <a:latin typeface="Georgia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02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900" dirty="0" smtClean="0">
                <a:latin typeface="Trebuchet MS" charset="0"/>
                <a:ea typeface="ＭＳ Ｐゴシック" charset="0"/>
                <a:cs typeface="ＭＳ Ｐゴシック" charset="0"/>
              </a:rPr>
              <a:t>Suporte </a:t>
            </a:r>
            <a:r>
              <a:rPr lang="pt-BR" sz="4900" dirty="0">
                <a:latin typeface="Trebuchet MS" charset="0"/>
                <a:ea typeface="ＭＳ Ｐゴシック" charset="0"/>
                <a:cs typeface="ＭＳ Ｐゴシック" charset="0"/>
              </a:rPr>
              <a:t>Administrativo - Infraestrutura</a:t>
            </a:r>
            <a:endParaRPr lang="pt-BR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/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Profissionais de RH podem adicionar valor a esse suporte através da:</a:t>
            </a:r>
          </a:p>
          <a:p>
            <a:pPr marL="806450" lvl="1" indent="-514350" eaLnBrk="1" hangingPunct="1">
              <a:buFontTx/>
              <a:buChar char="-"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Personalização: Flexibilidade – a empresa deixa os funcionários escolherem o melhor pacote de compensação;</a:t>
            </a:r>
          </a:p>
          <a:p>
            <a:pPr marL="806450" lvl="1" indent="-514350" eaLnBrk="1" hangingPunct="1">
              <a:buFontTx/>
              <a:buChar char="-"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Sistemas de rápida resposta – ex: reembolso;</a:t>
            </a:r>
          </a:p>
          <a:p>
            <a:pPr marL="806450" lvl="1" indent="-514350" eaLnBrk="1" hangingPunct="1">
              <a:buFontTx/>
              <a:buChar char="-"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Facilidade de uso - sistemas/suporte online;</a:t>
            </a:r>
          </a:p>
          <a:p>
            <a:pPr marL="806450" lvl="1" indent="-514350" eaLnBrk="1" hangingPunct="1">
              <a:buFontTx/>
              <a:buChar char="-"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Execução sem falhas – confiança;</a:t>
            </a:r>
          </a:p>
          <a:p>
            <a:pPr marL="806450" lvl="1" indent="-514350" eaLnBrk="1" hangingPunct="1">
              <a:buFontTx/>
              <a:buChar char="-"/>
            </a:pP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Capacidade </a:t>
            </a:r>
            <a:r>
              <a:rPr lang="pt-BR" dirty="0" smtClean="0">
                <a:latin typeface="Georgia" charset="0"/>
                <a:ea typeface="ＭＳ Ｐゴシック" charset="0"/>
                <a:cs typeface="Times New Roman" charset="0"/>
              </a:rPr>
              <a:t>de resposta </a:t>
            </a:r>
            <a:r>
              <a:rPr lang="pt-BR" dirty="0">
                <a:latin typeface="Georgia" charset="0"/>
                <a:ea typeface="ＭＳ Ｐゴシック" charset="0"/>
                <a:cs typeface="Times New Roman" charset="0"/>
              </a:rPr>
              <a:t>a perguntas.</a:t>
            </a:r>
          </a:p>
        </p:txBody>
      </p:sp>
    </p:spTree>
    <p:extLst>
      <p:ext uri="{BB962C8B-B14F-4D97-AF65-F5344CB8AC3E}">
        <p14:creationId xmlns:p14="http://schemas.microsoft.com/office/powerpoint/2010/main" val="335502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0"/>
          <p:cNvSpPr txBox="1">
            <a:spLocks noChangeArrowheads="1"/>
          </p:cNvSpPr>
          <p:nvPr/>
        </p:nvSpPr>
        <p:spPr bwMode="auto">
          <a:xfrm>
            <a:off x="1331640" y="6309320"/>
            <a:ext cx="633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b="1" dirty="0"/>
              <a:t>Figura. </a:t>
            </a:r>
            <a:r>
              <a:rPr lang="pt-BR" sz="1200" dirty="0"/>
              <a:t>Papéis de RH na construção de uma organização competitiva.</a:t>
            </a:r>
            <a:endParaRPr lang="pt-BR" sz="1200" b="1" dirty="0"/>
          </a:p>
          <a:p>
            <a:pPr eaLnBrk="1" hangingPunct="1"/>
            <a:r>
              <a:rPr lang="pt-BR" sz="1200" b="1" dirty="0"/>
              <a:t>Fonte:</a:t>
            </a:r>
            <a:r>
              <a:rPr lang="pt-BR" sz="1200" dirty="0"/>
              <a:t> Adaptado de Ulrich (1998, p.40).</a:t>
            </a:r>
          </a:p>
        </p:txBody>
      </p:sp>
      <p:pic>
        <p:nvPicPr>
          <p:cNvPr id="2458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5400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CaixaDeTexto 4"/>
          <p:cNvSpPr txBox="1">
            <a:spLocks noChangeArrowheads="1"/>
          </p:cNvSpPr>
          <p:nvPr/>
        </p:nvSpPr>
        <p:spPr bwMode="auto">
          <a:xfrm>
            <a:off x="285750" y="6500813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914456" cy="798984"/>
          </a:xfrm>
        </p:spPr>
        <p:txBody>
          <a:bodyPr>
            <a:noAutofit/>
          </a:bodyPr>
          <a:lstStyle/>
          <a:p>
            <a:r>
              <a:rPr lang="pt-BR" sz="4000" noProof="0" dirty="0">
                <a:latin typeface="Calibri"/>
                <a:cs typeface="Calibri"/>
              </a:rPr>
              <a:t>Orientação estratégica de </a:t>
            </a:r>
            <a:r>
              <a:rPr lang="pt-BR" sz="4000" noProof="0" dirty="0" smtClean="0">
                <a:latin typeface="Calibri"/>
                <a:cs typeface="Calibri"/>
              </a:rPr>
              <a:t>RH</a:t>
            </a:r>
            <a:endParaRPr lang="pt-BR" sz="4000" noProof="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Como garantir que seus funcionários tenham habilidades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Conversar sobre suas habilidades a serem desenvolvidas.</a:t>
            </a:r>
          </a:p>
          <a:p>
            <a:pPr eaLnBrk="1" hangingPunct="1">
              <a:buFont typeface="Arial" charset="0"/>
              <a:buChar char="•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Relação entre capacidades organizacionais e as habilidades individuais:</a:t>
            </a:r>
          </a:p>
        </p:txBody>
      </p:sp>
    </p:spTree>
    <p:extLst>
      <p:ext uri="{BB962C8B-B14F-4D97-AF65-F5344CB8AC3E}">
        <p14:creationId xmlns:p14="http://schemas.microsoft.com/office/powerpoint/2010/main" val="227265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78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866775" lvl="1" indent="-457200" eaLnBrk="1" hangingPunct="1">
              <a:buFont typeface="Trebuchet MS" charset="0"/>
              <a:buAutoNum type="arabicPeriod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Talento: Saber o que é necessário no presente e futuro, sabendo identificar conhecimentos, habilidades e comportamentos  para suprir a demanda de clientes.</a:t>
            </a:r>
          </a:p>
          <a:p>
            <a:pPr marL="866775" lvl="1" indent="-457200" eaLnBrk="1" hangingPunct="1">
              <a:buFont typeface="Trebuchet MS" charset="0"/>
              <a:buAutoNum type="arabicPeriod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Velocidade: Primeiro no mercado e rápido na inovação. </a:t>
            </a:r>
          </a:p>
          <a:p>
            <a:pPr marL="866775" lvl="1" indent="-457200" eaLnBrk="1" hangingPunct="1">
              <a:buFont typeface="Trebuchet MS" charset="0"/>
              <a:buAutoNum type="arabicPeriod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Modelo Mental compartilhado: Desenvolver identidade pessoal consistente com a da corporação. Saber seus limites.</a:t>
            </a:r>
          </a:p>
          <a:p>
            <a:pPr marL="866775" lvl="1" indent="-457200" eaLnBrk="1" hangingPunct="1">
              <a:buFont typeface="Trebuchet MS" charset="0"/>
              <a:buAutoNum type="arabicPeriod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Accountability: Fazer e manter seus compromissos.</a:t>
            </a:r>
          </a:p>
          <a:p>
            <a:pPr marL="866775" lvl="1" indent="-457200" eaLnBrk="1" hangingPunct="1">
              <a:buFont typeface="Trebuchet MS" charset="0"/>
              <a:buAutoNum type="arabicPeriod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Colaboração: Saber trabalhar com outros e construir uma relação de confiança. Saber delegar.</a:t>
            </a:r>
          </a:p>
          <a:p>
            <a:pPr marL="866775" lvl="1" indent="-457200" eaLnBrk="1" hangingPunct="1">
              <a:buFont typeface="Trebuchet MS" charset="0"/>
              <a:buAutoNum type="arabicPeriod"/>
            </a:pPr>
            <a:r>
              <a:rPr lang="pt-BR" sz="2400">
                <a:latin typeface="Georgia" charset="0"/>
                <a:ea typeface="ＭＳ Ｐゴシック" charset="0"/>
                <a:cs typeface="Times New Roman" charset="0"/>
              </a:rPr>
              <a:t>Saber aprender: se adaptar rápido, sabendo focar no futuro, esquecendo o passado.</a:t>
            </a:r>
          </a:p>
        </p:txBody>
      </p:sp>
    </p:spTree>
    <p:extLst>
      <p:ext uri="{BB962C8B-B14F-4D97-AF65-F5344CB8AC3E}">
        <p14:creationId xmlns:p14="http://schemas.microsoft.com/office/powerpoint/2010/main" val="316559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987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11162" lvl="1" indent="0" eaLnBrk="1" hangingPunct="1">
              <a:lnSpc>
                <a:spcPct val="110000"/>
              </a:lnSpc>
              <a:buFont typeface="Georgia" charset="0"/>
              <a:buNone/>
              <a:defRPr/>
            </a:pPr>
            <a:r>
              <a:rPr lang="pt-BR" sz="2400" dirty="0" smtClean="0">
                <a:latin typeface="Georgia" charset="0"/>
                <a:ea typeface="ＭＳ Ｐゴシック" charset="0"/>
                <a:cs typeface="Times New Roman" charset="0"/>
              </a:rPr>
              <a:t>7. Liderança – Agenda: Desde definir as estratégias, seu comportamento de liderança, até um plano de ação efetivo de liderança.</a:t>
            </a:r>
          </a:p>
          <a:p>
            <a:pPr marL="411162" lvl="1" indent="0" eaLnBrk="1" hangingPunct="1">
              <a:lnSpc>
                <a:spcPct val="110000"/>
              </a:lnSpc>
              <a:buFont typeface="Georgia" charset="0"/>
              <a:buNone/>
              <a:defRPr/>
            </a:pPr>
            <a:r>
              <a:rPr lang="pt-BR" sz="2400" dirty="0" smtClean="0">
                <a:solidFill>
                  <a:srgbClr val="000000"/>
                </a:solidFill>
                <a:latin typeface="Georgia" charset="0"/>
                <a:ea typeface="ＭＳ Ｐゴシック" charset="0"/>
                <a:cs typeface="Times New Roman" charset="0"/>
              </a:rPr>
              <a:t>8. Conexão com os clientes: Entender realmente quem são seus clientes, priorizar os mais importantes e saber o que eles necessitam e o que exigem de você.</a:t>
            </a:r>
          </a:p>
          <a:p>
            <a:pPr marL="411162" lvl="1" indent="0" eaLnBrk="1" hangingPunct="1">
              <a:lnSpc>
                <a:spcPct val="110000"/>
              </a:lnSpc>
              <a:buFont typeface="Georgia" charset="0"/>
              <a:buNone/>
              <a:defRPr/>
            </a:pPr>
            <a:r>
              <a:rPr lang="pt-BR" sz="2400" dirty="0" smtClean="0">
                <a:latin typeface="Georgia" charset="0"/>
                <a:ea typeface="ＭＳ Ｐゴシック" charset="0"/>
                <a:cs typeface="Times New Roman" charset="0"/>
              </a:rPr>
              <a:t>9.Inovação: Criatividade</a:t>
            </a:r>
          </a:p>
          <a:p>
            <a:pPr marL="411162" lvl="1" indent="0" eaLnBrk="1" hangingPunct="1">
              <a:lnSpc>
                <a:spcPct val="110000"/>
              </a:lnSpc>
              <a:buFont typeface="Georgia" charset="0"/>
              <a:buNone/>
              <a:defRPr/>
            </a:pPr>
            <a:r>
              <a:rPr lang="pt-BR" sz="2400" dirty="0" smtClean="0">
                <a:latin typeface="Georgia" charset="0"/>
                <a:ea typeface="ＭＳ Ｐゴシック" charset="0"/>
                <a:cs typeface="Times New Roman" charset="0"/>
              </a:rPr>
              <a:t>10. Unidade Estratégica: Visão organizacional única consistente e alinhada com a visão e missão do empregado.</a:t>
            </a:r>
          </a:p>
          <a:p>
            <a:pPr marL="411162" lvl="1" indent="0" eaLnBrk="1" hangingPunct="1">
              <a:lnSpc>
                <a:spcPct val="110000"/>
              </a:lnSpc>
              <a:buFont typeface="Georgia" charset="0"/>
              <a:buNone/>
              <a:defRPr/>
            </a:pPr>
            <a:r>
              <a:rPr lang="pt-BR" sz="2400" dirty="0" smtClean="0">
                <a:latin typeface="Georgia" charset="0"/>
                <a:ea typeface="ＭＳ Ｐゴシック" charset="0"/>
                <a:cs typeface="Times New Roman" charset="0"/>
              </a:rPr>
              <a:t>11. Eficiência: Identificar recursos que poupem energia, deixando o funcionário emocionalmente e intelectualmente engagado – disciplina.</a:t>
            </a:r>
          </a:p>
          <a:p>
            <a:pPr lvl="1" eaLnBrk="1" hangingPunct="1">
              <a:buFont typeface="Arial" charset="0"/>
              <a:buNone/>
              <a:defRPr/>
            </a:pPr>
            <a:endParaRPr lang="pt-BR" sz="2200" dirty="0">
              <a:latin typeface="Georgia" charset="0"/>
              <a:ea typeface="ＭＳ Ｐゴシック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6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ítulo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510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sz="3000" b="1" dirty="0">
                <a:latin typeface="Trebuchet MS" charset="0"/>
                <a:ea typeface="ＭＳ Ｐゴシック" charset="0"/>
                <a:cs typeface="ＭＳ Ｐゴシック" charset="0"/>
              </a:rPr>
              <a:t>Cinco elementos da proposta de valor em RH</a:t>
            </a:r>
            <a:endParaRPr lang="pt-BR" sz="3000" dirty="0"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24000"/>
            <a:ext cx="8820150" cy="4643438"/>
          </a:xfrm>
          <a:noFill/>
        </p:spPr>
      </p:pic>
      <p:sp>
        <p:nvSpPr>
          <p:cNvPr id="4" name="Right Arrow 3"/>
          <p:cNvSpPr/>
          <p:nvPr/>
        </p:nvSpPr>
        <p:spPr>
          <a:xfrm rot="5400000">
            <a:off x="5181600" y="4038600"/>
            <a:ext cx="822325" cy="822325"/>
          </a:xfrm>
          <a:prstGeom prst="rightArrow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853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>
                <a:latin typeface="Trebuchet MS" charset="0"/>
                <a:ea typeface="ＭＳ Ｐゴシック" charset="0"/>
                <a:cs typeface="ＭＳ Ｐゴシック" charset="0"/>
              </a:rPr>
              <a:t>Práticas de RH que Adicionam Valor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791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>
              <a:latin typeface="Helvetica" charset="0"/>
              <a:ea typeface="ＭＳ Ｐゴシック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pt-BR" dirty="0" smtClean="0">
                <a:latin typeface="Helvetica"/>
                <a:cs typeface="Helvetica"/>
              </a:rPr>
              <a:t>Para determinar quais atividades colocar em prática é necessário um mapa dessas atividades</a:t>
            </a:r>
          </a:p>
          <a:p>
            <a:pPr>
              <a:spcAft>
                <a:spcPts val="600"/>
              </a:spcAft>
              <a:defRPr/>
            </a:pPr>
            <a:r>
              <a:rPr lang="pt-BR" dirty="0" smtClean="0">
                <a:latin typeface="Helvetica"/>
                <a:cs typeface="Helvetica"/>
              </a:rPr>
              <a:t>Elas podem ser divididas em 4:</a:t>
            </a:r>
          </a:p>
          <a:p>
            <a:pPr lvl="1">
              <a:spcAft>
                <a:spcPts val="600"/>
              </a:spcAft>
              <a:buFont typeface="Wingdings" charset="0"/>
              <a:buChar char="ü"/>
              <a:defRPr/>
            </a:pPr>
            <a:r>
              <a:rPr lang="pt-BR" dirty="0" smtClean="0">
                <a:latin typeface="Helvetica"/>
                <a:cs typeface="Helvetica"/>
              </a:rPr>
              <a:t>Fluxo pessoas: O que acontece com as pessoas dentro da organização</a:t>
            </a:r>
          </a:p>
          <a:p>
            <a:pPr lvl="1">
              <a:spcAft>
                <a:spcPts val="600"/>
              </a:spcAft>
              <a:buFont typeface="Wingdings" charset="0"/>
              <a:buChar char="ü"/>
              <a:defRPr/>
            </a:pPr>
            <a:r>
              <a:rPr lang="pt-BR" dirty="0" smtClean="0">
                <a:latin typeface="Helvetica"/>
                <a:cs typeface="Helvetica"/>
              </a:rPr>
              <a:t>Fluxo gestão de desempenho: O que liga as pessoas ao trabalho, padrões, medidas, recompensas</a:t>
            </a:r>
          </a:p>
          <a:p>
            <a:pPr lvl="1">
              <a:spcAft>
                <a:spcPts val="600"/>
              </a:spcAft>
              <a:buFont typeface="Wingdings" charset="0"/>
              <a:buChar char="ü"/>
              <a:defRPr/>
            </a:pPr>
            <a:r>
              <a:rPr lang="pt-BR" dirty="0" smtClean="0">
                <a:latin typeface="Helvetica"/>
                <a:cs typeface="Helvetica"/>
              </a:rPr>
              <a:t>Fluxo Informação</a:t>
            </a:r>
          </a:p>
          <a:p>
            <a:pPr lvl="1">
              <a:spcAft>
                <a:spcPts val="600"/>
              </a:spcAft>
              <a:buFont typeface="Wingdings" charset="0"/>
              <a:buChar char="ü"/>
              <a:defRPr/>
            </a:pPr>
            <a:r>
              <a:rPr lang="pt-BR" dirty="0" smtClean="0">
                <a:latin typeface="Helvetica"/>
                <a:cs typeface="Helvetica"/>
              </a:rPr>
              <a:t>Fluxo Trabalho: quem o faz, como o faz e onde o faz</a:t>
            </a:r>
          </a:p>
          <a:p>
            <a:pPr>
              <a:defRPr/>
            </a:pPr>
            <a:endParaRPr lang="pt-BR" dirty="0">
              <a:latin typeface="Helvetica"/>
              <a:cs typeface="Helvetica"/>
            </a:endParaRPr>
          </a:p>
        </p:txBody>
      </p:sp>
      <p:sp>
        <p:nvSpPr>
          <p:cNvPr id="84995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pt-BR" sz="800">
              <a:solidFill>
                <a:schemeClr val="accent2"/>
              </a:solidFill>
            </a:endParaRP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800">
                <a:solidFill>
                  <a:schemeClr val="accent2"/>
                </a:solidFill>
              </a:rPr>
              <a:t>Pós-Graduação - Centro Universitário de Franca Uni-FACEF </a:t>
            </a: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AA90B7-287A-824E-A4CF-32AED26BE92E}" type="slidenum">
              <a:rPr lang="pt-BR" sz="1800">
                <a:solidFill>
                  <a:srgbClr val="FFFFFF"/>
                </a:solidFill>
              </a:rPr>
              <a:pPr eaLnBrk="1" hangingPunct="1"/>
              <a:t>95</a:t>
            </a:fld>
            <a:endParaRPr lang="pt-BR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3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Trabalhando com os Fluxos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95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Para desenhar e por em prática atividades de Rh é necessário um processo em 3 etapas: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Teoria: Explica o porque investir em determinada atividade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Opções: Determinar opções e avaliá-las para escolher as que agregarão mais valor</a:t>
            </a:r>
          </a:p>
          <a:p>
            <a:pPr lvl="1" eaLnBrk="1" hangingPunct="1">
              <a:buFont typeface="Arial" charset="0"/>
              <a:buChar char="•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Plano de ação: Desenhar um plano de ação em torno das seguintes variáveis(ação, recursos, responsabilidade, tempo e acompanhamento)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Fluxo - Pessoas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0595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t-BR" noProof="0" dirty="0" smtClean="0">
              <a:latin typeface="Calibri"/>
              <a:ea typeface="ＭＳ Ｐゴシック" charset="0"/>
              <a:cs typeface="Calibri"/>
            </a:endParaRP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Firmas com mais talento serão mais bem sucedidas do que firmas com menos talento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Contratar as pessoas corretas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Mantê-las na empresa</a:t>
            </a:r>
          </a:p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Identificar e remover pessoas desnecessárias e com desempenho ruim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Teoria do Fluxo Pessoas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1619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Devido ao investimento em pessoas:</a:t>
            </a:r>
          </a:p>
          <a:p>
            <a:pPr lvl="1" eaLnBrk="1" hangingPunct="1">
              <a:buFont typeface="Wingdings" charset="0"/>
              <a:buChar char="ü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Investidores mais confiantes</a:t>
            </a:r>
          </a:p>
          <a:p>
            <a:pPr lvl="1" eaLnBrk="1" hangingPunct="1">
              <a:buFont typeface="Wingdings" charset="0"/>
              <a:buChar char="ü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Valorização no mercado</a:t>
            </a:r>
          </a:p>
          <a:p>
            <a:pPr lvl="1" eaLnBrk="1" hangingPunct="1">
              <a:buFont typeface="Wingdings" charset="0"/>
              <a:buChar char="ü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Consumidores terão melhor relação com empresa, o que aumentará participação no mercado</a:t>
            </a:r>
          </a:p>
          <a:p>
            <a:pPr lvl="1" eaLnBrk="1" hangingPunct="1">
              <a:buFont typeface="Wingdings" charset="0"/>
              <a:buChar char="ü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Gerentes enfatizam capacidades necessárias para estratégia</a:t>
            </a:r>
          </a:p>
          <a:p>
            <a:pPr lvl="1" eaLnBrk="1" hangingPunct="1">
              <a:buFont typeface="Wingdings" charset="0"/>
              <a:buChar char="ü"/>
            </a:pPr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Empregados demonstram as habilidades esperadas deles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Escolhas Relacionadas às Pessoas</a:t>
            </a: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1264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Buying: Escolhas de recrutamento</a:t>
            </a:r>
          </a:p>
          <a:p>
            <a:pPr lvl="1"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se você contrata as pessoas erradas não adianta treinamento ou incentivos</a:t>
            </a:r>
          </a:p>
          <a:p>
            <a:pPr lvl="1"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É necessário aumentar ao máximo a sua gama de escolhas</a:t>
            </a:r>
          </a:p>
          <a:p>
            <a:pPr lvl="1"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Contratar os melhores candidatos</a:t>
            </a:r>
          </a:p>
          <a:p>
            <a:pPr lvl="1" eaLnBrk="1" hangingPunct="1"/>
            <a:r>
              <a:rPr lang="pt-BR" noProof="0" dirty="0" smtClean="0">
                <a:latin typeface="Calibri"/>
                <a:ea typeface="ＭＳ Ｐゴシック" charset="0"/>
                <a:cs typeface="Calibri"/>
              </a:rPr>
              <a:t>Orientá-los para o trabalho</a:t>
            </a:r>
          </a:p>
          <a:p>
            <a:pPr eaLnBrk="1" hangingPunct="1">
              <a:buFont typeface="Wingdings" charset="0"/>
              <a:buChar char="ü"/>
            </a:pPr>
            <a:endParaRPr lang="pt-BR" noProof="0" dirty="0">
              <a:latin typeface="Calibri"/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1671</TotalTime>
  <Words>5804</Words>
  <Application>Microsoft Macintosh PowerPoint</Application>
  <PresentationFormat>On-screen Show (4:3)</PresentationFormat>
  <Paragraphs>808</Paragraphs>
  <Slides>125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125</vt:i4>
      </vt:variant>
    </vt:vector>
  </HeadingPairs>
  <TitlesOfParts>
    <vt:vector size="136" baseType="lpstr">
      <vt:lpstr>Arial</vt:lpstr>
      <vt:lpstr>ＭＳ Ｐゴシック</vt:lpstr>
      <vt:lpstr>Trebuchet MS</vt:lpstr>
      <vt:lpstr>Georgia</vt:lpstr>
      <vt:lpstr>Wingdings 2</vt:lpstr>
      <vt:lpstr>Calibri</vt:lpstr>
      <vt:lpstr>Verdana</vt:lpstr>
      <vt:lpstr>Wingdings</vt:lpstr>
      <vt:lpstr>Franklin Gothic Book</vt:lpstr>
      <vt:lpstr>Times New Roman</vt:lpstr>
      <vt:lpstr>NewsPrint</vt:lpstr>
      <vt:lpstr>Repensando a Gestão de RH</vt:lpstr>
      <vt:lpstr>Agenda</vt:lpstr>
      <vt:lpstr>Construindo Uma Parceria Estratégica</vt:lpstr>
      <vt:lpstr>Desafios atuais</vt:lpstr>
      <vt:lpstr>Novo papel de RH</vt:lpstr>
      <vt:lpstr>Função de Recursos Humanos </vt:lpstr>
      <vt:lpstr>Responsabilidade de RH</vt:lpstr>
      <vt:lpstr>Maneiras da área de RH para contribuir a excelência organizacional</vt:lpstr>
      <vt:lpstr>Orientação estratégica de RH</vt:lpstr>
      <vt:lpstr>Práticas de RH</vt:lpstr>
      <vt:lpstr>Práticas de RH</vt:lpstr>
      <vt:lpstr>Função de Recursos Humanos</vt:lpstr>
      <vt:lpstr>Estratégias para a GRH </vt:lpstr>
      <vt:lpstr>Nova Estrutura para RH</vt:lpstr>
      <vt:lpstr>Nova Estrutura do RH</vt:lpstr>
      <vt:lpstr>Competências do  Profissional de RH</vt:lpstr>
      <vt:lpstr>Crenças que amarram RH</vt:lpstr>
      <vt:lpstr>Capacidade Organizacional </vt:lpstr>
      <vt:lpstr>Capacidade organizacional</vt:lpstr>
      <vt:lpstr>Capacidade Organizacional como fonte de vantagem competitiva</vt:lpstr>
      <vt:lpstr>Critérios de Capacidade Organizacional (1)</vt:lpstr>
      <vt:lpstr>Critérios de Capacidade Organizacional (2)</vt:lpstr>
      <vt:lpstr>Capacidade Organizacional</vt:lpstr>
      <vt:lpstr>Práticas Gerenciais</vt:lpstr>
      <vt:lpstr>Princípios para a criação de vantagem competitiva</vt:lpstr>
      <vt:lpstr>Modelos Mentais</vt:lpstr>
      <vt:lpstr>Modelo mental compartilhado</vt:lpstr>
      <vt:lpstr>Desafio</vt:lpstr>
      <vt:lpstr>Atividade ou resultado?</vt:lpstr>
      <vt:lpstr>Que capacidades podem ser definidas como resultados de RH? </vt:lpstr>
      <vt:lpstr>Criar clareza estratégica </vt:lpstr>
      <vt:lpstr>Clareza Estratégica - práticas</vt:lpstr>
      <vt:lpstr>Fazer com que mudanças ocorram</vt:lpstr>
      <vt:lpstr>Quatro papéis de RH nessa função</vt:lpstr>
      <vt:lpstr>Gerar capital intelectual</vt:lpstr>
      <vt:lpstr>Desenvolvimento de competência</vt:lpstr>
      <vt:lpstr>Desenvolvimento de competência</vt:lpstr>
      <vt:lpstr>Desenvolvimento de competência</vt:lpstr>
      <vt:lpstr>Desenvolvimento de comprometimento</vt:lpstr>
      <vt:lpstr>Contexto</vt:lpstr>
      <vt:lpstr>“Modelo integrativo”</vt:lpstr>
      <vt:lpstr>“As medidas” ou indicadores </vt:lpstr>
      <vt:lpstr>Concluindo</vt:lpstr>
      <vt:lpstr>Papéis de Gestão  Lawler III et al. (2006)  </vt:lpstr>
      <vt:lpstr>Papel da Gestão de RH</vt:lpstr>
      <vt:lpstr>Papel de Parceiro de Negócios</vt:lpstr>
      <vt:lpstr>Papel de Parceiro Estratégico</vt:lpstr>
      <vt:lpstr>PowerPoint Presentation</vt:lpstr>
      <vt:lpstr>PowerPoint Presentation</vt:lpstr>
      <vt:lpstr> “The HR Value Proposition”</vt:lpstr>
      <vt:lpstr>Introdução </vt:lpstr>
      <vt:lpstr>Premissa de valor em RH </vt:lpstr>
      <vt:lpstr>Premissa de valor em RH </vt:lpstr>
      <vt:lpstr>Premissa de valor em RH </vt:lpstr>
      <vt:lpstr>Premissa de valor em RH </vt:lpstr>
      <vt:lpstr>Cinco elementos da proposta de valor em RH</vt:lpstr>
      <vt:lpstr>Modelo</vt:lpstr>
      <vt:lpstr>Realidades externas do Negócio</vt:lpstr>
      <vt:lpstr>Cinco elementos da proposta de valor em RH</vt:lpstr>
      <vt:lpstr>Como o ambiente externo influencia as empresas? </vt:lpstr>
      <vt:lpstr>Fatos e tendências</vt:lpstr>
      <vt:lpstr>Cinco elementos da proposta de valor em RH</vt:lpstr>
      <vt:lpstr>Stakeholders Externos:</vt:lpstr>
      <vt:lpstr>PowerPoint Presentation</vt:lpstr>
      <vt:lpstr>Investidores e Consumidores</vt:lpstr>
      <vt:lpstr>Investidores e Consumidores</vt:lpstr>
      <vt:lpstr>Investidores e RH</vt:lpstr>
      <vt:lpstr> Entender a Importância dos     Intangíveis</vt:lpstr>
      <vt:lpstr>10 principais variáveis não financeiras (Low;Siesfield 1998)</vt:lpstr>
      <vt:lpstr>Entender a Importância dos Intangíveis</vt:lpstr>
      <vt:lpstr>Criar práticas de RH que aumentem o valor intangível;</vt:lpstr>
      <vt:lpstr>1. Tornar-se um conhecedor dos seus clientes</vt:lpstr>
      <vt:lpstr>2. Pensar e agir como um      consumidor</vt:lpstr>
      <vt:lpstr>Cinco elementos da proposta de valor em RH</vt:lpstr>
      <vt:lpstr>Stakeholders Internos</vt:lpstr>
      <vt:lpstr>Stakeholders Internos</vt:lpstr>
      <vt:lpstr>RH ajudando os gestores a criarem capacidade organizacional :</vt:lpstr>
      <vt:lpstr>1-Mudando suas visões equivocadas sobre o RH</vt:lpstr>
      <vt:lpstr>2-Construindo relações de confiança</vt:lpstr>
      <vt:lpstr>3-Foco nos resultados e não nas atividades</vt:lpstr>
      <vt:lpstr>PowerPoint Presentation</vt:lpstr>
      <vt:lpstr>Algumas capacidades:</vt:lpstr>
      <vt:lpstr>4-Priorizando recursos</vt:lpstr>
      <vt:lpstr>RH na ajuda o empregado na construção de habilidades pessoais</vt:lpstr>
      <vt:lpstr>Incentivos aos empregados  de um EVP satisfatório</vt:lpstr>
      <vt:lpstr>PowerPoint Presentation</vt:lpstr>
      <vt:lpstr>PowerPoint Presentation</vt:lpstr>
      <vt:lpstr>PowerPoint Presentation</vt:lpstr>
      <vt:lpstr>Suporte Administrativo - Infraestrutura</vt:lpstr>
      <vt:lpstr>Como garantir que seus funcionários tenham habilidades</vt:lpstr>
      <vt:lpstr>PowerPoint Presentation</vt:lpstr>
      <vt:lpstr>PowerPoint Presentation</vt:lpstr>
      <vt:lpstr>Cinco elementos da proposta de valor em RH</vt:lpstr>
      <vt:lpstr>Práticas de RH que Adicionam Valor</vt:lpstr>
      <vt:lpstr>PowerPoint Presentation</vt:lpstr>
      <vt:lpstr>Trabalhando com os Fluxos</vt:lpstr>
      <vt:lpstr>Fluxo - Pessoas</vt:lpstr>
      <vt:lpstr>Teoria do Fluxo Pessoas</vt:lpstr>
      <vt:lpstr>Escolhas Relacionadas às Pessoas</vt:lpstr>
      <vt:lpstr>Como Aumentar a Gama de Escolhas?</vt:lpstr>
      <vt:lpstr>Como Contratar os Melhores?</vt:lpstr>
      <vt:lpstr>Como orientá-los ao Trabalho?</vt:lpstr>
      <vt:lpstr>Building: Escolhas em Treinamento e Desenvolvimento</vt:lpstr>
      <vt:lpstr>Desenvolvimento</vt:lpstr>
      <vt:lpstr>Borrowing: Escolhas ao adquirir talentos</vt:lpstr>
      <vt:lpstr>Bouncing: Escolhas ao Reduzir a Força de Trabalho</vt:lpstr>
      <vt:lpstr>Binding: Escolhas ao Reter Talento</vt:lpstr>
      <vt:lpstr>Boosting: Escolhas em Promoção</vt:lpstr>
      <vt:lpstr>Plano de ação para as Pessoas</vt:lpstr>
      <vt:lpstr>Fluxo Gerenciamento de Desempenhos</vt:lpstr>
      <vt:lpstr>Estabelecendo Padrões: O que medir?</vt:lpstr>
      <vt:lpstr>Estabelecendo Padrões</vt:lpstr>
      <vt:lpstr>Estabelecendo Padrões</vt:lpstr>
      <vt:lpstr>Alocando Recompensas Financeiras</vt:lpstr>
      <vt:lpstr>Alocando Recompensas não financeiras</vt:lpstr>
      <vt:lpstr>Acompanhamento</vt:lpstr>
      <vt:lpstr>PowerPoint Presentation</vt:lpstr>
      <vt:lpstr>Fluxos informação e Trabalho</vt:lpstr>
      <vt:lpstr>Fluxo informação – Estratégia de Comunicação</vt:lpstr>
      <vt:lpstr>Algumas escolhas</vt:lpstr>
      <vt:lpstr>Algumas escolhas (1)</vt:lpstr>
      <vt:lpstr>Fluxo informação – Transmissão de informação</vt:lpstr>
      <vt:lpstr>Fluxo informação – Transmissão de informação (1)</vt:lpstr>
      <vt:lpstr>Fluxo informação – Transmissão de informação (2)</vt:lpstr>
      <vt:lpstr>Fluxo trabalho</vt:lpstr>
    </vt:vector>
  </TitlesOfParts>
  <Company>COC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joao.penteado</dc:creator>
  <cp:lastModifiedBy>Gilberto Shinyashiki</cp:lastModifiedBy>
  <cp:revision>105</cp:revision>
  <dcterms:created xsi:type="dcterms:W3CDTF">2009-11-07T08:58:00Z</dcterms:created>
  <dcterms:modified xsi:type="dcterms:W3CDTF">2017-03-30T03:03:11Z</dcterms:modified>
</cp:coreProperties>
</file>