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20"/>
  </p:handoutMasterIdLst>
  <p:sldIdLst>
    <p:sldId id="256" r:id="rId2"/>
    <p:sldId id="290" r:id="rId3"/>
    <p:sldId id="266" r:id="rId4"/>
    <p:sldId id="269" r:id="rId5"/>
    <p:sldId id="271" r:id="rId6"/>
    <p:sldId id="272" r:id="rId7"/>
    <p:sldId id="273" r:id="rId8"/>
    <p:sldId id="274" r:id="rId9"/>
    <p:sldId id="263" r:id="rId10"/>
    <p:sldId id="277" r:id="rId11"/>
    <p:sldId id="279" r:id="rId12"/>
    <p:sldId id="257" r:id="rId13"/>
    <p:sldId id="268" r:id="rId14"/>
    <p:sldId id="284" r:id="rId15"/>
    <p:sldId id="262" r:id="rId16"/>
    <p:sldId id="265" r:id="rId17"/>
    <p:sldId id="287" r:id="rId18"/>
    <p:sldId id="289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808000"/>
    <a:srgbClr val="00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737" autoAdjust="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EEEB6D1-85D4-4BFA-98B7-CB2156F977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33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44445-A56C-46AF-973B-03FA5910FF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0BF43-10E8-4923-99DF-81A6DC7EA9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3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993C-886F-44A8-95E0-0EE9736321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7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EADC-C9C6-4C97-8D9C-BA085940F1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286C-AB64-4D7D-907B-CBE0A3F2EA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02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9815-782A-4AC7-8CCE-EE2DF3A4E1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91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456B-1B28-43CD-BDA8-0810F19BB5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0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A0E4-D782-41B9-9788-4E54AB125D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4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8F1E-BAFE-4DD0-8ACB-7D2E926FE8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9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0C50-1CA5-4CDA-B296-A85F163871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12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C0D6-34A4-4EC3-AB8B-5ED984F798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6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2784632B-6D91-4E57-A853-293EF6D2FC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673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0">
                <a:latin typeface="Comic Sans MS" panose="030F0702030302020204" pitchFamily="66" charset="0"/>
              </a:rPr>
              <a:t>Meio de Cultivo e Esterilização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95288" y="3070225"/>
            <a:ext cx="8353425" cy="358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3419475" y="3789363"/>
            <a:ext cx="475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 b="0"/>
              <a:t>Departamento de Fitopatologia 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 b="0"/>
              <a:t>Nematologia – ESALQ/USP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 b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 b="0"/>
          </a:p>
        </p:txBody>
      </p:sp>
      <p:pic>
        <p:nvPicPr>
          <p:cNvPr id="3077" name="Picture 11" descr="autoclave mel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24275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Monitoria - Esterilizacao e  meio 008"/>
          <p:cNvPicPr>
            <a:picLocks noChangeAspect="1" noChangeArrowheads="1"/>
          </p:cNvPicPr>
          <p:nvPr/>
        </p:nvPicPr>
        <p:blipFill>
          <a:blip r:embed="rId3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58775" y="83661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187450" y="188913"/>
            <a:ext cx="6743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Classificação de Meios de Cultura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87325" y="908050"/>
            <a:ext cx="758507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dirty="0"/>
              <a:t>3. Quanto à seletividade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200" dirty="0"/>
              <a:t>Meios não seletivos: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/>
              <a:t>	</a:t>
            </a:r>
            <a:r>
              <a:rPr lang="pt-BR" altLang="pt-BR" sz="2200" b="0" dirty="0" smtClean="0"/>
              <a:t>Desenvolvimento </a:t>
            </a:r>
            <a:r>
              <a:rPr lang="pt-BR" altLang="pt-BR" sz="2200" b="0" dirty="0"/>
              <a:t>de ampla gama </a:t>
            </a:r>
            <a:r>
              <a:rPr lang="pt-BR" altLang="pt-BR" sz="2200" b="0" dirty="0" smtClean="0"/>
              <a:t>de microrganismos</a:t>
            </a:r>
            <a:endParaRPr lang="pt-BR" altLang="pt-BR" sz="2200" b="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/>
              <a:t>		Ex.: </a:t>
            </a:r>
            <a:r>
              <a:rPr lang="pt-BR" altLang="pt-BR" sz="2200" b="0" dirty="0" smtClean="0"/>
              <a:t>BDA, NA (nutriente ágar)</a:t>
            </a:r>
            <a:endParaRPr lang="pt-BR" altLang="pt-BR" sz="2200" b="0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9552" y="2780928"/>
            <a:ext cx="8413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200" b="0" dirty="0"/>
              <a:t> </a:t>
            </a:r>
            <a:r>
              <a:rPr lang="pt-BR" altLang="pt-BR" sz="2200" dirty="0"/>
              <a:t>Meios seletivos: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/>
              <a:t>     Desenvolvimento de determinado microrganismo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200" b="0" dirty="0"/>
              <a:t>     Ex.: Cristal </a:t>
            </a:r>
            <a:r>
              <a:rPr lang="pt-BR" altLang="pt-BR" sz="2200" b="0" dirty="0" smtClean="0"/>
              <a:t>violeta</a:t>
            </a:r>
            <a:r>
              <a:rPr lang="pt-BR" altLang="pt-BR" sz="2200" b="0" dirty="0" smtClean="0">
                <a:sym typeface="Wingdings" panose="05000000000000000000" pitchFamily="2" charset="2"/>
              </a:rPr>
              <a:t> (impede </a:t>
            </a:r>
            <a:r>
              <a:rPr lang="pt-BR" altLang="pt-BR" sz="2200" b="0" dirty="0">
                <a:sym typeface="Wingdings" panose="05000000000000000000" pitchFamily="2" charset="2"/>
              </a:rPr>
              <a:t>crescimento </a:t>
            </a:r>
            <a:r>
              <a:rPr lang="pt-BR" altLang="pt-BR" sz="2200" b="0" dirty="0" smtClean="0">
                <a:sym typeface="Wingdings" panose="05000000000000000000" pitchFamily="2" charset="2"/>
              </a:rPr>
              <a:t>bactérias </a:t>
            </a:r>
            <a:r>
              <a:rPr lang="pt-BR" altLang="pt-BR" sz="2200" b="0" dirty="0">
                <a:sym typeface="Wingdings" panose="05000000000000000000" pitchFamily="2" charset="2"/>
              </a:rPr>
              <a:t>Gram </a:t>
            </a:r>
            <a:r>
              <a:rPr lang="pt-BR" altLang="pt-BR" sz="2200" b="0" dirty="0" smtClean="0">
                <a:sym typeface="Wingdings" panose="05000000000000000000" pitchFamily="2" charset="2"/>
              </a:rPr>
              <a:t>+)</a:t>
            </a:r>
            <a:endParaRPr lang="pt-BR" altLang="pt-BR" sz="2200" b="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1325" y="4437782"/>
            <a:ext cx="82351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200" b="0" dirty="0"/>
              <a:t> </a:t>
            </a:r>
            <a:r>
              <a:rPr lang="pt-BR" altLang="pt-BR" sz="2200" dirty="0"/>
              <a:t>Meios diferenciais: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/>
              <a:t> 	Coloca em evidência propriedades úteis à identificação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/>
              <a:t>	Ex.: </a:t>
            </a:r>
            <a:r>
              <a:rPr lang="pt-BR" altLang="pt-BR" sz="2200" b="0" u="sng" dirty="0"/>
              <a:t>Ágar – eosina – azul de metileno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/>
              <a:t>	</a:t>
            </a:r>
            <a:r>
              <a:rPr lang="pt-BR" altLang="pt-BR" sz="2200" b="0" i="1" dirty="0"/>
              <a:t>E. coli </a:t>
            </a:r>
            <a:r>
              <a:rPr lang="pt-BR" altLang="pt-BR" sz="2200" b="0" dirty="0">
                <a:sym typeface="Wingdings" panose="05000000000000000000" pitchFamily="2" charset="2"/>
              </a:rPr>
              <a:t> colônia com brilho verde metálico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200" b="0" dirty="0">
                <a:sym typeface="Wingdings" panose="05000000000000000000" pitchFamily="2" charset="2"/>
              </a:rPr>
              <a:t>	</a:t>
            </a:r>
            <a:r>
              <a:rPr lang="pt-BR" altLang="pt-BR" sz="2200" b="0" i="1" dirty="0">
                <a:sym typeface="Wingdings" panose="05000000000000000000" pitchFamily="2" charset="2"/>
              </a:rPr>
              <a:t>A. </a:t>
            </a:r>
            <a:r>
              <a:rPr lang="pt-BR" altLang="pt-BR" sz="2200" b="0" i="1" dirty="0" err="1">
                <a:sym typeface="Wingdings" panose="05000000000000000000" pitchFamily="2" charset="2"/>
              </a:rPr>
              <a:t>aerogenes</a:t>
            </a:r>
            <a:r>
              <a:rPr lang="pt-BR" altLang="pt-BR" sz="2200" b="0" i="1" dirty="0">
                <a:sym typeface="Wingdings" panose="05000000000000000000" pitchFamily="2" charset="2"/>
              </a:rPr>
              <a:t> </a:t>
            </a:r>
            <a:r>
              <a:rPr lang="pt-BR" altLang="pt-BR" sz="2200" b="0" dirty="0">
                <a:sym typeface="Wingdings" panose="05000000000000000000" pitchFamily="2" charset="2"/>
              </a:rPr>
              <a:t> colônia rosada</a:t>
            </a:r>
            <a:endParaRPr lang="pt-BR" altLang="pt-BR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/>
          <p:cNvSpPr>
            <a:spLocks noChangeArrowheads="1"/>
          </p:cNvSpPr>
          <p:nvPr/>
        </p:nvSpPr>
        <p:spPr bwMode="auto">
          <a:xfrm>
            <a:off x="358775" y="11985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2916238" y="473075"/>
            <a:ext cx="3295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Meio Diferencial</a:t>
            </a:r>
          </a:p>
        </p:txBody>
      </p:sp>
      <p:pic>
        <p:nvPicPr>
          <p:cNvPr id="15364" name="Picture 28" descr="EMBplate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0"/>
            <a:ext cx="3313112" cy="314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>
            <a:off x="3924300" y="2111365"/>
            <a:ext cx="44640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80"/>
                </a:solidFill>
              </a:rPr>
              <a:t>Quadrante 1</a:t>
            </a:r>
            <a:r>
              <a:rPr lang="pt-BR" altLang="pt-BR" sz="2000" b="0" dirty="0"/>
              <a:t>:  Crescimento de </a:t>
            </a:r>
            <a:r>
              <a:rPr lang="pt-BR" altLang="pt-BR" sz="2000" b="0" i="1" dirty="0"/>
              <a:t>Escherichia coli (</a:t>
            </a:r>
            <a:r>
              <a:rPr lang="pt-BR" altLang="pt-BR" sz="2000" dirty="0"/>
              <a:t>Gram-negativa)</a:t>
            </a:r>
            <a:r>
              <a:rPr lang="pt-BR" altLang="pt-BR" sz="2000" b="0" i="1" dirty="0"/>
              <a:t> </a:t>
            </a:r>
            <a:r>
              <a:rPr lang="pt-BR" altLang="pt-BR" sz="2000" b="0" dirty="0"/>
              <a:t>em meio eosina-azul de metileno. Observar a coloração verde metálica.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600" b="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600" b="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80"/>
                </a:solidFill>
              </a:rPr>
              <a:t>Quadrante 3</a:t>
            </a:r>
            <a:r>
              <a:rPr lang="pt-BR" altLang="pt-BR" sz="2000" b="0" dirty="0"/>
              <a:t>: Crescimento de </a:t>
            </a:r>
            <a:r>
              <a:rPr lang="pt-BR" altLang="pt-BR" sz="2000" b="0" i="1" dirty="0" err="1"/>
              <a:t>Aerobacter</a:t>
            </a:r>
            <a:r>
              <a:rPr lang="pt-BR" altLang="pt-BR" sz="2000" b="0" i="1" dirty="0"/>
              <a:t> </a:t>
            </a:r>
            <a:r>
              <a:rPr lang="pt-BR" altLang="pt-BR" sz="2000" b="0" i="1" dirty="0" err="1"/>
              <a:t>aerogenes</a:t>
            </a:r>
            <a:r>
              <a:rPr lang="pt-BR" altLang="pt-BR" sz="2000" b="0" i="1" dirty="0"/>
              <a:t> (</a:t>
            </a:r>
            <a:r>
              <a:rPr lang="pt-BR" altLang="pt-BR" sz="2000" i="1" dirty="0"/>
              <a:t>G</a:t>
            </a:r>
            <a:r>
              <a:rPr lang="pt-BR" altLang="pt-BR" sz="2000" dirty="0"/>
              <a:t>ram-negativa)</a:t>
            </a:r>
            <a:r>
              <a:rPr lang="pt-BR" altLang="pt-BR" sz="2000" b="0" dirty="0"/>
              <a:t>.  Observar a coloração rosa.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11163" y="333375"/>
            <a:ext cx="198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/>
              <a:t>Conceitos</a:t>
            </a:r>
          </a:p>
        </p:txBody>
      </p:sp>
      <p:grpSp>
        <p:nvGrpSpPr>
          <p:cNvPr id="17412" name="Group 14"/>
          <p:cNvGrpSpPr>
            <a:grpSpLocks/>
          </p:cNvGrpSpPr>
          <p:nvPr/>
        </p:nvGrpSpPr>
        <p:grpSpPr bwMode="auto">
          <a:xfrm>
            <a:off x="468313" y="1412875"/>
            <a:ext cx="8137525" cy="3135313"/>
            <a:chOff x="249" y="1218"/>
            <a:chExt cx="5126" cy="1975"/>
          </a:xfrm>
        </p:grpSpPr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515" y="1506"/>
              <a:ext cx="4860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pt-BR" altLang="pt-BR" sz="2400" b="0" dirty="0"/>
                <a:t> Processo pelo qual se visa eliminar (remoção/morte) todos os microrganismos de um material / meio.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pt-BR" altLang="pt-BR" sz="2400" b="0" dirty="0"/>
            </a:p>
            <a:p>
              <a:pPr algn="just" eaLnBrk="1" hangingPunct="1">
                <a:spcBef>
                  <a:spcPct val="0"/>
                </a:spcBef>
              </a:pPr>
              <a:r>
                <a:rPr lang="pt-BR" altLang="pt-BR" sz="2400" b="0" dirty="0"/>
                <a:t> O processo de esterilização pode ser: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dirty="0"/>
                <a:t>	- </a:t>
              </a:r>
              <a:r>
                <a:rPr lang="pt-BR" altLang="pt-BR" sz="2400" b="0" dirty="0"/>
                <a:t>Físico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 dirty="0"/>
                <a:t>	</a:t>
              </a:r>
              <a:r>
                <a:rPr lang="pt-BR" altLang="pt-BR" sz="2400" dirty="0"/>
                <a:t>-</a:t>
              </a:r>
              <a:r>
                <a:rPr lang="pt-BR" altLang="pt-BR" sz="2400" b="0" dirty="0"/>
                <a:t> Químico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 dirty="0"/>
                <a:t>	</a:t>
              </a:r>
              <a:r>
                <a:rPr lang="pt-BR" altLang="pt-BR" sz="2400" dirty="0"/>
                <a:t>- </a:t>
              </a:r>
              <a:r>
                <a:rPr lang="pt-BR" altLang="pt-BR" sz="2400" b="0" dirty="0"/>
                <a:t>Físico-químico </a:t>
              </a:r>
            </a:p>
          </p:txBody>
        </p:sp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249" y="1218"/>
              <a:ext cx="13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u="sng"/>
                <a:t>Esterilização: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8175" y="4725144"/>
            <a:ext cx="7867650" cy="1627187"/>
            <a:chOff x="295" y="2504"/>
            <a:chExt cx="4956" cy="1025"/>
          </a:xfrm>
        </p:grpSpPr>
        <p:sp>
          <p:nvSpPr>
            <p:cNvPr id="17414" name="Text Box 8"/>
            <p:cNvSpPr txBox="1">
              <a:spLocks noChangeArrowheads="1"/>
            </p:cNvSpPr>
            <p:nvPr/>
          </p:nvSpPr>
          <p:spPr bwMode="auto">
            <a:xfrm>
              <a:off x="295" y="2504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u="sng" dirty="0"/>
                <a:t>Assepsia:</a:t>
              </a:r>
            </a:p>
          </p:txBody>
        </p:sp>
        <p:sp>
          <p:nvSpPr>
            <p:cNvPr id="17415" name="Text Box 9"/>
            <p:cNvSpPr txBox="1">
              <a:spLocks noChangeArrowheads="1"/>
            </p:cNvSpPr>
            <p:nvPr/>
          </p:nvSpPr>
          <p:spPr bwMode="auto">
            <a:xfrm>
              <a:off x="521" y="2773"/>
              <a:ext cx="473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pt-BR" altLang="pt-BR" sz="2400" b="0"/>
                <a:t> Conjunto de processos (técnicas) utilizados para impedir a entrada de microrganismos em local que não os contenha.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58775" y="765175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30213" y="112713"/>
            <a:ext cx="802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/>
              <a:t>1. Esterilização pelo calor úmido </a:t>
            </a:r>
            <a:r>
              <a:rPr lang="pt-BR" altLang="pt-BR" dirty="0" smtClean="0"/>
              <a:t>(físico</a:t>
            </a:r>
            <a:r>
              <a:rPr lang="pt-BR" altLang="pt-BR" dirty="0"/>
              <a:t>)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11063" y="1058440"/>
            <a:ext cx="425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/>
              <a:t> Calor Úmido Sob Pressão</a:t>
            </a:r>
            <a:endParaRPr lang="pt-BR" altLang="pt-BR" sz="1600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55526" y="1490240"/>
            <a:ext cx="8208962" cy="4891088"/>
            <a:chOff x="295" y="1071"/>
            <a:chExt cx="5171" cy="3081"/>
          </a:xfrm>
        </p:grpSpPr>
        <p:sp>
          <p:nvSpPr>
            <p:cNvPr id="18438" name="Rectangle 7"/>
            <p:cNvSpPr>
              <a:spLocks noChangeArrowheads="1"/>
            </p:cNvSpPr>
            <p:nvPr/>
          </p:nvSpPr>
          <p:spPr bwMode="auto">
            <a:xfrm>
              <a:off x="1338" y="1162"/>
              <a:ext cx="308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400"/>
                <a:t>Autoclavagem = calor + pressão</a:t>
              </a:r>
            </a:p>
          </p:txBody>
        </p:sp>
        <p:sp>
          <p:nvSpPr>
            <p:cNvPr id="18439" name="Oval 8"/>
            <p:cNvSpPr>
              <a:spLocks noChangeArrowheads="1"/>
            </p:cNvSpPr>
            <p:nvPr/>
          </p:nvSpPr>
          <p:spPr bwMode="auto">
            <a:xfrm>
              <a:off x="884" y="1071"/>
              <a:ext cx="3946" cy="59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grpSp>
          <p:nvGrpSpPr>
            <p:cNvPr id="18440" name="Group 20"/>
            <p:cNvGrpSpPr>
              <a:grpSpLocks/>
            </p:cNvGrpSpPr>
            <p:nvPr/>
          </p:nvGrpSpPr>
          <p:grpSpPr bwMode="auto">
            <a:xfrm>
              <a:off x="3198" y="2886"/>
              <a:ext cx="2268" cy="1179"/>
              <a:chOff x="3085" y="2478"/>
              <a:chExt cx="2268" cy="1179"/>
            </a:xfrm>
          </p:grpSpPr>
          <p:pic>
            <p:nvPicPr>
              <p:cNvPr id="18455" name="Picture 15" descr="resistência coberta por água e suporte caçap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2478"/>
                <a:ext cx="1050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6" name="Rectangle 16"/>
              <p:cNvSpPr>
                <a:spLocks noChangeArrowheads="1"/>
              </p:cNvSpPr>
              <p:nvPr/>
            </p:nvSpPr>
            <p:spPr bwMode="auto">
              <a:xfrm>
                <a:off x="3085" y="3253"/>
                <a:ext cx="22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Resistência coberta por água e suporte da cesta</a:t>
                </a:r>
              </a:p>
            </p:txBody>
          </p:sp>
        </p:grpSp>
        <p:grpSp>
          <p:nvGrpSpPr>
            <p:cNvPr id="18441" name="Group 32"/>
            <p:cNvGrpSpPr>
              <a:grpSpLocks/>
            </p:cNvGrpSpPr>
            <p:nvPr/>
          </p:nvGrpSpPr>
          <p:grpSpPr bwMode="auto">
            <a:xfrm>
              <a:off x="2541" y="1752"/>
              <a:ext cx="2244" cy="1048"/>
              <a:chOff x="2064" y="1752"/>
              <a:chExt cx="2244" cy="1048"/>
            </a:xfrm>
          </p:grpSpPr>
          <p:grpSp>
            <p:nvGrpSpPr>
              <p:cNvPr id="18451" name="Group 19"/>
              <p:cNvGrpSpPr>
                <a:grpSpLocks/>
              </p:cNvGrpSpPr>
              <p:nvPr/>
            </p:nvGrpSpPr>
            <p:grpSpPr bwMode="auto">
              <a:xfrm>
                <a:off x="2064" y="1752"/>
                <a:ext cx="1940" cy="1048"/>
                <a:chOff x="1429" y="1933"/>
                <a:chExt cx="1940" cy="1048"/>
              </a:xfrm>
            </p:grpSpPr>
            <p:pic>
              <p:nvPicPr>
                <p:cNvPr id="18453" name="Picture 10" descr="capa interna da autoclave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6" y="1933"/>
                  <a:ext cx="1134" cy="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5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9" y="2750"/>
                  <a:ext cx="19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/>
                    <a:t>Cesta interna da autoclave</a:t>
                  </a:r>
                </a:p>
              </p:txBody>
            </p:sp>
          </p:grpSp>
          <p:sp>
            <p:nvSpPr>
              <p:cNvPr id="18452" name="AutoShape 26"/>
              <p:cNvSpPr>
                <a:spLocks noChangeArrowheads="1"/>
              </p:cNvSpPr>
              <p:nvPr/>
            </p:nvSpPr>
            <p:spPr bwMode="auto">
              <a:xfrm rot="-1937878">
                <a:off x="3990" y="2016"/>
                <a:ext cx="318" cy="720"/>
              </a:xfrm>
              <a:prstGeom prst="curvedLeftArrow">
                <a:avLst>
                  <a:gd name="adj1" fmla="val 45283"/>
                  <a:gd name="adj2" fmla="val 90566"/>
                  <a:gd name="adj3" fmla="val 33333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  <p:grpSp>
          <p:nvGrpSpPr>
            <p:cNvPr id="18442" name="Group 29"/>
            <p:cNvGrpSpPr>
              <a:grpSpLocks/>
            </p:cNvGrpSpPr>
            <p:nvPr/>
          </p:nvGrpSpPr>
          <p:grpSpPr bwMode="auto">
            <a:xfrm>
              <a:off x="295" y="1454"/>
              <a:ext cx="804" cy="2008"/>
              <a:chOff x="295" y="1454"/>
              <a:chExt cx="804" cy="2008"/>
            </a:xfrm>
          </p:grpSpPr>
          <p:sp>
            <p:nvSpPr>
              <p:cNvPr id="18447" name="AutoShape 22"/>
              <p:cNvSpPr>
                <a:spLocks noChangeArrowheads="1"/>
              </p:cNvSpPr>
              <p:nvPr/>
            </p:nvSpPr>
            <p:spPr bwMode="auto">
              <a:xfrm rot="-1786848">
                <a:off x="566" y="2918"/>
                <a:ext cx="409" cy="544"/>
              </a:xfrm>
              <a:prstGeom prst="curvedRightArrow">
                <a:avLst>
                  <a:gd name="adj1" fmla="val 33658"/>
                  <a:gd name="adj2" fmla="val 60260"/>
                  <a:gd name="adj3" fmla="val 33333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grpSp>
            <p:nvGrpSpPr>
              <p:cNvPr id="18448" name="Group 28"/>
              <p:cNvGrpSpPr>
                <a:grpSpLocks/>
              </p:cNvGrpSpPr>
              <p:nvPr/>
            </p:nvGrpSpPr>
            <p:grpSpPr bwMode="auto">
              <a:xfrm>
                <a:off x="295" y="1454"/>
                <a:ext cx="804" cy="1341"/>
                <a:chOff x="295" y="1454"/>
                <a:chExt cx="804" cy="1341"/>
              </a:xfrm>
            </p:grpSpPr>
            <p:sp>
              <p:nvSpPr>
                <p:cNvPr id="1844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5" y="2564"/>
                  <a:ext cx="80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/>
                    <a:t>Autoclave</a:t>
                  </a:r>
                </a:p>
              </p:txBody>
            </p:sp>
            <p:pic>
              <p:nvPicPr>
                <p:cNvPr id="18450" name="Picture 27" descr="Autoclave lab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454"/>
                  <a:ext cx="544" cy="1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8443" name="Group 34"/>
            <p:cNvGrpSpPr>
              <a:grpSpLocks/>
            </p:cNvGrpSpPr>
            <p:nvPr/>
          </p:nvGrpSpPr>
          <p:grpSpPr bwMode="auto">
            <a:xfrm>
              <a:off x="703" y="2569"/>
              <a:ext cx="2313" cy="1583"/>
              <a:chOff x="703" y="2569"/>
              <a:chExt cx="2313" cy="1583"/>
            </a:xfrm>
          </p:grpSpPr>
          <p:sp>
            <p:nvSpPr>
              <p:cNvPr id="18444" name="Text Box 14"/>
              <p:cNvSpPr txBox="1">
                <a:spLocks noChangeArrowheads="1"/>
              </p:cNvSpPr>
              <p:nvPr/>
            </p:nvSpPr>
            <p:spPr bwMode="auto">
              <a:xfrm>
                <a:off x="703" y="3748"/>
                <a:ext cx="204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Válvula de exaustão e manômetro</a:t>
                </a:r>
              </a:p>
            </p:txBody>
          </p:sp>
          <p:sp>
            <p:nvSpPr>
              <p:cNvPr id="18445" name="AutoShape 23"/>
              <p:cNvSpPr>
                <a:spLocks noChangeArrowheads="1"/>
              </p:cNvSpPr>
              <p:nvPr/>
            </p:nvSpPr>
            <p:spPr bwMode="auto">
              <a:xfrm rot="-7170413">
                <a:off x="2501" y="2872"/>
                <a:ext cx="396" cy="635"/>
              </a:xfrm>
              <a:prstGeom prst="curvedRightArrow">
                <a:avLst>
                  <a:gd name="adj1" fmla="val 40578"/>
                  <a:gd name="adj2" fmla="val 72649"/>
                  <a:gd name="adj3" fmla="val 33333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pic>
            <p:nvPicPr>
              <p:cNvPr id="18446" name="Picture 33" descr="MOnitoria - autoclave 001"/>
              <p:cNvPicPr>
                <a:picLocks noChangeAspect="1" noChangeArrowheads="1"/>
              </p:cNvPicPr>
              <p:nvPr/>
            </p:nvPicPr>
            <p:blipFill>
              <a:blip r:embed="rId5">
                <a:lum bright="-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2569"/>
                <a:ext cx="985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8775" y="693738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9125" y="112713"/>
            <a:ext cx="5392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>
                <a:solidFill>
                  <a:srgbClr val="000000"/>
                </a:solidFill>
              </a:rPr>
              <a:t>Funcionamento da autoclave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59370" y="83661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b="0" dirty="0">
                <a:solidFill>
                  <a:srgbClr val="000000"/>
                </a:solidFill>
              </a:rPr>
              <a:t> Calor Úmido Sob Pressão</a:t>
            </a:r>
            <a:endParaRPr lang="pt-BR" altLang="pt-BR" sz="1600" b="0" dirty="0">
              <a:solidFill>
                <a:srgbClr val="000000"/>
              </a:solidFill>
            </a:endParaRPr>
          </a:p>
        </p:txBody>
      </p:sp>
      <p:grpSp>
        <p:nvGrpSpPr>
          <p:cNvPr id="19461" name="Grupo 26"/>
          <p:cNvGrpSpPr>
            <a:grpSpLocks/>
          </p:cNvGrpSpPr>
          <p:nvPr/>
        </p:nvGrpSpPr>
        <p:grpSpPr bwMode="auto">
          <a:xfrm>
            <a:off x="1699145" y="1196975"/>
            <a:ext cx="6545263" cy="5068888"/>
            <a:chOff x="1064036" y="1643050"/>
            <a:chExt cx="6544852" cy="5068900"/>
          </a:xfrm>
        </p:grpSpPr>
        <p:graphicFrame>
          <p:nvGraphicFramePr>
            <p:cNvPr id="19462" name="Object 5"/>
            <p:cNvGraphicFramePr>
              <a:graphicFrameLocks noChangeAspect="1"/>
            </p:cNvGraphicFramePr>
            <p:nvPr/>
          </p:nvGraphicFramePr>
          <p:xfrm>
            <a:off x="1331913" y="1700213"/>
            <a:ext cx="6276975" cy="501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Foto do Photo Editor" r:id="rId3" imgW="3400900" imgH="2715004" progId="MSPhotoEd.3">
                    <p:embed/>
                  </p:oleObj>
                </mc:Choice>
                <mc:Fallback>
                  <p:oleObj name="Foto do Photo Editor" r:id="rId3" imgW="3400900" imgH="2715004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913" y="1700213"/>
                          <a:ext cx="6276975" cy="5011737"/>
                        </a:xfrm>
                        <a:prstGeom prst="rect">
                          <a:avLst/>
                        </a:prstGeom>
                        <a:noFill/>
                        <a:ln w="57150">
                          <a:solidFill>
                            <a:schemeClr val="fol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3" name="CaixaDeTexto 5"/>
            <p:cNvSpPr txBox="1">
              <a:spLocks noChangeArrowheads="1"/>
            </p:cNvSpPr>
            <p:nvPr/>
          </p:nvSpPr>
          <p:spPr bwMode="auto">
            <a:xfrm>
              <a:off x="4014818" y="3000372"/>
              <a:ext cx="609462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Vapor</a:t>
              </a:r>
            </a:p>
          </p:txBody>
        </p:sp>
        <p:sp>
          <p:nvSpPr>
            <p:cNvPr id="19464" name="CaixaDeTexto 6"/>
            <p:cNvSpPr txBox="1">
              <a:spLocks noChangeArrowheads="1"/>
            </p:cNvSpPr>
            <p:nvPr/>
          </p:nvSpPr>
          <p:spPr bwMode="auto">
            <a:xfrm>
              <a:off x="4395252" y="6072206"/>
              <a:ext cx="1261884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Fonte de vapor</a:t>
              </a:r>
            </a:p>
          </p:txBody>
        </p:sp>
        <p:sp>
          <p:nvSpPr>
            <p:cNvPr id="19465" name="CaixaDeTexto 7"/>
            <p:cNvSpPr txBox="1">
              <a:spLocks noChangeArrowheads="1"/>
            </p:cNvSpPr>
            <p:nvPr/>
          </p:nvSpPr>
          <p:spPr bwMode="auto">
            <a:xfrm>
              <a:off x="6583381" y="1928802"/>
              <a:ext cx="1002197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Manômetro</a:t>
              </a:r>
            </a:p>
          </p:txBody>
        </p:sp>
        <p:sp>
          <p:nvSpPr>
            <p:cNvPr id="19466" name="CaixaDeTexto 9"/>
            <p:cNvSpPr txBox="1">
              <a:spLocks noChangeArrowheads="1"/>
            </p:cNvSpPr>
            <p:nvPr/>
          </p:nvSpPr>
          <p:spPr bwMode="auto">
            <a:xfrm>
              <a:off x="6429388" y="5000636"/>
              <a:ext cx="1077539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Termômetro</a:t>
              </a:r>
            </a:p>
          </p:txBody>
        </p:sp>
        <p:sp>
          <p:nvSpPr>
            <p:cNvPr id="19467" name="CaixaDeTexto 10"/>
            <p:cNvSpPr txBox="1">
              <a:spLocks noChangeArrowheads="1"/>
            </p:cNvSpPr>
            <p:nvPr/>
          </p:nvSpPr>
          <p:spPr bwMode="auto">
            <a:xfrm>
              <a:off x="6714827" y="3000372"/>
              <a:ext cx="574196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Porta</a:t>
              </a:r>
            </a:p>
          </p:txBody>
        </p:sp>
        <p:sp>
          <p:nvSpPr>
            <p:cNvPr id="19468" name="CaixaDeTexto 11"/>
            <p:cNvSpPr txBox="1">
              <a:spLocks noChangeArrowheads="1"/>
            </p:cNvSpPr>
            <p:nvPr/>
          </p:nvSpPr>
          <p:spPr bwMode="auto">
            <a:xfrm>
              <a:off x="1064036" y="2214554"/>
              <a:ext cx="579006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Saída</a:t>
              </a:r>
            </a:p>
          </p:txBody>
        </p:sp>
        <p:sp>
          <p:nvSpPr>
            <p:cNvPr id="19469" name="CaixaDeTexto 12"/>
            <p:cNvSpPr txBox="1">
              <a:spLocks noChangeArrowheads="1"/>
            </p:cNvSpPr>
            <p:nvPr/>
          </p:nvSpPr>
          <p:spPr bwMode="auto">
            <a:xfrm>
              <a:off x="6716534" y="2428868"/>
              <a:ext cx="713658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Válvula</a:t>
              </a:r>
            </a:p>
          </p:txBody>
        </p:sp>
        <p:sp>
          <p:nvSpPr>
            <p:cNvPr id="19470" name="Retângulo 13"/>
            <p:cNvSpPr>
              <a:spLocks noChangeArrowheads="1"/>
            </p:cNvSpPr>
            <p:nvPr/>
          </p:nvSpPr>
          <p:spPr bwMode="auto">
            <a:xfrm>
              <a:off x="2143108" y="4000504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1" name="Retângulo 14"/>
            <p:cNvSpPr>
              <a:spLocks noChangeArrowheads="1"/>
            </p:cNvSpPr>
            <p:nvPr/>
          </p:nvSpPr>
          <p:spPr bwMode="auto">
            <a:xfrm>
              <a:off x="6286512" y="4572008"/>
              <a:ext cx="1285884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2" name="CaixaDeTexto 15"/>
            <p:cNvSpPr txBox="1">
              <a:spLocks noChangeArrowheads="1"/>
            </p:cNvSpPr>
            <p:nvPr/>
          </p:nvSpPr>
          <p:spPr bwMode="auto">
            <a:xfrm>
              <a:off x="6517872" y="5643578"/>
              <a:ext cx="965329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Regulador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de pressão</a:t>
              </a:r>
            </a:p>
          </p:txBody>
        </p:sp>
        <p:sp>
          <p:nvSpPr>
            <p:cNvPr id="19473" name="CaixaDeTexto 16"/>
            <p:cNvSpPr txBox="1">
              <a:spLocks noChangeArrowheads="1"/>
            </p:cNvSpPr>
            <p:nvPr/>
          </p:nvSpPr>
          <p:spPr bwMode="auto">
            <a:xfrm>
              <a:off x="1762572" y="6286520"/>
              <a:ext cx="617477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Vazão</a:t>
              </a:r>
            </a:p>
          </p:txBody>
        </p:sp>
        <p:sp>
          <p:nvSpPr>
            <p:cNvPr id="19474" name="Retângulo 17"/>
            <p:cNvSpPr>
              <a:spLocks noChangeArrowheads="1"/>
            </p:cNvSpPr>
            <p:nvPr/>
          </p:nvSpPr>
          <p:spPr bwMode="auto">
            <a:xfrm>
              <a:off x="1357290" y="5000636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5" name="Retângulo 18"/>
            <p:cNvSpPr>
              <a:spLocks noChangeArrowheads="1"/>
            </p:cNvSpPr>
            <p:nvPr/>
          </p:nvSpPr>
          <p:spPr bwMode="auto">
            <a:xfrm>
              <a:off x="1785918" y="1714488"/>
              <a:ext cx="107157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6" name="Retângulo 19"/>
            <p:cNvSpPr>
              <a:spLocks noChangeArrowheads="1"/>
            </p:cNvSpPr>
            <p:nvPr/>
          </p:nvSpPr>
          <p:spPr bwMode="auto">
            <a:xfrm>
              <a:off x="3571868" y="1714488"/>
              <a:ext cx="121444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7" name="Retângulo 20"/>
            <p:cNvSpPr>
              <a:spLocks noChangeArrowheads="1"/>
            </p:cNvSpPr>
            <p:nvPr/>
          </p:nvSpPr>
          <p:spPr bwMode="auto">
            <a:xfrm>
              <a:off x="2500298" y="1714488"/>
              <a:ext cx="85725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8" name="Retângulo 21"/>
            <p:cNvSpPr>
              <a:spLocks noChangeArrowheads="1"/>
            </p:cNvSpPr>
            <p:nvPr/>
          </p:nvSpPr>
          <p:spPr bwMode="auto">
            <a:xfrm>
              <a:off x="6429388" y="4000504"/>
              <a:ext cx="1000132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79" name="CaixaDeTexto 23"/>
            <p:cNvSpPr txBox="1">
              <a:spLocks noChangeArrowheads="1"/>
            </p:cNvSpPr>
            <p:nvPr/>
          </p:nvSpPr>
          <p:spPr bwMode="auto">
            <a:xfrm>
              <a:off x="6701645" y="3357562"/>
              <a:ext cx="870751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Maçaneta</a:t>
              </a:r>
            </a:p>
          </p:txBody>
        </p:sp>
        <p:sp>
          <p:nvSpPr>
            <p:cNvPr id="19480" name="CaixaDeTexto 24"/>
            <p:cNvSpPr txBox="1">
              <a:spLocks noChangeArrowheads="1"/>
            </p:cNvSpPr>
            <p:nvPr/>
          </p:nvSpPr>
          <p:spPr bwMode="auto">
            <a:xfrm>
              <a:off x="4500562" y="1643050"/>
              <a:ext cx="1717137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Válvula de segurança</a:t>
              </a:r>
            </a:p>
          </p:txBody>
        </p:sp>
        <p:sp>
          <p:nvSpPr>
            <p:cNvPr id="19481" name="Retângulo 25"/>
            <p:cNvSpPr>
              <a:spLocks noChangeArrowheads="1"/>
            </p:cNvSpPr>
            <p:nvPr/>
          </p:nvSpPr>
          <p:spPr bwMode="auto">
            <a:xfrm>
              <a:off x="2285984" y="4786322"/>
              <a:ext cx="107157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482" name="CaixaDeTexto 8"/>
            <p:cNvSpPr txBox="1">
              <a:spLocks noChangeArrowheads="1"/>
            </p:cNvSpPr>
            <p:nvPr/>
          </p:nvSpPr>
          <p:spPr bwMode="auto">
            <a:xfrm>
              <a:off x="2184684" y="4429132"/>
              <a:ext cx="776174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Câmara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Verdana" panose="020B0604030504040204" pitchFamily="34" charset="0"/>
                </a:rPr>
                <a:t>de aço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8775" y="765175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77850" y="112713"/>
            <a:ext cx="5073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1. Modelos de autoclaves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23850" y="1125538"/>
            <a:ext cx="425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/>
              <a:t> Calor Úmido Sob Pressão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0825" y="1989138"/>
            <a:ext cx="8675688" cy="4319587"/>
            <a:chOff x="158" y="1344"/>
            <a:chExt cx="5465" cy="2721"/>
          </a:xfrm>
        </p:grpSpPr>
        <p:pic>
          <p:nvPicPr>
            <p:cNvPr id="20486" name="Picture 8" descr="autoclave melh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704"/>
              <a:ext cx="956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9" descr="autoclav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1389"/>
              <a:ext cx="888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0" descr="autoclave enor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931"/>
              <a:ext cx="142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1" descr="autoclav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795"/>
              <a:ext cx="956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2" descr="autoclav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344"/>
              <a:ext cx="992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autoclav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480"/>
              <a:ext cx="984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58775" y="1270000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403350" y="53340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Câmara Asséptica ou Fluxo Laminar</a:t>
            </a:r>
          </a:p>
        </p:txBody>
      </p:sp>
      <p:pic>
        <p:nvPicPr>
          <p:cNvPr id="22532" name="Picture 7" descr="FluxoLam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11413"/>
            <a:ext cx="433228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076825" y="2349500"/>
            <a:ext cx="33829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400"/>
              <a:t> </a:t>
            </a:r>
            <a:r>
              <a:rPr lang="pt-BR" altLang="pt-BR" sz="2000"/>
              <a:t>Equipada com lâmpada germicida (Luz UV ~260nm)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000" b="0"/>
              <a:t>  - Danifica moléculas de DNA, formando dímeros de pirimidinas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000" b="0"/>
              <a:t>  - Pouca penetração (baixa energia)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8775" y="1270000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403350" y="53340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Câmara Asséptica ou Fluxo Laminar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84313"/>
            <a:ext cx="64611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8671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58775" y="996950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403350" y="26035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Câmara Asséptica ou Fluxo Laminar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339850"/>
            <a:ext cx="3768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01675" y="333375"/>
            <a:ext cx="185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/>
              <a:t>Exercício</a:t>
            </a:r>
          </a:p>
        </p:txBody>
      </p:sp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755650" y="1341438"/>
            <a:ext cx="5418138" cy="2459037"/>
            <a:chOff x="703" y="845"/>
            <a:chExt cx="3413" cy="1549"/>
          </a:xfrm>
        </p:grpSpPr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906" y="890"/>
              <a:ext cx="3041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400" u="sng"/>
                <a:t>BDA</a:t>
              </a:r>
              <a:r>
                <a:rPr lang="pt-BR" altLang="pt-BR" sz="2400"/>
                <a:t> (Batata-Dextrose-Ágar)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Char char="-"/>
              </a:pPr>
              <a:r>
                <a:rPr lang="pt-BR" altLang="pt-BR" sz="2400" b="0"/>
                <a:t> Caldo de batata  ------------ 50ml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b="0"/>
                <a:t>(200g de batata/1L água)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Char char="-"/>
              </a:pPr>
              <a:r>
                <a:rPr lang="pt-BR" altLang="pt-BR" sz="2400" b="0"/>
                <a:t> Dextrose (glicose) ---------- 1,0g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Char char="-"/>
              </a:pPr>
              <a:r>
                <a:rPr lang="pt-BR" altLang="pt-BR" sz="2400" b="0"/>
                <a:t> Ágar ---------------------------- 1,0g</a:t>
              </a:r>
            </a:p>
          </p:txBody>
        </p:sp>
        <p:sp>
          <p:nvSpPr>
            <p:cNvPr id="4105" name="Rectangle 10"/>
            <p:cNvSpPr>
              <a:spLocks noChangeArrowheads="1"/>
            </p:cNvSpPr>
            <p:nvPr/>
          </p:nvSpPr>
          <p:spPr bwMode="auto">
            <a:xfrm>
              <a:off x="703" y="845"/>
              <a:ext cx="3413" cy="1543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6496051" y="1978135"/>
            <a:ext cx="233878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m</a:t>
            </a:r>
            <a:r>
              <a:rPr lang="pt-BR" altLang="pt-BR" sz="1800" dirty="0" smtClean="0"/>
              <a:t>eio </a:t>
            </a:r>
            <a:r>
              <a:rPr lang="pt-BR" altLang="pt-BR" sz="1800" dirty="0" smtClean="0"/>
              <a:t>complexo</a:t>
            </a:r>
            <a:r>
              <a:rPr lang="pt-BR" altLang="pt-BR" sz="1800" dirty="0"/>
              <a:t> </a:t>
            </a:r>
            <a:r>
              <a:rPr lang="pt-BR" altLang="pt-BR" sz="1800" dirty="0" smtClean="0"/>
              <a:t>e </a:t>
            </a:r>
            <a:r>
              <a:rPr lang="pt-BR" altLang="pt-BR" sz="1800" dirty="0" smtClean="0"/>
              <a:t>não seletivo</a:t>
            </a:r>
            <a:endParaRPr lang="pt-BR" altLang="pt-BR" sz="1800" dirty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99592" y="3933056"/>
            <a:ext cx="7689924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/>
              <a:t> Colocar em </a:t>
            </a:r>
            <a:r>
              <a:rPr lang="pt-BR" altLang="pt-BR" sz="2000" dirty="0" err="1"/>
              <a:t>Erlemeyer</a:t>
            </a:r>
            <a:r>
              <a:rPr lang="pt-BR" altLang="pt-BR" sz="2000" dirty="0"/>
              <a:t> e fechar com tampão de algodão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/>
              <a:t> Cobrir o bocal do </a:t>
            </a:r>
            <a:r>
              <a:rPr lang="pt-BR" altLang="pt-BR" sz="2000" dirty="0" err="1"/>
              <a:t>Erlemeyer</a:t>
            </a:r>
            <a:r>
              <a:rPr lang="pt-BR" altLang="pt-BR" sz="2000" dirty="0"/>
              <a:t> com </a:t>
            </a:r>
            <a:r>
              <a:rPr lang="pt-BR" altLang="pt-BR" sz="2000" dirty="0" smtClean="0"/>
              <a:t>jornal/papel </a:t>
            </a:r>
            <a:r>
              <a:rPr lang="pt-BR" altLang="pt-BR" sz="2000" dirty="0"/>
              <a:t>e anotar o número do balcão e turma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/>
              <a:t> Colocar na autoclave para esterilizar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/>
              <a:t> Após esterilização, verter em </a:t>
            </a:r>
            <a:r>
              <a:rPr lang="pt-BR" altLang="pt-BR" sz="2000" dirty="0"/>
              <a:t>2</a:t>
            </a:r>
            <a:r>
              <a:rPr lang="pt-BR" altLang="pt-BR" sz="2000" dirty="0" smtClean="0"/>
              <a:t> placas/bancada </a:t>
            </a:r>
            <a:r>
              <a:rPr lang="pt-BR" altLang="pt-BR" sz="2000" dirty="0"/>
              <a:t>(câmara asséptica </a:t>
            </a:r>
            <a:r>
              <a:rPr lang="pt-BR" altLang="pt-BR" sz="2000" dirty="0" smtClean="0"/>
              <a:t>ou bancada)</a:t>
            </a:r>
            <a:endParaRPr lang="pt-BR" altLang="pt-BR" sz="2000" dirty="0"/>
          </a:p>
        </p:txBody>
      </p:sp>
      <p:sp>
        <p:nvSpPr>
          <p:cNvPr id="4103" name="Oval 13"/>
          <p:cNvSpPr>
            <a:spLocks noChangeArrowheads="1"/>
          </p:cNvSpPr>
          <p:nvPr/>
        </p:nvSpPr>
        <p:spPr bwMode="auto">
          <a:xfrm>
            <a:off x="6409060" y="1843856"/>
            <a:ext cx="2411412" cy="1081088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25475" y="333375"/>
            <a:ext cx="178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/>
              <a:t>Conceito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817563" y="2014538"/>
            <a:ext cx="7570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altLang="pt-BR" sz="2400" b="0"/>
              <a:t> Preparado nutritivo que propicia condições para o desenvolvimento de microrganismos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altLang="pt-BR" sz="2400" b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altLang="pt-BR" sz="2400" b="0"/>
              <a:t> Utilizado no estudo de características morfológicas / fisiológicas dos microrganismos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36588" y="1412875"/>
            <a:ext cx="242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0" u="sng"/>
              <a:t>Meio de Cultura:</a:t>
            </a:r>
          </a:p>
        </p:txBody>
      </p:sp>
      <p:pic>
        <p:nvPicPr>
          <p:cNvPr id="6150" name="Picture 13" descr="me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1" y="3899049"/>
            <a:ext cx="32051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palcas me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63" y="3610124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Bio_M_TMA_meios_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23" y="4402286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27088" y="333375"/>
            <a:ext cx="7443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/>
              <a:t>Requerimentos para um meio adequado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427695" y="1085850"/>
            <a:ext cx="220605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/>
              <a:t> H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O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/>
              <a:t> Carbono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/>
              <a:t> Nitrogênio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/>
              <a:t> Minerais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/>
              <a:t> Vitaminas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/>
              <a:t> pH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>
                <a:solidFill>
                  <a:srgbClr val="0000FF"/>
                </a:solidFill>
              </a:rPr>
              <a:t> Oxigênio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800" dirty="0">
                <a:solidFill>
                  <a:srgbClr val="0000FF"/>
                </a:solidFill>
              </a:rPr>
              <a:t> </a:t>
            </a:r>
            <a:r>
              <a:rPr lang="pt-BR" altLang="pt-BR" sz="2800" dirty="0" smtClean="0">
                <a:solidFill>
                  <a:srgbClr val="0000FF"/>
                </a:solidFill>
              </a:rPr>
              <a:t>Estéril</a:t>
            </a:r>
            <a:endParaRPr lang="pt-BR" altLang="pt-BR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25463" y="333375"/>
            <a:ext cx="246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/>
              <a:t>Crescimento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635375" y="1336675"/>
            <a:ext cx="1876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0" u="sng"/>
              <a:t>Bactérias</a:t>
            </a:r>
          </a:p>
        </p:txBody>
      </p:sp>
      <p:pic>
        <p:nvPicPr>
          <p:cNvPr id="9221" name="Picture 9" descr="meio de 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36750"/>
            <a:ext cx="20891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447675" y="1873250"/>
            <a:ext cx="5857694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pt-BR" altLang="pt-BR" sz="2400" b="0" dirty="0"/>
              <a:t> Meio levemente </a:t>
            </a:r>
            <a:r>
              <a:rPr lang="pt-BR" altLang="pt-BR" sz="2400" b="0" dirty="0" smtClean="0"/>
              <a:t>alcalino/neutro </a:t>
            </a:r>
            <a:r>
              <a:rPr lang="pt-BR" altLang="pt-BR" sz="2400" b="0" dirty="0"/>
              <a:t>(pH 7-8)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pt-BR" altLang="pt-BR" sz="2400" b="0" dirty="0"/>
              <a:t> Rico em proteínas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9138" y="3713163"/>
            <a:ext cx="7308850" cy="2263775"/>
            <a:chOff x="453" y="2339"/>
            <a:chExt cx="4604" cy="1426"/>
          </a:xfrm>
        </p:grpSpPr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2381" y="2339"/>
              <a:ext cx="9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b="0" u="sng"/>
                <a:t>Fungos</a:t>
              </a:r>
            </a:p>
          </p:txBody>
        </p:sp>
        <p:sp>
          <p:nvSpPr>
            <p:cNvPr id="9225" name="Text Box 12"/>
            <p:cNvSpPr txBox="1">
              <a:spLocks noChangeArrowheads="1"/>
            </p:cNvSpPr>
            <p:nvPr/>
          </p:nvSpPr>
          <p:spPr bwMode="auto">
            <a:xfrm>
              <a:off x="2032" y="2862"/>
              <a:ext cx="3025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0"/>
                </a:spcBef>
              </a:pPr>
              <a:r>
                <a:rPr lang="pt-BR" altLang="pt-BR" sz="2400" b="0"/>
                <a:t> Meio ligeiramente ácido (pH 5-6)</a:t>
              </a:r>
            </a:p>
            <a:p>
              <a:pPr eaLnBrk="1" hangingPunct="1">
                <a:lnSpc>
                  <a:spcPct val="170000"/>
                </a:lnSpc>
                <a:spcBef>
                  <a:spcPct val="0"/>
                </a:spcBef>
              </a:pPr>
              <a:r>
                <a:rPr lang="pt-BR" altLang="pt-BR" sz="2400" b="0"/>
                <a:t> Rico em carboidratos</a:t>
              </a:r>
            </a:p>
          </p:txBody>
        </p:sp>
        <p:pic>
          <p:nvPicPr>
            <p:cNvPr id="9226" name="Picture 13" descr="mvc-009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2659"/>
              <a:ext cx="1474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674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Classificação de Meios de Cultura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667000" y="1341438"/>
            <a:ext cx="3776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t-BR" altLang="pt-BR" sz="2400" dirty="0"/>
              <a:t>Quanto à consistência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líquidos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sólidos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703513" y="2866529"/>
            <a:ext cx="37385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2. Quanto à composição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</a:t>
            </a:r>
            <a:r>
              <a:rPr lang="pt-BR" altLang="pt-BR" sz="2400" b="0" dirty="0" smtClean="0"/>
              <a:t>complexos</a:t>
            </a:r>
            <a:endParaRPr lang="pt-BR" altLang="pt-BR" sz="2400" b="0" dirty="0"/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sintéticos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720181" y="4756745"/>
            <a:ext cx="3670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3. Quanto à seletividade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seletivos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não seletivos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0" dirty="0"/>
              <a:t>Meios diferenciais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58775" y="1046163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187450" y="333375"/>
            <a:ext cx="674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Classificação de Meios de Cultura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65163" y="1408882"/>
            <a:ext cx="44116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pt-BR" altLang="pt-BR" sz="2400" dirty="0"/>
              <a:t>Quanto à consistência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400" b="0" dirty="0"/>
              <a:t>Meios líquidos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400" b="0" dirty="0"/>
              <a:t>Meios sólidos (solidificados):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75026" y="1341438"/>
            <a:ext cx="5194300" cy="5183189"/>
            <a:chOff x="2262" y="845"/>
            <a:chExt cx="3272" cy="3265"/>
          </a:xfrm>
        </p:grpSpPr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2262" y="1959"/>
              <a:ext cx="3158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400" dirty="0"/>
                <a:t>Ágar (agente </a:t>
              </a:r>
              <a:r>
                <a:rPr lang="pt-BR" altLang="pt-BR" sz="2400" dirty="0" err="1"/>
                <a:t>solidificante</a:t>
              </a:r>
              <a:r>
                <a:rPr lang="pt-BR" altLang="pt-BR" sz="2400" dirty="0"/>
                <a:t>)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pt-BR" altLang="pt-BR" sz="2400" b="0" dirty="0"/>
                <a:t>Difícil decomposição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pt-BR" altLang="pt-BR" sz="2400" b="0" dirty="0"/>
                <a:t>Polissacarídeo complexo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pt-BR" altLang="pt-BR" sz="2400" b="0" dirty="0"/>
                <a:t>Extraído de algas marinhas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pt-BR" altLang="pt-BR" sz="2400" b="0" dirty="0"/>
                <a:t>Ponto de fusão: 85 – 100ºC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pt-BR" altLang="pt-BR" sz="2400" b="0" dirty="0"/>
                <a:t>Ponto de solidificação: 35 – 50ºC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pt-BR" altLang="pt-BR" sz="2400" b="0" dirty="0"/>
                <a:t>1 a 2 % no meio de cultura</a:t>
              </a:r>
            </a:p>
          </p:txBody>
        </p:sp>
        <p:pic>
          <p:nvPicPr>
            <p:cNvPr id="11272" name="Picture 11" descr="palcas meio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845"/>
              <a:ext cx="1974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13" descr="Bio_M_TMA_meios_cul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581525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58775" y="908050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674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Classificação de Meios de Cultura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84783" y="981075"/>
            <a:ext cx="856773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/>
              <a:t>2. Quanto à composição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400" dirty="0"/>
              <a:t>Meios complexos: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b="0" dirty="0"/>
              <a:t>		Composição química complexa e desconhecida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b="0" dirty="0"/>
              <a:t>		Ex.: Meio com </a:t>
            </a:r>
            <a:r>
              <a:rPr lang="pt-BR" altLang="pt-BR" sz="2400" b="0" dirty="0" smtClean="0"/>
              <a:t>sementes, BDA</a:t>
            </a:r>
            <a:endParaRPr lang="pt-BR" altLang="pt-BR" sz="2400" b="0" dirty="0"/>
          </a:p>
        </p:txBody>
      </p:sp>
      <p:grpSp>
        <p:nvGrpSpPr>
          <p:cNvPr id="12296" name="Group 11"/>
          <p:cNvGrpSpPr>
            <a:grpSpLocks/>
          </p:cNvGrpSpPr>
          <p:nvPr/>
        </p:nvGrpSpPr>
        <p:grpSpPr bwMode="auto">
          <a:xfrm>
            <a:off x="1691680" y="3068960"/>
            <a:ext cx="5080000" cy="2387600"/>
            <a:chOff x="1247" y="2690"/>
            <a:chExt cx="3200" cy="1504"/>
          </a:xfrm>
        </p:grpSpPr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1406" y="2690"/>
              <a:ext cx="3041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400" u="sng" dirty="0"/>
                <a:t>BDA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Char char="-"/>
              </a:pPr>
              <a:r>
                <a:rPr lang="pt-BR" altLang="pt-BR" sz="2400" b="0" dirty="0"/>
                <a:t> Caldo de batata  ------------ 100ml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b="0" dirty="0"/>
                <a:t>(200g de batata/1L água)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Char char="-"/>
              </a:pPr>
              <a:r>
                <a:rPr lang="pt-BR" altLang="pt-BR" sz="2400" b="0" dirty="0"/>
                <a:t> Dextrose (glicose) ---------- 1,5g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Char char="-"/>
              </a:pPr>
              <a:r>
                <a:rPr lang="pt-BR" altLang="pt-BR" sz="2400" b="0" dirty="0"/>
                <a:t> Ágar ---------------------------- 1,5g</a:t>
              </a: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1247" y="2743"/>
              <a:ext cx="3198" cy="1407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12294" name="CaixaDeTexto 2"/>
          <p:cNvSpPr txBox="1">
            <a:spLocks noChangeArrowheads="1"/>
          </p:cNvSpPr>
          <p:nvPr/>
        </p:nvSpPr>
        <p:spPr bwMode="auto">
          <a:xfrm>
            <a:off x="5076056" y="5512988"/>
            <a:ext cx="320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Há BDA pronto no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358775" y="908050"/>
            <a:ext cx="8424863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187450" y="333375"/>
            <a:ext cx="674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Classificação de Meios de Cultura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649288" y="1052513"/>
            <a:ext cx="8459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/>
              <a:t>2. Quanto à composição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400" dirty="0"/>
              <a:t>Meios sintéticos: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b="0" dirty="0"/>
              <a:t>	</a:t>
            </a:r>
            <a:r>
              <a:rPr lang="pt-BR" altLang="pt-BR" sz="2400" b="0" dirty="0" smtClean="0"/>
              <a:t>Composição </a:t>
            </a:r>
            <a:r>
              <a:rPr lang="pt-BR" altLang="pt-BR" sz="2400" b="0" dirty="0"/>
              <a:t>química e concentração dos constituintes conhecida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b="0" dirty="0"/>
              <a:t>			Ex.: Meio de cultivo para </a:t>
            </a:r>
            <a:r>
              <a:rPr lang="pt-BR" altLang="pt-BR" sz="2400" b="0" i="1" dirty="0"/>
              <a:t>E. coli</a:t>
            </a:r>
            <a:endParaRPr lang="pt-BR" altLang="pt-BR" sz="2400" b="0" dirty="0"/>
          </a:p>
        </p:txBody>
      </p:sp>
      <p:grpSp>
        <p:nvGrpSpPr>
          <p:cNvPr id="13317" name="Group 15"/>
          <p:cNvGrpSpPr>
            <a:grpSpLocks/>
          </p:cNvGrpSpPr>
          <p:nvPr/>
        </p:nvGrpSpPr>
        <p:grpSpPr bwMode="auto">
          <a:xfrm>
            <a:off x="1906588" y="3429025"/>
            <a:ext cx="5329237" cy="2808287"/>
            <a:chOff x="1201" y="2296"/>
            <a:chExt cx="3357" cy="1769"/>
          </a:xfrm>
        </p:grpSpPr>
        <p:grpSp>
          <p:nvGrpSpPr>
            <p:cNvPr id="13318" name="Group 12"/>
            <p:cNvGrpSpPr>
              <a:grpSpLocks/>
            </p:cNvGrpSpPr>
            <p:nvPr/>
          </p:nvGrpSpPr>
          <p:grpSpPr bwMode="auto">
            <a:xfrm>
              <a:off x="1201" y="2296"/>
              <a:ext cx="3357" cy="1769"/>
              <a:chOff x="1156" y="2251"/>
              <a:chExt cx="3357" cy="1769"/>
            </a:xfrm>
          </p:grpSpPr>
          <p:sp>
            <p:nvSpPr>
              <p:cNvPr id="13320" name="Text Box 10"/>
              <p:cNvSpPr txBox="1">
                <a:spLocks noChangeArrowheads="1"/>
              </p:cNvSpPr>
              <p:nvPr/>
            </p:nvSpPr>
            <p:spPr bwMode="auto">
              <a:xfrm>
                <a:off x="1292" y="2296"/>
                <a:ext cx="2558" cy="1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Glicose ------------------------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NH</a:t>
                </a:r>
                <a:r>
                  <a:rPr lang="pt-BR" altLang="pt-BR" sz="2400" b="0" baseline="-25000"/>
                  <a:t>4</a:t>
                </a:r>
                <a:r>
                  <a:rPr lang="pt-BR" altLang="pt-BR" sz="2400" b="0"/>
                  <a:t>H</a:t>
                </a:r>
                <a:r>
                  <a:rPr lang="pt-BR" altLang="pt-BR" sz="2400" b="0" baseline="-25000"/>
                  <a:t>2</a:t>
                </a:r>
                <a:r>
                  <a:rPr lang="pt-BR" altLang="pt-BR" sz="2400" b="0"/>
                  <a:t>PO</a:t>
                </a:r>
                <a:r>
                  <a:rPr lang="pt-BR" altLang="pt-BR" sz="2400" b="0" baseline="-25000"/>
                  <a:t>4</a:t>
                </a:r>
                <a:r>
                  <a:rPr lang="pt-BR" altLang="pt-BR" sz="2400" b="0"/>
                  <a:t> --------------------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KCl  ----------------------------- 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MgSO</a:t>
                </a:r>
                <a:r>
                  <a:rPr lang="pt-BR" altLang="pt-BR" sz="2400" b="0" baseline="-25000"/>
                  <a:t>4</a:t>
                </a:r>
                <a:r>
                  <a:rPr lang="pt-BR" altLang="pt-BR" sz="2400" b="0"/>
                  <a:t> -------------------------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Ágar ----------------------------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Água destilada --------------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pt-BR" altLang="pt-BR" sz="2400" b="0"/>
                  <a:t> pH entre 6,8 – 7,8</a:t>
                </a:r>
              </a:p>
            </p:txBody>
          </p:sp>
          <p:sp>
            <p:nvSpPr>
              <p:cNvPr id="13321" name="Rectangle 1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3357" cy="1769"/>
              </a:xfrm>
              <a:prstGeom prst="rect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  <p:sp>
          <p:nvSpPr>
            <p:cNvPr id="13319" name="Rectangle 13"/>
            <p:cNvSpPr>
              <a:spLocks noChangeArrowheads="1"/>
            </p:cNvSpPr>
            <p:nvPr/>
          </p:nvSpPr>
          <p:spPr bwMode="auto">
            <a:xfrm>
              <a:off x="3787" y="2355"/>
              <a:ext cx="75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/>
                <a:t>  15,0 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/>
                <a:t>    1,0 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/>
                <a:t>    0,2 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/>
                <a:t>    0,2 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/>
                <a:t>  10,0 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0"/>
                <a:t>1000ml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562</Words>
  <Application>Microsoft Office PowerPoint</Application>
  <PresentationFormat>Apresentação na tela (4:3)</PresentationFormat>
  <Paragraphs>145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Comic Sans MS</vt:lpstr>
      <vt:lpstr>Verdana</vt:lpstr>
      <vt:lpstr>Wingdings</vt:lpstr>
      <vt:lpstr>Design padrão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ESALQ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 Florentino Pascholati</dc:creator>
  <cp:lastModifiedBy>Usuario</cp:lastModifiedBy>
  <cp:revision>127</cp:revision>
  <dcterms:created xsi:type="dcterms:W3CDTF">2007-04-10T17:13:02Z</dcterms:created>
  <dcterms:modified xsi:type="dcterms:W3CDTF">2017-05-23T20:36:41Z</dcterms:modified>
</cp:coreProperties>
</file>