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03" r:id="rId3"/>
    <p:sldId id="304" r:id="rId4"/>
    <p:sldId id="312" r:id="rId5"/>
    <p:sldId id="313" r:id="rId6"/>
    <p:sldId id="314" r:id="rId7"/>
    <p:sldId id="305" r:id="rId8"/>
    <p:sldId id="306" r:id="rId9"/>
    <p:sldId id="307" r:id="rId10"/>
    <p:sldId id="311" r:id="rId11"/>
    <p:sldId id="308" r:id="rId12"/>
    <p:sldId id="309" r:id="rId13"/>
    <p:sldId id="302" r:id="rId14"/>
    <p:sldId id="257" r:id="rId15"/>
    <p:sldId id="290" r:id="rId16"/>
    <p:sldId id="258" r:id="rId17"/>
    <p:sldId id="260" r:id="rId18"/>
    <p:sldId id="261" r:id="rId19"/>
    <p:sldId id="291" r:id="rId20"/>
    <p:sldId id="292" r:id="rId21"/>
    <p:sldId id="293" r:id="rId22"/>
    <p:sldId id="276" r:id="rId23"/>
    <p:sldId id="275" r:id="rId24"/>
    <p:sldId id="294" r:id="rId25"/>
    <p:sldId id="295" r:id="rId26"/>
    <p:sldId id="296" r:id="rId27"/>
    <p:sldId id="297" r:id="rId28"/>
    <p:sldId id="298" r:id="rId29"/>
    <p:sldId id="299" r:id="rId30"/>
    <p:sldId id="301" r:id="rId31"/>
    <p:sldId id="300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B503ACB7-2119-4784-913F-831BACA5EF11}">
          <p14:sldIdLst>
            <p14:sldId id="256"/>
            <p14:sldId id="303"/>
            <p14:sldId id="304"/>
            <p14:sldId id="312"/>
            <p14:sldId id="313"/>
            <p14:sldId id="314"/>
            <p14:sldId id="305"/>
            <p14:sldId id="306"/>
            <p14:sldId id="307"/>
            <p14:sldId id="311"/>
            <p14:sldId id="308"/>
            <p14:sldId id="309"/>
            <p14:sldId id="302"/>
            <p14:sldId id="257"/>
            <p14:sldId id="290"/>
            <p14:sldId id="258"/>
            <p14:sldId id="260"/>
            <p14:sldId id="261"/>
            <p14:sldId id="291"/>
            <p14:sldId id="292"/>
            <p14:sldId id="293"/>
            <p14:sldId id="276"/>
            <p14:sldId id="275"/>
            <p14:sldId id="294"/>
            <p14:sldId id="295"/>
            <p14:sldId id="296"/>
            <p14:sldId id="297"/>
            <p14:sldId id="298"/>
            <p14:sldId id="299"/>
            <p14:sldId id="301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rique Dornelles" initials="HD" lastIdx="1" clrIdx="0">
    <p:extLst>
      <p:ext uri="{19B8F6BF-5375-455C-9EA6-DF929625EA0E}">
        <p15:presenceInfo xmlns:p15="http://schemas.microsoft.com/office/powerpoint/2012/main" xmlns="" userId="5f11d78a457e3c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D0"/>
    <a:srgbClr val="5DA776"/>
    <a:srgbClr val="5E986D"/>
    <a:srgbClr val="4A8C4C"/>
    <a:srgbClr val="15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162" autoAdjust="0"/>
  </p:normalViewPr>
  <p:slideViewPr>
    <p:cSldViewPr snapToGrid="0">
      <p:cViewPr>
        <p:scale>
          <a:sx n="50" d="100"/>
          <a:sy n="50" d="100"/>
        </p:scale>
        <p:origin x="-1452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255B9-D680-4686-9736-69E25A92D0C0}" type="doc">
      <dgm:prSet loTypeId="urn:microsoft.com/office/officeart/2005/8/layout/radial6" loCatId="cycle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C61215EA-A883-4A96-9511-8EE7142D24EE}">
      <dgm:prSet phldrT="[Texto]" custT="1"/>
      <dgm:spPr/>
      <dgm:t>
        <a:bodyPr/>
        <a:lstStyle/>
        <a:p>
          <a:r>
            <a:rPr lang="pt-BR" sz="2200" b="1" dirty="0">
              <a:solidFill>
                <a:schemeClr val="tx1"/>
              </a:solidFill>
              <a:latin typeface="Arial Black" panose="020B0A04020102020204" pitchFamily="34" charset="0"/>
            </a:rPr>
            <a:t>QUALIDADE AMBIENTAL</a:t>
          </a:r>
        </a:p>
      </dgm:t>
    </dgm:pt>
    <dgm:pt modelId="{2690A12C-7053-4C22-9134-6C9E2DE4197C}" type="parTrans" cxnId="{7C91BA0E-DA5F-475D-B087-0D03CA99C016}">
      <dgm:prSet/>
      <dgm:spPr/>
      <dgm:t>
        <a:bodyPr/>
        <a:lstStyle/>
        <a:p>
          <a:endParaRPr lang="pt-BR" sz="1400" b="1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588CF273-F620-4287-AA26-E16DEB1E2B73}" type="sibTrans" cxnId="{7C91BA0E-DA5F-475D-B087-0D03CA99C016}">
      <dgm:prSet/>
      <dgm:spPr/>
      <dgm:t>
        <a:bodyPr/>
        <a:lstStyle/>
        <a:p>
          <a:endParaRPr lang="pt-BR" sz="1400" b="1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3C02BCD5-669D-475A-A56F-62C5879E30CD}">
      <dgm:prSet phldrT="[Texto]" custT="1"/>
      <dgm:spPr/>
      <dgm:t>
        <a:bodyPr/>
        <a:lstStyle/>
        <a:p>
          <a:r>
            <a:rPr lang="pt-BR" sz="2000" b="1" dirty="0">
              <a:solidFill>
                <a:schemeClr val="tx1"/>
              </a:solidFill>
              <a:latin typeface="Arial Black" panose="020B0A04020102020204" pitchFamily="34" charset="0"/>
            </a:rPr>
            <a:t>FÍSICO</a:t>
          </a:r>
        </a:p>
      </dgm:t>
    </dgm:pt>
    <dgm:pt modelId="{06066782-610C-42AE-A857-0A912F2DBD25}" type="parTrans" cxnId="{83D4ED05-18F3-4524-A43A-2FE36A896055}">
      <dgm:prSet/>
      <dgm:spPr/>
      <dgm:t>
        <a:bodyPr/>
        <a:lstStyle/>
        <a:p>
          <a:endParaRPr lang="pt-BR" sz="1400" b="1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9F0761A9-372E-4A8E-9EC9-6D5126814BFA}" type="sibTrans" cxnId="{83D4ED05-18F3-4524-A43A-2FE36A896055}">
      <dgm:prSet/>
      <dgm:spPr/>
      <dgm:t>
        <a:bodyPr/>
        <a:lstStyle/>
        <a:p>
          <a:endParaRPr lang="pt-BR" sz="1400" b="1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362DF979-31CF-44A6-9B0B-DFABDEC96B03}">
      <dgm:prSet phldrT="[Texto]"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  <a:latin typeface="Arial Black" panose="020B0A04020102020204" pitchFamily="34" charset="0"/>
            </a:rPr>
            <a:t>QUÍMICO</a:t>
          </a:r>
        </a:p>
      </dgm:t>
    </dgm:pt>
    <dgm:pt modelId="{C49EDDCB-055C-4F7F-865B-909CCF35F9BC}" type="parTrans" cxnId="{4D906E12-7AAB-43DB-BA5A-E95D4549C6FA}">
      <dgm:prSet/>
      <dgm:spPr/>
      <dgm:t>
        <a:bodyPr/>
        <a:lstStyle/>
        <a:p>
          <a:endParaRPr lang="pt-BR" sz="1400" b="1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CE6BF9AF-A6B8-479F-8268-39D75C3581FD}" type="sibTrans" cxnId="{4D906E12-7AAB-43DB-BA5A-E95D4549C6FA}">
      <dgm:prSet/>
      <dgm:spPr/>
      <dgm:t>
        <a:bodyPr/>
        <a:lstStyle/>
        <a:p>
          <a:endParaRPr lang="pt-BR" sz="1400" b="1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E5AE4FBE-465D-44C7-83B0-77D90359C8CF}">
      <dgm:prSet phldrT="[Texto]" custT="1"/>
      <dgm:spPr/>
      <dgm:t>
        <a:bodyPr/>
        <a:lstStyle/>
        <a:p>
          <a:r>
            <a:rPr lang="pt-BR" sz="1400" b="1" dirty="0">
              <a:solidFill>
                <a:schemeClr val="tx1"/>
              </a:solidFill>
              <a:latin typeface="Arial Black" panose="020B0A04020102020204" pitchFamily="34" charset="0"/>
            </a:rPr>
            <a:t>BIOLÓGICO</a:t>
          </a:r>
        </a:p>
      </dgm:t>
    </dgm:pt>
    <dgm:pt modelId="{E002B95A-8C8E-4C25-974A-94E8DC735F70}" type="parTrans" cxnId="{344D9D3C-BA07-42BC-9B0E-B6210F79AF16}">
      <dgm:prSet/>
      <dgm:spPr/>
      <dgm:t>
        <a:bodyPr/>
        <a:lstStyle/>
        <a:p>
          <a:endParaRPr lang="pt-BR" sz="1400" b="1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A2E7FFC4-D04B-4309-A8D8-950AF86AE668}" type="sibTrans" cxnId="{344D9D3C-BA07-42BC-9B0E-B6210F79AF16}">
      <dgm:prSet/>
      <dgm:spPr/>
      <dgm:t>
        <a:bodyPr/>
        <a:lstStyle/>
        <a:p>
          <a:endParaRPr lang="pt-BR" sz="1400" b="1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74933909-7ECA-4C97-8C6D-5159B3461E66}" type="pres">
      <dgm:prSet presAssocID="{8BB255B9-D680-4686-9736-69E25A92D0C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EE5A5B-A7E1-4FFB-AB4F-6D239F1DDD9E}" type="pres">
      <dgm:prSet presAssocID="{C61215EA-A883-4A96-9511-8EE7142D24EE}" presName="centerShape" presStyleLbl="node0" presStyleIdx="0" presStyleCnt="1" custScaleX="135122" custScaleY="134452" custLinFactNeighborY="1166"/>
      <dgm:spPr/>
      <dgm:t>
        <a:bodyPr/>
        <a:lstStyle/>
        <a:p>
          <a:endParaRPr lang="pt-BR"/>
        </a:p>
      </dgm:t>
    </dgm:pt>
    <dgm:pt modelId="{4931190A-A12D-46A8-BC92-72451EAA486A}" type="pres">
      <dgm:prSet presAssocID="{3C02BCD5-669D-475A-A56F-62C5879E30CD}" presName="node" presStyleLbl="node1" presStyleIdx="0" presStyleCnt="3" custScaleX="109753" custRadScaleRad="86411" custRadScaleInc="19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74E25B-9EC2-4C0C-A92C-3B7CB0EEE6BD}" type="pres">
      <dgm:prSet presAssocID="{3C02BCD5-669D-475A-A56F-62C5879E30CD}" presName="dummy" presStyleCnt="0"/>
      <dgm:spPr/>
    </dgm:pt>
    <dgm:pt modelId="{54D6CB99-BCE1-4B9A-9DF0-AFE2A69840D6}" type="pres">
      <dgm:prSet presAssocID="{9F0761A9-372E-4A8E-9EC9-6D5126814BFA}" presName="sibTrans" presStyleLbl="sibTrans2D1" presStyleIdx="0" presStyleCnt="3"/>
      <dgm:spPr/>
      <dgm:t>
        <a:bodyPr/>
        <a:lstStyle/>
        <a:p>
          <a:endParaRPr lang="pt-BR"/>
        </a:p>
      </dgm:t>
    </dgm:pt>
    <dgm:pt modelId="{6B12DAC4-7E3F-4134-9AB0-635820C7CA81}" type="pres">
      <dgm:prSet presAssocID="{362DF979-31CF-44A6-9B0B-DFABDEC96B03}" presName="node" presStyleLbl="node1" presStyleIdx="1" presStyleCnt="3" custScaleX="105917" custScaleY="102907" custRadScaleRad="90840" custRadScaleInc="-66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52F127-9D7B-43A3-AEC2-1D65C6BA8CBE}" type="pres">
      <dgm:prSet presAssocID="{362DF979-31CF-44A6-9B0B-DFABDEC96B03}" presName="dummy" presStyleCnt="0"/>
      <dgm:spPr/>
    </dgm:pt>
    <dgm:pt modelId="{903793DD-2E74-49D7-BAEF-CC7591481E7B}" type="pres">
      <dgm:prSet presAssocID="{CE6BF9AF-A6B8-479F-8268-39D75C3581FD}" presName="sibTrans" presStyleLbl="sibTrans2D1" presStyleIdx="1" presStyleCnt="3"/>
      <dgm:spPr/>
      <dgm:t>
        <a:bodyPr/>
        <a:lstStyle/>
        <a:p>
          <a:endParaRPr lang="pt-BR"/>
        </a:p>
      </dgm:t>
    </dgm:pt>
    <dgm:pt modelId="{897A2964-380A-4D4B-94F3-47F16F27521B}" type="pres">
      <dgm:prSet presAssocID="{E5AE4FBE-465D-44C7-83B0-77D90359C8CF}" presName="node" presStyleLbl="node1" presStyleIdx="2" presStyleCnt="3" custScaleX="125383" custScaleY="106494" custRadScaleRad="88384" custRadScaleInc="-18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F8C4A8-172F-4664-B17D-5BF98117307B}" type="pres">
      <dgm:prSet presAssocID="{E5AE4FBE-465D-44C7-83B0-77D90359C8CF}" presName="dummy" presStyleCnt="0"/>
      <dgm:spPr/>
    </dgm:pt>
    <dgm:pt modelId="{B33CF29B-5D81-4DCF-BC89-646B5A429BDB}" type="pres">
      <dgm:prSet presAssocID="{A2E7FFC4-D04B-4309-A8D8-950AF86AE668}" presName="sibTrans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9D86F0AA-A44B-4B24-9C03-5EFB16C60D32}" type="presOf" srcId="{8BB255B9-D680-4686-9736-69E25A92D0C0}" destId="{74933909-7ECA-4C97-8C6D-5159B3461E66}" srcOrd="0" destOrd="0" presId="urn:microsoft.com/office/officeart/2005/8/layout/radial6"/>
    <dgm:cxn modelId="{7C91BA0E-DA5F-475D-B087-0D03CA99C016}" srcId="{8BB255B9-D680-4686-9736-69E25A92D0C0}" destId="{C61215EA-A883-4A96-9511-8EE7142D24EE}" srcOrd="0" destOrd="0" parTransId="{2690A12C-7053-4C22-9134-6C9E2DE4197C}" sibTransId="{588CF273-F620-4287-AA26-E16DEB1E2B73}"/>
    <dgm:cxn modelId="{D0628D36-BAEE-487E-A808-D1A3D9B6515C}" type="presOf" srcId="{362DF979-31CF-44A6-9B0B-DFABDEC96B03}" destId="{6B12DAC4-7E3F-4134-9AB0-635820C7CA81}" srcOrd="0" destOrd="0" presId="urn:microsoft.com/office/officeart/2005/8/layout/radial6"/>
    <dgm:cxn modelId="{81956BB8-54E6-4B83-BAF4-2BFDA8691ACA}" type="presOf" srcId="{9F0761A9-372E-4A8E-9EC9-6D5126814BFA}" destId="{54D6CB99-BCE1-4B9A-9DF0-AFE2A69840D6}" srcOrd="0" destOrd="0" presId="urn:microsoft.com/office/officeart/2005/8/layout/radial6"/>
    <dgm:cxn modelId="{541BBF34-997D-44F9-863A-252BA3F2C5D9}" type="presOf" srcId="{3C02BCD5-669D-475A-A56F-62C5879E30CD}" destId="{4931190A-A12D-46A8-BC92-72451EAA486A}" srcOrd="0" destOrd="0" presId="urn:microsoft.com/office/officeart/2005/8/layout/radial6"/>
    <dgm:cxn modelId="{D6761604-8003-4CB9-B67B-F5EBD7EEEE6E}" type="presOf" srcId="{E5AE4FBE-465D-44C7-83B0-77D90359C8CF}" destId="{897A2964-380A-4D4B-94F3-47F16F27521B}" srcOrd="0" destOrd="0" presId="urn:microsoft.com/office/officeart/2005/8/layout/radial6"/>
    <dgm:cxn modelId="{136F2762-3439-4F4B-A488-5AD7996C3210}" type="presOf" srcId="{C61215EA-A883-4A96-9511-8EE7142D24EE}" destId="{21EE5A5B-A7E1-4FFB-AB4F-6D239F1DDD9E}" srcOrd="0" destOrd="0" presId="urn:microsoft.com/office/officeart/2005/8/layout/radial6"/>
    <dgm:cxn modelId="{4D906E12-7AAB-43DB-BA5A-E95D4549C6FA}" srcId="{C61215EA-A883-4A96-9511-8EE7142D24EE}" destId="{362DF979-31CF-44A6-9B0B-DFABDEC96B03}" srcOrd="1" destOrd="0" parTransId="{C49EDDCB-055C-4F7F-865B-909CCF35F9BC}" sibTransId="{CE6BF9AF-A6B8-479F-8268-39D75C3581FD}"/>
    <dgm:cxn modelId="{83D4ED05-18F3-4524-A43A-2FE36A896055}" srcId="{C61215EA-A883-4A96-9511-8EE7142D24EE}" destId="{3C02BCD5-669D-475A-A56F-62C5879E30CD}" srcOrd="0" destOrd="0" parTransId="{06066782-610C-42AE-A857-0A912F2DBD25}" sibTransId="{9F0761A9-372E-4A8E-9EC9-6D5126814BFA}"/>
    <dgm:cxn modelId="{344D9D3C-BA07-42BC-9B0E-B6210F79AF16}" srcId="{C61215EA-A883-4A96-9511-8EE7142D24EE}" destId="{E5AE4FBE-465D-44C7-83B0-77D90359C8CF}" srcOrd="2" destOrd="0" parTransId="{E002B95A-8C8E-4C25-974A-94E8DC735F70}" sibTransId="{A2E7FFC4-D04B-4309-A8D8-950AF86AE668}"/>
    <dgm:cxn modelId="{79CF50C5-C8C8-403C-BC5C-717C19657439}" type="presOf" srcId="{CE6BF9AF-A6B8-479F-8268-39D75C3581FD}" destId="{903793DD-2E74-49D7-BAEF-CC7591481E7B}" srcOrd="0" destOrd="0" presId="urn:microsoft.com/office/officeart/2005/8/layout/radial6"/>
    <dgm:cxn modelId="{8721E196-DD43-4681-9E78-775B7F65005C}" type="presOf" srcId="{A2E7FFC4-D04B-4309-A8D8-950AF86AE668}" destId="{B33CF29B-5D81-4DCF-BC89-646B5A429BDB}" srcOrd="0" destOrd="0" presId="urn:microsoft.com/office/officeart/2005/8/layout/radial6"/>
    <dgm:cxn modelId="{2E91CC7D-5F3A-479B-8D11-8B87F50124D0}" type="presParOf" srcId="{74933909-7ECA-4C97-8C6D-5159B3461E66}" destId="{21EE5A5B-A7E1-4FFB-AB4F-6D239F1DDD9E}" srcOrd="0" destOrd="0" presId="urn:microsoft.com/office/officeart/2005/8/layout/radial6"/>
    <dgm:cxn modelId="{78845256-D9B2-467A-9E75-06895DECD93C}" type="presParOf" srcId="{74933909-7ECA-4C97-8C6D-5159B3461E66}" destId="{4931190A-A12D-46A8-BC92-72451EAA486A}" srcOrd="1" destOrd="0" presId="urn:microsoft.com/office/officeart/2005/8/layout/radial6"/>
    <dgm:cxn modelId="{496C85EB-7200-4D77-B36B-89C639A5102D}" type="presParOf" srcId="{74933909-7ECA-4C97-8C6D-5159B3461E66}" destId="{3474E25B-9EC2-4C0C-A92C-3B7CB0EEE6BD}" srcOrd="2" destOrd="0" presId="urn:microsoft.com/office/officeart/2005/8/layout/radial6"/>
    <dgm:cxn modelId="{9B00F8E5-C181-426D-BDED-B1BE88103563}" type="presParOf" srcId="{74933909-7ECA-4C97-8C6D-5159B3461E66}" destId="{54D6CB99-BCE1-4B9A-9DF0-AFE2A69840D6}" srcOrd="3" destOrd="0" presId="urn:microsoft.com/office/officeart/2005/8/layout/radial6"/>
    <dgm:cxn modelId="{0999A90A-F6DA-4308-8710-D046CFFBB49B}" type="presParOf" srcId="{74933909-7ECA-4C97-8C6D-5159B3461E66}" destId="{6B12DAC4-7E3F-4134-9AB0-635820C7CA81}" srcOrd="4" destOrd="0" presId="urn:microsoft.com/office/officeart/2005/8/layout/radial6"/>
    <dgm:cxn modelId="{CBF40C96-AC08-45D8-9DFE-FCDED6CC9197}" type="presParOf" srcId="{74933909-7ECA-4C97-8C6D-5159B3461E66}" destId="{0F52F127-9D7B-43A3-AEC2-1D65C6BA8CBE}" srcOrd="5" destOrd="0" presId="urn:microsoft.com/office/officeart/2005/8/layout/radial6"/>
    <dgm:cxn modelId="{B0021C90-5F30-476F-AFFB-154A1F6B4E35}" type="presParOf" srcId="{74933909-7ECA-4C97-8C6D-5159B3461E66}" destId="{903793DD-2E74-49D7-BAEF-CC7591481E7B}" srcOrd="6" destOrd="0" presId="urn:microsoft.com/office/officeart/2005/8/layout/radial6"/>
    <dgm:cxn modelId="{528BD301-86D4-478C-B83D-754C86A01749}" type="presParOf" srcId="{74933909-7ECA-4C97-8C6D-5159B3461E66}" destId="{897A2964-380A-4D4B-94F3-47F16F27521B}" srcOrd="7" destOrd="0" presId="urn:microsoft.com/office/officeart/2005/8/layout/radial6"/>
    <dgm:cxn modelId="{24D161FC-4CBD-4EC0-B9D8-2D3125A33029}" type="presParOf" srcId="{74933909-7ECA-4C97-8C6D-5159B3461E66}" destId="{49F8C4A8-172F-4664-B17D-5BF98117307B}" srcOrd="8" destOrd="0" presId="urn:microsoft.com/office/officeart/2005/8/layout/radial6"/>
    <dgm:cxn modelId="{B950C118-94C9-4D45-B16B-06055E7F55A1}" type="presParOf" srcId="{74933909-7ECA-4C97-8C6D-5159B3461E66}" destId="{B33CF29B-5D81-4DCF-BC89-646B5A429BD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CC98C-AB8F-424F-BA06-17CB647B4247}" type="datetimeFigureOut">
              <a:rPr lang="pt-BR" smtClean="0"/>
              <a:t>22/06/2020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B7678-72F8-479A-97E3-021B64FA16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9977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EBC76-ABA3-4AC1-877D-C7BF0991219B}" type="datetimeFigureOut">
              <a:rPr lang="pt-BR" smtClean="0"/>
              <a:t>22/06/2020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892B3-0433-4024-BB28-B3AF481F7A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9073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1296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biomassa microbiana é a massa total de microrganismos em um determinado volume de solo </a:t>
            </a:r>
            <a:r>
              <a:rPr lang="pt-BR" dirty="0">
                <a:effectLst/>
              </a:rPr>
              <a:t>é composta principalmente por fungos e bactérias que são os responsáveis por quase toda a atividade biológica neste meio. 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 a microbiota do solo é a principal responsável pela decomposição dos compostos orgânicos, pela ciclagem de nutrientes e pelo fluxo de energia do solo, a biomassa microbiana e sua atividade têm sido apontadas como as características mais sensíveis às alterações na qualidade do solo, causadas por mudanças de uso e práticas de manejo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6260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Outro indicador</a:t>
            </a:r>
            <a:r>
              <a:rPr lang="pt-BR" baseline="0" dirty="0"/>
              <a:t> biológico de qualidade do solo é a atividade microbiana, que é expressa através da respiração basal do solo. Refere-se a quantidade de co2 produzido pela biomassa microbiana.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9928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Outro indicador</a:t>
            </a:r>
            <a:r>
              <a:rPr lang="pt-BR" baseline="0" dirty="0"/>
              <a:t> biológico de qualidade do solo é a atividade microbiana, que é expressa através da respiração basal do solo. Refere-se a quantidade de co2 produzido pela biomassa microbiana.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7249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Outro indicador</a:t>
            </a:r>
            <a:r>
              <a:rPr lang="pt-BR" baseline="0" dirty="0"/>
              <a:t> biológico de qualidade do solo é a atividade microbiana, que é expressa através da respiração basal do solo. Refere-se a quantidade de co2 produzido pela biomassa microbiana.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0630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Avaliação da qualidade do solo sob diferentes cultivos agrícolas, queimadas, fertirrigação, aplicação de defensivos agrícolas em comparação a uma vegetação não impactada (mata nativa).</a:t>
            </a:r>
          </a:p>
        </p:txBody>
      </p:sp>
    </p:spTree>
    <p:extLst>
      <p:ext uri="{BB962C8B-B14F-4D97-AF65-F5344CB8AC3E}">
        <p14:creationId xmlns:p14="http://schemas.microsoft.com/office/powerpoint/2010/main" val="2713889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atividade microbiana do solo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foi determinada pelo método da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respiração basal, durante dez dias de incubação. As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amostras são colocadas em vidros herméticos e o CO2 emitido é capturado pelo hidróxido de sódio e posteriormente é feito a titulação com ácido clorídrico.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3758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capacidade de campo expressa a quantidade de água retida numa amostra de solo após saturação. Esse dado é usado para ajustar a capacidade de campo das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amostras para 60%, considerada ótima para os microrganismos. 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diferença entre o volume de água adicionado e o volume percolado indica o volume de água retido no solo.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água gˉ¹ de solo seco.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979843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Pesar 50 g de solo em frascos de vidro de 100 ml. Adicionar 10 ml de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NaOH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M em copinho descartável e colocar imediatamente dentro do frasco de vidro com auxílio de uma pinça. Fechar o frasco de vidro com o solo imediatamente após o posicionamento do copinho descartável (com 10 ml de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NaOH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88617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os tratamentos controle serão utilizados frascos sem solo. Em cada frasco de vidro será adicionado copinhos descartáveis contendo 10 ml de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NaOH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1 M para captura do 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gerado.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37733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Passado o período de incubação, será adicionado 2 ml de BaCl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10% ao copinho descartável imediatamente após abertura do frasco hermético para finalizar a reação de captura do 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3115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Diferente dos flocos microbianos, no grânulo os microrganismos estão fortemente unidos em uma estrutura rígida. Pouca mobilidade dentro do grânulo.</a:t>
            </a:r>
          </a:p>
        </p:txBody>
      </p:sp>
    </p:spTree>
    <p:extLst>
      <p:ext uri="{BB962C8B-B14F-4D97-AF65-F5344CB8AC3E}">
        <p14:creationId xmlns:p14="http://schemas.microsoft.com/office/powerpoint/2010/main" val="2120477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/>
              <a:t>Adicionar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gotas de fenolftaleína a 1% como indicador e titulado com solução de ácido clorídrico a 0,5 M. 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10975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4820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Diferente dos flocos microbianos, no grânulo os microrganismos estão fortemente unidos em uma estrutura rígida. Pouca mobilidade dentro do grânulo.</a:t>
            </a:r>
          </a:p>
        </p:txBody>
      </p:sp>
    </p:spTree>
    <p:extLst>
      <p:ext uri="{BB962C8B-B14F-4D97-AF65-F5344CB8AC3E}">
        <p14:creationId xmlns:p14="http://schemas.microsoft.com/office/powerpoint/2010/main" val="1664273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Diferente dos flocos microbianos, no grânulo os microrganismos estão fortemente unidos em uma estrutura rígida. Pouca mobilidade dentro do grânulo.</a:t>
            </a:r>
          </a:p>
        </p:txBody>
      </p:sp>
    </p:spTree>
    <p:extLst>
      <p:ext uri="{BB962C8B-B14F-4D97-AF65-F5344CB8AC3E}">
        <p14:creationId xmlns:p14="http://schemas.microsoft.com/office/powerpoint/2010/main" val="513144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Diferente dos flocos microbianos, no grânulo os microrganismos estão fortemente unidos em uma estrutura rígida. Pouca mobilidade dentro do grânulo.</a:t>
            </a:r>
          </a:p>
        </p:txBody>
      </p:sp>
    </p:spTree>
    <p:extLst>
      <p:ext uri="{BB962C8B-B14F-4D97-AF65-F5344CB8AC3E}">
        <p14:creationId xmlns:p14="http://schemas.microsoft.com/office/powerpoint/2010/main" val="2774179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6053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/>
              <a:t>As funções do solo são proporcionar a atividade biológica, diversidade e produtividade, regular a distribuição de água e fluxo de nutrientes, filtrar e agir como </a:t>
            </a:r>
            <a:r>
              <a:rPr lang="pt-BR" sz="1200" dirty="0" err="1"/>
              <a:t>tamponante</a:t>
            </a:r>
            <a:r>
              <a:rPr lang="pt-BR" sz="1200" dirty="0"/>
              <a:t>, imobilizar contaminantes, armazenar e </a:t>
            </a:r>
            <a:r>
              <a:rPr lang="pt-BR" sz="1200" dirty="0" err="1"/>
              <a:t>ciclar</a:t>
            </a:r>
            <a:r>
              <a:rPr lang="pt-BR" sz="1200" dirty="0"/>
              <a:t> nutrientes e outros elementos e fornecer apoio socioeconômico (</a:t>
            </a:r>
            <a:r>
              <a:rPr lang="pt-BR" sz="1200" dirty="0" err="1"/>
              <a:t>Seybold</a:t>
            </a:r>
            <a:r>
              <a:rPr lang="pt-BR" sz="1200" dirty="0"/>
              <a:t> et al., 1998 apud </a:t>
            </a:r>
            <a:r>
              <a:rPr lang="pt-BR" sz="1200" dirty="0" err="1"/>
              <a:t>Vezzani</a:t>
            </a:r>
            <a:r>
              <a:rPr lang="pt-BR" sz="1200" dirty="0"/>
              <a:t> e </a:t>
            </a:r>
            <a:r>
              <a:rPr lang="pt-BR" sz="1200" dirty="0" err="1"/>
              <a:t>Mielniczuk</a:t>
            </a:r>
            <a:r>
              <a:rPr lang="pt-BR" sz="1200" dirty="0"/>
              <a:t>, 2009)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5564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9951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qualidade do solo deve englobar as suas propriedades físicas, químicas e biológicas de maneira que provê o meio para o crescimento das plantas, regula a distribuição da água no meio ambiente,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 como um tampão ambiental e na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degradação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compostos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danosos ao ambiente.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/>
              <a:t>Os</a:t>
            </a:r>
            <a:r>
              <a:rPr lang="pt-BR" b="1" baseline="0" dirty="0"/>
              <a:t> indicadores de qualidade são geralmente físico ou químicos, devido aos </a:t>
            </a:r>
            <a:r>
              <a:rPr lang="pt-BR" b="1" baseline="0" dirty="0" err="1"/>
              <a:t>ind</a:t>
            </a:r>
            <a:r>
              <a:rPr lang="pt-BR" b="1" baseline="0" dirty="0"/>
              <a:t> </a:t>
            </a:r>
            <a:r>
              <a:rPr lang="pt-BR" b="1" baseline="0" dirty="0" err="1"/>
              <a:t>Bio</a:t>
            </a:r>
            <a:r>
              <a:rPr lang="pt-BR" b="1" baseline="0" dirty="0"/>
              <a:t> serem mais difíceis de ser quantificados, apesar disso eles </a:t>
            </a:r>
            <a:r>
              <a:rPr lang="pt-BR" b="1" dirty="0"/>
              <a:t>são mais sensíveis aos impactos causados pelo manejo do solo, pois</a:t>
            </a:r>
            <a:r>
              <a:rPr lang="pt-BR" b="1" baseline="0" dirty="0"/>
              <a:t> respondem mais rapidamente aos efeitos do uso do solo</a:t>
            </a:r>
            <a:r>
              <a:rPr lang="pt-BR" b="1" dirty="0"/>
              <a:t>,</a:t>
            </a:r>
            <a:r>
              <a:rPr lang="pt-BR" b="1" baseline="0" dirty="0"/>
              <a:t> </a:t>
            </a:r>
            <a:r>
              <a:rPr lang="pt-BR" b="1" dirty="0"/>
              <a:t>permitindo que sejam tomadas medidas antes que danos permanentes ocorram.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044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9B2A-E089-4869-AFC7-4EA17D1D3BF8}" type="datetime1">
              <a:rPr lang="pt-BR" smtClean="0"/>
              <a:t>22/06/2020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54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37F0-DD7C-46F1-9F3A-18EBAB70E6DB}" type="datetime1">
              <a:rPr lang="pt-BR" smtClean="0"/>
              <a:t>22/06/2020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72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4CD6-E231-4F83-B06F-B18B02F50BFD}" type="datetime1">
              <a:rPr lang="pt-BR" smtClean="0"/>
              <a:t>22/06/2020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14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3413F-7BD0-459A-8A24-94F61358F4AD}" type="datetime1">
              <a:rPr lang="pt-BR" smtClean="0"/>
              <a:t>22/06/2020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86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745C-40FD-41C8-A3C2-49C1CD1C926F}" type="datetime1">
              <a:rPr lang="pt-BR" smtClean="0"/>
              <a:t>22/06/2020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02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944-9643-4072-AA3A-4335E477BF0B}" type="datetime1">
              <a:rPr lang="pt-BR" smtClean="0"/>
              <a:t>22/06/2020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93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15BF-454F-46F7-8AD0-8702B091F722}" type="datetime1">
              <a:rPr lang="pt-BR" smtClean="0"/>
              <a:t>22/06/2020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52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729D-7D0E-4CED-A22B-73907538A00E}" type="datetime1">
              <a:rPr lang="pt-BR" smtClean="0"/>
              <a:t>22/06/2020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95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F904-85A9-4D98-8919-544B4EB27AFB}" type="datetime1">
              <a:rPr lang="pt-BR" smtClean="0"/>
              <a:t>22/06/2020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16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B210-1A68-4872-8513-8CC88AB47230}" type="datetime1">
              <a:rPr lang="pt-BR" smtClean="0"/>
              <a:t>22/06/2020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13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4F69-4C22-40EF-8A63-E7F1561CAE3F}" type="datetime1">
              <a:rPr lang="pt-BR" smtClean="0"/>
              <a:t>22/06/2020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01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F1169-9F19-42CB-9CB2-CFD3D2DE40BA}" type="datetime1">
              <a:rPr lang="pt-BR" smtClean="0"/>
              <a:t>22/06/2020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98DDE-F01D-4AE6-A24B-EBF36E6EEE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55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eg"/><Relationship Id="rId4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D6A6093-CD21-476B-8EDB-024E201DCC02}"/>
              </a:ext>
            </a:extLst>
          </p:cNvPr>
          <p:cNvSpPr/>
          <p:nvPr/>
        </p:nvSpPr>
        <p:spPr>
          <a:xfrm>
            <a:off x="2286000" y="244972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es-MX" sz="2400" b="1" dirty="0">
                <a:latin typeface="Calibri" panose="020F0502020204030204" pitchFamily="34" charset="0"/>
              </a:rPr>
              <a:t>UNIVERSIDADE DE SÃO PAULO</a:t>
            </a:r>
          </a:p>
          <a:p>
            <a:pPr algn="ctr"/>
            <a:r>
              <a:rPr lang="pt-BR" altLang="es-MX" sz="2400" b="1" dirty="0">
                <a:latin typeface="Calibri" panose="020F0502020204030204" pitchFamily="34" charset="0"/>
              </a:rPr>
              <a:t> ESCOLA DE ENGENHARIA DE SÃO CARLOS</a:t>
            </a:r>
          </a:p>
          <a:p>
            <a:pPr algn="ctr"/>
            <a:r>
              <a:rPr lang="pt-BR" altLang="es-MX" sz="2400" b="1" dirty="0">
                <a:latin typeface="Calibri" panose="020F0502020204030204" pitchFamily="34" charset="0"/>
              </a:rPr>
              <a:t>DEPARTAMENTO DE ENGENHARIA AMBIENTAL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09D58352-B816-4DE8-9102-53491B8D8483}"/>
              </a:ext>
            </a:extLst>
          </p:cNvPr>
          <p:cNvSpPr/>
          <p:nvPr/>
        </p:nvSpPr>
        <p:spPr>
          <a:xfrm>
            <a:off x="810358" y="2110015"/>
            <a:ext cx="10571284" cy="4268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79705" algn="ctr">
              <a:lnSpc>
                <a:spcPct val="150000"/>
              </a:lnSpc>
              <a:spcAft>
                <a:spcPts val="600"/>
              </a:spcAft>
              <a:tabLst>
                <a:tab pos="450215" algn="l"/>
              </a:tabLst>
            </a:pPr>
            <a:r>
              <a:rPr lang="pt-BR" sz="2000" b="1" dirty="0">
                <a:latin typeface="Times New Roman" panose="02020603050405020304" pitchFamily="18" charset="0"/>
              </a:rPr>
              <a:t>AGREGAÇÃO CELULAR: BIOFILMES E GRÂNULOS</a:t>
            </a:r>
          </a:p>
          <a:p>
            <a:pPr marL="179705" algn="ctr">
              <a:lnSpc>
                <a:spcPct val="150000"/>
              </a:lnSpc>
              <a:spcAft>
                <a:spcPts val="600"/>
              </a:spcAft>
              <a:tabLst>
                <a:tab pos="450215" algn="l"/>
              </a:tabLst>
            </a:pPr>
            <a:endParaRPr lang="pt-BR" sz="2000" b="1" dirty="0">
              <a:latin typeface="Times New Roman" panose="02020603050405020304" pitchFamily="18" charset="0"/>
            </a:endParaRPr>
          </a:p>
          <a:p>
            <a:pPr marL="179705" algn="ctr">
              <a:lnSpc>
                <a:spcPct val="150000"/>
              </a:lnSpc>
              <a:spcAft>
                <a:spcPts val="600"/>
              </a:spcAft>
              <a:tabLst>
                <a:tab pos="450215" algn="l"/>
              </a:tabLst>
            </a:pPr>
            <a:r>
              <a:rPr lang="pt-B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DETERMINAÇÃO DA RESPIRAÇÃO BASAL DO SOLO</a:t>
            </a:r>
          </a:p>
          <a:p>
            <a:pPr algn="r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Monitores: Me. Caroline F. </a:t>
            </a:r>
            <a:r>
              <a:rPr lang="pt-B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Granatto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Me. Danilo H. Donato Rocha</a:t>
            </a:r>
          </a:p>
          <a:p>
            <a:pPr algn="r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Me. Francisco Rafael Sousa Freitas</a:t>
            </a:r>
            <a:r>
              <a:rPr lang="pt-B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Me. Henrique de Souza Dornelles</a:t>
            </a:r>
          </a:p>
          <a:p>
            <a:pPr marL="449580" indent="-449580" algn="r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79705" algn="r">
              <a:lnSpc>
                <a:spcPct val="150000"/>
              </a:lnSpc>
              <a:spcAft>
                <a:spcPts val="600"/>
              </a:spcAft>
              <a:tabLst>
                <a:tab pos="450215" algn="l"/>
              </a:tabLs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Apoio Técnico: Juliana Gonçalves dos Santos Custódio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73676442-A0D0-45F3-9FB9-8227EEBC9E11}"/>
              </a:ext>
            </a:extLst>
          </p:cNvPr>
          <p:cNvSpPr/>
          <p:nvPr/>
        </p:nvSpPr>
        <p:spPr>
          <a:xfrm>
            <a:off x="810358" y="5266443"/>
            <a:ext cx="4443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Profa. Dra.  Maria Bernadete A. </a:t>
            </a:r>
            <a:r>
              <a:rPr lang="pt-B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Varesche</a:t>
            </a:r>
            <a:endParaRPr lang="pt-BR" sz="20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6D78D2D8-BCCB-44A3-A0E9-B3748FEEC137}"/>
              </a:ext>
            </a:extLst>
          </p:cNvPr>
          <p:cNvSpPr/>
          <p:nvPr/>
        </p:nvSpPr>
        <p:spPr>
          <a:xfrm>
            <a:off x="1828128" y="1740683"/>
            <a:ext cx="8535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MICROBIOLOGIA E BIOQUÍMICA APLICADAS (SHS 0312)</a:t>
            </a:r>
          </a:p>
        </p:txBody>
      </p:sp>
      <p:sp>
        <p:nvSpPr>
          <p:cNvPr id="11" name="Seta: Pentágono 10">
            <a:extLst>
              <a:ext uri="{FF2B5EF4-FFF2-40B4-BE49-F238E27FC236}">
                <a16:creationId xmlns:a16="http://schemas.microsoft.com/office/drawing/2014/main" xmlns="" id="{4F38ABA6-69FB-4507-B819-F859C0D3816F}"/>
              </a:ext>
            </a:extLst>
          </p:cNvPr>
          <p:cNvSpPr/>
          <p:nvPr/>
        </p:nvSpPr>
        <p:spPr>
          <a:xfrm>
            <a:off x="1951892" y="3574328"/>
            <a:ext cx="914400" cy="369332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entágono 11">
            <a:extLst>
              <a:ext uri="{FF2B5EF4-FFF2-40B4-BE49-F238E27FC236}">
                <a16:creationId xmlns:a16="http://schemas.microsoft.com/office/drawing/2014/main" xmlns="" id="{46198CB9-8126-4527-AD54-863D0B807CA1}"/>
              </a:ext>
            </a:extLst>
          </p:cNvPr>
          <p:cNvSpPr/>
          <p:nvPr/>
        </p:nvSpPr>
        <p:spPr>
          <a:xfrm>
            <a:off x="1951892" y="2556002"/>
            <a:ext cx="914400" cy="369332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808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7184887-3DCB-45D5-A9CA-2C74B717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10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E083313-B11E-4CCD-9D85-1161AD15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740"/>
            <a:ext cx="10515600" cy="6480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Grânulos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21EE71-4E95-4D3B-9F68-94F7A8AE3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5" y="1704722"/>
            <a:ext cx="5183711" cy="3373255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1F4F4250-1D1F-42F0-9747-92E07023FB39}"/>
              </a:ext>
            </a:extLst>
          </p:cNvPr>
          <p:cNvGrpSpPr/>
          <p:nvPr/>
        </p:nvGrpSpPr>
        <p:grpSpPr>
          <a:xfrm>
            <a:off x="6514533" y="2510758"/>
            <a:ext cx="2880000" cy="2880000"/>
            <a:chOff x="6263184" y="2060810"/>
            <a:chExt cx="4140000" cy="4140000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xmlns="" id="{071A8D93-9910-4EC2-A96F-0C59ADD2B90B}"/>
                </a:ext>
              </a:extLst>
            </p:cNvPr>
            <p:cNvSpPr/>
            <p:nvPr/>
          </p:nvSpPr>
          <p:spPr>
            <a:xfrm>
              <a:off x="6263184" y="2060810"/>
              <a:ext cx="4140000" cy="414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xmlns="" id="{D03E084A-F37B-47FF-A285-BF9C6B8C5E31}"/>
                </a:ext>
              </a:extLst>
            </p:cNvPr>
            <p:cNvSpPr/>
            <p:nvPr/>
          </p:nvSpPr>
          <p:spPr>
            <a:xfrm>
              <a:off x="6709669" y="2511188"/>
              <a:ext cx="3240000" cy="32400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xmlns="" id="{5AD4A4AE-3CF3-4AC7-9E2A-DC447D77D159}"/>
                </a:ext>
              </a:extLst>
            </p:cNvPr>
            <p:cNvSpPr/>
            <p:nvPr/>
          </p:nvSpPr>
          <p:spPr>
            <a:xfrm>
              <a:off x="7429669" y="3230810"/>
              <a:ext cx="1800000" cy="180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9727F7EE-DACC-430D-BDFD-8AD931726DEA}"/>
              </a:ext>
            </a:extLst>
          </p:cNvPr>
          <p:cNvSpPr txBox="1"/>
          <p:nvPr/>
        </p:nvSpPr>
        <p:spPr>
          <a:xfrm>
            <a:off x="9705131" y="2452199"/>
            <a:ext cx="210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Acidogênicas</a:t>
            </a:r>
            <a:r>
              <a:rPr lang="pt-BR" dirty="0"/>
              <a:t> e redutoras de sulfato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xmlns="" id="{C66E2DC1-082A-435E-974B-CB227E9E3D90}"/>
              </a:ext>
            </a:extLst>
          </p:cNvPr>
          <p:cNvCxnSpPr/>
          <p:nvPr/>
        </p:nvCxnSpPr>
        <p:spPr>
          <a:xfrm>
            <a:off x="8161361" y="2695424"/>
            <a:ext cx="1514902" cy="0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A092F4F6-4948-4D90-9BB1-DC507147BC7E}"/>
              </a:ext>
            </a:extLst>
          </p:cNvPr>
          <p:cNvSpPr txBox="1"/>
          <p:nvPr/>
        </p:nvSpPr>
        <p:spPr>
          <a:xfrm>
            <a:off x="6993054" y="1828644"/>
            <a:ext cx="3851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Grânulo de reator anaeróbio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C891B3C5-ACB3-4010-BC7D-B5B9B25C5B4C}"/>
              </a:ext>
            </a:extLst>
          </p:cNvPr>
          <p:cNvSpPr txBox="1"/>
          <p:nvPr/>
        </p:nvSpPr>
        <p:spPr>
          <a:xfrm>
            <a:off x="1393660" y="1350761"/>
            <a:ext cx="3851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Floco microbiano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xmlns="" id="{B9A77C54-DCFE-4DA0-A3CB-BCD6907EF029}"/>
              </a:ext>
            </a:extLst>
          </p:cNvPr>
          <p:cNvCxnSpPr>
            <a:cxnSpLocks/>
          </p:cNvCxnSpPr>
          <p:nvPr/>
        </p:nvCxnSpPr>
        <p:spPr>
          <a:xfrm>
            <a:off x="8765710" y="3606420"/>
            <a:ext cx="1048603" cy="0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13C3A01C-3555-486A-95CE-FDE56112C38C}"/>
              </a:ext>
            </a:extLst>
          </p:cNvPr>
          <p:cNvSpPr txBox="1"/>
          <p:nvPr/>
        </p:nvSpPr>
        <p:spPr>
          <a:xfrm>
            <a:off x="9800662" y="3378189"/>
            <a:ext cx="2109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Acidogênicas</a:t>
            </a:r>
            <a:r>
              <a:rPr lang="pt-BR" dirty="0"/>
              <a:t> e metanogênicas hidrogenotróficas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C7079C0A-84DD-4504-B34E-930DF61B35C0}"/>
              </a:ext>
            </a:extLst>
          </p:cNvPr>
          <p:cNvSpPr txBox="1"/>
          <p:nvPr/>
        </p:nvSpPr>
        <p:spPr>
          <a:xfrm>
            <a:off x="7863953" y="5740829"/>
            <a:ext cx="3177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Acidogênicas</a:t>
            </a:r>
            <a:r>
              <a:rPr lang="pt-BR" dirty="0"/>
              <a:t> e metanogênicas hidrogenotróficas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xmlns="" id="{D843B3BE-8596-4E1F-9F82-AD723C15966A}"/>
              </a:ext>
            </a:extLst>
          </p:cNvPr>
          <p:cNvCxnSpPr>
            <a:cxnSpLocks/>
          </p:cNvCxnSpPr>
          <p:nvPr/>
        </p:nvCxnSpPr>
        <p:spPr>
          <a:xfrm>
            <a:off x="7975520" y="4012931"/>
            <a:ext cx="0" cy="1719129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184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7184887-3DCB-45D5-A9CA-2C74B717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11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E083313-B11E-4CCD-9D85-1161AD15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740"/>
            <a:ext cx="10515600" cy="6480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Grânulos – Reatores UASB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FBB1558-AA7F-4887-AEF6-D7F22B5446C4}"/>
              </a:ext>
            </a:extLst>
          </p:cNvPr>
          <p:cNvSpPr txBox="1"/>
          <p:nvPr/>
        </p:nvSpPr>
        <p:spPr>
          <a:xfrm>
            <a:off x="4694392" y="1226582"/>
            <a:ext cx="370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Grânulos de reator UASB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D2C9D0E-A92D-48C6-AC45-FF8A4A4EA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7" y="1229732"/>
            <a:ext cx="3819874" cy="51175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3053F87C-B6EA-430E-B024-C946DFBE7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794" y="1228740"/>
            <a:ext cx="6824703" cy="511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11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7184887-3DCB-45D5-A9CA-2C74B717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12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E083313-B11E-4CCD-9D85-1161AD15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740"/>
            <a:ext cx="10515600" cy="6480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Grânulos – Reatores UASB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F6571D46-7EB1-431F-9B21-B4F95F059F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" t="2011" r="2245" b="3032"/>
          <a:stretch/>
        </p:blipFill>
        <p:spPr>
          <a:xfrm>
            <a:off x="3152633" y="962740"/>
            <a:ext cx="7001301" cy="590269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A6642375-358B-4E3E-B4E5-E3B108FDB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3" y="4755110"/>
            <a:ext cx="2710832" cy="1966365"/>
          </a:xfrm>
          <a:prstGeom prst="rect">
            <a:avLst/>
          </a:prstGeom>
        </p:spPr>
      </p:pic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xmlns="" id="{C7C30E7C-62CC-4FA1-A982-B7CBA4E00721}"/>
              </a:ext>
            </a:extLst>
          </p:cNvPr>
          <p:cNvCxnSpPr>
            <a:cxnSpLocks/>
          </p:cNvCxnSpPr>
          <p:nvPr/>
        </p:nvCxnSpPr>
        <p:spPr>
          <a:xfrm>
            <a:off x="3152633" y="5940188"/>
            <a:ext cx="2035089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658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D6A6093-CD21-476B-8EDB-024E201DCC02}"/>
              </a:ext>
            </a:extLst>
          </p:cNvPr>
          <p:cNvSpPr/>
          <p:nvPr/>
        </p:nvSpPr>
        <p:spPr>
          <a:xfrm>
            <a:off x="2286000" y="244972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es-MX" sz="2400" b="1" dirty="0">
                <a:latin typeface="Calibri" panose="020F0502020204030204" pitchFamily="34" charset="0"/>
              </a:rPr>
              <a:t>UNIVERSIDADE DE SÃO PAULO</a:t>
            </a:r>
          </a:p>
          <a:p>
            <a:pPr algn="ctr"/>
            <a:r>
              <a:rPr lang="pt-BR" altLang="es-MX" sz="2400" b="1" dirty="0">
                <a:latin typeface="Calibri" panose="020F0502020204030204" pitchFamily="34" charset="0"/>
              </a:rPr>
              <a:t> ESCOLA DE ENGENHARIA DE SÃO CARLOS</a:t>
            </a:r>
          </a:p>
          <a:p>
            <a:pPr algn="ctr"/>
            <a:r>
              <a:rPr lang="pt-BR" altLang="es-MX" sz="2400" b="1" dirty="0">
                <a:latin typeface="Calibri" panose="020F0502020204030204" pitchFamily="34" charset="0"/>
              </a:rPr>
              <a:t>DEPARTAMENTO DE ENGENHARIA AMBIENTAL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09D58352-B816-4DE8-9102-53491B8D8483}"/>
              </a:ext>
            </a:extLst>
          </p:cNvPr>
          <p:cNvSpPr/>
          <p:nvPr/>
        </p:nvSpPr>
        <p:spPr>
          <a:xfrm>
            <a:off x="810358" y="2110015"/>
            <a:ext cx="10571284" cy="4268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79705" algn="ctr">
              <a:lnSpc>
                <a:spcPct val="150000"/>
              </a:lnSpc>
              <a:spcAft>
                <a:spcPts val="600"/>
              </a:spcAft>
              <a:tabLst>
                <a:tab pos="450215" algn="l"/>
              </a:tabLst>
            </a:pPr>
            <a:r>
              <a:rPr lang="pt-BR" sz="2000" b="1" dirty="0">
                <a:latin typeface="Times New Roman" panose="02020603050405020304" pitchFamily="18" charset="0"/>
              </a:rPr>
              <a:t>AGREGAÇÃO CELULAR: BIOFILMES E GRÂNULOS</a:t>
            </a:r>
          </a:p>
          <a:p>
            <a:pPr marL="179705" algn="ctr">
              <a:lnSpc>
                <a:spcPct val="150000"/>
              </a:lnSpc>
              <a:spcAft>
                <a:spcPts val="600"/>
              </a:spcAft>
              <a:tabLst>
                <a:tab pos="450215" algn="l"/>
              </a:tabLst>
            </a:pPr>
            <a:endParaRPr lang="pt-BR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705" algn="ctr">
              <a:lnSpc>
                <a:spcPct val="150000"/>
              </a:lnSpc>
              <a:spcAft>
                <a:spcPts val="600"/>
              </a:spcAft>
              <a:tabLst>
                <a:tab pos="450215" algn="l"/>
              </a:tabLst>
            </a:pPr>
            <a:r>
              <a:rPr lang="pt-B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DETERMINAÇÃO DA RESPIRAÇÃO BASAL DO SOLO</a:t>
            </a:r>
          </a:p>
          <a:p>
            <a:pPr algn="r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Monitores: Me. Caroline F. </a:t>
            </a:r>
            <a:r>
              <a:rPr lang="pt-B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Granatto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Me. Danilo H. Donato Rocha</a:t>
            </a:r>
          </a:p>
          <a:p>
            <a:pPr algn="r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Me. Francisco Rafael Sousa Freitas</a:t>
            </a:r>
            <a:r>
              <a:rPr lang="pt-B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Me. Henrique de Souza Dornelles</a:t>
            </a:r>
          </a:p>
          <a:p>
            <a:pPr marL="449580" indent="-449580" algn="r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79705" algn="r">
              <a:lnSpc>
                <a:spcPct val="150000"/>
              </a:lnSpc>
              <a:spcAft>
                <a:spcPts val="600"/>
              </a:spcAft>
              <a:tabLst>
                <a:tab pos="450215" algn="l"/>
              </a:tabLs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Apoio Técnico: Juliana Gonçalves dos Santos Custódio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73676442-A0D0-45F3-9FB9-8227EEBC9E11}"/>
              </a:ext>
            </a:extLst>
          </p:cNvPr>
          <p:cNvSpPr/>
          <p:nvPr/>
        </p:nvSpPr>
        <p:spPr>
          <a:xfrm>
            <a:off x="810358" y="5266443"/>
            <a:ext cx="4443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Profa. Dra.  Maria Bernadete A. </a:t>
            </a:r>
            <a:r>
              <a:rPr lang="pt-B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Varesche</a:t>
            </a:r>
            <a:endParaRPr lang="pt-BR" sz="20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6D78D2D8-BCCB-44A3-A0E9-B3748FEEC137}"/>
              </a:ext>
            </a:extLst>
          </p:cNvPr>
          <p:cNvSpPr/>
          <p:nvPr/>
        </p:nvSpPr>
        <p:spPr>
          <a:xfrm>
            <a:off x="1828128" y="1740683"/>
            <a:ext cx="8535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MICROBIOLOGIA E BIOQUÍMICA APLICADAS (SHS 0312)</a:t>
            </a:r>
          </a:p>
        </p:txBody>
      </p:sp>
      <p:sp>
        <p:nvSpPr>
          <p:cNvPr id="11" name="Seta: Pentágono 10">
            <a:extLst>
              <a:ext uri="{FF2B5EF4-FFF2-40B4-BE49-F238E27FC236}">
                <a16:creationId xmlns:a16="http://schemas.microsoft.com/office/drawing/2014/main" xmlns="" id="{4F38ABA6-69FB-4507-B819-F859C0D3816F}"/>
              </a:ext>
            </a:extLst>
          </p:cNvPr>
          <p:cNvSpPr/>
          <p:nvPr/>
        </p:nvSpPr>
        <p:spPr>
          <a:xfrm>
            <a:off x="1951892" y="3594616"/>
            <a:ext cx="914400" cy="369332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entágono 11">
            <a:extLst>
              <a:ext uri="{FF2B5EF4-FFF2-40B4-BE49-F238E27FC236}">
                <a16:creationId xmlns:a16="http://schemas.microsoft.com/office/drawing/2014/main" xmlns="" id="{46198CB9-8126-4527-AD54-863D0B807CA1}"/>
              </a:ext>
            </a:extLst>
          </p:cNvPr>
          <p:cNvSpPr/>
          <p:nvPr/>
        </p:nvSpPr>
        <p:spPr>
          <a:xfrm>
            <a:off x="1951892" y="2561742"/>
            <a:ext cx="914400" cy="369332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D6E6C75-1451-4150-8E7F-8C53714084D0}"/>
              </a:ext>
            </a:extLst>
          </p:cNvPr>
          <p:cNvSpPr/>
          <p:nvPr/>
        </p:nvSpPr>
        <p:spPr>
          <a:xfrm>
            <a:off x="1542377" y="3435284"/>
            <a:ext cx="8535743" cy="77923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724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17016"/>
            <a:ext cx="10515600" cy="648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Funções do solo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B68518F5-2E0B-49D5-84C7-B150EC244A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0" r="13185"/>
          <a:stretch/>
        </p:blipFill>
        <p:spPr>
          <a:xfrm>
            <a:off x="1760294" y="1515977"/>
            <a:ext cx="7528086" cy="52818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A07994D9-9A21-4A84-991E-0C1A00364619}"/>
              </a:ext>
            </a:extLst>
          </p:cNvPr>
          <p:cNvSpPr txBox="1"/>
          <p:nvPr/>
        </p:nvSpPr>
        <p:spPr>
          <a:xfrm>
            <a:off x="9228220" y="3513632"/>
            <a:ext cx="1455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606D0"/>
                </a:solidFill>
              </a:rPr>
              <a:t>de muitos seres vivos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C7F7E640-4165-45C8-B426-8521D82237E1}"/>
              </a:ext>
            </a:extLst>
          </p:cNvPr>
          <p:cNvSpPr txBox="1"/>
          <p:nvPr/>
        </p:nvSpPr>
        <p:spPr>
          <a:xfrm>
            <a:off x="9192123" y="5636432"/>
            <a:ext cx="2502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606D0"/>
                </a:solidFill>
              </a:rPr>
              <a:t>do ciclo hidrológico</a:t>
            </a:r>
          </a:p>
        </p:txBody>
      </p:sp>
    </p:spTree>
    <p:extLst>
      <p:ext uri="{BB962C8B-B14F-4D97-AF65-F5344CB8AC3E}">
        <p14:creationId xmlns:p14="http://schemas.microsoft.com/office/powerpoint/2010/main" val="2506750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2"/>
          <a:stretch/>
        </p:blipFill>
        <p:spPr>
          <a:xfrm flipH="1">
            <a:off x="6400800" y="3555397"/>
            <a:ext cx="5791198" cy="330260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17016"/>
            <a:ext cx="10515600" cy="648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 ambiental do solo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1762125"/>
            <a:ext cx="10515600" cy="368617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qualidade do solo é expressa como a capacidade do solo em desempenhar suas funções no momento atual e a preservação dessas funções para uso futuro (BURNS et al, 2006; LARSON; PEARCE, 1991; USDA-NRCS, 2001a).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89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817016"/>
            <a:ext cx="10515600" cy="648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 ambiental do solo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66847770"/>
              </p:ext>
            </p:extLst>
          </p:nvPr>
        </p:nvGraphicFramePr>
        <p:xfrm>
          <a:off x="1591599" y="1257300"/>
          <a:ext cx="9008802" cy="6064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19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0" r="12319"/>
          <a:stretch/>
        </p:blipFill>
        <p:spPr>
          <a:xfrm>
            <a:off x="9912439" y="4803296"/>
            <a:ext cx="2279561" cy="2054704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15066"/>
            <a:ext cx="10515600" cy="381558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A biomassa microbiana é a massa total de microrganismos em um determinado volume de solo (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JENKINSON; LADD, 1981; </a:t>
            </a:r>
            <a:r>
              <a:rPr lang="pt-B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MOREIRA; SIQUEIRA, 2006).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817016"/>
            <a:ext cx="10515600" cy="648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de qualidade do solo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6"/>
          <a:stretch/>
        </p:blipFill>
        <p:spPr>
          <a:xfrm>
            <a:off x="0" y="4803296"/>
            <a:ext cx="2743200" cy="205470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40" b="15511"/>
          <a:stretch/>
        </p:blipFill>
        <p:spPr>
          <a:xfrm>
            <a:off x="2743200" y="4803296"/>
            <a:ext cx="2771104" cy="205470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200" y="4803296"/>
            <a:ext cx="2739605" cy="205470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91" y="4806870"/>
            <a:ext cx="2043448" cy="2076143"/>
          </a:xfrm>
          <a:prstGeom prst="rect">
            <a:avLst/>
          </a:prstGeom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433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00250"/>
            <a:ext cx="5638799" cy="44513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	A respiração basal do solo é medida pela quantidade de CO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produzido pela biomassa microbiana (PARKIN et al., 1996).</a:t>
            </a: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817016"/>
            <a:ext cx="10515600" cy="648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Respiração basal do solo (RBS)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23" y="1585058"/>
            <a:ext cx="4433576" cy="5272942"/>
          </a:xfrm>
          <a:prstGeom prst="rect">
            <a:avLst/>
          </a:prstGeom>
        </p:spPr>
      </p:pic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049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817016"/>
            <a:ext cx="10515600" cy="648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Biomassa microbiana do solo (BMS)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19</a:t>
            </a:fld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20DC2D8A-6494-45EA-8552-0698A5F087BF}"/>
              </a:ext>
            </a:extLst>
          </p:cNvPr>
          <p:cNvSpPr/>
          <p:nvPr/>
        </p:nvSpPr>
        <p:spPr>
          <a:xfrm>
            <a:off x="1111166" y="3724453"/>
            <a:ext cx="274844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0" dirty="0">
                <a:cs typeface="Arial" panose="020B0604020202020204" pitchFamily="34" charset="0"/>
              </a:rPr>
              <a:t>qCO</a:t>
            </a:r>
            <a:r>
              <a:rPr lang="pt-BR" sz="8000" baseline="-25000" dirty="0">
                <a:cs typeface="Arial" panose="020B0604020202020204" pitchFamily="34" charset="0"/>
              </a:rPr>
              <a:t>2   </a:t>
            </a:r>
            <a:endParaRPr lang="pt-BR" sz="80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34180FF7-04EB-4B00-882C-B118DA894CFE}"/>
              </a:ext>
            </a:extLst>
          </p:cNvPr>
          <p:cNvSpPr txBox="1"/>
          <p:nvPr/>
        </p:nvSpPr>
        <p:spPr>
          <a:xfrm>
            <a:off x="3519890" y="3590997"/>
            <a:ext cx="679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dirty="0"/>
              <a:t>=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4B34FE25-9CA3-4D28-86E2-53B301198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9" t="19489" r="17769" b="20243"/>
          <a:stretch/>
        </p:blipFill>
        <p:spPr>
          <a:xfrm>
            <a:off x="5224029" y="1739556"/>
            <a:ext cx="3218193" cy="2745497"/>
          </a:xfrm>
          <a:prstGeom prst="rect">
            <a:avLst/>
          </a:prstGeom>
        </p:spPr>
      </p:pic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xmlns="" id="{3EC66932-97B9-4747-B7F1-BD3FB5F3ADBE}"/>
              </a:ext>
            </a:extLst>
          </p:cNvPr>
          <p:cNvCxnSpPr/>
          <p:nvPr/>
        </p:nvCxnSpPr>
        <p:spPr>
          <a:xfrm>
            <a:off x="4799126" y="4579893"/>
            <a:ext cx="4068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Agrupar 26">
            <a:extLst>
              <a:ext uri="{FF2B5EF4-FFF2-40B4-BE49-F238E27FC236}">
                <a16:creationId xmlns:a16="http://schemas.microsoft.com/office/drawing/2014/main" xmlns="" id="{ED64726C-F8F2-4379-98D2-5B4A4017E862}"/>
              </a:ext>
            </a:extLst>
          </p:cNvPr>
          <p:cNvGrpSpPr/>
          <p:nvPr/>
        </p:nvGrpSpPr>
        <p:grpSpPr>
          <a:xfrm>
            <a:off x="4799126" y="4809252"/>
            <a:ext cx="4115086" cy="1862048"/>
            <a:chOff x="5547529" y="3772142"/>
            <a:chExt cx="5414516" cy="2809802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xmlns="" id="{6E8035E7-FCE8-48AD-B865-77F765FF31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" b="47781"/>
            <a:stretch/>
          </p:blipFill>
          <p:spPr>
            <a:xfrm>
              <a:off x="5579374" y="3772142"/>
              <a:ext cx="5139790" cy="2494613"/>
            </a:xfrm>
            <a:prstGeom prst="rect">
              <a:avLst/>
            </a:prstGeom>
          </p:spPr>
        </p:pic>
        <p:sp>
          <p:nvSpPr>
            <p:cNvPr id="24" name="Elipse 23">
              <a:extLst>
                <a:ext uri="{FF2B5EF4-FFF2-40B4-BE49-F238E27FC236}">
                  <a16:creationId xmlns:a16="http://schemas.microsoft.com/office/drawing/2014/main" xmlns="" id="{6D230D65-CC61-47A6-8D2B-92EE931D1912}"/>
                </a:ext>
              </a:extLst>
            </p:cNvPr>
            <p:cNvSpPr/>
            <p:nvPr/>
          </p:nvSpPr>
          <p:spPr>
            <a:xfrm rot="1705535">
              <a:off x="7118422" y="5649047"/>
              <a:ext cx="1364776" cy="9328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xmlns="" id="{9C64FEB2-BE9F-4A38-817E-2540AE7A99F0}"/>
                </a:ext>
              </a:extLst>
            </p:cNvPr>
            <p:cNvSpPr/>
            <p:nvPr/>
          </p:nvSpPr>
          <p:spPr>
            <a:xfrm rot="20347046">
              <a:off x="9454116" y="5821029"/>
              <a:ext cx="1507929" cy="6480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xmlns="" id="{A1DB3AAE-FF56-4680-8690-DA511D639597}"/>
                </a:ext>
              </a:extLst>
            </p:cNvPr>
            <p:cNvSpPr/>
            <p:nvPr/>
          </p:nvSpPr>
          <p:spPr>
            <a:xfrm>
              <a:off x="5547529" y="6037914"/>
              <a:ext cx="1507929" cy="4487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74843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8DD9E25E-DBD6-46CB-A04B-24E1DFC6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2</a:t>
            </a:fld>
            <a:endParaRPr lang="pt-BR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5BA81CF8-F533-4172-B662-FE49101E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740"/>
            <a:ext cx="10515600" cy="6480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Biofilmes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E958E595-4430-4C61-91D6-112F2AF5A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2" y="1504971"/>
            <a:ext cx="11642735" cy="503828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13AE1FCF-30F1-46DD-BFAE-4667B7E75CA6}"/>
              </a:ext>
            </a:extLst>
          </p:cNvPr>
          <p:cNvSpPr txBox="1"/>
          <p:nvPr/>
        </p:nvSpPr>
        <p:spPr>
          <a:xfrm>
            <a:off x="838200" y="1504971"/>
            <a:ext cx="6477001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/>
              <a:t>Acontece nos mais diversos ambientes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/>
              <a:t>Formam consórcios microbianos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/>
              <a:t>Servem como proteção</a:t>
            </a:r>
          </a:p>
        </p:txBody>
      </p:sp>
    </p:spTree>
    <p:extLst>
      <p:ext uri="{BB962C8B-B14F-4D97-AF65-F5344CB8AC3E}">
        <p14:creationId xmlns:p14="http://schemas.microsoft.com/office/powerpoint/2010/main" val="1109082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817016"/>
            <a:ext cx="10515600" cy="648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Biomassa microbiana do solo (BMS)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20</a:t>
            </a:fld>
            <a:endParaRPr lang="pt-BR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FEAC3A9E-8ED5-4395-8F41-095DC7C98795}"/>
              </a:ext>
            </a:extLst>
          </p:cNvPr>
          <p:cNvSpPr txBox="1">
            <a:spLocks/>
          </p:cNvSpPr>
          <p:nvPr/>
        </p:nvSpPr>
        <p:spPr>
          <a:xfrm>
            <a:off x="201751" y="3212432"/>
            <a:ext cx="11990249" cy="2323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qCO</a:t>
            </a:r>
            <a:r>
              <a:rPr lang="pt-BR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(mg C-CO</a:t>
            </a:r>
            <a:r>
              <a:rPr lang="pt-BR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pt-BR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BMS-C hora</a:t>
            </a:r>
            <a:r>
              <a:rPr lang="pt-BR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 = RBS (mg C-CO</a:t>
            </a:r>
            <a:r>
              <a:rPr lang="pt-BR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kg</a:t>
            </a:r>
            <a:r>
              <a:rPr lang="pt-BR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solo hora</a:t>
            </a:r>
            <a:r>
              <a:rPr lang="pt-BR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BMS-C ((mg C kg</a:t>
            </a:r>
            <a:r>
              <a:rPr lang="pt-BR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solo).10</a:t>
            </a:r>
            <a:r>
              <a:rPr lang="pt-BR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9BC2871F-E9E6-4560-B69D-565DC052A820}"/>
              </a:ext>
            </a:extLst>
          </p:cNvPr>
          <p:cNvCxnSpPr>
            <a:cxnSpLocks/>
          </p:cNvCxnSpPr>
          <p:nvPr/>
        </p:nvCxnSpPr>
        <p:spPr>
          <a:xfrm flipV="1">
            <a:off x="6307144" y="3667517"/>
            <a:ext cx="516240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743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48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Aplicações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21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B31EA7D-4917-48E3-8C21-7B1EC77BE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1" y="819770"/>
            <a:ext cx="5325979" cy="298254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CA22A70D-A0B9-4230-8B4C-A78CFD911B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020" y="4844716"/>
            <a:ext cx="2953861" cy="185354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4CD36974-9F48-4B28-BFA2-7F3C7AFBA7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508" y="4541062"/>
            <a:ext cx="3235804" cy="215720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C03B334F-74A2-4B11-82C4-C21CAF0EC6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37" y="819770"/>
            <a:ext cx="4538009" cy="344888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0D756508-309D-44FD-A8FD-3BDA15404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1" y="3938844"/>
            <a:ext cx="3679226" cy="275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17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3" y="1197510"/>
            <a:ext cx="11732653" cy="5660490"/>
          </a:xfr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14740"/>
            <a:ext cx="10515600" cy="648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– Respiração Basal do Solo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685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14740"/>
            <a:ext cx="10515600" cy="648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– Capacidade de Campo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23</a:t>
            </a:fld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D4615EA-10DA-4BC4-A2A4-27D81522E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563" y="1174103"/>
            <a:ext cx="6120914" cy="58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17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14740"/>
            <a:ext cx="10515600" cy="648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– RBS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24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80E2078-E805-496D-8581-8D93BCA503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" b="2556"/>
          <a:stretch>
            <a:fillRect/>
          </a:stretch>
        </p:blipFill>
        <p:spPr bwMode="auto">
          <a:xfrm>
            <a:off x="2544114" y="1333500"/>
            <a:ext cx="7342836" cy="5249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3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14740"/>
            <a:ext cx="10515600" cy="648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– RBS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25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80E2078-E805-496D-8581-8D93BCA503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" b="2556"/>
          <a:stretch>
            <a:fillRect/>
          </a:stretch>
        </p:blipFill>
        <p:spPr bwMode="auto">
          <a:xfrm>
            <a:off x="-275462" y="1255378"/>
            <a:ext cx="5720642" cy="43472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BEC48F3D-B8C9-4607-B862-129774B67A1D}"/>
              </a:ext>
            </a:extLst>
          </p:cNvPr>
          <p:cNvGrpSpPr/>
          <p:nvPr/>
        </p:nvGrpSpPr>
        <p:grpSpPr>
          <a:xfrm>
            <a:off x="5600808" y="2069433"/>
            <a:ext cx="6023289" cy="4788567"/>
            <a:chOff x="2782955" y="-131706"/>
            <a:chExt cx="7012398" cy="4876800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xmlns="" id="{67F4355C-D369-4DEE-8505-7E929617D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955" y="-131706"/>
              <a:ext cx="4876800" cy="4876800"/>
            </a:xfrm>
            <a:prstGeom prst="rect">
              <a:avLst/>
            </a:prstGeom>
          </p:spPr>
        </p:pic>
        <p:sp>
          <p:nvSpPr>
            <p:cNvPr id="9" name="Fluxograma: Operação Manual 8">
              <a:extLst>
                <a:ext uri="{FF2B5EF4-FFF2-40B4-BE49-F238E27FC236}">
                  <a16:creationId xmlns:a16="http://schemas.microsoft.com/office/drawing/2014/main" xmlns="" id="{5FF36F8A-834B-407B-BF73-38E2BEDC2429}"/>
                </a:ext>
              </a:extLst>
            </p:cNvPr>
            <p:cNvSpPr/>
            <p:nvPr/>
          </p:nvSpPr>
          <p:spPr>
            <a:xfrm>
              <a:off x="4561900" y="3338695"/>
              <a:ext cx="1417983" cy="1113183"/>
            </a:xfrm>
            <a:prstGeom prst="flowChartManualOperation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0" name="Conector de Seta Reta 9">
              <a:extLst>
                <a:ext uri="{FF2B5EF4-FFF2-40B4-BE49-F238E27FC236}">
                  <a16:creationId xmlns:a16="http://schemas.microsoft.com/office/drawing/2014/main" xmlns="" id="{731D458E-BE94-4423-BE95-18F43A1D73C5}"/>
                </a:ext>
              </a:extLst>
            </p:cNvPr>
            <p:cNvCxnSpPr/>
            <p:nvPr/>
          </p:nvCxnSpPr>
          <p:spPr>
            <a:xfrm flipH="1">
              <a:off x="5979883" y="3481156"/>
              <a:ext cx="126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xmlns="" id="{9706C4EF-04DF-482F-99B6-1F2EFC566429}"/>
                </a:ext>
              </a:extLst>
            </p:cNvPr>
            <p:cNvSpPr txBox="1"/>
            <p:nvPr/>
          </p:nvSpPr>
          <p:spPr>
            <a:xfrm flipH="1">
              <a:off x="7336236" y="1761701"/>
              <a:ext cx="2459117" cy="1034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Frasco de vidro com fechamento hermético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xmlns="" id="{7557FB40-9A84-4332-A0C6-973503BDE08E}"/>
                </a:ext>
              </a:extLst>
            </p:cNvPr>
            <p:cNvSpPr txBox="1"/>
            <p:nvPr/>
          </p:nvSpPr>
          <p:spPr>
            <a:xfrm flipH="1">
              <a:off x="7252408" y="3267443"/>
              <a:ext cx="2219426" cy="940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Copinho descartável com 10 mL de </a:t>
              </a:r>
              <a:r>
                <a:rPr lang="pt-BR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NaOH</a:t>
              </a:r>
              <a:endParaRPr lang="pt-B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Conector: Angulado 13">
              <a:extLst>
                <a:ext uri="{FF2B5EF4-FFF2-40B4-BE49-F238E27FC236}">
                  <a16:creationId xmlns:a16="http://schemas.microsoft.com/office/drawing/2014/main" xmlns="" id="{C005BD95-2630-4407-B56A-6E1DBFF7B94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757619" y="1510059"/>
              <a:ext cx="796121" cy="251641"/>
            </a:xfrm>
            <a:prstGeom prst="bentConnector3">
              <a:avLst>
                <a:gd name="adj1" fmla="val 62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EE5A97C-9B18-45F4-B42A-61EDDDC40C9B}"/>
              </a:ext>
            </a:extLst>
          </p:cNvPr>
          <p:cNvSpPr txBox="1"/>
          <p:nvPr/>
        </p:nvSpPr>
        <p:spPr>
          <a:xfrm>
            <a:off x="6538214" y="1831955"/>
            <a:ext cx="2314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BRANCO</a:t>
            </a:r>
          </a:p>
        </p:txBody>
      </p:sp>
    </p:spTree>
    <p:extLst>
      <p:ext uri="{BB962C8B-B14F-4D97-AF65-F5344CB8AC3E}">
        <p14:creationId xmlns:p14="http://schemas.microsoft.com/office/powerpoint/2010/main" val="4021190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9E3B3CCD-2CC0-4E36-B784-AE170E35BF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9" r="38297"/>
          <a:stretch/>
        </p:blipFill>
        <p:spPr>
          <a:xfrm rot="764377">
            <a:off x="2688812" y="1027360"/>
            <a:ext cx="881170" cy="4191185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FB38D20D-C3EB-4048-A465-78237EA79679}"/>
              </a:ext>
            </a:extLst>
          </p:cNvPr>
          <p:cNvGrpSpPr/>
          <p:nvPr/>
        </p:nvGrpSpPr>
        <p:grpSpPr>
          <a:xfrm>
            <a:off x="1727363" y="5832923"/>
            <a:ext cx="1906613" cy="580342"/>
            <a:chOff x="3604591" y="4200938"/>
            <a:chExt cx="3392557" cy="1033667"/>
          </a:xfrm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xmlns="" id="{49372CBD-F1F2-4ECF-B188-EC5D6009548D}"/>
                </a:ext>
              </a:extLst>
            </p:cNvPr>
            <p:cNvSpPr/>
            <p:nvPr/>
          </p:nvSpPr>
          <p:spPr>
            <a:xfrm>
              <a:off x="3604591" y="4200938"/>
              <a:ext cx="3392557" cy="1033667"/>
            </a:xfrm>
            <a:prstGeom prst="roundRect">
              <a:avLst>
                <a:gd name="adj" fmla="val 50000"/>
              </a:avLst>
            </a:prstGeom>
            <a:solidFill>
              <a:srgbClr val="7A3E00"/>
            </a:solidFill>
            <a:ln>
              <a:solidFill>
                <a:srgbClr val="7B3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2B611CDF-DDC2-4CFD-8C2B-6CBA0939A407}"/>
                </a:ext>
              </a:extLst>
            </p:cNvPr>
            <p:cNvSpPr/>
            <p:nvPr/>
          </p:nvSpPr>
          <p:spPr>
            <a:xfrm>
              <a:off x="3604591" y="4200938"/>
              <a:ext cx="3392557" cy="543340"/>
            </a:xfrm>
            <a:prstGeom prst="rect">
              <a:avLst/>
            </a:prstGeom>
            <a:solidFill>
              <a:srgbClr val="7A3E00"/>
            </a:solidFill>
            <a:ln>
              <a:solidFill>
                <a:srgbClr val="7B3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14740"/>
            <a:ext cx="10515600" cy="648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– RBS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26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7F4355C-D369-4DEE-8505-7E929617D6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8"/>
          <a:stretch/>
        </p:blipFill>
        <p:spPr>
          <a:xfrm>
            <a:off x="1305156" y="3819199"/>
            <a:ext cx="2766044" cy="2759226"/>
          </a:xfrm>
          <a:prstGeom prst="rect">
            <a:avLst/>
          </a:prstGeom>
        </p:spPr>
      </p:pic>
      <p:sp>
        <p:nvSpPr>
          <p:cNvPr id="9" name="Fluxograma: Operação Manual 8">
            <a:extLst>
              <a:ext uri="{FF2B5EF4-FFF2-40B4-BE49-F238E27FC236}">
                <a16:creationId xmlns:a16="http://schemas.microsoft.com/office/drawing/2014/main" xmlns="" id="{5FF36F8A-834B-407B-BF73-38E2BEDC2429}"/>
              </a:ext>
            </a:extLst>
          </p:cNvPr>
          <p:cNvSpPr/>
          <p:nvPr/>
        </p:nvSpPr>
        <p:spPr>
          <a:xfrm>
            <a:off x="2331783" y="5152065"/>
            <a:ext cx="797615" cy="721762"/>
          </a:xfrm>
          <a:prstGeom prst="flowChartManualOperati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44037DA2-5480-482C-8DAD-336F720941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01"/>
          <a:stretch/>
        </p:blipFill>
        <p:spPr>
          <a:xfrm rot="18225734">
            <a:off x="499739" y="2909460"/>
            <a:ext cx="2766047" cy="388887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720DE7B2-9E28-4B90-AB39-5D8C129EC76C}"/>
              </a:ext>
            </a:extLst>
          </p:cNvPr>
          <p:cNvSpPr/>
          <p:nvPr/>
        </p:nvSpPr>
        <p:spPr>
          <a:xfrm>
            <a:off x="4332388" y="1087580"/>
            <a:ext cx="2188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2 ml de BaCl</a:t>
            </a:r>
            <a:r>
              <a:rPr lang="pt-BR" sz="3600" baseline="-25000" dirty="0"/>
              <a:t>2</a:t>
            </a:r>
            <a:r>
              <a:rPr lang="pt-BR" sz="3600" dirty="0"/>
              <a:t> 10% 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xmlns="" id="{621D5612-3FB4-49C7-81DF-E588816363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8" r="1348" b="19863"/>
          <a:stretch/>
        </p:blipFill>
        <p:spPr>
          <a:xfrm rot="18500184" flipH="1">
            <a:off x="6705362" y="2200661"/>
            <a:ext cx="3979679" cy="2703020"/>
          </a:xfrm>
          <a:prstGeom prst="rect">
            <a:avLst/>
          </a:prstGeom>
        </p:spPr>
      </p:pic>
      <p:grpSp>
        <p:nvGrpSpPr>
          <p:cNvPr id="25" name="Agrupar 24">
            <a:extLst>
              <a:ext uri="{FF2B5EF4-FFF2-40B4-BE49-F238E27FC236}">
                <a16:creationId xmlns:a16="http://schemas.microsoft.com/office/drawing/2014/main" xmlns="" id="{E8FD786A-FFC7-493D-91B0-348F2F951078}"/>
              </a:ext>
            </a:extLst>
          </p:cNvPr>
          <p:cNvGrpSpPr/>
          <p:nvPr/>
        </p:nvGrpSpPr>
        <p:grpSpPr>
          <a:xfrm>
            <a:off x="7805157" y="6112499"/>
            <a:ext cx="1906613" cy="580342"/>
            <a:chOff x="3604591" y="4200938"/>
            <a:chExt cx="3392557" cy="1033667"/>
          </a:xfrm>
        </p:grpSpPr>
        <p:sp>
          <p:nvSpPr>
            <p:cNvPr id="26" name="Retângulo: Cantos Arredondados 25">
              <a:extLst>
                <a:ext uri="{FF2B5EF4-FFF2-40B4-BE49-F238E27FC236}">
                  <a16:creationId xmlns:a16="http://schemas.microsoft.com/office/drawing/2014/main" xmlns="" id="{2CBE84AC-86C4-4CFA-B3F8-19845388D868}"/>
                </a:ext>
              </a:extLst>
            </p:cNvPr>
            <p:cNvSpPr/>
            <p:nvPr/>
          </p:nvSpPr>
          <p:spPr>
            <a:xfrm>
              <a:off x="3604591" y="4200938"/>
              <a:ext cx="3392557" cy="1033667"/>
            </a:xfrm>
            <a:prstGeom prst="roundRect">
              <a:avLst>
                <a:gd name="adj" fmla="val 50000"/>
              </a:avLst>
            </a:prstGeom>
            <a:solidFill>
              <a:srgbClr val="7A3E00"/>
            </a:solidFill>
            <a:ln>
              <a:solidFill>
                <a:srgbClr val="7B3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xmlns="" id="{0CC986E0-7476-4BCB-A1BB-B4813896BF89}"/>
                </a:ext>
              </a:extLst>
            </p:cNvPr>
            <p:cNvSpPr/>
            <p:nvPr/>
          </p:nvSpPr>
          <p:spPr>
            <a:xfrm>
              <a:off x="3604591" y="4200938"/>
              <a:ext cx="3392557" cy="543340"/>
            </a:xfrm>
            <a:prstGeom prst="rect">
              <a:avLst/>
            </a:prstGeom>
            <a:solidFill>
              <a:srgbClr val="7A3E00"/>
            </a:solidFill>
            <a:ln>
              <a:solidFill>
                <a:srgbClr val="7B3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8" name="Imagem 27">
            <a:extLst>
              <a:ext uri="{FF2B5EF4-FFF2-40B4-BE49-F238E27FC236}">
                <a16:creationId xmlns:a16="http://schemas.microsoft.com/office/drawing/2014/main" xmlns="" id="{65A13EE1-6B80-455C-B9E5-A9A23C73BE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8"/>
          <a:stretch/>
        </p:blipFill>
        <p:spPr>
          <a:xfrm>
            <a:off x="7382950" y="4098775"/>
            <a:ext cx="2766044" cy="2759226"/>
          </a:xfrm>
          <a:prstGeom prst="rect">
            <a:avLst/>
          </a:prstGeom>
        </p:spPr>
      </p:pic>
      <p:sp>
        <p:nvSpPr>
          <p:cNvPr id="29" name="Fluxograma: Operação Manual 28">
            <a:extLst>
              <a:ext uri="{FF2B5EF4-FFF2-40B4-BE49-F238E27FC236}">
                <a16:creationId xmlns:a16="http://schemas.microsoft.com/office/drawing/2014/main" xmlns="" id="{5D8927EC-52C7-47E8-BFBC-C2A9E6365AF9}"/>
              </a:ext>
            </a:extLst>
          </p:cNvPr>
          <p:cNvSpPr/>
          <p:nvPr/>
        </p:nvSpPr>
        <p:spPr>
          <a:xfrm>
            <a:off x="8409577" y="5431641"/>
            <a:ext cx="797615" cy="721762"/>
          </a:xfrm>
          <a:prstGeom prst="flowChartManualOperati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: Angulado 30">
            <a:extLst>
              <a:ext uri="{FF2B5EF4-FFF2-40B4-BE49-F238E27FC236}">
                <a16:creationId xmlns:a16="http://schemas.microsoft.com/office/drawing/2014/main" xmlns="" id="{8C3AA639-79A2-41B0-9163-D5184CB1467D}"/>
              </a:ext>
            </a:extLst>
          </p:cNvPr>
          <p:cNvCxnSpPr>
            <a:cxnSpLocks/>
            <a:stCxn id="22" idx="1"/>
          </p:cNvCxnSpPr>
          <p:nvPr/>
        </p:nvCxnSpPr>
        <p:spPr>
          <a:xfrm rot="10800000">
            <a:off x="3633976" y="1265907"/>
            <a:ext cx="698412" cy="421839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xmlns="" id="{733B38DA-BFA3-4BBD-BEEA-62D44F2D3B44}"/>
              </a:ext>
            </a:extLst>
          </p:cNvPr>
          <p:cNvCxnSpPr>
            <a:cxnSpLocks/>
          </p:cNvCxnSpPr>
          <p:nvPr/>
        </p:nvCxnSpPr>
        <p:spPr>
          <a:xfrm>
            <a:off x="4332388" y="5303148"/>
            <a:ext cx="2495118" cy="465434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541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14740"/>
            <a:ext cx="10515600" cy="648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– RBS, titulação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47E8047-AFDC-408F-86B3-9C38ABD86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3" y="1768284"/>
            <a:ext cx="10161125" cy="508971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78AAEC0C-B7CD-4F7F-9269-101AD31225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7000"/>
                    </a14:imgEffect>
                    <a14:imgEffect>
                      <a14:saturation sat="167000"/>
                    </a14:imgEffect>
                    <a14:imgEffect>
                      <a14:brightnessContrast bright="2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22070" r="16500" b="15431"/>
          <a:stretch/>
        </p:blipFill>
        <p:spPr>
          <a:xfrm>
            <a:off x="189603" y="3556896"/>
            <a:ext cx="963289" cy="905347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6C97C155-F223-4591-8CEF-CD2854A12C38}"/>
              </a:ext>
            </a:extLst>
          </p:cNvPr>
          <p:cNvSpPr/>
          <p:nvPr/>
        </p:nvSpPr>
        <p:spPr>
          <a:xfrm>
            <a:off x="339082" y="2493752"/>
            <a:ext cx="8034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err="1">
                <a:cs typeface="Times New Roman" panose="02020603050405020304" pitchFamily="18" charset="0"/>
              </a:rPr>
              <a:t>NaOH</a:t>
            </a:r>
            <a:endParaRPr lang="pt-BR" sz="2000" dirty="0">
              <a:cs typeface="Times New Roman" panose="02020603050405020304" pitchFamily="18" charset="0"/>
            </a:endParaRPr>
          </a:p>
          <a:p>
            <a:pPr algn="ctr"/>
            <a:r>
              <a:rPr lang="pt-BR" sz="2000" b="1" dirty="0">
                <a:cs typeface="Times New Roman" panose="02020603050405020304" pitchFamily="18" charset="0"/>
              </a:rPr>
              <a:t>+</a:t>
            </a:r>
            <a:endParaRPr lang="pt-BR" sz="2000" b="1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8220C0F8-3110-4A10-A5CF-0B12F1E6062E}"/>
              </a:ext>
            </a:extLst>
          </p:cNvPr>
          <p:cNvSpPr/>
          <p:nvPr/>
        </p:nvSpPr>
        <p:spPr>
          <a:xfrm>
            <a:off x="378688" y="3028890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/>
              <a:t>BaCl</a:t>
            </a:r>
            <a:r>
              <a:rPr lang="pt-BR" sz="2000" baseline="-25000" dirty="0"/>
              <a:t>2</a:t>
            </a:r>
            <a:r>
              <a:rPr lang="pt-BR" sz="2000" dirty="0"/>
              <a:t> </a:t>
            </a:r>
          </a:p>
        </p:txBody>
      </p: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xmlns="" id="{5E330DF8-A75F-448B-8582-0A682B486227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0385" y="4641885"/>
            <a:ext cx="504000" cy="288000"/>
          </a:xfrm>
          <a:prstGeom prst="bentConnector3">
            <a:avLst>
              <a:gd name="adj1" fmla="val 9934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D4D9C661-ADD4-4C9F-9CA6-EFDACF0BA8D0}"/>
              </a:ext>
            </a:extLst>
          </p:cNvPr>
          <p:cNvSpPr/>
          <p:nvPr/>
        </p:nvSpPr>
        <p:spPr>
          <a:xfrm>
            <a:off x="126232" y="5898302"/>
            <a:ext cx="1833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3 gotas de</a:t>
            </a:r>
          </a:p>
          <a:p>
            <a:r>
              <a:rPr lang="pt-BR" sz="2400" dirty="0"/>
              <a:t>fenolftaleína </a:t>
            </a:r>
          </a:p>
        </p:txBody>
      </p: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xmlns="" id="{8A7C6E64-9649-4B99-8C90-62658CDEE596}"/>
              </a:ext>
            </a:extLst>
          </p:cNvPr>
          <p:cNvCxnSpPr>
            <a:cxnSpLocks/>
          </p:cNvCxnSpPr>
          <p:nvPr/>
        </p:nvCxnSpPr>
        <p:spPr>
          <a:xfrm flipV="1">
            <a:off x="1296014" y="5898302"/>
            <a:ext cx="1396756" cy="297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DF62F361-6E9D-44BC-B56C-D3307F9CA6C3}"/>
              </a:ext>
            </a:extLst>
          </p:cNvPr>
          <p:cNvSpPr/>
          <p:nvPr/>
        </p:nvSpPr>
        <p:spPr>
          <a:xfrm>
            <a:off x="2872791" y="1205026"/>
            <a:ext cx="3631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/>
              <a:t>Ácido clorídrico a 0,5 M</a:t>
            </a:r>
          </a:p>
        </p:txBody>
      </p:sp>
      <p:cxnSp>
        <p:nvCxnSpPr>
          <p:cNvPr id="39" name="Conector: Angulado 38">
            <a:extLst>
              <a:ext uri="{FF2B5EF4-FFF2-40B4-BE49-F238E27FC236}">
                <a16:creationId xmlns:a16="http://schemas.microsoft.com/office/drawing/2014/main" xmlns="" id="{149645A7-E53A-4745-918F-5B5F3F85075F}"/>
              </a:ext>
            </a:extLst>
          </p:cNvPr>
          <p:cNvCxnSpPr>
            <a:cxnSpLocks/>
          </p:cNvCxnSpPr>
          <p:nvPr/>
        </p:nvCxnSpPr>
        <p:spPr>
          <a:xfrm rot="5400000">
            <a:off x="3164112" y="1716804"/>
            <a:ext cx="754621" cy="57525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457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0F3F1432-F237-4721-80A8-BC568CFF9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28</a:t>
            </a:fld>
            <a:endParaRPr lang="pt-B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F365DF5-1E4A-4EC9-9B4E-DAF9F7412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2671953"/>
            <a:ext cx="290245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Ao final da titulação a coloração da solução irá de rosa (A) à branco (B).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5" name="Imagem 1">
            <a:extLst>
              <a:ext uri="{FF2B5EF4-FFF2-40B4-BE49-F238E27FC236}">
                <a16:creationId xmlns:a16="http://schemas.microsoft.com/office/drawing/2014/main" xmlns="" id="{FA29FF4A-6674-48CF-B342-E50B2F48F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21210" r="12947" b="10226"/>
          <a:stretch>
            <a:fillRect/>
          </a:stretch>
        </p:blipFill>
        <p:spPr bwMode="auto">
          <a:xfrm>
            <a:off x="3740652" y="1098105"/>
            <a:ext cx="7613148" cy="553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24BF1D5B-2707-437C-8667-F8D694BDE6A3}"/>
              </a:ext>
            </a:extLst>
          </p:cNvPr>
          <p:cNvSpPr/>
          <p:nvPr/>
        </p:nvSpPr>
        <p:spPr>
          <a:xfrm>
            <a:off x="152400" y="5156021"/>
            <a:ext cx="4235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 bmk="_Hlk33788176">
                <a:cs typeface="Times New Roman" panose="02020603050405020304" pitchFamily="18" charset="0"/>
              </a:rPr>
              <a:t>Ponto estequiométrico da volumetria de neutralização ácido-base.</a:t>
            </a:r>
            <a:endParaRPr lang="pt-BR" altLang="pt-BR" sz="32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0F5E3B54-92DE-4F22-842C-02C2DC41B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740"/>
            <a:ext cx="10515600" cy="648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– RBS, titulação</a:t>
            </a:r>
          </a:p>
        </p:txBody>
      </p:sp>
    </p:spTree>
    <p:extLst>
      <p:ext uri="{BB962C8B-B14F-4D97-AF65-F5344CB8AC3E}">
        <p14:creationId xmlns:p14="http://schemas.microsoft.com/office/powerpoint/2010/main" val="2735553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8DD9E25E-DBD6-46CB-A04B-24E1DFC6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29</a:t>
            </a:fld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1D5D7CA7-C8D2-4A76-8769-BE007DDB9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94" t="56114" r="11094" b="24548"/>
          <a:stretch/>
        </p:blipFill>
        <p:spPr>
          <a:xfrm>
            <a:off x="1336922" y="1828343"/>
            <a:ext cx="10016878" cy="2403476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ECEC9710-B465-4865-ACF8-E05842E74E0C}"/>
              </a:ext>
            </a:extLst>
          </p:cNvPr>
          <p:cNvSpPr/>
          <p:nvPr/>
        </p:nvSpPr>
        <p:spPr>
          <a:xfrm>
            <a:off x="342900" y="3815219"/>
            <a:ext cx="1135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tabLst>
                <a:tab pos="450215" algn="l"/>
              </a:tabLst>
            </a:pPr>
            <a:r>
              <a:rPr lang="pt-BR" sz="2400" dirty="0"/>
              <a:t>Onde:</a:t>
            </a:r>
          </a:p>
          <a:p>
            <a:pPr indent="450215" algn="just">
              <a:tabLst>
                <a:tab pos="450215" algn="l"/>
              </a:tabLst>
            </a:pPr>
            <a:r>
              <a:rPr lang="pt-BR" sz="2400" dirty="0"/>
              <a:t>RBS= carbono oriundo da respiração basal do solo;</a:t>
            </a:r>
          </a:p>
          <a:p>
            <a:pPr marL="449580" indent="635" algn="just">
              <a:tabLst>
                <a:tab pos="450215" algn="l"/>
              </a:tabLst>
            </a:pPr>
            <a:r>
              <a:rPr lang="pt-BR" sz="2400" dirty="0" err="1"/>
              <a:t>Vb</a:t>
            </a:r>
            <a:r>
              <a:rPr lang="pt-BR" sz="2400" dirty="0"/>
              <a:t>= volume de ácido clorídrico gasto na titulação da solução controle (branco) (ml);</a:t>
            </a:r>
          </a:p>
          <a:p>
            <a:pPr indent="450215" algn="just">
              <a:tabLst>
                <a:tab pos="450215" algn="l"/>
              </a:tabLst>
            </a:pPr>
            <a:r>
              <a:rPr lang="pt-BR" sz="2400" dirty="0"/>
              <a:t>Va= volume gasto na titulação da amostra (ml);</a:t>
            </a:r>
          </a:p>
          <a:p>
            <a:pPr indent="450215" algn="just">
              <a:tabLst>
                <a:tab pos="450215" algn="l"/>
              </a:tabLst>
            </a:pPr>
            <a:r>
              <a:rPr lang="pt-BR" sz="2400" dirty="0"/>
              <a:t>M= molaridade do ácido clorídrico (</a:t>
            </a:r>
            <a:r>
              <a:rPr lang="pt-BR" sz="2400" dirty="0" err="1"/>
              <a:t>HCl</a:t>
            </a:r>
            <a:r>
              <a:rPr lang="pt-BR" sz="2400" dirty="0"/>
              <a:t>);</a:t>
            </a:r>
          </a:p>
          <a:p>
            <a:pPr indent="450215" algn="just">
              <a:tabLst>
                <a:tab pos="450215" algn="l"/>
              </a:tabLst>
            </a:pPr>
            <a:r>
              <a:rPr lang="pt-BR" sz="2400" dirty="0" err="1"/>
              <a:t>Ps</a:t>
            </a:r>
            <a:r>
              <a:rPr lang="pt-BR" sz="2400" dirty="0"/>
              <a:t>= Massa de solo (g);</a:t>
            </a:r>
          </a:p>
          <a:p>
            <a:pPr indent="450215" algn="just">
              <a:spcAft>
                <a:spcPts val="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T= tempo de incubação da amostra (h).</a:t>
            </a:r>
            <a:endParaRPr lang="pt-B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5BA81CF8-F533-4172-B662-FE49101E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740"/>
            <a:ext cx="10515600" cy="648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– cálculo da RBS</a:t>
            </a:r>
          </a:p>
        </p:txBody>
      </p:sp>
    </p:spTree>
    <p:extLst>
      <p:ext uri="{BB962C8B-B14F-4D97-AF65-F5344CB8AC3E}">
        <p14:creationId xmlns:p14="http://schemas.microsoft.com/office/powerpoint/2010/main" val="136108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xmlns="" id="{2F846339-DAE4-4723-9E8F-DF32F3967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61" y="976526"/>
            <a:ext cx="8630077" cy="5744949"/>
          </a:xfr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7184887-3DCB-45D5-A9CA-2C74B717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3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E083313-B11E-4CCD-9D85-1161AD15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740"/>
            <a:ext cx="10515600" cy="6480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Biofilmes</a:t>
            </a:r>
          </a:p>
        </p:txBody>
      </p:sp>
    </p:spTree>
    <p:extLst>
      <p:ext uri="{BB962C8B-B14F-4D97-AF65-F5344CB8AC3E}">
        <p14:creationId xmlns:p14="http://schemas.microsoft.com/office/powerpoint/2010/main" val="3025243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30</a:t>
            </a:fld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20DC2D8A-6494-45EA-8552-0698A5F087BF}"/>
              </a:ext>
            </a:extLst>
          </p:cNvPr>
          <p:cNvSpPr/>
          <p:nvPr/>
        </p:nvSpPr>
        <p:spPr>
          <a:xfrm>
            <a:off x="1111166" y="3724453"/>
            <a:ext cx="274844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0" dirty="0">
                <a:cs typeface="Arial" panose="020B0604020202020204" pitchFamily="34" charset="0"/>
              </a:rPr>
              <a:t>qCO</a:t>
            </a:r>
            <a:r>
              <a:rPr lang="pt-BR" sz="8000" baseline="-25000" dirty="0">
                <a:cs typeface="Arial" panose="020B0604020202020204" pitchFamily="34" charset="0"/>
              </a:rPr>
              <a:t>2   </a:t>
            </a:r>
            <a:endParaRPr lang="pt-BR" sz="80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34180FF7-04EB-4B00-882C-B118DA894CFE}"/>
              </a:ext>
            </a:extLst>
          </p:cNvPr>
          <p:cNvSpPr txBox="1"/>
          <p:nvPr/>
        </p:nvSpPr>
        <p:spPr>
          <a:xfrm>
            <a:off x="3519890" y="3590997"/>
            <a:ext cx="679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dirty="0"/>
              <a:t>=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4B34FE25-9CA3-4D28-86E2-53B301198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9" t="19489" r="17769" b="20243"/>
          <a:stretch/>
        </p:blipFill>
        <p:spPr>
          <a:xfrm>
            <a:off x="5224029" y="1739556"/>
            <a:ext cx="3218193" cy="2745497"/>
          </a:xfrm>
          <a:prstGeom prst="rect">
            <a:avLst/>
          </a:prstGeom>
        </p:spPr>
      </p:pic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xmlns="" id="{3EC66932-97B9-4747-B7F1-BD3FB5F3ADBE}"/>
              </a:ext>
            </a:extLst>
          </p:cNvPr>
          <p:cNvCxnSpPr/>
          <p:nvPr/>
        </p:nvCxnSpPr>
        <p:spPr>
          <a:xfrm>
            <a:off x="4799126" y="4579893"/>
            <a:ext cx="4068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Agrupar 26">
            <a:extLst>
              <a:ext uri="{FF2B5EF4-FFF2-40B4-BE49-F238E27FC236}">
                <a16:creationId xmlns:a16="http://schemas.microsoft.com/office/drawing/2014/main" xmlns="" id="{ED64726C-F8F2-4379-98D2-5B4A4017E862}"/>
              </a:ext>
            </a:extLst>
          </p:cNvPr>
          <p:cNvGrpSpPr/>
          <p:nvPr/>
        </p:nvGrpSpPr>
        <p:grpSpPr>
          <a:xfrm>
            <a:off x="4799126" y="4809252"/>
            <a:ext cx="4115086" cy="1862048"/>
            <a:chOff x="5547529" y="3772142"/>
            <a:chExt cx="5414516" cy="2809802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xmlns="" id="{6E8035E7-FCE8-48AD-B865-77F765FF31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" b="47781"/>
            <a:stretch/>
          </p:blipFill>
          <p:spPr>
            <a:xfrm>
              <a:off x="5579374" y="3772142"/>
              <a:ext cx="5139790" cy="2494613"/>
            </a:xfrm>
            <a:prstGeom prst="rect">
              <a:avLst/>
            </a:prstGeom>
          </p:spPr>
        </p:pic>
        <p:sp>
          <p:nvSpPr>
            <p:cNvPr id="24" name="Elipse 23">
              <a:extLst>
                <a:ext uri="{FF2B5EF4-FFF2-40B4-BE49-F238E27FC236}">
                  <a16:creationId xmlns:a16="http://schemas.microsoft.com/office/drawing/2014/main" xmlns="" id="{6D230D65-CC61-47A6-8D2B-92EE931D1912}"/>
                </a:ext>
              </a:extLst>
            </p:cNvPr>
            <p:cNvSpPr/>
            <p:nvPr/>
          </p:nvSpPr>
          <p:spPr>
            <a:xfrm rot="1705535">
              <a:off x="7118422" y="5649047"/>
              <a:ext cx="1364776" cy="9328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xmlns="" id="{9C64FEB2-BE9F-4A38-817E-2540AE7A99F0}"/>
                </a:ext>
              </a:extLst>
            </p:cNvPr>
            <p:cNvSpPr/>
            <p:nvPr/>
          </p:nvSpPr>
          <p:spPr>
            <a:xfrm rot="20347046">
              <a:off x="9454116" y="5821029"/>
              <a:ext cx="1507929" cy="6480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xmlns="" id="{A1DB3AAE-FF56-4680-8690-DA511D639597}"/>
                </a:ext>
              </a:extLst>
            </p:cNvPr>
            <p:cNvSpPr/>
            <p:nvPr/>
          </p:nvSpPr>
          <p:spPr>
            <a:xfrm>
              <a:off x="5547529" y="6037914"/>
              <a:ext cx="1507929" cy="4487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4A97FEA8-E9F4-492B-A674-8AF81A8D7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740"/>
            <a:ext cx="10515600" cy="648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RBS - Interpretação</a:t>
            </a:r>
          </a:p>
        </p:txBody>
      </p:sp>
    </p:spTree>
    <p:extLst>
      <p:ext uri="{BB962C8B-B14F-4D97-AF65-F5344CB8AC3E}">
        <p14:creationId xmlns:p14="http://schemas.microsoft.com/office/powerpoint/2010/main" val="2428651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8DD9E25E-DBD6-46CB-A04B-24E1DFC6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31</a:t>
            </a:fld>
            <a:endParaRPr lang="pt-BR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5BA81CF8-F533-4172-B662-FE49101E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740"/>
            <a:ext cx="10515600" cy="648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RBS - Interpretação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B4F1EF9C-AC0C-447A-8DCC-86FDCA481C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9" t="19489" r="17769" b="20243"/>
          <a:stretch/>
        </p:blipFill>
        <p:spPr>
          <a:xfrm>
            <a:off x="4400695" y="3320122"/>
            <a:ext cx="933108" cy="796051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C8BCDDB4-3C7C-445A-B2D2-7DE488EAB350}"/>
              </a:ext>
            </a:extLst>
          </p:cNvPr>
          <p:cNvGrpSpPr/>
          <p:nvPr/>
        </p:nvGrpSpPr>
        <p:grpSpPr>
          <a:xfrm>
            <a:off x="226786" y="2924068"/>
            <a:ext cx="3388211" cy="2079642"/>
            <a:chOff x="5547529" y="3772142"/>
            <a:chExt cx="5414516" cy="2809802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xmlns="" id="{1277DEBA-35FE-45B9-8983-A19DF4DD04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" b="47781"/>
            <a:stretch/>
          </p:blipFill>
          <p:spPr>
            <a:xfrm>
              <a:off x="5579374" y="3772142"/>
              <a:ext cx="5139790" cy="2494613"/>
            </a:xfrm>
            <a:prstGeom prst="rect">
              <a:avLst/>
            </a:prstGeom>
          </p:spPr>
        </p:pic>
        <p:sp>
          <p:nvSpPr>
            <p:cNvPr id="15" name="Elipse 14">
              <a:extLst>
                <a:ext uri="{FF2B5EF4-FFF2-40B4-BE49-F238E27FC236}">
                  <a16:creationId xmlns:a16="http://schemas.microsoft.com/office/drawing/2014/main" xmlns="" id="{9C0B1408-7C9A-415C-ADBF-0CC96760B8F6}"/>
                </a:ext>
              </a:extLst>
            </p:cNvPr>
            <p:cNvSpPr/>
            <p:nvPr/>
          </p:nvSpPr>
          <p:spPr>
            <a:xfrm rot="1705535">
              <a:off x="7118422" y="5649047"/>
              <a:ext cx="1364776" cy="9328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FABCF8D5-6D03-4BA9-ACF0-92D4EC047E33}"/>
                </a:ext>
              </a:extLst>
            </p:cNvPr>
            <p:cNvSpPr/>
            <p:nvPr/>
          </p:nvSpPr>
          <p:spPr>
            <a:xfrm rot="20347046">
              <a:off x="9454116" y="5821029"/>
              <a:ext cx="1507929" cy="6480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xmlns="" id="{2B3F9CD8-8508-4253-844B-7A459EC3813C}"/>
                </a:ext>
              </a:extLst>
            </p:cNvPr>
            <p:cNvSpPr/>
            <p:nvPr/>
          </p:nvSpPr>
          <p:spPr>
            <a:xfrm>
              <a:off x="5547529" y="6037914"/>
              <a:ext cx="1507929" cy="4487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00CC1C20-9470-44CC-8A6C-DD58473305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9" t="19489" r="17769" b="20243"/>
          <a:stretch/>
        </p:blipFill>
        <p:spPr>
          <a:xfrm>
            <a:off x="9085463" y="2326775"/>
            <a:ext cx="2779169" cy="2370958"/>
          </a:xfrm>
          <a:prstGeom prst="rect">
            <a:avLst/>
          </a:prstGeom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xmlns="" id="{EDB94640-9160-4AF3-BA55-334C42A1B64C}"/>
              </a:ext>
            </a:extLst>
          </p:cNvPr>
          <p:cNvGrpSpPr/>
          <p:nvPr/>
        </p:nvGrpSpPr>
        <p:grpSpPr>
          <a:xfrm>
            <a:off x="6924036" y="2864921"/>
            <a:ext cx="1333392" cy="853226"/>
            <a:chOff x="5547529" y="3772142"/>
            <a:chExt cx="5414516" cy="2809802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xmlns="" id="{0ED1DA5B-923C-4ACB-B837-1A91F1852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" b="47781"/>
            <a:stretch/>
          </p:blipFill>
          <p:spPr>
            <a:xfrm>
              <a:off x="5579374" y="3772142"/>
              <a:ext cx="5139790" cy="2494613"/>
            </a:xfrm>
            <a:prstGeom prst="rect">
              <a:avLst/>
            </a:prstGeom>
          </p:spPr>
        </p:pic>
        <p:sp>
          <p:nvSpPr>
            <p:cNvPr id="22" name="Elipse 21">
              <a:extLst>
                <a:ext uri="{FF2B5EF4-FFF2-40B4-BE49-F238E27FC236}">
                  <a16:creationId xmlns:a16="http://schemas.microsoft.com/office/drawing/2014/main" xmlns="" id="{166B82AB-C7C8-4FE0-9AEC-66D6F02BBFDB}"/>
                </a:ext>
              </a:extLst>
            </p:cNvPr>
            <p:cNvSpPr/>
            <p:nvPr/>
          </p:nvSpPr>
          <p:spPr>
            <a:xfrm rot="1705535">
              <a:off x="7118422" y="5649047"/>
              <a:ext cx="1364776" cy="9328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xmlns="" id="{88000AB8-7B03-43FF-9A8D-70EB907BF4E9}"/>
                </a:ext>
              </a:extLst>
            </p:cNvPr>
            <p:cNvSpPr/>
            <p:nvPr/>
          </p:nvSpPr>
          <p:spPr>
            <a:xfrm rot="20347046">
              <a:off x="9454116" y="5821029"/>
              <a:ext cx="1507929" cy="6480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xmlns="" id="{35CF80C2-BA61-4A94-AA4D-3AEF02EAAB73}"/>
                </a:ext>
              </a:extLst>
            </p:cNvPr>
            <p:cNvSpPr/>
            <p:nvPr/>
          </p:nvSpPr>
          <p:spPr>
            <a:xfrm>
              <a:off x="5547529" y="6037914"/>
              <a:ext cx="1507929" cy="4487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ED1A190-A9A1-44CB-A2BA-806AC63AE5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2" t="12142" r="13628" b="11915"/>
          <a:stretch/>
        </p:blipFill>
        <p:spPr>
          <a:xfrm>
            <a:off x="1854861" y="5058002"/>
            <a:ext cx="1813523" cy="1745996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9311D157-0EDF-48A7-A4CE-0E16771263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2" t="12142" r="13628" b="11915"/>
          <a:stretch/>
        </p:blipFill>
        <p:spPr>
          <a:xfrm flipV="1">
            <a:off x="8178702" y="5072563"/>
            <a:ext cx="1813523" cy="1745995"/>
          </a:xfrm>
          <a:prstGeom prst="rect">
            <a:avLst/>
          </a:prstGeom>
        </p:spPr>
      </p:pic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xmlns="" id="{B6999B25-6A1F-40B1-8D04-13404FB98C9C}"/>
              </a:ext>
            </a:extLst>
          </p:cNvPr>
          <p:cNvCxnSpPr/>
          <p:nvPr/>
        </p:nvCxnSpPr>
        <p:spPr>
          <a:xfrm>
            <a:off x="6096000" y="1619715"/>
            <a:ext cx="0" cy="4919197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C697AD30-393C-4D71-910C-86EE604C10B7}"/>
              </a:ext>
            </a:extLst>
          </p:cNvPr>
          <p:cNvSpPr txBox="1"/>
          <p:nvPr/>
        </p:nvSpPr>
        <p:spPr>
          <a:xfrm>
            <a:off x="794200" y="2326775"/>
            <a:ext cx="2121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MUITA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499FECD5-8CE5-464A-BEEC-368856FE479C}"/>
              </a:ext>
            </a:extLst>
          </p:cNvPr>
          <p:cNvSpPr txBox="1"/>
          <p:nvPr/>
        </p:nvSpPr>
        <p:spPr>
          <a:xfrm>
            <a:off x="9329921" y="1805003"/>
            <a:ext cx="2121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MUITO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819F5580-9D9E-46DF-9C45-D1663A9052FF}"/>
              </a:ext>
            </a:extLst>
          </p:cNvPr>
          <p:cNvSpPr txBox="1"/>
          <p:nvPr/>
        </p:nvSpPr>
        <p:spPr>
          <a:xfrm>
            <a:off x="3735760" y="3978115"/>
            <a:ext cx="2121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POUCO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7B52822D-39BA-40B0-8CAA-D899DDE2E01F}"/>
              </a:ext>
            </a:extLst>
          </p:cNvPr>
          <p:cNvSpPr txBox="1"/>
          <p:nvPr/>
        </p:nvSpPr>
        <p:spPr>
          <a:xfrm>
            <a:off x="6530071" y="3576505"/>
            <a:ext cx="2121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POUCA</a:t>
            </a:r>
          </a:p>
        </p:txBody>
      </p:sp>
    </p:spTree>
    <p:extLst>
      <p:ext uri="{BB962C8B-B14F-4D97-AF65-F5344CB8AC3E}">
        <p14:creationId xmlns:p14="http://schemas.microsoft.com/office/powerpoint/2010/main" val="3480699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7184887-3DCB-45D5-A9CA-2C74B717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4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E083313-B11E-4CCD-9D85-1161AD15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740"/>
            <a:ext cx="10515600" cy="6480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Biofilmes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BC413BB-C694-4ACD-8F0F-46A0E5477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0" t="14921"/>
          <a:stretch/>
        </p:blipFill>
        <p:spPr>
          <a:xfrm>
            <a:off x="712463" y="1390245"/>
            <a:ext cx="5410833" cy="458659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B2F5F6AA-36FD-428C-BB4F-93E9CFE8E9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7"/>
          <a:stretch/>
        </p:blipFill>
        <p:spPr>
          <a:xfrm>
            <a:off x="6513352" y="1390245"/>
            <a:ext cx="4553845" cy="458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6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7184887-3DCB-45D5-A9CA-2C74B717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5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E083313-B11E-4CCD-9D85-1161AD15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740"/>
            <a:ext cx="10515600" cy="6480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Biofilmes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376A6F4-2810-40CF-98F8-3E7FE0434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738457"/>
            <a:ext cx="10515601" cy="461789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2BF95A59-B966-4FB9-8788-5BB351F5FD80}"/>
              </a:ext>
            </a:extLst>
          </p:cNvPr>
          <p:cNvSpPr txBox="1"/>
          <p:nvPr/>
        </p:nvSpPr>
        <p:spPr>
          <a:xfrm>
            <a:off x="736979" y="1189010"/>
            <a:ext cx="8024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Recuperação de petróleo com injeção da água do mar</a:t>
            </a:r>
          </a:p>
        </p:txBody>
      </p:sp>
    </p:spTree>
    <p:extLst>
      <p:ext uri="{BB962C8B-B14F-4D97-AF65-F5344CB8AC3E}">
        <p14:creationId xmlns:p14="http://schemas.microsoft.com/office/powerpoint/2010/main" val="385776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7184887-3DCB-45D5-A9CA-2C74B717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6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E083313-B11E-4CCD-9D85-1161AD15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740"/>
            <a:ext cx="10515600" cy="6480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Biofilmes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543D4A3A-1AFA-4CD2-B3CB-1779D35535FB}"/>
              </a:ext>
            </a:extLst>
          </p:cNvPr>
          <p:cNvGrpSpPr/>
          <p:nvPr/>
        </p:nvGrpSpPr>
        <p:grpSpPr>
          <a:xfrm>
            <a:off x="1957143" y="1327865"/>
            <a:ext cx="8277714" cy="5393610"/>
            <a:chOff x="1958107" y="962741"/>
            <a:chExt cx="8277714" cy="539361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4C3F9842-F7D6-416A-97FA-55B5AADBF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7" r="667" b="6243"/>
            <a:stretch/>
          </p:blipFill>
          <p:spPr>
            <a:xfrm>
              <a:off x="2103532" y="962741"/>
              <a:ext cx="8132289" cy="5393610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xmlns="" id="{9D092DD4-A647-4712-B4CC-E5F9085825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93" t="29847" r="53095" b="40054"/>
            <a:stretch/>
          </p:blipFill>
          <p:spPr>
            <a:xfrm rot="21435322" flipH="1">
              <a:off x="1958107" y="2717848"/>
              <a:ext cx="347277" cy="1760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286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7184887-3DCB-45D5-A9CA-2C74B717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7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E083313-B11E-4CCD-9D85-1161AD15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740"/>
            <a:ext cx="10515600" cy="6480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Biofilmes – Tratamento de esgoto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E67273E-214C-4BB2-9522-020C4B8D6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5341"/>
            <a:ext cx="2403716" cy="240371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602B668B-AE30-4B65-ACA7-056B0D11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755" y="2967312"/>
            <a:ext cx="3187818" cy="31718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1D18CB64-1AC4-4933-A608-2BF13E74EB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5"/>
          <a:stretch/>
        </p:blipFill>
        <p:spPr>
          <a:xfrm rot="1005506">
            <a:off x="8523722" y="1521015"/>
            <a:ext cx="3723754" cy="240220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6CD58D3B-48A0-4036-BF9C-DBEAD9B92F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1" r="6733"/>
          <a:stretch/>
        </p:blipFill>
        <p:spPr>
          <a:xfrm>
            <a:off x="2672736" y="1131195"/>
            <a:ext cx="4622391" cy="5608604"/>
          </a:xfrm>
          <a:prstGeom prst="rect">
            <a:avLst/>
          </a:prstGeom>
        </p:spPr>
      </p:pic>
      <p:sp>
        <p:nvSpPr>
          <p:cNvPr id="15" name="Seta: para Baixo 14">
            <a:extLst>
              <a:ext uri="{FF2B5EF4-FFF2-40B4-BE49-F238E27FC236}">
                <a16:creationId xmlns:a16="http://schemas.microsoft.com/office/drawing/2014/main" xmlns="" id="{70CF6E7E-8FE3-4C2B-8BB7-B9FC28CB7FB5}"/>
              </a:ext>
            </a:extLst>
          </p:cNvPr>
          <p:cNvSpPr/>
          <p:nvPr/>
        </p:nvSpPr>
        <p:spPr>
          <a:xfrm rot="16200000">
            <a:off x="1983607" y="4009006"/>
            <a:ext cx="578159" cy="8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xmlns="" id="{99B28A2A-243E-448F-BA08-BB05E19DF96C}"/>
              </a:ext>
            </a:extLst>
          </p:cNvPr>
          <p:cNvSpPr/>
          <p:nvPr/>
        </p:nvSpPr>
        <p:spPr>
          <a:xfrm rot="16200000">
            <a:off x="7140982" y="2483034"/>
            <a:ext cx="578159" cy="8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35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7184887-3DCB-45D5-A9CA-2C74B717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8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E083313-B11E-4CCD-9D85-1161AD15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740"/>
            <a:ext cx="10515600" cy="6480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Biofilmes – Tratamento de esgoto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602B668B-AE30-4B65-ACA7-056B0D112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0" y="1864374"/>
            <a:ext cx="2787443" cy="2773459"/>
          </a:xfrm>
          <a:prstGeom prst="rect">
            <a:avLst/>
          </a:prstGeom>
        </p:spPr>
      </p:pic>
      <p:sp>
        <p:nvSpPr>
          <p:cNvPr id="15" name="Seta: para Baixo 14">
            <a:extLst>
              <a:ext uri="{FF2B5EF4-FFF2-40B4-BE49-F238E27FC236}">
                <a16:creationId xmlns:a16="http://schemas.microsoft.com/office/drawing/2014/main" xmlns="" id="{70CF6E7E-8FE3-4C2B-8BB7-B9FC28CB7FB5}"/>
              </a:ext>
            </a:extLst>
          </p:cNvPr>
          <p:cNvSpPr/>
          <p:nvPr/>
        </p:nvSpPr>
        <p:spPr>
          <a:xfrm rot="16200000">
            <a:off x="3327455" y="3104467"/>
            <a:ext cx="355501" cy="648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FE12792D-9F02-477E-81A8-D317A34E9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80" y="1087777"/>
            <a:ext cx="7351156" cy="563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05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7184887-3DCB-45D5-A9CA-2C74B717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DDE-F01D-4AE6-A24B-EBF36E6EEEEC}" type="slidenum">
              <a:rPr lang="pt-BR" smtClean="0"/>
              <a:t>9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E083313-B11E-4CCD-9D85-1161AD15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740"/>
            <a:ext cx="10515600" cy="6480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Grânulos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977EDD8-0511-45E1-A5D6-086C275C3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33"/>
          <a:stretch/>
        </p:blipFill>
        <p:spPr>
          <a:xfrm>
            <a:off x="407264" y="2308462"/>
            <a:ext cx="11377471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9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</TotalTime>
  <Words>1187</Words>
  <Application>Microsoft Office PowerPoint</Application>
  <PresentationFormat>Personalizar</PresentationFormat>
  <Paragraphs>158</Paragraphs>
  <Slides>31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Apresentação do PowerPoint</vt:lpstr>
      <vt:lpstr>Biofilmes</vt:lpstr>
      <vt:lpstr>Biofilmes</vt:lpstr>
      <vt:lpstr>Biofilmes</vt:lpstr>
      <vt:lpstr>Biofilmes</vt:lpstr>
      <vt:lpstr>Biofilmes</vt:lpstr>
      <vt:lpstr>Biofilmes – Tratamento de esgoto</vt:lpstr>
      <vt:lpstr>Biofilmes – Tratamento de esgoto</vt:lpstr>
      <vt:lpstr>Grânulos</vt:lpstr>
      <vt:lpstr>Grânulos</vt:lpstr>
      <vt:lpstr>Grânulos – Reatores UASB</vt:lpstr>
      <vt:lpstr>Grânulos – Reatores UASB</vt:lpstr>
      <vt:lpstr>Apresentação do PowerPoint</vt:lpstr>
      <vt:lpstr>Funções do solo</vt:lpstr>
      <vt:lpstr>Qualidade ambiental do solo</vt:lpstr>
      <vt:lpstr>Qualidade ambiental do solo</vt:lpstr>
      <vt:lpstr>Indicadores de qualidade do solo</vt:lpstr>
      <vt:lpstr>Respiração basal do solo (RBS)</vt:lpstr>
      <vt:lpstr>Biomassa microbiana do solo (BMS)</vt:lpstr>
      <vt:lpstr>Biomassa microbiana do solo (BMS)</vt:lpstr>
      <vt:lpstr>Aplicações</vt:lpstr>
      <vt:lpstr>METODOLOGIA – Respiração Basal do Solo</vt:lpstr>
      <vt:lpstr>METODOLOGIA – Capacidade de Campo</vt:lpstr>
      <vt:lpstr>METODOLOGIA – RBS</vt:lpstr>
      <vt:lpstr>METODOLOGIA – RBS</vt:lpstr>
      <vt:lpstr>METODOLOGIA – RBS</vt:lpstr>
      <vt:lpstr>METODOLOGIA – RBS, titulação</vt:lpstr>
      <vt:lpstr>METODOLOGIA – RBS, titulação</vt:lpstr>
      <vt:lpstr>METODOLOGIA – cálculo da RBS</vt:lpstr>
      <vt:lpstr>RBS - Interpretação</vt:lpstr>
      <vt:lpstr>RBS - Interpretação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SANTA MARIA – UFSM/FW DEPARTAMENTO DE ENGENHARIA E TECNOLOGIA AMBIENTAL ENGENHARIA AMBIENTAL E SANITÁRIA</dc:title>
  <dc:creator>Henrique Dornelles</dc:creator>
  <cp:lastModifiedBy>user1</cp:lastModifiedBy>
  <cp:revision>111</cp:revision>
  <dcterms:created xsi:type="dcterms:W3CDTF">2016-06-26T20:52:23Z</dcterms:created>
  <dcterms:modified xsi:type="dcterms:W3CDTF">2020-06-22T21:23:35Z</dcterms:modified>
</cp:coreProperties>
</file>