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5" d="100"/>
          <a:sy n="45" d="100"/>
        </p:scale>
        <p:origin x="9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F9E26-F9F5-4DFE-98DE-DD4D7BB1F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DD63E0-E9F3-447F-9C6B-4C8AF0947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C37332-337B-4EDD-9A7E-FE1D245D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7379A1-7E10-4287-ABFE-0ACC590D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2301DE-A213-407A-92FE-B3A06BEC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72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701CE-5568-4C0E-BAF1-FFBDFAA8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46AECA-847B-4FBB-AA23-F609834D3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0A11F8-B659-4CFD-AE42-50B19E25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BDEE92-C40A-4CE6-837B-E6439FEB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D721E9-08E4-4535-83EA-D6E20435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E81DD3-F041-41DF-875A-A950A72E6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AFE506-902E-42C2-B342-0918A3B39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D56A8D-DD1A-4A22-A5B4-18C10C85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5DF303-B064-4C27-8414-F3DFCB52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B9FC08-4B82-4678-86E3-9DCE06F4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38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1F8AF-D62E-4415-BF5A-500F05ED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31E20-0628-4A7C-AABE-36B76833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0302C2-DC90-4672-9237-D3961339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EA3D89-EDCC-4BEB-B492-53170319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A7C2F4-ACAB-4D4A-970B-D189984C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70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6A18B-ED17-432F-9D1C-FE780F96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75DF41-54FC-4403-8176-4E144F3F6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3785A0-96C7-45F9-A612-C8A118B0F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71A1EE-118C-41BD-9951-C8C1566A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5CD64A-7E55-48BB-9062-E8346D45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63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C8B68-F6C4-4A5D-A02C-85CCEC06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9C5BF9-E5E3-4048-A2EA-43C72B2D3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F0CFF5-0244-425D-BEC4-5E801DD17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93C91B-7CC9-4A16-A82F-B149D572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4FFD871-CA4C-4717-AD11-311EF580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6EBCE1-37DF-407F-8F3E-71EE9C97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7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8ED36-E510-4390-B96B-251EDA87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DD7CB4-62FE-48E5-875F-4E62BBB7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BB4667-93C2-4F74-8DDE-5E8007204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4E2662-EB02-4018-8EEA-13FD7F57E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CBE29D8-DE38-4AE4-A61D-D8B3C0393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02ED7C-8A82-4870-818C-F65263EE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67CA30-DF36-4055-A76A-C24CAFD6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723D757-093A-41B9-94AC-82ABC184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7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45223-7FD3-4344-A014-F8DB6BD1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70DC21-D1C2-4C78-B585-51F2B4DD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BF7316-A80B-47F8-9224-17A478D5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7D79C4-36F0-4ED2-A0D2-1AF6C7C3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92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8266B4-BB43-47D6-A850-A1BCFDA8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9A4DA7-814B-4CB5-89A4-9A153E3B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E81BD7-140D-4433-84B4-37F6E448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4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207D3-85A3-4794-8173-2C1D0E0C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751B38-FB15-4DCF-81E1-5AF6A8B3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9BAF57-47ED-4470-9124-AA6D9DD8A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8FCE06-113C-4BC0-9B21-C57A2332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8ED25F-DE16-497A-BB35-2E002243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72BDEA-BB8E-4896-A94F-3ED6EF49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8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B3C4D-2CEA-4D43-AE17-8752CE68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301755-2DDE-4238-ABDA-5BBF33EB6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321495-0E14-4027-A394-B58AD6839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0A3789-DC3D-4054-9B03-85456943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BC1F30-0970-451F-B276-B56EF0FE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5EE0CA-2741-4D7D-8C86-2F0102E8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73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0F260A2-147E-4D78-BB39-BD905F53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89FC86-F754-40C8-B1EC-28486315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547812-8E04-4D6E-84DE-474A1CAF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80B0-4C0B-4BCE-98B1-AA5465670FAC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D40CCA-0DCE-4019-9D27-A3C087271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E452F6-FA47-4F25-BEB0-85C8133F9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0465-4DC1-47CF-AA47-771AE3F08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95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lideshare.net/AnzarAli/aharonaov-bohm-effec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24251E5-AA3F-4835-BAAA-890B627CD5B8}"/>
                  </a:ext>
                </a:extLst>
              </p:cNvPr>
              <p:cNvSpPr txBox="1"/>
              <p:nvPr/>
            </p:nvSpPr>
            <p:spPr>
              <a:xfrm>
                <a:off x="335360" y="188640"/>
                <a:ext cx="11521280" cy="6259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u="sng" dirty="0"/>
                  <a:t>Potenciais Escalar e Vetor</a:t>
                </a:r>
                <a:endParaRPr lang="pt-BR" sz="2800" dirty="0"/>
              </a:p>
              <a:p>
                <a:pPr algn="ctr"/>
                <a:endParaRPr lang="pt-BR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→</m:t>
                    </m:r>
                  </m:oMath>
                </a14:m>
                <a:r>
                  <a:rPr lang="pt-BR" sz="2400" dirty="0"/>
                  <a:t>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pt-BR" sz="2400" dirty="0"/>
                  <a:t> pode ser derivado de uma função vetorial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sz="2400" dirty="0"/>
                  <a:t>, denominada </a:t>
                </a:r>
                <a:r>
                  <a:rPr lang="pt-BR" sz="2400" i="1" u="sng" dirty="0"/>
                  <a:t>Potencial Vetor</a:t>
                </a:r>
                <a:r>
                  <a:rPr lang="pt-BR" sz="2400" dirty="0"/>
                  <a:t>, através da relação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  <a:p>
                <a:pPr algn="just"/>
                <a:r>
                  <a:rPr lang="pt-BR" sz="2400" dirty="0"/>
                  <a:t>porque a divergência de um rotacional é identicamente nula.</a:t>
                </a:r>
              </a:p>
              <a:p>
                <a:pPr algn="just"/>
                <a:endParaRPr lang="pt-BR" sz="2400" dirty="0"/>
              </a:p>
              <a:p>
                <a:pPr algn="just"/>
                <a:r>
                  <a:rPr lang="pt-BR" sz="2400" u="sng" dirty="0"/>
                  <a:t>Lei de Faraday</a:t>
                </a:r>
                <a:endParaRPr lang="pt-BR" sz="24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400" b="0" dirty="0">
                  <a:ea typeface="Cambria Math" panose="02040503050406030204" pitchFamily="18" charset="0"/>
                </a:endParaRPr>
              </a:p>
              <a:p>
                <a:pPr algn="just"/>
                <a:endParaRPr lang="pt-BR" sz="2400" dirty="0"/>
              </a:p>
              <a:p>
                <a:pPr algn="just"/>
                <a:r>
                  <a:rPr lang="pt-BR" sz="2400" dirty="0"/>
                  <a:t>Como o rotacional de um gradiente também é identicamente nulo, podemos escrever o vetor entre colchetes como o gradiente de uma função escalar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sz="2400" dirty="0"/>
                  <a:t>, denominada </a:t>
                </a:r>
                <a:r>
                  <a:rPr lang="pt-BR" sz="2400" i="1" u="sng" dirty="0"/>
                  <a:t>Potencial Escalar</a:t>
                </a:r>
                <a:r>
                  <a:rPr lang="pt-BR" sz="2400" dirty="0"/>
                  <a:t>, através da relação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 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24251E5-AA3F-4835-BAAA-890B627CD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88640"/>
                <a:ext cx="11521280" cy="6259470"/>
              </a:xfrm>
              <a:prstGeom prst="rect">
                <a:avLst/>
              </a:prstGeom>
              <a:blipFill>
                <a:blip r:embed="rId2"/>
                <a:stretch>
                  <a:fillRect l="-794" t="-974" r="-8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42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294DD5C-3494-496A-940C-2E3940E8C6DF}"/>
                  </a:ext>
                </a:extLst>
              </p:cNvPr>
              <p:cNvSpPr txBox="1"/>
              <p:nvPr/>
            </p:nvSpPr>
            <p:spPr>
              <a:xfrm>
                <a:off x="335360" y="188640"/>
                <a:ext cx="11521280" cy="6653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Arbitrariedade na definição do Potencial Vetor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/>
                  <a:t>Função vetorial definida se fontes de fluxo e circulação especificadas</a:t>
                </a:r>
              </a:p>
              <a:p>
                <a:pPr lvl="2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/>
                  <a:t>Potencial vetor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pt-BR" sz="2400" dirty="0"/>
                  <a:t>, mas </a:t>
                </a:r>
                <a:r>
                  <a:rPr lang="pt-BR" sz="2400" i="1" dirty="0"/>
                  <a:t>s</a:t>
                </a:r>
                <a:r>
                  <a:rPr lang="pt-BR" sz="2400" dirty="0"/>
                  <a:t> indefinido.</a:t>
                </a:r>
              </a:p>
              <a:p>
                <a:pPr>
                  <a:spcAft>
                    <a:spcPts val="600"/>
                  </a:spcAft>
                </a:pP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Equações para os potenciais</a:t>
                </a:r>
                <a:endParaRPr lang="pt-BR" sz="2400" dirty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400" dirty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f>
                                <m:f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acc>
                                    <m:accPr>
                                      <m:chr m:val="⃗"/>
                                      <m:ctrlP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pt-BR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pt-BR" sz="2400" dirty="0"/>
              </a:p>
              <a:p>
                <a:pPr>
                  <a:spcAft>
                    <a:spcPts val="600"/>
                  </a:spcAft>
                </a:pP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Relação  vetorial: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pt-BR" sz="240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294DD5C-3494-496A-940C-2E3940E8C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88640"/>
                <a:ext cx="11521280" cy="6653424"/>
              </a:xfrm>
              <a:prstGeom prst="rect">
                <a:avLst/>
              </a:prstGeom>
              <a:blipFill>
                <a:blip r:embed="rId2"/>
                <a:stretch>
                  <a:fillRect l="-794" t="-7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3BBFF914-B80E-4FC9-ACD4-5985E2DC2380}"/>
              </a:ext>
            </a:extLst>
          </p:cNvPr>
          <p:cNvSpPr/>
          <p:nvPr/>
        </p:nvSpPr>
        <p:spPr>
          <a:xfrm>
            <a:off x="6960096" y="2996952"/>
            <a:ext cx="3240360" cy="936104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42A4FD3-2B94-4F85-AA52-E7F3DB2D76BE}"/>
              </a:ext>
            </a:extLst>
          </p:cNvPr>
          <p:cNvSpPr/>
          <p:nvPr/>
        </p:nvSpPr>
        <p:spPr>
          <a:xfrm>
            <a:off x="2999656" y="5733256"/>
            <a:ext cx="6120680" cy="936104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87BAC2F-CD05-4DC2-A8D8-BDB03CA54A6D}"/>
                  </a:ext>
                </a:extLst>
              </p:cNvPr>
              <p:cNvSpPr txBox="1"/>
              <p:nvPr/>
            </p:nvSpPr>
            <p:spPr>
              <a:xfrm>
                <a:off x="335360" y="332656"/>
                <a:ext cx="11521280" cy="657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Conveniência de utilizar potenciais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Campos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400" dirty="0"/>
                  <a:t> seis incógnitas, as componentes de cada campo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Potenciais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400" dirty="0"/>
                  <a:t> quatro incógnitas</a:t>
                </a:r>
              </a:p>
              <a:p>
                <a:pPr>
                  <a:spcAft>
                    <a:spcPts val="600"/>
                  </a:spcAft>
                </a:pP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Dificuldade</a:t>
                </a: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Equações para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mais aparentemente mais complexas e com os dois potenciais aparecendo de forma acoplada. Arbitrariedade em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permite </a:t>
                </a:r>
                <a:r>
                  <a:rPr lang="pt-BR" sz="2400" dirty="0" err="1"/>
                  <a:t>desaclopla-las</a:t>
                </a:r>
                <a:r>
                  <a:rPr lang="pt-BR" sz="24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Transformações de Calibre</a:t>
                </a: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Grandezas físicas medidas: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pt-BR" sz="2400" dirty="0"/>
                  <a:t>; qualquer transformação dos potenciais que deixe os campos invariantes é válida.</a:t>
                </a:r>
              </a:p>
              <a:p>
                <a:pPr lvl="1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Invariância campo: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r>
                      <m:rPr>
                        <m:sty m:val="p"/>
                      </m:rP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=0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pt-BR" sz="2400" dirty="0"/>
                  <a:t>;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sz="2400" dirty="0"/>
                  <a:t>  função escalar.</a:t>
                </a:r>
              </a:p>
              <a:p>
                <a:pPr>
                  <a:spcAft>
                    <a:spcPts val="600"/>
                  </a:spcAft>
                </a:pPr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87BAC2F-CD05-4DC2-A8D8-BDB03CA54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332656"/>
                <a:ext cx="11521280" cy="6571030"/>
              </a:xfrm>
              <a:prstGeom prst="rect">
                <a:avLst/>
              </a:prstGeom>
              <a:blipFill>
                <a:blip r:embed="rId2"/>
                <a:stretch>
                  <a:fillRect l="-794" t="-7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48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FCB17DE9-62DC-48AD-9D78-5850E9F2FC59}"/>
              </a:ext>
            </a:extLst>
          </p:cNvPr>
          <p:cNvGrpSpPr/>
          <p:nvPr/>
        </p:nvGrpSpPr>
        <p:grpSpPr>
          <a:xfrm>
            <a:off x="335360" y="260648"/>
            <a:ext cx="11521280" cy="6415667"/>
            <a:chOff x="335360" y="476672"/>
            <a:chExt cx="11521280" cy="64156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aixaDeTexto 1">
                  <a:extLst>
                    <a:ext uri="{FF2B5EF4-FFF2-40B4-BE49-F238E27FC236}">
                      <a16:creationId xmlns:a16="http://schemas.microsoft.com/office/drawing/2014/main" id="{DF5F3BF0-B39A-455A-8AB0-9034E07F48B6}"/>
                    </a:ext>
                  </a:extLst>
                </p:cNvPr>
                <p:cNvSpPr txBox="1"/>
                <p:nvPr/>
              </p:nvSpPr>
              <p:spPr>
                <a:xfrm>
                  <a:off x="335360" y="476672"/>
                  <a:ext cx="11521280" cy="64156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acc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⃗"/>
                                    <m:ctrlPr>
                                      <a:rPr lang="pt-B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𝜕𝜆</m:t>
                                </m:r>
                              </m:num>
                              <m:den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pt-BR" sz="2400" dirty="0"/>
                </a:p>
                <a:p>
                  <a:endParaRPr lang="pt-BR" sz="2400" dirty="0"/>
                </a:p>
                <a:p>
                  <a:r>
                    <a:rPr lang="pt-BR" sz="2400" dirty="0"/>
                    <a:t>Invariância de campo: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pt-BR" sz="2800" dirty="0"/>
                </a:p>
                <a:p>
                  <a:endParaRPr lang="pt-BR" sz="2800" dirty="0"/>
                </a:p>
                <a:p>
                  <a:pPr>
                    <a:spcAft>
                      <a:spcPts val="600"/>
                    </a:spcAft>
                  </a:pPr>
                  <a:r>
                    <a:rPr lang="pt-BR" sz="2400" u="sng" dirty="0"/>
                    <a:t>Conclusão</a:t>
                  </a:r>
                  <a:r>
                    <a:rPr lang="pt-BR" sz="2400" dirty="0"/>
                    <a:t>: campos elétrico e magnético não são alterados se os potenciais forem transformados de acordo com as seguintes </a:t>
                  </a:r>
                  <a:r>
                    <a:rPr lang="pt-BR" sz="2400" i="1" dirty="0"/>
                    <a:t>Transformações de Calibre</a:t>
                  </a:r>
                  <a:endParaRPr lang="pt-BR" sz="2400" dirty="0"/>
                </a:p>
                <a:p>
                  <a:pPr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; 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𝜕𝜆</m:t>
                            </m:r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pt-BR" sz="2400" dirty="0"/>
                </a:p>
                <a:p>
                  <a:pPr>
                    <a:spcAft>
                      <a:spcPts val="600"/>
                    </a:spcAft>
                  </a:pPr>
                  <a:endParaRPr lang="pt-BR" sz="2400" dirty="0"/>
                </a:p>
                <a:p>
                  <a:pPr>
                    <a:spcAft>
                      <a:spcPts val="600"/>
                    </a:spcAft>
                  </a:pPr>
                  <a:r>
                    <a:rPr lang="pt-BR" sz="2400" dirty="0"/>
                    <a:t>Escolhas mais utilizadas para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a14:m>
                  <a:endParaRPr lang="pt-BR" sz="2400" u="sng" dirty="0"/>
                </a:p>
                <a:p>
                  <a:pPr>
                    <a:spcAft>
                      <a:spcPts val="600"/>
                    </a:spcAft>
                  </a:pPr>
                  <a:r>
                    <a:rPr lang="pt-BR" sz="2400" u="sng" dirty="0"/>
                    <a:t>Calibre de Coulomb</a:t>
                  </a:r>
                  <a:endParaRPr lang="pt-BR" sz="2400" dirty="0"/>
                </a:p>
                <a:p>
                  <a:pPr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pt-BR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r>
                          <a:rPr lang="pt-BR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 → 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  </m:t>
                        </m:r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acc>
                          <m:accPr>
                            <m:chr m:val="⃗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acc>
                              <m:accPr>
                                <m:chr m:val="⃗"/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num>
                          <m:den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num>
                              <m:den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pt-BR" sz="2400" dirty="0"/>
                </a:p>
              </p:txBody>
            </p:sp>
          </mc:Choice>
          <mc:Fallback xmlns="">
            <p:sp>
              <p:nvSpPr>
                <p:cNvPr id="2" name="CaixaDeTexto 1">
                  <a:extLst>
                    <a:ext uri="{FF2B5EF4-FFF2-40B4-BE49-F238E27FC236}">
                      <a16:creationId xmlns:a16="http://schemas.microsoft.com/office/drawing/2014/main" id="{DF5F3BF0-B39A-455A-8AB0-9034E07F4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360" y="476672"/>
                  <a:ext cx="11521280" cy="6415667"/>
                </a:xfrm>
                <a:prstGeom prst="rect">
                  <a:avLst/>
                </a:prstGeom>
                <a:blipFill>
                  <a:blip r:embed="rId2"/>
                  <a:stretch>
                    <a:fillRect l="-794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EE46FF65-B928-4654-9866-E2E28DE7B504}"/>
                </a:ext>
              </a:extLst>
            </p:cNvPr>
            <p:cNvSpPr/>
            <p:nvPr/>
          </p:nvSpPr>
          <p:spPr>
            <a:xfrm>
              <a:off x="3503712" y="5877272"/>
              <a:ext cx="6912768" cy="980728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03480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7CAF68A-A6C7-4561-91C5-F2893617E106}"/>
                  </a:ext>
                </a:extLst>
              </p:cNvPr>
              <p:cNvSpPr txBox="1"/>
              <p:nvPr/>
            </p:nvSpPr>
            <p:spPr>
              <a:xfrm>
                <a:off x="407368" y="476672"/>
                <a:ext cx="11449272" cy="3059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Calibre de Lorentz</a:t>
                </a: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Para simplificar a equação para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, é feita a escolha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sz="24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Equações para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ficam da mesma forma, equação de </a:t>
                </a:r>
                <a:r>
                  <a:rPr lang="pt-BR" sz="2400" u="sng" dirty="0"/>
                  <a:t>onda com fonte</a:t>
                </a:r>
                <a:endParaRPr lang="pt-BR" sz="2400" dirty="0"/>
              </a:p>
              <a:p>
                <a:pPr>
                  <a:spcAft>
                    <a:spcPts val="600"/>
                  </a:spcAft>
                </a:pPr>
                <a:endParaRPr lang="pt-BR" sz="2400" u="sng" dirty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m:rPr>
                              <m:sty m:val="p"/>
                            </m:r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7CAF68A-A6C7-4561-91C5-F2893617E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8" y="476672"/>
                <a:ext cx="11449272" cy="3059299"/>
              </a:xfrm>
              <a:prstGeom prst="rect">
                <a:avLst/>
              </a:prstGeom>
              <a:blipFill>
                <a:blip r:embed="rId2"/>
                <a:stretch>
                  <a:fillRect l="-852" t="-15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>
            <a:extLst>
              <a:ext uri="{FF2B5EF4-FFF2-40B4-BE49-F238E27FC236}">
                <a16:creationId xmlns:a16="http://schemas.microsoft.com/office/drawing/2014/main" id="{5505AA07-E077-4C9B-9A35-3B792C15E414}"/>
              </a:ext>
            </a:extLst>
          </p:cNvPr>
          <p:cNvSpPr/>
          <p:nvPr/>
        </p:nvSpPr>
        <p:spPr>
          <a:xfrm>
            <a:off x="2495600" y="2492896"/>
            <a:ext cx="7272808" cy="936104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1FF6144-8E5E-4DC0-A59A-CFED56286957}"/>
                  </a:ext>
                </a:extLst>
              </p:cNvPr>
              <p:cNvSpPr txBox="1"/>
              <p:nvPr/>
            </p:nvSpPr>
            <p:spPr>
              <a:xfrm>
                <a:off x="407368" y="4050943"/>
                <a:ext cx="11449272" cy="2114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u="sng" dirty="0"/>
                  <a:t>Exercício</a:t>
                </a:r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Partindo das equações para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no Calibre de Coulomb, mostre que as equações no Calibre de Lorentz são obtidas com a escolha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1FF6144-8E5E-4DC0-A59A-CFED56286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8" y="4050943"/>
                <a:ext cx="11449272" cy="2114361"/>
              </a:xfrm>
              <a:prstGeom prst="rect">
                <a:avLst/>
              </a:prstGeom>
              <a:blipFill>
                <a:blip r:embed="rId3"/>
                <a:stretch>
                  <a:fillRect l="-852" t="-23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37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1589950-E01A-424F-820F-C69C8427C894}"/>
                  </a:ext>
                </a:extLst>
              </p:cNvPr>
              <p:cNvSpPr txBox="1"/>
              <p:nvPr/>
            </p:nvSpPr>
            <p:spPr>
              <a:xfrm>
                <a:off x="407368" y="188640"/>
                <a:ext cx="11449272" cy="657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Significado Físico (?) do Potencial Vetor</a:t>
                </a:r>
                <a:endParaRPr lang="pt-BR" sz="24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/>
                  <a:t>Potencial escalar → energia eletrostática de uma distribuição de cargas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</m:e>
                    </m:nary>
                  </m:oMath>
                </a14:m>
                <a:r>
                  <a:rPr lang="pt-BR" sz="2400" dirty="0"/>
                  <a:t>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/>
                  <a:t>Energia magnética → não é expressa em termos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pt-BR" sz="24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u="sng" dirty="0"/>
                  <a:t>Papel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u="sng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u="sng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u="sng" dirty="0"/>
                  <a:t> em Física</a:t>
                </a:r>
                <a:r>
                  <a:rPr lang="pt-BR" sz="2400" dirty="0"/>
                  <a:t>: importante em Mecânica Clássica e Mecânica Quântica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/>
                  <a:t>Mecânica Clássica → momento canônico na formulação </a:t>
                </a:r>
                <a:r>
                  <a:rPr lang="pt-BR" sz="2400" dirty="0" err="1"/>
                  <a:t>Lagrangeana</a:t>
                </a:r>
                <a:endParaRPr lang="pt-BR" sz="2400" dirty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  <a:p>
                <a:pPr>
                  <a:spcAft>
                    <a:spcPts val="600"/>
                  </a:spcAft>
                </a:pPr>
                <a:r>
                  <a:rPr lang="pt-BR" sz="2400" dirty="0"/>
                  <a:t>Momento canônico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pt-BR" sz="2400" dirty="0"/>
                  <a:t> não é conservado  na transformação de calibre: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sty m:val="p"/>
                      </m:rP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pt-BR" sz="2400" dirty="0"/>
                  <a:t>!</a:t>
                </a:r>
              </a:p>
              <a:p>
                <a:pPr>
                  <a:spcAft>
                    <a:spcPts val="600"/>
                  </a:spcAft>
                </a:pPr>
                <a:r>
                  <a:rPr lang="pt-BR" sz="2400" u="sng" dirty="0" err="1"/>
                  <a:t>Transfomação</a:t>
                </a:r>
                <a:r>
                  <a:rPr lang="pt-BR" sz="2400" u="sng" dirty="0"/>
                  <a:t> de calibre da </a:t>
                </a:r>
                <a:r>
                  <a:rPr lang="pt-BR" sz="2400" u="sng" dirty="0" err="1"/>
                  <a:t>Lagrangeana</a:t>
                </a:r>
                <a:r>
                  <a:rPr lang="pt-BR" sz="2400" dirty="0"/>
                  <a:t>: equações de movimento não afetadas se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1589950-E01A-424F-820F-C69C8427C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8" y="188640"/>
                <a:ext cx="11449272" cy="6575646"/>
              </a:xfrm>
              <a:prstGeom prst="rect">
                <a:avLst/>
              </a:prstGeom>
              <a:blipFill>
                <a:blip r:embed="rId2"/>
                <a:stretch>
                  <a:fillRect l="-852" t="-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07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0016D63-0D81-4CA8-A4A3-77F97330BB3C}"/>
              </a:ext>
            </a:extLst>
          </p:cNvPr>
          <p:cNvSpPr txBox="1"/>
          <p:nvPr/>
        </p:nvSpPr>
        <p:spPr>
          <a:xfrm>
            <a:off x="335360" y="188640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Mecânica Quântica → efeito </a:t>
            </a:r>
            <a:r>
              <a:rPr lang="pt-BR" sz="2400" dirty="0" err="1"/>
              <a:t>Aharonov-Bohm</a:t>
            </a:r>
            <a:r>
              <a:rPr lang="pt-BR" sz="2400" dirty="0"/>
              <a:t>   </a:t>
            </a:r>
          </a:p>
          <a:p>
            <a:pPr lvl="1"/>
            <a:r>
              <a:rPr lang="pt-BR" sz="2400" dirty="0">
                <a:hlinkClick r:id="rId2"/>
              </a:rPr>
              <a:t>www.slideshare.net/AnzarAli/aharonaov-bohm-effect</a:t>
            </a:r>
            <a:endParaRPr lang="pt-BR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2B22B9F-E715-4897-98CD-A0F4621C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124744"/>
            <a:ext cx="5010150" cy="3133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3F012E4-2850-48CC-801A-ECCC22625467}"/>
                  </a:ext>
                </a:extLst>
              </p:cNvPr>
              <p:cNvSpPr txBox="1"/>
              <p:nvPr/>
            </p:nvSpPr>
            <p:spPr>
              <a:xfrm>
                <a:off x="5705550" y="1196752"/>
                <a:ext cx="6367114" cy="2724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Potenciais eletromagnéticos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pt-BR" sz="2400" dirty="0"/>
                  <a:t> 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pt-BR" sz="2400" dirty="0"/>
                  <a:t> teriam “fisicalidade” na Mecânica Quântica”</a:t>
                </a:r>
              </a:p>
              <a:p>
                <a:endParaRPr lang="pt-BR" sz="2400" dirty="0"/>
              </a:p>
              <a:p>
                <a:r>
                  <a:rPr lang="pt-BR" sz="2400" dirty="0"/>
                  <a:t>Interpretação ainda contestada</a:t>
                </a:r>
              </a:p>
              <a:p>
                <a:r>
                  <a:rPr lang="pt-BR" sz="2400" dirty="0"/>
                  <a:t>L. </a:t>
                </a:r>
                <a:r>
                  <a:rPr lang="pt-BR" sz="2400" dirty="0" err="1"/>
                  <a:t>Vaidman</a:t>
                </a:r>
                <a:r>
                  <a:rPr lang="pt-BR" sz="2400" dirty="0"/>
                  <a:t>; </a:t>
                </a:r>
                <a:r>
                  <a:rPr lang="pt-BR" sz="2400" dirty="0" err="1"/>
                  <a:t>Physical</a:t>
                </a:r>
                <a:r>
                  <a:rPr lang="pt-BR" sz="2400" dirty="0"/>
                  <a:t> Review A </a:t>
                </a:r>
                <a:r>
                  <a:rPr lang="pt-BR" sz="2400" u="sng" dirty="0"/>
                  <a:t>86</a:t>
                </a:r>
                <a:r>
                  <a:rPr lang="pt-BR" sz="2400" dirty="0"/>
                  <a:t>, 040101(2012)</a:t>
                </a:r>
              </a:p>
              <a:p>
                <a:r>
                  <a:rPr lang="it-IT" sz="2400" dirty="0"/>
                  <a:t>D Iencinella and G Matteucci; </a:t>
                </a:r>
                <a:r>
                  <a:rPr lang="fr-FR" sz="2400" dirty="0" err="1"/>
                  <a:t>Eur</a:t>
                </a:r>
                <a:r>
                  <a:rPr lang="fr-FR" sz="2400" dirty="0"/>
                  <a:t>. J. Phys. </a:t>
                </a:r>
                <a:r>
                  <a:rPr lang="fr-FR" sz="2400" u="sng" dirty="0"/>
                  <a:t>25</a:t>
                </a:r>
                <a:r>
                  <a:rPr lang="fr-FR" sz="2400" dirty="0"/>
                  <a:t> 249 (2004) 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3F012E4-2850-48CC-801A-ECCC22625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550" y="1196752"/>
                <a:ext cx="6367114" cy="2724849"/>
              </a:xfrm>
              <a:prstGeom prst="rect">
                <a:avLst/>
              </a:prstGeom>
              <a:blipFill>
                <a:blip r:embed="rId4"/>
                <a:stretch>
                  <a:fillRect l="-1533" b="-40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ACC9E65-D3E5-49F0-B9CF-63EA034BF28D}"/>
                  </a:ext>
                </a:extLst>
              </p:cNvPr>
              <p:cNvSpPr txBox="1"/>
              <p:nvPr/>
            </p:nvSpPr>
            <p:spPr>
              <a:xfrm>
                <a:off x="308555" y="4371778"/>
                <a:ext cx="11883445" cy="1306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sz="2400" dirty="0"/>
                  <a:t>Astrofísica e Física de Plasmas → </a:t>
                </a:r>
                <a:r>
                  <a:rPr lang="pt-BR" sz="2400" dirty="0" err="1"/>
                  <a:t>Helicidade</a:t>
                </a:r>
                <a:r>
                  <a:rPr lang="pt-BR" sz="2400" dirty="0"/>
                  <a:t> das linhas de força magnéticas</a:t>
                </a:r>
              </a:p>
              <a:p>
                <a:r>
                  <a:rPr lang="pt-BR" sz="2400" dirty="0"/>
                  <a:t>Medida do grau de torção e acoplamento entre linhas de força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𝑑𝑉</m:t>
                        </m:r>
                      </m:e>
                    </m:nary>
                  </m:oMath>
                </a14:m>
                <a:endParaRPr lang="pt-BR" sz="2400" dirty="0"/>
              </a:p>
              <a:p>
                <a:r>
                  <a:rPr lang="pt-BR" sz="2400" dirty="0"/>
                  <a:t>(A. </a:t>
                </a:r>
                <a:r>
                  <a:rPr lang="pt-BR" sz="2400" dirty="0" err="1"/>
                  <a:t>Zangwill</a:t>
                </a:r>
                <a:r>
                  <a:rPr lang="pt-BR" sz="2400" dirty="0"/>
                  <a:t>; </a:t>
                </a:r>
                <a:r>
                  <a:rPr lang="pt-BR" sz="2400" dirty="0" err="1"/>
                  <a:t>Modern</a:t>
                </a:r>
                <a:r>
                  <a:rPr lang="pt-BR" sz="2400" dirty="0"/>
                  <a:t> </a:t>
                </a:r>
                <a:r>
                  <a:rPr lang="pt-BR" sz="2400" dirty="0" err="1"/>
                  <a:t>Electrodynamics</a:t>
                </a:r>
                <a:r>
                  <a:rPr lang="pt-BR" sz="2400" dirty="0"/>
                  <a:t>)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4ACC9E65-D3E5-49F0-B9CF-63EA034BF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55" y="4371778"/>
                <a:ext cx="11883445" cy="1306063"/>
              </a:xfrm>
              <a:prstGeom prst="rect">
                <a:avLst/>
              </a:prstGeom>
              <a:blipFill>
                <a:blip r:embed="rId5"/>
                <a:stretch>
                  <a:fillRect l="-821" t="-3738" b="-98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m 5">
            <a:extLst>
              <a:ext uri="{FF2B5EF4-FFF2-40B4-BE49-F238E27FC236}">
                <a16:creationId xmlns:a16="http://schemas.microsoft.com/office/drawing/2014/main" id="{EC290B03-9A96-48E5-AAB7-9FD741BEF0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7928" y="5363297"/>
            <a:ext cx="5111227" cy="13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5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B5B6C17-ED0C-4D09-993C-9A86F4C4E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199495"/>
            <a:ext cx="873442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90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744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Galvão</dc:creator>
  <cp:lastModifiedBy>Ricardo Galvão</cp:lastModifiedBy>
  <cp:revision>42</cp:revision>
  <dcterms:created xsi:type="dcterms:W3CDTF">2020-03-22T18:55:10Z</dcterms:created>
  <dcterms:modified xsi:type="dcterms:W3CDTF">2020-03-24T23:07:57Z</dcterms:modified>
</cp:coreProperties>
</file>