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256" r:id="rId2"/>
    <p:sldId id="257" r:id="rId3"/>
    <p:sldId id="258" r:id="rId4"/>
    <p:sldId id="259" r:id="rId5"/>
    <p:sldId id="260" r:id="rId6"/>
    <p:sldId id="261" r:id="rId7"/>
    <p:sldId id="262" r:id="rId8"/>
    <p:sldId id="263" r:id="rId9"/>
    <p:sldId id="264" r:id="rId10"/>
    <p:sldId id="279" r:id="rId11"/>
    <p:sldId id="265" r:id="rId12"/>
    <p:sldId id="266" r:id="rId13"/>
    <p:sldId id="267" r:id="rId14"/>
    <p:sldId id="268" r:id="rId15"/>
    <p:sldId id="280" r:id="rId16"/>
    <p:sldId id="281" r:id="rId17"/>
    <p:sldId id="282" r:id="rId18"/>
    <p:sldId id="283" r:id="rId19"/>
    <p:sldId id="284" r:id="rId20"/>
    <p:sldId id="285" r:id="rId21"/>
    <p:sldId id="286" r:id="rId22"/>
    <p:sldId id="287" r:id="rId23"/>
    <p:sldId id="273" r:id="rId24"/>
    <p:sldId id="274" r:id="rId25"/>
    <p:sldId id="275" r:id="rId26"/>
    <p:sldId id="288" r:id="rId27"/>
    <p:sldId id="276" r:id="rId28"/>
    <p:sldId id="277" r:id="rId29"/>
    <p:sldId id="27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20" r:id="rId43"/>
    <p:sldId id="301" r:id="rId44"/>
    <p:sldId id="302" r:id="rId45"/>
    <p:sldId id="303" r:id="rId46"/>
    <p:sldId id="304" r:id="rId47"/>
    <p:sldId id="305" r:id="rId48"/>
    <p:sldId id="306" r:id="rId49"/>
    <p:sldId id="307" r:id="rId50"/>
    <p:sldId id="308" r:id="rId51"/>
    <p:sldId id="309" r:id="rId52"/>
    <p:sldId id="310" r:id="rId53"/>
    <p:sldId id="311" r:id="rId54"/>
    <p:sldId id="312" r:id="rId55"/>
    <p:sldId id="313" r:id="rId56"/>
    <p:sldId id="314" r:id="rId57"/>
    <p:sldId id="315" r:id="rId58"/>
    <p:sldId id="316" r:id="rId59"/>
    <p:sldId id="317" r:id="rId60"/>
    <p:sldId id="318" r:id="rId61"/>
    <p:sldId id="321" r:id="rId62"/>
    <p:sldId id="322" r:id="rId63"/>
    <p:sldId id="323" r:id="rId64"/>
    <p:sldId id="324" r:id="rId65"/>
    <p:sldId id="325" r:id="rId66"/>
    <p:sldId id="326" r:id="rId67"/>
    <p:sldId id="327" r:id="rId68"/>
    <p:sldId id="328" r:id="rId69"/>
    <p:sldId id="329" r:id="rId70"/>
    <p:sldId id="31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48" r:id="rId90"/>
    <p:sldId id="349" r:id="rId91"/>
    <p:sldId id="350" r:id="rId92"/>
    <p:sldId id="351" r:id="rId93"/>
    <p:sldId id="352" r:id="rId94"/>
    <p:sldId id="353" r:id="rId95"/>
    <p:sldId id="354" r:id="rId96"/>
    <p:sldId id="355" r:id="rId97"/>
    <p:sldId id="356" r:id="rId98"/>
    <p:sldId id="357" r:id="rId99"/>
    <p:sldId id="358" r:id="rId100"/>
    <p:sldId id="359" r:id="rId101"/>
    <p:sldId id="362" r:id="rId102"/>
    <p:sldId id="360" r:id="rId103"/>
    <p:sldId id="361" r:id="rId104"/>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A444C"/>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7" d="100"/>
          <a:sy n="107" d="100"/>
        </p:scale>
        <p:origin x="67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F563F6-D9C7-4036-9BAB-6BE32C1FAA70}" type="datetimeFigureOut">
              <a:rPr lang="pt-BR" smtClean="0"/>
              <a:t>20/11/2022</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5DD041-4291-44CA-95D1-653DE7283854}" type="slidenum">
              <a:rPr lang="pt-BR" smtClean="0"/>
              <a:t>‹nº›</a:t>
            </a:fld>
            <a:endParaRPr lang="pt-BR"/>
          </a:p>
        </p:txBody>
      </p:sp>
    </p:spTree>
    <p:extLst>
      <p:ext uri="{BB962C8B-B14F-4D97-AF65-F5344CB8AC3E}">
        <p14:creationId xmlns:p14="http://schemas.microsoft.com/office/powerpoint/2010/main" val="6555797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7BBD4E-5139-73A2-194E-364134D5CAAF}"/>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66EE9EB3-3310-3829-C136-09C9F4F185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44A4BACD-23B5-E374-91DE-F9319858235F}"/>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5" name="Espaço Reservado para Rodapé 4">
            <a:extLst>
              <a:ext uri="{FF2B5EF4-FFF2-40B4-BE49-F238E27FC236}">
                <a16:creationId xmlns:a16="http://schemas.microsoft.com/office/drawing/2014/main" id="{9C9C88DA-D95F-D171-B36A-5DC92F0466C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2E027F7-360A-5B15-BBC9-94977C29B436}"/>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333181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0692EAC-95C3-0F59-3C8C-0B65609D8243}"/>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139784F5-84D3-2F27-C0AD-310ED8399D0A}"/>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91CD8C89-21E2-3F2E-7EB2-EA021A20B24C}"/>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5" name="Espaço Reservado para Rodapé 4">
            <a:extLst>
              <a:ext uri="{FF2B5EF4-FFF2-40B4-BE49-F238E27FC236}">
                <a16:creationId xmlns:a16="http://schemas.microsoft.com/office/drawing/2014/main" id="{CC9A88F3-478F-862A-F668-7965FD051BA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6DD9CE4-5E7B-BFA2-C52B-ACB0C0E461FE}"/>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906718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E14C3A7-55B0-9A02-1496-086AEB2907A3}"/>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1299DD1D-9E74-B386-6D82-E584F21FE667}"/>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653F97E-1337-5FA0-199A-25BADDEF08C0}"/>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5" name="Espaço Reservado para Rodapé 4">
            <a:extLst>
              <a:ext uri="{FF2B5EF4-FFF2-40B4-BE49-F238E27FC236}">
                <a16:creationId xmlns:a16="http://schemas.microsoft.com/office/drawing/2014/main" id="{6AF5BFFD-BC40-BA9E-9AAE-278865543D72}"/>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A5B21C0-954D-9BCD-59F3-5C702DFFB8D9}"/>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322975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66248FF-1434-96AB-C105-AD6C13F6C00E}"/>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360B7FEF-338E-534F-9C68-BE01CA017C4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DAD5D6A-33DB-7DBC-A3FB-8E73B7AE69CD}"/>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5" name="Espaço Reservado para Rodapé 4">
            <a:extLst>
              <a:ext uri="{FF2B5EF4-FFF2-40B4-BE49-F238E27FC236}">
                <a16:creationId xmlns:a16="http://schemas.microsoft.com/office/drawing/2014/main" id="{893F41BD-D035-0585-FE41-DAC0A04275D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C256315-E516-BBE4-FE04-1BF0BC3152DF}"/>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12202827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597613-CC8C-8E04-A4CA-F12C73578D5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B5251EA-2FD7-2A39-BACD-5367D304E9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FA01CE32-D8BE-203A-7C89-057BF0C04E6C}"/>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5" name="Espaço Reservado para Rodapé 4">
            <a:extLst>
              <a:ext uri="{FF2B5EF4-FFF2-40B4-BE49-F238E27FC236}">
                <a16:creationId xmlns:a16="http://schemas.microsoft.com/office/drawing/2014/main" id="{268448F5-BC99-1BAB-9D93-7A1082AE8E3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A508270-592D-CDAD-BA7A-8CADD8D45A70}"/>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074276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922A2D-3D31-D080-8C38-96488EF0BC9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BB00853-3DFA-72E8-ED80-E1253F9FF67C}"/>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7EAF121-E565-60AB-E395-B0ED121AD2FC}"/>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2F1AA18C-989E-0E10-8419-33723D8CD8B0}"/>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6" name="Espaço Reservado para Rodapé 5">
            <a:extLst>
              <a:ext uri="{FF2B5EF4-FFF2-40B4-BE49-F238E27FC236}">
                <a16:creationId xmlns:a16="http://schemas.microsoft.com/office/drawing/2014/main" id="{4B6CC468-D946-0497-CCC7-E2F23D15155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A3A4466-F918-1106-E2A7-76F7C520C38D}"/>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1261061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38B9D6-86AC-8180-BAE2-91B3FD8ABADD}"/>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A5504B3B-2B0A-81DA-F8FD-CBB9AA2324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F4949F89-2226-9743-825D-CBD07D0944AA}"/>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7D6286A2-7468-6408-04CA-8603FCC6BA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D25FF025-9B12-FD19-9D31-FD2CB00802EF}"/>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6D30E286-7AE7-19D5-4E71-E05808244F90}"/>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8" name="Espaço Reservado para Rodapé 7">
            <a:extLst>
              <a:ext uri="{FF2B5EF4-FFF2-40B4-BE49-F238E27FC236}">
                <a16:creationId xmlns:a16="http://schemas.microsoft.com/office/drawing/2014/main" id="{8B915624-0F0E-A79C-2718-541A48D9B512}"/>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7BC3069-F193-6BF3-8D94-B371E9B65F05}"/>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3399061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167D66-5818-1089-C5BA-6338A4DA4FDB}"/>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4169A099-A745-2B31-B529-1219778DF864}"/>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4" name="Espaço Reservado para Rodapé 3">
            <a:extLst>
              <a:ext uri="{FF2B5EF4-FFF2-40B4-BE49-F238E27FC236}">
                <a16:creationId xmlns:a16="http://schemas.microsoft.com/office/drawing/2014/main" id="{A8519F52-AFC1-FEDE-709F-4B4AFAA9F4FE}"/>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E8BC608-9685-F53E-C8C2-86EEFCCAFC41}"/>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3467903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EC31B96F-8B0B-2EAE-6956-D6C60F333D35}"/>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3" name="Espaço Reservado para Rodapé 2">
            <a:extLst>
              <a:ext uri="{FF2B5EF4-FFF2-40B4-BE49-F238E27FC236}">
                <a16:creationId xmlns:a16="http://schemas.microsoft.com/office/drawing/2014/main" id="{EA580721-93B3-4E6C-6779-798442394511}"/>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5AC01EA0-D97A-88E9-FB77-35BE406D8F78}"/>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2949136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8C1E3A-6903-6D39-1638-4C93324762CF}"/>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3F0CCD5B-E3E2-F1C8-C021-54407F0957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C164B871-2555-AF28-0735-E5DED281F7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FE4486BA-A6F5-10C3-498B-90A0517E0F72}"/>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6" name="Espaço Reservado para Rodapé 5">
            <a:extLst>
              <a:ext uri="{FF2B5EF4-FFF2-40B4-BE49-F238E27FC236}">
                <a16:creationId xmlns:a16="http://schemas.microsoft.com/office/drawing/2014/main" id="{4836CCCB-6666-719B-AFDA-882855CE1AE5}"/>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0C7E0295-AC1F-1176-0DFD-26191E41F76A}"/>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4189323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7A9BA9-21A6-75B0-7005-22947B1289E9}"/>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6E2C6290-4878-DB1C-47DD-6AF0D234BE0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B201CAF-67B8-791F-EBE7-3C7174F825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3354F8F1-EF92-406D-B2BF-E074DF9860A4}"/>
              </a:ext>
            </a:extLst>
          </p:cNvPr>
          <p:cNvSpPr>
            <a:spLocks noGrp="1"/>
          </p:cNvSpPr>
          <p:nvPr>
            <p:ph type="dt" sz="half" idx="10"/>
          </p:nvPr>
        </p:nvSpPr>
        <p:spPr/>
        <p:txBody>
          <a:bodyPr/>
          <a:lstStyle/>
          <a:p>
            <a:fld id="{AAB658E5-62E8-4335-A5CD-CB13D9FB0D91}" type="datetimeFigureOut">
              <a:rPr lang="pt-BR" smtClean="0"/>
              <a:t>20/11/2022</a:t>
            </a:fld>
            <a:endParaRPr lang="pt-BR"/>
          </a:p>
        </p:txBody>
      </p:sp>
      <p:sp>
        <p:nvSpPr>
          <p:cNvPr id="6" name="Espaço Reservado para Rodapé 5">
            <a:extLst>
              <a:ext uri="{FF2B5EF4-FFF2-40B4-BE49-F238E27FC236}">
                <a16:creationId xmlns:a16="http://schemas.microsoft.com/office/drawing/2014/main" id="{C7DCF907-06AF-5AE1-A84C-E247DA4D0FE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ABE23B62-D9DE-64DE-FD31-3F2BA382EB31}"/>
              </a:ext>
            </a:extLst>
          </p:cNvPr>
          <p:cNvSpPr>
            <a:spLocks noGrp="1"/>
          </p:cNvSpPr>
          <p:nvPr>
            <p:ph type="sldNum" sz="quarter" idx="12"/>
          </p:nvPr>
        </p:nvSpPr>
        <p:spPr/>
        <p:txBody>
          <a:bodyPr/>
          <a:lstStyle/>
          <a:p>
            <a:fld id="{547A8FEE-FD5B-4454-8245-15E9C6DFE1BC}" type="slidenum">
              <a:rPr lang="pt-BR" smtClean="0"/>
              <a:t>‹nº›</a:t>
            </a:fld>
            <a:endParaRPr lang="pt-BR"/>
          </a:p>
        </p:txBody>
      </p:sp>
    </p:spTree>
    <p:extLst>
      <p:ext uri="{BB962C8B-B14F-4D97-AF65-F5344CB8AC3E}">
        <p14:creationId xmlns:p14="http://schemas.microsoft.com/office/powerpoint/2010/main" val="782126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C63D3FD1-BD10-EB18-277D-EF0795040D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96DF4B4C-327A-3669-C237-3245E8C3C7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E7EE074-BDE4-7C63-BC1F-67BAE5ABE8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B658E5-62E8-4335-A5CD-CB13D9FB0D91}" type="datetimeFigureOut">
              <a:rPr lang="pt-BR" smtClean="0"/>
              <a:t>20/11/2022</a:t>
            </a:fld>
            <a:endParaRPr lang="pt-BR"/>
          </a:p>
        </p:txBody>
      </p:sp>
      <p:sp>
        <p:nvSpPr>
          <p:cNvPr id="5" name="Espaço Reservado para Rodapé 4">
            <a:extLst>
              <a:ext uri="{FF2B5EF4-FFF2-40B4-BE49-F238E27FC236}">
                <a16:creationId xmlns:a16="http://schemas.microsoft.com/office/drawing/2014/main" id="{4327CB90-E30C-C719-9D31-5A24359393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C9329AA7-23EF-154E-10E8-65A0D69FDB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7A8FEE-FD5B-4454-8245-15E9C6DFE1BC}" type="slidenum">
              <a:rPr lang="pt-BR" smtClean="0"/>
              <a:t>‹nº›</a:t>
            </a:fld>
            <a:endParaRPr lang="pt-BR"/>
          </a:p>
        </p:txBody>
      </p:sp>
    </p:spTree>
    <p:extLst>
      <p:ext uri="{BB962C8B-B14F-4D97-AF65-F5344CB8AC3E}">
        <p14:creationId xmlns:p14="http://schemas.microsoft.com/office/powerpoint/2010/main" val="41049692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1.jpeg"/></Relationships>
</file>

<file path=ppt/slides/_rels/slide10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0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0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0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10" Type="http://schemas.openxmlformats.org/officeDocument/2006/relationships/image" Target="../media/image15.jpeg"/><Relationship Id="rId4" Type="http://schemas.openxmlformats.org/officeDocument/2006/relationships/image" Target="../media/image4.jpeg"/><Relationship Id="rId9" Type="http://schemas.openxmlformats.org/officeDocument/2006/relationships/image" Target="../media/image14.png"/></Relationships>
</file>

<file path=ppt/slides/_rels/slide1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6.png"/></Relationships>
</file>

<file path=ppt/slides/_rels/slide1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8.png"/></Relationships>
</file>

<file path=ppt/slides/_rels/slide2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2.png"/></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3.gif"/></Relationships>
</file>

<file path=ppt/slides/_rels/slide3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4.jpeg"/></Relationships>
</file>

<file path=ppt/slides/_rels/slide32.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5.png"/></Relationships>
</file>

<file path=ppt/slides/_rels/slide3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6.png"/></Relationships>
</file>

<file path=ppt/slides/_rels/slide3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7.jpeg"/></Relationships>
</file>

<file path=ppt/slides/_rels/slide3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 Id="rId9" Type="http://schemas.openxmlformats.org/officeDocument/2006/relationships/image" Target="../media/image28.png"/></Relationships>
</file>

<file path=ppt/slides/_rels/slide4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4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0.png"/><Relationship Id="rId4" Type="http://schemas.openxmlformats.org/officeDocument/2006/relationships/image" Target="../media/image29.png"/></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4.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s>
</file>

<file path=ppt/slides/_rels/slide4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48.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6.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0.png"/><Relationship Id="rId4" Type="http://schemas.openxmlformats.org/officeDocument/2006/relationships/image" Target="../media/image29.png"/></Relationships>
</file>

<file path=ppt/slides/_rels/slide4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7.emf"/><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11" Type="http://schemas.openxmlformats.org/officeDocument/2006/relationships/image" Target="../media/image10.jpeg"/><Relationship Id="rId5" Type="http://schemas.openxmlformats.org/officeDocument/2006/relationships/image" Target="../media/image5.jpeg"/><Relationship Id="rId10" Type="http://schemas.openxmlformats.org/officeDocument/2006/relationships/image" Target="../media/image9.jpeg"/><Relationship Id="rId4" Type="http://schemas.openxmlformats.org/officeDocument/2006/relationships/image" Target="../media/image4.jpeg"/><Relationship Id="rId9"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0.png"/><Relationship Id="rId4" Type="http://schemas.openxmlformats.org/officeDocument/2006/relationships/image" Target="../media/image29.png"/></Relationships>
</file>

<file path=ppt/slides/_rels/slide5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39.emf"/><Relationship Id="rId5" Type="http://schemas.openxmlformats.org/officeDocument/2006/relationships/image" Target="../media/image30.png"/><Relationship Id="rId4" Type="http://schemas.openxmlformats.org/officeDocument/2006/relationships/image" Target="../media/image29.png"/></Relationships>
</file>

<file path=ppt/slides/_rels/slide5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0.emf"/><Relationship Id="rId5" Type="http://schemas.openxmlformats.org/officeDocument/2006/relationships/image" Target="../media/image30.png"/><Relationship Id="rId4" Type="http://schemas.openxmlformats.org/officeDocument/2006/relationships/image" Target="../media/image29.png"/></Relationships>
</file>

<file path=ppt/slides/_rels/slide5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5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30.png"/><Relationship Id="rId4" Type="http://schemas.openxmlformats.org/officeDocument/2006/relationships/image" Target="../media/image29.png"/></Relationships>
</file>

<file path=ppt/slides/_rels/slide5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5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30.png"/><Relationship Id="rId4" Type="http://schemas.openxmlformats.org/officeDocument/2006/relationships/image" Target="../media/image29.png"/></Relationships>
</file>

<file path=ppt/slides/_rels/slide5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5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3.emf"/><Relationship Id="rId5" Type="http://schemas.openxmlformats.org/officeDocument/2006/relationships/image" Target="../media/image30.png"/><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30.png"/><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5.emf"/><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7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6.emf"/><Relationship Id="rId5" Type="http://schemas.openxmlformats.org/officeDocument/2006/relationships/image" Target="../media/image30.png"/><Relationship Id="rId4" Type="http://schemas.openxmlformats.org/officeDocument/2006/relationships/image" Target="../media/image29.png"/></Relationships>
</file>

<file path=ppt/slides/_rels/slide7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7.emf"/><Relationship Id="rId5" Type="http://schemas.openxmlformats.org/officeDocument/2006/relationships/image" Target="../media/image30.png"/><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30.png"/><Relationship Id="rId4" Type="http://schemas.openxmlformats.org/officeDocument/2006/relationships/image" Target="../media/image29.png"/></Relationships>
</file>

<file path=ppt/slides/_rels/slide7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7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8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0.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30.png"/><Relationship Id="rId4" Type="http://schemas.openxmlformats.org/officeDocument/2006/relationships/image" Target="../media/image29.png"/></Relationships>
</file>

<file path=ppt/slides/_rels/slide8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1.emf"/><Relationship Id="rId5" Type="http://schemas.openxmlformats.org/officeDocument/2006/relationships/image" Target="../media/image30.png"/><Relationship Id="rId4" Type="http://schemas.openxmlformats.org/officeDocument/2006/relationships/image" Target="../media/image29.png"/></Relationships>
</file>

<file path=ppt/slides/_rels/slide8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8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2.emf"/><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3.jpeg"/><Relationship Id="rId7" Type="http://schemas.openxmlformats.org/officeDocument/2006/relationships/image" Target="../media/image1.jp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9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4.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30.png"/><Relationship Id="rId4" Type="http://schemas.openxmlformats.org/officeDocument/2006/relationships/image" Target="../media/image29.png"/></Relationships>
</file>

<file path=ppt/slides/_rels/slide9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2.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3.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30.png"/><Relationship Id="rId4" Type="http://schemas.openxmlformats.org/officeDocument/2006/relationships/image" Target="../media/image29.png"/></Relationships>
</file>

<file path=ppt/slides/_rels/slide9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30.png"/><Relationship Id="rId4" Type="http://schemas.openxmlformats.org/officeDocument/2006/relationships/image" Target="../media/image29.png"/></Relationships>
</file>

<file path=ppt/slides/_rels/slide9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95.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58.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7.emf"/><Relationship Id="rId5" Type="http://schemas.openxmlformats.org/officeDocument/2006/relationships/image" Target="../media/image30.png"/><Relationship Id="rId4" Type="http://schemas.openxmlformats.org/officeDocument/2006/relationships/image" Target="../media/image29.png"/></Relationships>
</file>

<file path=ppt/slides/_rels/slide9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0.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9.emf"/><Relationship Id="rId5" Type="http://schemas.openxmlformats.org/officeDocument/2006/relationships/image" Target="../media/image30.png"/><Relationship Id="rId4" Type="http://schemas.openxmlformats.org/officeDocument/2006/relationships/image" Target="../media/image29.png"/></Relationships>
</file>

<file path=ppt/slides/_rels/slide97.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62.emf"/><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1.emf"/><Relationship Id="rId5" Type="http://schemas.openxmlformats.org/officeDocument/2006/relationships/image" Target="../media/image30.png"/><Relationship Id="rId4" Type="http://schemas.openxmlformats.org/officeDocument/2006/relationships/image" Target="../media/image29.png"/></Relationships>
</file>

<file path=ppt/slides/_rels/slide9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30.png"/><Relationship Id="rId4" Type="http://schemas.openxmlformats.org/officeDocument/2006/relationships/image" Target="../media/image29.png"/></Relationships>
</file>

<file path=ppt/slides/_rels/slide9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jp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9" name="Rectangle 1048">
            <a:extLst>
              <a:ext uri="{FF2B5EF4-FFF2-40B4-BE49-F238E27FC236}">
                <a16:creationId xmlns:a16="http://schemas.microsoft.com/office/drawing/2014/main" id="{765F4110-C0FC-4D61-ACD2-A7C950EAE9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C90014EC-0741-2BDD-D098-E48C779674BC}"/>
              </a:ext>
            </a:extLst>
          </p:cNvPr>
          <p:cNvSpPr>
            <a:spLocks noGrp="1"/>
          </p:cNvSpPr>
          <p:nvPr>
            <p:ph type="ctrTitle"/>
          </p:nvPr>
        </p:nvSpPr>
        <p:spPr>
          <a:xfrm>
            <a:off x="5021821" y="3812954"/>
            <a:ext cx="6465287" cy="1516014"/>
          </a:xfrm>
        </p:spPr>
        <p:txBody>
          <a:bodyPr>
            <a:normAutofit/>
          </a:bodyPr>
          <a:lstStyle/>
          <a:p>
            <a:pPr algn="l"/>
            <a:r>
              <a:rPr lang="pt-BR" sz="2300" b="1">
                <a:solidFill>
                  <a:srgbClr val="FFFFFF"/>
                </a:solidFill>
                <a:effectLst>
                  <a:outerShdw blurRad="38100" dist="38100" dir="2700000" algn="tl">
                    <a:srgbClr val="000000">
                      <a:alpha val="43137"/>
                    </a:srgbClr>
                  </a:outerShdw>
                </a:effectLst>
                <a:latin typeface="Arial Black" panose="020B0A04020102020204" pitchFamily="34" charset="0"/>
              </a:rPr>
              <a:t>PROCESSOS INDUSTRIAIS INORGÂNICOS</a:t>
            </a:r>
            <a:br>
              <a:rPr lang="pt-BR" sz="2300" b="1">
                <a:solidFill>
                  <a:srgbClr val="FFFFFF"/>
                </a:solidFill>
                <a:effectLst>
                  <a:outerShdw blurRad="38100" dist="38100" dir="2700000" algn="tl">
                    <a:srgbClr val="000000">
                      <a:alpha val="43137"/>
                    </a:srgbClr>
                  </a:outerShdw>
                </a:effectLst>
                <a:latin typeface="Arial Black" panose="020B0A04020102020204" pitchFamily="34" charset="0"/>
              </a:rPr>
            </a:br>
            <a:br>
              <a:rPr lang="pt-BR" sz="2300" b="1">
                <a:solidFill>
                  <a:srgbClr val="FFFFFF"/>
                </a:solidFill>
                <a:effectLst>
                  <a:outerShdw blurRad="38100" dist="38100" dir="2700000" algn="tl">
                    <a:srgbClr val="000000">
                      <a:alpha val="43137"/>
                    </a:srgbClr>
                  </a:outerShdw>
                </a:effectLst>
                <a:latin typeface="Arial Black" panose="020B0A04020102020204" pitchFamily="34" charset="0"/>
              </a:rPr>
            </a:br>
            <a:r>
              <a:rPr lang="pt-BR" sz="2300" b="1">
                <a:solidFill>
                  <a:srgbClr val="FFFFFF"/>
                </a:solidFill>
                <a:effectLst>
                  <a:outerShdw blurRad="38100" dist="38100" dir="2700000" algn="tl">
                    <a:srgbClr val="000000">
                      <a:alpha val="43137"/>
                    </a:srgbClr>
                  </a:outerShdw>
                </a:effectLst>
                <a:latin typeface="Arial Black" panose="020B0A04020102020204" pitchFamily="34" charset="0"/>
              </a:rPr>
              <a:t>INDÚSTRIA DO VIDRO</a:t>
            </a:r>
          </a:p>
        </p:txBody>
      </p:sp>
      <p:sp>
        <p:nvSpPr>
          <p:cNvPr id="3" name="Subtítulo 2">
            <a:extLst>
              <a:ext uri="{FF2B5EF4-FFF2-40B4-BE49-F238E27FC236}">
                <a16:creationId xmlns:a16="http://schemas.microsoft.com/office/drawing/2014/main" id="{705F03B4-6AC1-D50F-C3E5-43AE967C9357}"/>
              </a:ext>
            </a:extLst>
          </p:cNvPr>
          <p:cNvSpPr>
            <a:spLocks noGrp="1"/>
          </p:cNvSpPr>
          <p:nvPr>
            <p:ph type="subTitle" idx="1"/>
          </p:nvPr>
        </p:nvSpPr>
        <p:spPr>
          <a:xfrm>
            <a:off x="5073801" y="5756756"/>
            <a:ext cx="6465286" cy="602551"/>
          </a:xfrm>
        </p:spPr>
        <p:txBody>
          <a:bodyPr>
            <a:normAutofit/>
          </a:bodyPr>
          <a:lstStyle/>
          <a:p>
            <a:pPr algn="l"/>
            <a:r>
              <a:rPr lang="pt-BR" dirty="0">
                <a:solidFill>
                  <a:srgbClr val="A6895B"/>
                </a:solidFill>
              </a:rPr>
              <a:t>Prof. Dr. Sergio A. S. Machado</a:t>
            </a:r>
          </a:p>
        </p:txBody>
      </p:sp>
      <p:cxnSp>
        <p:nvCxnSpPr>
          <p:cNvPr id="1051" name="Straight Connector 1050">
            <a:extLst>
              <a:ext uri="{FF2B5EF4-FFF2-40B4-BE49-F238E27FC236}">
                <a16:creationId xmlns:a16="http://schemas.microsoft.com/office/drawing/2014/main" id="{CC94CBDB-A76C-499E-95AB-C0A049E315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Imagem 6" descr="Forma, Círculo&#10;&#10;Descrição gerada automaticamente">
            <a:extLst>
              <a:ext uri="{FF2B5EF4-FFF2-40B4-BE49-F238E27FC236}">
                <a16:creationId xmlns:a16="http://schemas.microsoft.com/office/drawing/2014/main" id="{406F0B1F-B54A-F6CB-96CF-F5744EAFE44C}"/>
              </a:ext>
            </a:extLst>
          </p:cNvPr>
          <p:cNvPicPr>
            <a:picLocks noChangeAspect="1"/>
          </p:cNvPicPr>
          <p:nvPr/>
        </p:nvPicPr>
        <p:blipFill rotWithShape="1">
          <a:blip r:embed="rId2">
            <a:extLst>
              <a:ext uri="{28A0092B-C50C-407E-A947-70E740481C1C}">
                <a14:useLocalDpi xmlns:a14="http://schemas.microsoft.com/office/drawing/2010/main" val="0"/>
              </a:ext>
            </a:extLst>
          </a:blip>
          <a:srcRect l="19454" r="16610" b="-3"/>
          <a:stretch/>
        </p:blipFill>
        <p:spPr>
          <a:xfrm>
            <a:off x="317635" y="321733"/>
            <a:ext cx="4160452" cy="6214534"/>
          </a:xfrm>
          <a:prstGeom prst="rect">
            <a:avLst/>
          </a:prstGeom>
        </p:spPr>
      </p:pic>
      <p:pic>
        <p:nvPicPr>
          <p:cNvPr id="1028" name="Picture 4" descr="Ver a imagem de origem">
            <a:extLst>
              <a:ext uri="{FF2B5EF4-FFF2-40B4-BE49-F238E27FC236}">
                <a16:creationId xmlns:a16="http://schemas.microsoft.com/office/drawing/2014/main" id="{D8CE987E-BF66-4D66-288F-91881EE4E6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35" r="2" b="2"/>
          <a:stretch/>
        </p:blipFill>
        <p:spPr bwMode="auto">
          <a:xfrm>
            <a:off x="4654296" y="299363"/>
            <a:ext cx="7217085" cy="3008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66373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C34F7F8B-AAF5-B4EE-F6CE-52005F099774}"/>
              </a:ext>
            </a:extLst>
          </p:cNvPr>
          <p:cNvSpPr/>
          <p:nvPr/>
        </p:nvSpPr>
        <p:spPr>
          <a:xfrm>
            <a:off x="11125243" y="1447050"/>
            <a:ext cx="484095" cy="440120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3"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8" y="6200307"/>
            <a:ext cx="667870" cy="365125"/>
          </a:xfrm>
        </p:spPr>
        <p:txBody>
          <a:bodyPr/>
          <a:lstStyle/>
          <a:p>
            <a:fld id="{547A8FEE-FD5B-4454-8245-15E9C6DFE1BC}" type="slidenum">
              <a:rPr lang="pt-BR" sz="1800" b="1" smtClean="0">
                <a:solidFill>
                  <a:schemeClr val="tx1"/>
                </a:solidFill>
              </a:rPr>
              <a:t>10</a:t>
            </a:fld>
            <a:endParaRPr lang="pt-BR" sz="1800" b="1" dirty="0">
              <a:solidFill>
                <a:schemeClr val="tx1"/>
              </a:solidFill>
            </a:endParaRPr>
          </a:p>
        </p:txBody>
      </p:sp>
      <p:sp>
        <p:nvSpPr>
          <p:cNvPr id="7" name="CaixaDeTexto 6">
            <a:extLst>
              <a:ext uri="{FF2B5EF4-FFF2-40B4-BE49-F238E27FC236}">
                <a16:creationId xmlns:a16="http://schemas.microsoft.com/office/drawing/2014/main" id="{8C2C3E62-DA77-85F4-C347-DBDEF22F3048}"/>
              </a:ext>
            </a:extLst>
          </p:cNvPr>
          <p:cNvSpPr txBox="1"/>
          <p:nvPr/>
        </p:nvSpPr>
        <p:spPr>
          <a:xfrm>
            <a:off x="11161058"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pic>
        <p:nvPicPr>
          <p:cNvPr id="12290" name="Picture 2" descr="Ver a imagem de origem">
            <a:extLst>
              <a:ext uri="{FF2B5EF4-FFF2-40B4-BE49-F238E27FC236}">
                <a16:creationId xmlns:a16="http://schemas.microsoft.com/office/drawing/2014/main" id="{65A3A43B-2A19-BD54-290B-A56E6221EAB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54306" y="1339457"/>
            <a:ext cx="7073154" cy="52974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673967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65225" y="6200307"/>
            <a:ext cx="667870" cy="365125"/>
          </a:xfrm>
        </p:spPr>
        <p:txBody>
          <a:bodyPr/>
          <a:lstStyle/>
          <a:p>
            <a:fld id="{547A8FEE-FD5B-4454-8245-15E9C6DFE1BC}" type="slidenum">
              <a:rPr lang="pt-BR" sz="1800" b="1" smtClean="0">
                <a:solidFill>
                  <a:schemeClr val="tx1"/>
                </a:solidFill>
              </a:rPr>
              <a:t>100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0D002D88-23FD-B1EB-909C-9862D3A931DF}"/>
              </a:ext>
            </a:extLst>
          </p:cNvPr>
          <p:cNvSpPr txBox="1"/>
          <p:nvPr/>
        </p:nvSpPr>
        <p:spPr>
          <a:xfrm>
            <a:off x="1945341" y="835549"/>
            <a:ext cx="8382000" cy="3970318"/>
          </a:xfrm>
          <a:prstGeom prst="rect">
            <a:avLst/>
          </a:prstGeom>
          <a:noFill/>
        </p:spPr>
        <p:txBody>
          <a:bodyPr wrap="square">
            <a:spAutoFit/>
          </a:bodyPr>
          <a:lstStyle/>
          <a:p>
            <a:pPr algn="just"/>
            <a:r>
              <a:rPr lang="pt-BR" sz="2800" b="1" i="1" u="none" strike="noStrike" baseline="0" dirty="0">
                <a:solidFill>
                  <a:srgbClr val="000000"/>
                </a:solidFill>
                <a:latin typeface="Calibri" panose="020F0502020204030204" pitchFamily="34" charset="0"/>
              </a:rPr>
              <a:t>Estratégicas</a:t>
            </a:r>
            <a:r>
              <a:rPr lang="pt-BR" sz="2800" b="1" i="0" u="none" strike="noStrike" baseline="0" dirty="0">
                <a:solidFill>
                  <a:srgbClr val="000000"/>
                </a:solidFill>
                <a:latin typeface="Calibri" panose="020F0502020204030204" pitchFamily="34" charset="0"/>
              </a:rPr>
              <a:t>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Como o vidro pode ser produzido só com caco, sempre é bom ter estocado certa quantidade deste material na fábrica, pois em caso de algum problema como demora na entrega de uma matéria-prima, pane no sistema de preparação da composição, etc. se enforna caco enquanto se busca a solução do problema sem afetar a produção. </a:t>
            </a:r>
            <a:endParaRPr lang="pt-BR" sz="2800" b="1" dirty="0"/>
          </a:p>
        </p:txBody>
      </p:sp>
      <p:sp>
        <p:nvSpPr>
          <p:cNvPr id="2" name="Retângulo: Cantos Arredondados 1">
            <a:extLst>
              <a:ext uri="{FF2B5EF4-FFF2-40B4-BE49-F238E27FC236}">
                <a16:creationId xmlns:a16="http://schemas.microsoft.com/office/drawing/2014/main" id="{B4DD3046-15B4-9431-BB4B-5EA8CD7B84E0}"/>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EB50FDFE-BEC9-F374-AD8D-2F4A4567F20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24296359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65224" y="6200307"/>
            <a:ext cx="667870" cy="365125"/>
          </a:xfrm>
        </p:spPr>
        <p:txBody>
          <a:bodyPr/>
          <a:lstStyle/>
          <a:p>
            <a:fld id="{547A8FEE-FD5B-4454-8245-15E9C6DFE1BC}" type="slidenum">
              <a:rPr lang="pt-BR" sz="1800" b="1" smtClean="0">
                <a:solidFill>
                  <a:schemeClr val="tx1"/>
                </a:solidFill>
              </a:rPr>
              <a:t>101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66393981-9770-9ACC-D534-771CCCB09C3B}"/>
              </a:ext>
            </a:extLst>
          </p:cNvPr>
          <p:cNvSpPr txBox="1"/>
          <p:nvPr/>
        </p:nvSpPr>
        <p:spPr>
          <a:xfrm>
            <a:off x="1878060" y="185818"/>
            <a:ext cx="8597153" cy="6555641"/>
          </a:xfrm>
          <a:prstGeom prst="rect">
            <a:avLst/>
          </a:prstGeom>
          <a:noFill/>
        </p:spPr>
        <p:txBody>
          <a:bodyPr wrap="square">
            <a:spAutoFit/>
          </a:bodyPr>
          <a:lstStyle/>
          <a:p>
            <a:pPr algn="just"/>
            <a:r>
              <a:rPr lang="pt-BR" sz="2800" b="1" i="1" u="none" strike="noStrike" baseline="0" dirty="0">
                <a:solidFill>
                  <a:srgbClr val="000000"/>
                </a:solidFill>
                <a:latin typeface="Calibri" panose="020F0502020204030204" pitchFamily="34" charset="0"/>
              </a:rPr>
              <a:t>Econômicas</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Como o caco exige menos energia para ser elaborado pode-se produzir quantidades maiores de vidro em um forno onde se emprega maior teor de caco.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Da mesma forma como se gasta menos energia na elaboração se reduz o custo global de produção.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Por outro lado, a utilização do caco pode trazer alguns problemas com eventuais contaminações que estejam presentes. Impurezas que entram no forno de fusão junto com o caco, como cerâmicas, metais etc., podem tanto ocasionar defeitos nos produtos como acelerar o desgaste do forno. </a:t>
            </a:r>
            <a:endParaRPr lang="pt-BR" sz="2800" b="1" dirty="0"/>
          </a:p>
        </p:txBody>
      </p:sp>
      <p:sp>
        <p:nvSpPr>
          <p:cNvPr id="2" name="Retângulo: Cantos Arredondados 1">
            <a:extLst>
              <a:ext uri="{FF2B5EF4-FFF2-40B4-BE49-F238E27FC236}">
                <a16:creationId xmlns:a16="http://schemas.microsoft.com/office/drawing/2014/main" id="{05CA8052-6741-EEF0-6468-E9E9E24F8421}"/>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B839E09-B00A-4C3E-D04F-005C03E6BEA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8138115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9" y="6033247"/>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56257" y="6200307"/>
            <a:ext cx="667870" cy="365125"/>
          </a:xfrm>
        </p:spPr>
        <p:txBody>
          <a:bodyPr/>
          <a:lstStyle/>
          <a:p>
            <a:fld id="{547A8FEE-FD5B-4454-8245-15E9C6DFE1BC}" type="slidenum">
              <a:rPr lang="pt-BR" sz="1800" b="1" smtClean="0">
                <a:solidFill>
                  <a:schemeClr val="tx1"/>
                </a:solidFill>
              </a:rPr>
              <a:t>102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D75F278-5543-231A-C62F-377DEAB2DAB0}"/>
              </a:ext>
            </a:extLst>
          </p:cNvPr>
          <p:cNvSpPr txBox="1"/>
          <p:nvPr/>
        </p:nvSpPr>
        <p:spPr>
          <a:xfrm>
            <a:off x="2196352" y="1991817"/>
            <a:ext cx="8014447" cy="3108543"/>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Da mesma forma a cor do caco pode ser um limitante no seu emprego, pois se estamos produzindo vidro incolor não podemos usar nenhum caco colorido. A recíproca não é válida: pode se usar vidro incolor para produzir vidro colorido, bastando acrescentar na composição as quantidades de colorantes necessárias para colorir este vidro. </a:t>
            </a:r>
            <a:endParaRPr lang="pt-BR" sz="2800" b="1" dirty="0"/>
          </a:p>
        </p:txBody>
      </p:sp>
      <p:sp>
        <p:nvSpPr>
          <p:cNvPr id="2" name="Retângulo: Cantos Arredondados 1">
            <a:extLst>
              <a:ext uri="{FF2B5EF4-FFF2-40B4-BE49-F238E27FC236}">
                <a16:creationId xmlns:a16="http://schemas.microsoft.com/office/drawing/2014/main" id="{099D8E91-BD46-720C-CC49-71D158DA5A96}"/>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B4D311D-CEA6-12ED-D8B2-05D11A3AA58D}"/>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1211046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65226" y="6200307"/>
            <a:ext cx="667870" cy="365125"/>
          </a:xfrm>
        </p:spPr>
        <p:txBody>
          <a:bodyPr/>
          <a:lstStyle/>
          <a:p>
            <a:fld id="{547A8FEE-FD5B-4454-8245-15E9C6DFE1BC}" type="slidenum">
              <a:rPr lang="pt-BR" sz="1800" b="1" smtClean="0">
                <a:solidFill>
                  <a:schemeClr val="tx1"/>
                </a:solidFill>
              </a:rPr>
              <a:t>103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2" name="CaixaDeTexto 1">
            <a:extLst>
              <a:ext uri="{FF2B5EF4-FFF2-40B4-BE49-F238E27FC236}">
                <a16:creationId xmlns:a16="http://schemas.microsoft.com/office/drawing/2014/main" id="{FC0C5BAD-146E-3813-39DD-D1EAC2E51A60}"/>
              </a:ext>
            </a:extLst>
          </p:cNvPr>
          <p:cNvSpPr txBox="1"/>
          <p:nvPr/>
        </p:nvSpPr>
        <p:spPr>
          <a:xfrm>
            <a:off x="2169458" y="2521059"/>
            <a:ext cx="8014447" cy="1815882"/>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Na próxima aula, Parte 2, a confecção industrial do vidro.</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Não percam! </a:t>
            </a:r>
            <a:endParaRPr lang="pt-BR" sz="2800" b="1" dirty="0"/>
          </a:p>
        </p:txBody>
      </p:sp>
      <p:sp>
        <p:nvSpPr>
          <p:cNvPr id="3" name="Retângulo: Cantos Arredondados 2">
            <a:extLst>
              <a:ext uri="{FF2B5EF4-FFF2-40B4-BE49-F238E27FC236}">
                <a16:creationId xmlns:a16="http://schemas.microsoft.com/office/drawing/2014/main" id="{701C0D47-093A-2FCC-EEA0-3B0DA8E8ABEC}"/>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81D1496-5AA9-EE39-1682-41FDDCE43A36}"/>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821251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B34CF0AF-ABBA-864D-44B8-E486430D6650}"/>
              </a:ext>
            </a:extLst>
          </p:cNvPr>
          <p:cNvSpPr/>
          <p:nvPr/>
        </p:nvSpPr>
        <p:spPr>
          <a:xfrm>
            <a:off x="11134206" y="1447050"/>
            <a:ext cx="484095" cy="440120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5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11" y="6200307"/>
            <a:ext cx="667870" cy="365125"/>
          </a:xfrm>
        </p:spPr>
        <p:txBody>
          <a:bodyPr/>
          <a:lstStyle/>
          <a:p>
            <a:fld id="{547A8FEE-FD5B-4454-8245-15E9C6DFE1BC}" type="slidenum">
              <a:rPr lang="pt-BR" sz="1800" b="1" smtClean="0">
                <a:solidFill>
                  <a:schemeClr val="tx1"/>
                </a:solidFill>
              </a:rPr>
              <a:t>11</a:t>
            </a:fld>
            <a:endParaRPr lang="pt-BR" sz="1800" b="1" dirty="0">
              <a:solidFill>
                <a:schemeClr val="tx1"/>
              </a:solidFill>
            </a:endParaRPr>
          </a:p>
        </p:txBody>
      </p:sp>
      <p:sp>
        <p:nvSpPr>
          <p:cNvPr id="5" name="CaixaDeTexto 4">
            <a:extLst>
              <a:ext uri="{FF2B5EF4-FFF2-40B4-BE49-F238E27FC236}">
                <a16:creationId xmlns:a16="http://schemas.microsoft.com/office/drawing/2014/main" id="{0B4DF2CF-B3A9-636F-C525-FF11167430E0}"/>
              </a:ext>
            </a:extLst>
          </p:cNvPr>
          <p:cNvSpPr txBox="1"/>
          <p:nvPr/>
        </p:nvSpPr>
        <p:spPr>
          <a:xfrm>
            <a:off x="341460" y="1601296"/>
            <a:ext cx="6992515" cy="4832092"/>
          </a:xfrm>
          <a:prstGeom prst="rect">
            <a:avLst/>
          </a:prstGeom>
          <a:noFill/>
        </p:spPr>
        <p:txBody>
          <a:bodyPr wrap="square">
            <a:spAutoFit/>
          </a:bodyPr>
          <a:lstStyle/>
          <a:p>
            <a:pPr algn="just"/>
            <a:r>
              <a:rPr lang="pt-BR" sz="2800" b="1" dirty="0"/>
              <a:t>	Outra maravilha tecnológica dos nossos dias são as fibras ópticas, utilizadas tanto pela engenharia, para telecomunicações, como na medicina, para realização de procedimentos minimamente invasivos. </a:t>
            </a:r>
          </a:p>
          <a:p>
            <a:pPr algn="just"/>
            <a:endParaRPr lang="pt-BR" sz="2800" b="1" dirty="0"/>
          </a:p>
          <a:p>
            <a:pPr algn="just"/>
            <a:r>
              <a:rPr lang="pt-BR" sz="2800" b="1" dirty="0"/>
              <a:t>	Nesse caso aparentemente paradoxal, onde a luz parece acompanhar as curvaturas das fibras, a luz pode seguir as mais tortuosas curvas levando imagens e informações, com extrema eficiência e rendimento. </a:t>
            </a:r>
          </a:p>
        </p:txBody>
      </p:sp>
      <p:pic>
        <p:nvPicPr>
          <p:cNvPr id="11266" name="Picture 2" descr="Ver a imagem de origem">
            <a:extLst>
              <a:ext uri="{FF2B5EF4-FFF2-40B4-BE49-F238E27FC236}">
                <a16:creationId xmlns:a16="http://schemas.microsoft.com/office/drawing/2014/main" id="{96628884-1634-8AA9-78FD-6D6E4756B4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90018" y="2646033"/>
            <a:ext cx="2836240" cy="2003238"/>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1CC6D95F-74F3-F6EB-1927-6A825AE32120}"/>
              </a:ext>
            </a:extLst>
          </p:cNvPr>
          <p:cNvSpPr txBox="1"/>
          <p:nvPr/>
        </p:nvSpPr>
        <p:spPr>
          <a:xfrm>
            <a:off x="11170021"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Tree>
    <p:extLst>
      <p:ext uri="{BB962C8B-B14F-4D97-AF65-F5344CB8AC3E}">
        <p14:creationId xmlns:p14="http://schemas.microsoft.com/office/powerpoint/2010/main" val="24868408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3E646555-65C8-AF02-29F0-11CDE9F89593}"/>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7" y="6200307"/>
            <a:ext cx="667870" cy="365125"/>
          </a:xfrm>
        </p:spPr>
        <p:txBody>
          <a:bodyPr/>
          <a:lstStyle/>
          <a:p>
            <a:fld id="{547A8FEE-FD5B-4454-8245-15E9C6DFE1BC}" type="slidenum">
              <a:rPr lang="pt-BR" sz="1800" b="1" smtClean="0">
                <a:solidFill>
                  <a:schemeClr val="tx1"/>
                </a:solidFill>
              </a:rPr>
              <a:t>12</a:t>
            </a:fld>
            <a:endParaRPr lang="pt-BR" sz="1800" b="1" dirty="0">
              <a:solidFill>
                <a:schemeClr val="tx1"/>
              </a:solidFill>
            </a:endParaRPr>
          </a:p>
        </p:txBody>
      </p:sp>
      <p:sp>
        <p:nvSpPr>
          <p:cNvPr id="3" name="CaixaDeTexto 2">
            <a:extLst>
              <a:ext uri="{FF2B5EF4-FFF2-40B4-BE49-F238E27FC236}">
                <a16:creationId xmlns:a16="http://schemas.microsoft.com/office/drawing/2014/main" id="{FEF79E50-7111-AFCD-55C0-55880BB4804F}"/>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
        <p:nvSpPr>
          <p:cNvPr id="7" name="CaixaDeTexto 6">
            <a:extLst>
              <a:ext uri="{FF2B5EF4-FFF2-40B4-BE49-F238E27FC236}">
                <a16:creationId xmlns:a16="http://schemas.microsoft.com/office/drawing/2014/main" id="{2770CBD9-B60C-3871-9B96-C4024C03CF32}"/>
              </a:ext>
            </a:extLst>
          </p:cNvPr>
          <p:cNvSpPr txBox="1"/>
          <p:nvPr/>
        </p:nvSpPr>
        <p:spPr>
          <a:xfrm>
            <a:off x="242003" y="1302453"/>
            <a:ext cx="9940006" cy="5262979"/>
          </a:xfrm>
          <a:prstGeom prst="rect">
            <a:avLst/>
          </a:prstGeom>
          <a:noFill/>
        </p:spPr>
        <p:txBody>
          <a:bodyPr wrap="square">
            <a:spAutoFit/>
          </a:bodyPr>
          <a:lstStyle/>
          <a:p>
            <a:pPr algn="just"/>
            <a:r>
              <a:rPr lang="pt-BR" sz="2800" b="1" dirty="0"/>
              <a:t>	O vidro começou a ser empregado pelo homem desde a pré-história há cerca de 75.000 anos. </a:t>
            </a:r>
          </a:p>
          <a:p>
            <a:pPr algn="just"/>
            <a:endParaRPr lang="pt-BR" sz="2800" b="1" dirty="0"/>
          </a:p>
          <a:p>
            <a:pPr algn="just"/>
            <a:r>
              <a:rPr lang="pt-BR" sz="2800" b="1" dirty="0"/>
              <a:t>	O material empregado se constituía de um vidro natural, existente na natureza como mineral, e era empregado por uma característica que muitas vezes atribuímos como defeito que é o seu poder de corte. </a:t>
            </a:r>
          </a:p>
          <a:p>
            <a:pPr algn="just"/>
            <a:endParaRPr lang="pt-BR" sz="2800" b="1" dirty="0"/>
          </a:p>
          <a:p>
            <a:pPr algn="just"/>
            <a:r>
              <a:rPr lang="pt-BR" sz="2800" b="1" dirty="0"/>
              <a:t>	Este mineral denomina-se </a:t>
            </a:r>
            <a:r>
              <a:rPr lang="pt-BR" sz="2800" b="1" dirty="0">
                <a:solidFill>
                  <a:srgbClr val="FF0000"/>
                </a:solidFill>
              </a:rPr>
              <a:t>obsidiana</a:t>
            </a:r>
            <a:r>
              <a:rPr lang="pt-BR" sz="2800" b="1" dirty="0"/>
              <a:t> e era esculpido para produzir ferramentas e armas com grande capacidade de corte. Lembre-se que o homem ainda não dominava a técnica de produzir metais naquela época.</a:t>
            </a:r>
          </a:p>
        </p:txBody>
      </p:sp>
    </p:spTree>
    <p:extLst>
      <p:ext uri="{BB962C8B-B14F-4D97-AF65-F5344CB8AC3E}">
        <p14:creationId xmlns:p14="http://schemas.microsoft.com/office/powerpoint/2010/main" val="538635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53" y="6200307"/>
            <a:ext cx="667870" cy="365125"/>
          </a:xfrm>
        </p:spPr>
        <p:txBody>
          <a:bodyPr/>
          <a:lstStyle/>
          <a:p>
            <a:fld id="{547A8FEE-FD5B-4454-8245-15E9C6DFE1BC}" type="slidenum">
              <a:rPr lang="pt-BR" sz="1800" b="1" smtClean="0">
                <a:solidFill>
                  <a:schemeClr val="tx1"/>
                </a:solidFill>
              </a:rPr>
              <a:t>13</a:t>
            </a:fld>
            <a:endParaRPr lang="pt-BR" sz="1800" b="1" dirty="0">
              <a:solidFill>
                <a:schemeClr val="tx1"/>
              </a:solidFill>
            </a:endParaRPr>
          </a:p>
        </p:txBody>
      </p:sp>
      <p:sp>
        <p:nvSpPr>
          <p:cNvPr id="8" name="CaixaDeTexto 7">
            <a:extLst>
              <a:ext uri="{FF2B5EF4-FFF2-40B4-BE49-F238E27FC236}">
                <a16:creationId xmlns:a16="http://schemas.microsoft.com/office/drawing/2014/main" id="{381468C5-D446-086A-E403-85B26B3A8128}"/>
              </a:ext>
            </a:extLst>
          </p:cNvPr>
          <p:cNvSpPr txBox="1"/>
          <p:nvPr/>
        </p:nvSpPr>
        <p:spPr>
          <a:xfrm>
            <a:off x="268939" y="1229778"/>
            <a:ext cx="10155071" cy="5693866"/>
          </a:xfrm>
          <a:prstGeom prst="rect">
            <a:avLst/>
          </a:prstGeom>
          <a:noFill/>
        </p:spPr>
        <p:txBody>
          <a:bodyPr wrap="square">
            <a:spAutoFit/>
          </a:bodyPr>
          <a:lstStyle/>
          <a:p>
            <a:pPr algn="just"/>
            <a:r>
              <a:rPr lang="pt-BR" sz="2800" b="1" dirty="0"/>
              <a:t>	As obsidianas pela sua capacidade de gerar lâminas finíssimas são empregadas em ferramentas de corte de precisão, como bisturis empregados em cirurgias do globo ocular. </a:t>
            </a:r>
          </a:p>
          <a:p>
            <a:pPr algn="just"/>
            <a:r>
              <a:rPr lang="pt-BR" sz="2800" b="1" dirty="0"/>
              <a:t>	A Figura mostra peças encontradas em sítios arqueológicos, produzidas com obsidianas e utilizadas como armas e ferramentas.</a:t>
            </a:r>
          </a:p>
          <a:p>
            <a:pPr algn="just"/>
            <a:endParaRPr lang="pt-BR" sz="2800" b="1" dirty="0"/>
          </a:p>
          <a:p>
            <a:pPr algn="just"/>
            <a:endParaRPr lang="pt-BR" sz="2800" b="1" dirty="0"/>
          </a:p>
          <a:p>
            <a:pPr algn="just"/>
            <a:endParaRPr lang="pt-BR" sz="2800" b="1" dirty="0"/>
          </a:p>
          <a:p>
            <a:pPr algn="just"/>
            <a:endParaRPr lang="pt-BR" sz="2800" b="1" dirty="0"/>
          </a:p>
          <a:p>
            <a:pPr algn="just"/>
            <a:endParaRPr lang="pt-BR" sz="2800" b="1" dirty="0"/>
          </a:p>
          <a:p>
            <a:pPr algn="just"/>
            <a:endParaRPr lang="pt-BR" sz="2800" b="1" dirty="0"/>
          </a:p>
          <a:p>
            <a:pPr algn="ctr"/>
            <a:r>
              <a:rPr lang="pt-BR" sz="2800" b="1" dirty="0"/>
              <a:t> </a:t>
            </a:r>
            <a:r>
              <a:rPr lang="pt-BR" sz="2000" b="1" dirty="0">
                <a:solidFill>
                  <a:srgbClr val="00B0F0"/>
                </a:solidFill>
              </a:rPr>
              <a:t>https://br.rbth.com/ciencia/84126-hominideo-de-denisova</a:t>
            </a:r>
            <a:endParaRPr lang="pt-BR" sz="2800" b="1" dirty="0">
              <a:solidFill>
                <a:srgbClr val="00B0F0"/>
              </a:solidFill>
            </a:endParaRPr>
          </a:p>
          <a:p>
            <a:pPr algn="just"/>
            <a:endParaRPr lang="pt-BR" sz="2800" b="1" dirty="0"/>
          </a:p>
        </p:txBody>
      </p:sp>
      <p:pic>
        <p:nvPicPr>
          <p:cNvPr id="18434" name="Picture 2" descr="Ver a imagem de origem">
            <a:extLst>
              <a:ext uri="{FF2B5EF4-FFF2-40B4-BE49-F238E27FC236}">
                <a16:creationId xmlns:a16="http://schemas.microsoft.com/office/drawing/2014/main" id="{40A92C0E-5CEA-2708-4594-C92BA48A342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45702" y="3599618"/>
            <a:ext cx="7028013" cy="2424664"/>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Cantos Arredondados 2">
            <a:extLst>
              <a:ext uri="{FF2B5EF4-FFF2-40B4-BE49-F238E27FC236}">
                <a16:creationId xmlns:a16="http://schemas.microsoft.com/office/drawing/2014/main" id="{F25D5472-1A7B-7667-D042-E8FBCFCB3735}"/>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34D13154-FA15-5C8E-6FEB-B29C32E5A95E}"/>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477649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937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2" y="6200307"/>
            <a:ext cx="667870" cy="365125"/>
          </a:xfrm>
        </p:spPr>
        <p:txBody>
          <a:bodyPr/>
          <a:lstStyle/>
          <a:p>
            <a:fld id="{547A8FEE-FD5B-4454-8245-15E9C6DFE1BC}" type="slidenum">
              <a:rPr lang="pt-BR" sz="1800" b="1" smtClean="0">
                <a:solidFill>
                  <a:schemeClr val="tx1"/>
                </a:solidFill>
              </a:rPr>
              <a:t>14</a:t>
            </a:fld>
            <a:endParaRPr lang="pt-BR" sz="1800" b="1" dirty="0">
              <a:solidFill>
                <a:schemeClr val="tx1"/>
              </a:solidFill>
            </a:endParaRPr>
          </a:p>
        </p:txBody>
      </p:sp>
      <p:sp>
        <p:nvSpPr>
          <p:cNvPr id="7" name="CaixaDeTexto 6">
            <a:extLst>
              <a:ext uri="{FF2B5EF4-FFF2-40B4-BE49-F238E27FC236}">
                <a16:creationId xmlns:a16="http://schemas.microsoft.com/office/drawing/2014/main" id="{D64FAC00-9373-7D85-183C-EACFAC66E556}"/>
              </a:ext>
            </a:extLst>
          </p:cNvPr>
          <p:cNvSpPr txBox="1"/>
          <p:nvPr/>
        </p:nvSpPr>
        <p:spPr>
          <a:xfrm>
            <a:off x="206188" y="2193249"/>
            <a:ext cx="10208860" cy="3539430"/>
          </a:xfrm>
          <a:prstGeom prst="rect">
            <a:avLst/>
          </a:prstGeom>
          <a:noFill/>
        </p:spPr>
        <p:txBody>
          <a:bodyPr wrap="square">
            <a:spAutoFit/>
          </a:bodyPr>
          <a:lstStyle/>
          <a:p>
            <a:pPr algn="just"/>
            <a:r>
              <a:rPr lang="pt-BR" sz="2800" b="1" dirty="0"/>
              <a:t>	Apesar de empregar o vidro há muito tempo o homem só começou a produzir este material em torno de 4.500 anos atrás. </a:t>
            </a:r>
          </a:p>
          <a:p>
            <a:pPr algn="just"/>
            <a:endParaRPr lang="pt-BR" sz="2800" b="1" dirty="0"/>
          </a:p>
          <a:p>
            <a:pPr algn="just"/>
            <a:r>
              <a:rPr lang="pt-BR" sz="2800" b="1" dirty="0"/>
              <a:t>	Há várias teorias de como tenha se iniciado. </a:t>
            </a:r>
          </a:p>
          <a:p>
            <a:pPr algn="just"/>
            <a:endParaRPr lang="pt-BR" sz="2800" b="1" dirty="0"/>
          </a:p>
          <a:p>
            <a:pPr algn="just"/>
            <a:r>
              <a:rPr lang="pt-BR" sz="2800" b="1" dirty="0"/>
              <a:t>	Uma delas é que seria a partir da escória da produção de metais e outra dos “vidrados” que já se empregavam em cerâmicas para que elas tivessem uma superfície lisa e livre de porosidade.</a:t>
            </a:r>
          </a:p>
        </p:txBody>
      </p:sp>
      <p:sp>
        <p:nvSpPr>
          <p:cNvPr id="3" name="Retângulo: Cantos Arredondados 2">
            <a:extLst>
              <a:ext uri="{FF2B5EF4-FFF2-40B4-BE49-F238E27FC236}">
                <a16:creationId xmlns:a16="http://schemas.microsoft.com/office/drawing/2014/main" id="{FE4047EB-DFFA-6660-FF6B-D4DD9CD5D54A}"/>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a:extLst>
              <a:ext uri="{FF2B5EF4-FFF2-40B4-BE49-F238E27FC236}">
                <a16:creationId xmlns:a16="http://schemas.microsoft.com/office/drawing/2014/main" id="{AC204B12-CA6B-E087-7098-68E2510091FA}"/>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2791351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7" y="6200307"/>
            <a:ext cx="667870" cy="365125"/>
          </a:xfrm>
        </p:spPr>
        <p:txBody>
          <a:bodyPr/>
          <a:lstStyle/>
          <a:p>
            <a:fld id="{547A8FEE-FD5B-4454-8245-15E9C6DFE1BC}" type="slidenum">
              <a:rPr lang="pt-BR" sz="1800" b="1" smtClean="0">
                <a:solidFill>
                  <a:schemeClr val="tx1"/>
                </a:solidFill>
              </a:rPr>
              <a:t>15</a:t>
            </a:fld>
            <a:endParaRPr lang="pt-BR" sz="1800" b="1" dirty="0">
              <a:solidFill>
                <a:schemeClr val="tx1"/>
              </a:solidFill>
            </a:endParaRPr>
          </a:p>
        </p:txBody>
      </p:sp>
      <p:sp>
        <p:nvSpPr>
          <p:cNvPr id="8" name="CaixaDeTexto 7">
            <a:extLst>
              <a:ext uri="{FF2B5EF4-FFF2-40B4-BE49-F238E27FC236}">
                <a16:creationId xmlns:a16="http://schemas.microsoft.com/office/drawing/2014/main" id="{BCDF1E01-70CD-5F3E-E871-D3EBA3AA8350}"/>
              </a:ext>
            </a:extLst>
          </p:cNvPr>
          <p:cNvSpPr txBox="1"/>
          <p:nvPr/>
        </p:nvSpPr>
        <p:spPr>
          <a:xfrm>
            <a:off x="206189" y="1372415"/>
            <a:ext cx="10146106" cy="3539430"/>
          </a:xfrm>
          <a:prstGeom prst="rect">
            <a:avLst/>
          </a:prstGeom>
          <a:noFill/>
        </p:spPr>
        <p:txBody>
          <a:bodyPr wrap="square">
            <a:spAutoFit/>
          </a:bodyPr>
          <a:lstStyle/>
          <a:p>
            <a:pPr algn="just"/>
            <a:r>
              <a:rPr lang="pt-BR" sz="2800" b="1" dirty="0"/>
              <a:t>	Porém a história preferida dos vidreiros é que naquela época mercadores atravessavam o deserto da região do oriente médio onde hoje se encontra o Iraque com uma carga de natrão. </a:t>
            </a:r>
          </a:p>
          <a:p>
            <a:pPr algn="just"/>
            <a:endParaRPr lang="pt-BR" sz="2800" b="1" dirty="0"/>
          </a:p>
          <a:p>
            <a:pPr algn="just"/>
            <a:r>
              <a:rPr lang="pt-BR" sz="2800" b="1" dirty="0"/>
              <a:t>	O natrão é um mineral constituído de carbonato de sódio, e mais adiante vamos ver que é uma das matérias-primas empregadas na elaboração de vidro. O natrão era empregado por suas características antissépticas nas mumificações. </a:t>
            </a:r>
          </a:p>
        </p:txBody>
      </p:sp>
      <p:pic>
        <p:nvPicPr>
          <p:cNvPr id="22530" name="Picture 2" descr="Ver a imagem de origem">
            <a:extLst>
              <a:ext uri="{FF2B5EF4-FFF2-40B4-BE49-F238E27FC236}">
                <a16:creationId xmlns:a16="http://schemas.microsoft.com/office/drawing/2014/main" id="{830CEA52-20DC-D9EB-8C7F-32F1A802D97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01471" y="5015449"/>
            <a:ext cx="3167753" cy="1663070"/>
          </a:xfrm>
          <a:prstGeom prst="rect">
            <a:avLst/>
          </a:prstGeom>
          <a:noFill/>
          <a:extLst>
            <a:ext uri="{909E8E84-426E-40DD-AFC4-6F175D3DCCD1}">
              <a14:hiddenFill xmlns:a14="http://schemas.microsoft.com/office/drawing/2010/main">
                <a:solidFill>
                  <a:srgbClr val="FFFFFF"/>
                </a:solidFill>
              </a14:hiddenFill>
            </a:ext>
          </a:extLst>
        </p:spPr>
      </p:pic>
      <p:pic>
        <p:nvPicPr>
          <p:cNvPr id="22532" name="Picture 4" descr="Ver a imagem de origem">
            <a:extLst>
              <a:ext uri="{FF2B5EF4-FFF2-40B4-BE49-F238E27FC236}">
                <a16:creationId xmlns:a16="http://schemas.microsoft.com/office/drawing/2014/main" id="{F5779343-8D90-3826-EBCC-EBC305884BF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79243" y="5029194"/>
            <a:ext cx="3102758" cy="1678022"/>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Cantos Arredondados 2">
            <a:extLst>
              <a:ext uri="{FF2B5EF4-FFF2-40B4-BE49-F238E27FC236}">
                <a16:creationId xmlns:a16="http://schemas.microsoft.com/office/drawing/2014/main" id="{5AE72CE5-2417-09CD-573E-7599B5E58B05}"/>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0497B33-024A-6876-C622-49EA10FB7EA2}"/>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9575610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3"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8" y="6200307"/>
            <a:ext cx="667870" cy="365125"/>
          </a:xfrm>
        </p:spPr>
        <p:txBody>
          <a:bodyPr/>
          <a:lstStyle/>
          <a:p>
            <a:fld id="{547A8FEE-FD5B-4454-8245-15E9C6DFE1BC}" type="slidenum">
              <a:rPr lang="pt-BR" sz="1800" b="1" smtClean="0">
                <a:solidFill>
                  <a:schemeClr val="tx1"/>
                </a:solidFill>
              </a:rPr>
              <a:t>16</a:t>
            </a:fld>
            <a:endParaRPr lang="pt-BR" sz="1800" b="1" dirty="0">
              <a:solidFill>
                <a:schemeClr val="tx1"/>
              </a:solidFill>
            </a:endParaRPr>
          </a:p>
        </p:txBody>
      </p:sp>
      <p:sp>
        <p:nvSpPr>
          <p:cNvPr id="8" name="CaixaDeTexto 7">
            <a:extLst>
              <a:ext uri="{FF2B5EF4-FFF2-40B4-BE49-F238E27FC236}">
                <a16:creationId xmlns:a16="http://schemas.microsoft.com/office/drawing/2014/main" id="{B8D6B9CF-256B-040D-6C49-D6B2269CF228}"/>
              </a:ext>
            </a:extLst>
          </p:cNvPr>
          <p:cNvSpPr txBox="1"/>
          <p:nvPr/>
        </p:nvSpPr>
        <p:spPr>
          <a:xfrm>
            <a:off x="259976" y="1374339"/>
            <a:ext cx="10092319" cy="5262979"/>
          </a:xfrm>
          <a:prstGeom prst="rect">
            <a:avLst/>
          </a:prstGeom>
          <a:noFill/>
        </p:spPr>
        <p:txBody>
          <a:bodyPr wrap="square">
            <a:spAutoFit/>
          </a:bodyPr>
          <a:lstStyle/>
          <a:p>
            <a:pPr algn="just"/>
            <a:r>
              <a:rPr lang="pt-BR" sz="2800" b="1" dirty="0"/>
              <a:t>	Estes mercadores pararam para montar o acampamento durante a noite e se viram com dificuldade de encontrar onde apoiar a panela para cozinhar o jantar. </a:t>
            </a:r>
          </a:p>
          <a:p>
            <a:pPr algn="just"/>
            <a:endParaRPr lang="pt-BR" sz="2800" b="1" dirty="0"/>
          </a:p>
          <a:p>
            <a:pPr algn="just"/>
            <a:r>
              <a:rPr lang="pt-BR" sz="2800" b="1" dirty="0"/>
              <a:t>	A solução encontrada foi de empregar pedaços do natrão que transportavam, sobre a areia do deserto. A união do calor do fogo com as principais matérias primas produtoras de vidro fez surgir um material viscoso que escorreu e ao esfriar assumiu um aspecto brilhante que encantou aos mercadores. </a:t>
            </a:r>
          </a:p>
          <a:p>
            <a:pPr algn="just"/>
            <a:endParaRPr lang="pt-BR" sz="2800" b="1" dirty="0"/>
          </a:p>
          <a:p>
            <a:pPr algn="just"/>
            <a:r>
              <a:rPr lang="pt-BR" sz="2800" b="1" dirty="0"/>
              <a:t>	Estava descoberto como fazer vidro. A Figura representa a descoberta. </a:t>
            </a:r>
          </a:p>
        </p:txBody>
      </p:sp>
      <p:sp>
        <p:nvSpPr>
          <p:cNvPr id="3" name="Retângulo: Cantos Arredondados 2">
            <a:extLst>
              <a:ext uri="{FF2B5EF4-FFF2-40B4-BE49-F238E27FC236}">
                <a16:creationId xmlns:a16="http://schemas.microsoft.com/office/drawing/2014/main" id="{6104F29B-1CA4-FE21-CB23-64B0F750A795}"/>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2195F22-861D-FA65-D5DE-33765BBA9590}"/>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169228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36943" y="6200307"/>
            <a:ext cx="667870" cy="365125"/>
          </a:xfrm>
        </p:spPr>
        <p:txBody>
          <a:bodyPr/>
          <a:lstStyle/>
          <a:p>
            <a:fld id="{547A8FEE-FD5B-4454-8245-15E9C6DFE1BC}" type="slidenum">
              <a:rPr lang="pt-BR" sz="1800" b="1" smtClean="0">
                <a:solidFill>
                  <a:schemeClr val="tx1"/>
                </a:solidFill>
              </a:rPr>
              <a:t>17</a:t>
            </a:fld>
            <a:endParaRPr lang="pt-BR" sz="1800" b="1" dirty="0">
              <a:solidFill>
                <a:schemeClr val="tx1"/>
              </a:solidFill>
            </a:endParaRPr>
          </a:p>
        </p:txBody>
      </p:sp>
      <p:pic>
        <p:nvPicPr>
          <p:cNvPr id="7" name="Imagem 6">
            <a:extLst>
              <a:ext uri="{FF2B5EF4-FFF2-40B4-BE49-F238E27FC236}">
                <a16:creationId xmlns:a16="http://schemas.microsoft.com/office/drawing/2014/main" id="{6D83D2DF-F879-502F-5172-A01EEDC26ECF}"/>
              </a:ext>
            </a:extLst>
          </p:cNvPr>
          <p:cNvPicPr>
            <a:picLocks noChangeAspect="1"/>
          </p:cNvPicPr>
          <p:nvPr/>
        </p:nvPicPr>
        <p:blipFill>
          <a:blip r:embed="rId9"/>
          <a:stretch>
            <a:fillRect/>
          </a:stretch>
        </p:blipFill>
        <p:spPr>
          <a:xfrm>
            <a:off x="2967318" y="1202107"/>
            <a:ext cx="5263542" cy="5363325"/>
          </a:xfrm>
          <a:prstGeom prst="rect">
            <a:avLst/>
          </a:prstGeom>
        </p:spPr>
      </p:pic>
      <p:sp>
        <p:nvSpPr>
          <p:cNvPr id="3" name="Retângulo: Cantos Arredondados 2">
            <a:extLst>
              <a:ext uri="{FF2B5EF4-FFF2-40B4-BE49-F238E27FC236}">
                <a16:creationId xmlns:a16="http://schemas.microsoft.com/office/drawing/2014/main" id="{FAB8F71E-3E41-AE8F-4153-E658ED6D4D9B}"/>
              </a:ext>
            </a:extLst>
          </p:cNvPr>
          <p:cNvSpPr/>
          <p:nvPr/>
        </p:nvSpPr>
        <p:spPr>
          <a:xfrm>
            <a:off x="11116277" y="1447050"/>
            <a:ext cx="484095" cy="4401205"/>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AFE1D6BA-A73C-1F55-6077-1E76FAA3C297}"/>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362078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10" y="6200307"/>
            <a:ext cx="667870" cy="365125"/>
          </a:xfrm>
        </p:spPr>
        <p:txBody>
          <a:bodyPr/>
          <a:lstStyle/>
          <a:p>
            <a:fld id="{547A8FEE-FD5B-4454-8245-15E9C6DFE1BC}" type="slidenum">
              <a:rPr lang="pt-BR" sz="1800" b="1" smtClean="0">
                <a:solidFill>
                  <a:schemeClr val="tx1"/>
                </a:solidFill>
              </a:rPr>
              <a:t>18</a:t>
            </a:fld>
            <a:endParaRPr lang="pt-BR" sz="1800" b="1" dirty="0">
              <a:solidFill>
                <a:schemeClr val="tx1"/>
              </a:solidFill>
            </a:endParaRPr>
          </a:p>
        </p:txBody>
      </p:sp>
      <p:sp>
        <p:nvSpPr>
          <p:cNvPr id="7" name="CaixaDeTexto 6">
            <a:extLst>
              <a:ext uri="{FF2B5EF4-FFF2-40B4-BE49-F238E27FC236}">
                <a16:creationId xmlns:a16="http://schemas.microsoft.com/office/drawing/2014/main" id="{5D1A9A83-CE7A-ECC2-F08D-5F965E04EDCF}"/>
              </a:ext>
            </a:extLst>
          </p:cNvPr>
          <p:cNvSpPr txBox="1"/>
          <p:nvPr/>
        </p:nvSpPr>
        <p:spPr>
          <a:xfrm>
            <a:off x="430219" y="2520007"/>
            <a:ext cx="10137142" cy="2246769"/>
          </a:xfrm>
          <a:prstGeom prst="rect">
            <a:avLst/>
          </a:prstGeom>
          <a:noFill/>
        </p:spPr>
        <p:txBody>
          <a:bodyPr wrap="square">
            <a:spAutoFit/>
          </a:bodyPr>
          <a:lstStyle/>
          <a:p>
            <a:pPr algn="just"/>
            <a:r>
              <a:rPr lang="pt-BR" sz="2800" b="1" dirty="0"/>
              <a:t>	Nos primeiros mil anos após a descoberta de como elaborar vidro este só foi empregado com finalidade estética na confecção de </a:t>
            </a:r>
            <a:r>
              <a:rPr lang="pt-BR" sz="2800" b="1" dirty="0" err="1"/>
              <a:t>jóias</a:t>
            </a:r>
            <a:r>
              <a:rPr lang="pt-BR" sz="2800" b="1" dirty="0"/>
              <a:t> e artigos de decoração. Somente por volta de 1500 AC, no Egito, foi que se iniciou o emprego do vidro em artigos utilitários, na forma de embalagens. </a:t>
            </a:r>
          </a:p>
        </p:txBody>
      </p:sp>
      <p:sp>
        <p:nvSpPr>
          <p:cNvPr id="3" name="Retângulo: Cantos Arredondados 2">
            <a:extLst>
              <a:ext uri="{FF2B5EF4-FFF2-40B4-BE49-F238E27FC236}">
                <a16:creationId xmlns:a16="http://schemas.microsoft.com/office/drawing/2014/main" id="{D0B2FC06-8BCC-3AFD-35A5-8EF574F78C6B}"/>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AC41779E-3CF0-6344-289F-63D0112C1731}"/>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0377675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36939" y="6200307"/>
            <a:ext cx="667870" cy="365125"/>
          </a:xfrm>
        </p:spPr>
        <p:txBody>
          <a:bodyPr/>
          <a:lstStyle/>
          <a:p>
            <a:fld id="{547A8FEE-FD5B-4454-8245-15E9C6DFE1BC}" type="slidenum">
              <a:rPr lang="pt-BR" sz="1800" b="1" smtClean="0">
                <a:solidFill>
                  <a:schemeClr val="tx1"/>
                </a:solidFill>
              </a:rPr>
              <a:t>19</a:t>
            </a:fld>
            <a:endParaRPr lang="pt-BR" sz="1800" b="1" dirty="0">
              <a:solidFill>
                <a:schemeClr val="tx1"/>
              </a:solidFill>
            </a:endParaRPr>
          </a:p>
        </p:txBody>
      </p:sp>
      <p:sp>
        <p:nvSpPr>
          <p:cNvPr id="7" name="CaixaDeTexto 6">
            <a:extLst>
              <a:ext uri="{FF2B5EF4-FFF2-40B4-BE49-F238E27FC236}">
                <a16:creationId xmlns:a16="http://schemas.microsoft.com/office/drawing/2014/main" id="{7724F79E-DFBE-D96C-66CE-69D996C323E4}"/>
              </a:ext>
            </a:extLst>
          </p:cNvPr>
          <p:cNvSpPr txBox="1"/>
          <p:nvPr/>
        </p:nvSpPr>
        <p:spPr>
          <a:xfrm>
            <a:off x="224117" y="1799102"/>
            <a:ext cx="6768354" cy="4401205"/>
          </a:xfrm>
          <a:prstGeom prst="rect">
            <a:avLst/>
          </a:prstGeom>
          <a:noFill/>
        </p:spPr>
        <p:txBody>
          <a:bodyPr wrap="square">
            <a:spAutoFit/>
          </a:bodyPr>
          <a:lstStyle/>
          <a:p>
            <a:pPr algn="just"/>
            <a:r>
              <a:rPr lang="pt-BR" sz="2800" b="1" dirty="0"/>
              <a:t>	Para fazer as primeiras embalagens o vidreiro colocava na ponta de uma haste metálica uma porção de argila que viria a se constituir a parte interna da embalagem. </a:t>
            </a:r>
          </a:p>
          <a:p>
            <a:pPr algn="just"/>
            <a:endParaRPr lang="pt-BR" sz="2800" b="1" dirty="0"/>
          </a:p>
          <a:p>
            <a:pPr algn="just"/>
            <a:r>
              <a:rPr lang="pt-BR" sz="2800" b="1" dirty="0"/>
              <a:t>	Em seguida mergulhava este núcleo em uma panela cerâmica onde estava o vidro fundido. O vidro se esfriava em torno do núcleo de argila que depois era retirada permanecendo a embalagem de vidro. </a:t>
            </a:r>
          </a:p>
        </p:txBody>
      </p:sp>
      <p:pic>
        <p:nvPicPr>
          <p:cNvPr id="9" name="Imagem 8">
            <a:extLst>
              <a:ext uri="{FF2B5EF4-FFF2-40B4-BE49-F238E27FC236}">
                <a16:creationId xmlns:a16="http://schemas.microsoft.com/office/drawing/2014/main" id="{56ACA9C2-C0E3-F1D8-D81D-B7A9053AB70B}"/>
              </a:ext>
            </a:extLst>
          </p:cNvPr>
          <p:cNvPicPr>
            <a:picLocks noChangeAspect="1"/>
          </p:cNvPicPr>
          <p:nvPr/>
        </p:nvPicPr>
        <p:blipFill>
          <a:blip r:embed="rId9"/>
          <a:stretch>
            <a:fillRect/>
          </a:stretch>
        </p:blipFill>
        <p:spPr>
          <a:xfrm>
            <a:off x="7207608" y="2280116"/>
            <a:ext cx="3603319" cy="3539430"/>
          </a:xfrm>
          <a:prstGeom prst="rect">
            <a:avLst/>
          </a:prstGeom>
        </p:spPr>
      </p:pic>
      <p:sp>
        <p:nvSpPr>
          <p:cNvPr id="3" name="Retângulo: Cantos Arredondados 2">
            <a:extLst>
              <a:ext uri="{FF2B5EF4-FFF2-40B4-BE49-F238E27FC236}">
                <a16:creationId xmlns:a16="http://schemas.microsoft.com/office/drawing/2014/main" id="{A5F53897-12B2-1550-043D-BAA9119FDA8C}"/>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5326D0F-D5AD-2509-C0B2-9866BBFDD471}"/>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948813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B0642811-8033-53D3-B2C0-B97CA7045AFA}"/>
              </a:ext>
            </a:extLst>
          </p:cNvPr>
          <p:cNvSpPr/>
          <p:nvPr/>
        </p:nvSpPr>
        <p:spPr>
          <a:xfrm>
            <a:off x="11098304" y="1447050"/>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2616" y="5951635"/>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4527" y="6164942"/>
            <a:ext cx="667870" cy="365125"/>
          </a:xfrm>
        </p:spPr>
        <p:txBody>
          <a:bodyPr/>
          <a:lstStyle/>
          <a:p>
            <a:fld id="{547A8FEE-FD5B-4454-8245-15E9C6DFE1BC}" type="slidenum">
              <a:rPr lang="pt-BR" sz="1800" b="1" smtClean="0">
                <a:solidFill>
                  <a:schemeClr val="tx1"/>
                </a:solidFill>
              </a:rPr>
              <a:t>2</a:t>
            </a:fld>
            <a:endParaRPr lang="pt-BR" sz="1800" b="1" dirty="0">
              <a:solidFill>
                <a:schemeClr val="tx1"/>
              </a:solidFill>
            </a:endParaRPr>
          </a:p>
        </p:txBody>
      </p:sp>
      <p:sp>
        <p:nvSpPr>
          <p:cNvPr id="8" name="CaixaDeTexto 7">
            <a:extLst>
              <a:ext uri="{FF2B5EF4-FFF2-40B4-BE49-F238E27FC236}">
                <a16:creationId xmlns:a16="http://schemas.microsoft.com/office/drawing/2014/main" id="{1323424A-367B-4A71-8A90-EE84905B63CF}"/>
              </a:ext>
            </a:extLst>
          </p:cNvPr>
          <p:cNvSpPr txBox="1"/>
          <p:nvPr/>
        </p:nvSpPr>
        <p:spPr>
          <a:xfrm>
            <a:off x="367553" y="1697975"/>
            <a:ext cx="9984742" cy="4832092"/>
          </a:xfrm>
          <a:prstGeom prst="rect">
            <a:avLst/>
          </a:prstGeom>
          <a:noFill/>
        </p:spPr>
        <p:txBody>
          <a:bodyPr wrap="square">
            <a:spAutoFit/>
          </a:bodyPr>
          <a:lstStyle/>
          <a:p>
            <a:pPr algn="just"/>
            <a:r>
              <a:rPr lang="pt-BR" sz="2800" b="1" dirty="0"/>
              <a:t>	Aprendeu-se mais a respeito do vidro e de seu processamento nos últimos 40 anos do que durante toda a história precedente da tecnologia. Os vidros são hoje utilizados em quase todos os aspectos das atividades humanas; em casa, nas janelas, lâmpada e luminárias, sistemas de aquecimento solar, fornos e geladeiras, utensílios de mesa, decoração, etc.; na ciência, nos microscópios e telescópios constituindo as lentes, nos frascos dos laboratórios, etc.; na indústria nos reatores, visores, instrumentos, etc., e mesmo em arte, pois eles podem ter suas propriedades ajustadas às suas finalidades, assumindo infinitas cores e formas.</a:t>
            </a:r>
          </a:p>
        </p:txBody>
      </p:sp>
      <p:sp>
        <p:nvSpPr>
          <p:cNvPr id="9" name="CaixaDeTexto 8">
            <a:extLst>
              <a:ext uri="{FF2B5EF4-FFF2-40B4-BE49-F238E27FC236}">
                <a16:creationId xmlns:a16="http://schemas.microsoft.com/office/drawing/2014/main" id="{88CC1EAD-2F6B-7CF2-A830-3B67F9970933}"/>
              </a:ext>
            </a:extLst>
          </p:cNvPr>
          <p:cNvSpPr txBox="1"/>
          <p:nvPr/>
        </p:nvSpPr>
        <p:spPr>
          <a:xfrm>
            <a:off x="11163299" y="1498740"/>
            <a:ext cx="484095" cy="4401205"/>
          </a:xfrm>
          <a:prstGeom prst="rect">
            <a:avLst/>
          </a:prstGeom>
          <a:noFill/>
          <a:scene3d>
            <a:camera prst="orthographicFront"/>
            <a:lightRig rig="threePt" dir="t"/>
          </a:scene3d>
          <a:sp3d>
            <a:bevelT/>
          </a:sp3d>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Tree>
    <p:extLst>
      <p:ext uri="{BB962C8B-B14F-4D97-AF65-F5344CB8AC3E}">
        <p14:creationId xmlns:p14="http://schemas.microsoft.com/office/powerpoint/2010/main" val="3709672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2" y="6200307"/>
            <a:ext cx="667870" cy="365125"/>
          </a:xfrm>
        </p:spPr>
        <p:txBody>
          <a:bodyPr/>
          <a:lstStyle/>
          <a:p>
            <a:fld id="{547A8FEE-FD5B-4454-8245-15E9C6DFE1BC}" type="slidenum">
              <a:rPr lang="pt-BR" sz="1800" b="1" smtClean="0">
                <a:solidFill>
                  <a:schemeClr val="tx1"/>
                </a:solidFill>
              </a:rPr>
              <a:t>20</a:t>
            </a:fld>
            <a:endParaRPr lang="pt-BR" sz="1800" b="1" dirty="0">
              <a:solidFill>
                <a:schemeClr val="tx1"/>
              </a:solidFill>
            </a:endParaRPr>
          </a:p>
        </p:txBody>
      </p:sp>
      <p:sp>
        <p:nvSpPr>
          <p:cNvPr id="7" name="CaixaDeTexto 6">
            <a:extLst>
              <a:ext uri="{FF2B5EF4-FFF2-40B4-BE49-F238E27FC236}">
                <a16:creationId xmlns:a16="http://schemas.microsoft.com/office/drawing/2014/main" id="{8A4ECAC7-FC48-750D-B66B-29268CB1D1A9}"/>
              </a:ext>
            </a:extLst>
          </p:cNvPr>
          <p:cNvSpPr txBox="1"/>
          <p:nvPr/>
        </p:nvSpPr>
        <p:spPr>
          <a:xfrm>
            <a:off x="210626" y="1221300"/>
            <a:ext cx="10076330" cy="5539978"/>
          </a:xfrm>
          <a:prstGeom prst="rect">
            <a:avLst/>
          </a:prstGeom>
          <a:noFill/>
        </p:spPr>
        <p:txBody>
          <a:bodyPr wrap="square">
            <a:spAutoFit/>
          </a:bodyPr>
          <a:lstStyle/>
          <a:p>
            <a:pPr algn="just"/>
            <a:r>
              <a:rPr lang="pt-BR" sz="2800" b="1" dirty="0"/>
              <a:t>	Na figura abaixo se encontram algumas peças expostas em museus que foram produzidas naquela época. Notar que o vidro era muito colorido e não transparente.</a:t>
            </a:r>
          </a:p>
          <a:p>
            <a:pPr algn="just"/>
            <a:endParaRPr lang="pt-BR" sz="2800" b="1" dirty="0"/>
          </a:p>
          <a:p>
            <a:pPr algn="just"/>
            <a:endParaRPr lang="pt-BR" sz="3200" b="1" dirty="0"/>
          </a:p>
          <a:p>
            <a:pPr algn="just"/>
            <a:endParaRPr lang="pt-BR" sz="2800" b="1" dirty="0"/>
          </a:p>
          <a:p>
            <a:pPr algn="just"/>
            <a:endParaRPr lang="pt-BR" sz="2800" b="1" dirty="0"/>
          </a:p>
          <a:p>
            <a:pPr algn="just"/>
            <a:endParaRPr lang="pt-BR" sz="2800" b="1" dirty="0"/>
          </a:p>
          <a:p>
            <a:pPr algn="just"/>
            <a:endParaRPr lang="pt-BR" sz="1400" dirty="0"/>
          </a:p>
          <a:p>
            <a:pPr algn="just"/>
            <a:r>
              <a:rPr lang="pt-BR" sz="2800" b="1" dirty="0"/>
              <a:t>	Esta era uma maneira muito trabalhosa de produzir embalagens e, por essa razão, elas eram pouco empregadas e apenas pessoas muito ricas podiam se dar ao luxo de utilizá-las. Eram empregadas para armazenar cosméticos e medicamentos. </a:t>
            </a:r>
          </a:p>
        </p:txBody>
      </p:sp>
      <p:pic>
        <p:nvPicPr>
          <p:cNvPr id="9" name="Imagem 8">
            <a:extLst>
              <a:ext uri="{FF2B5EF4-FFF2-40B4-BE49-F238E27FC236}">
                <a16:creationId xmlns:a16="http://schemas.microsoft.com/office/drawing/2014/main" id="{BED85AF0-37F5-9CDA-9E24-EF570E657318}"/>
              </a:ext>
            </a:extLst>
          </p:cNvPr>
          <p:cNvPicPr>
            <a:picLocks noChangeAspect="1"/>
          </p:cNvPicPr>
          <p:nvPr/>
        </p:nvPicPr>
        <p:blipFill>
          <a:blip r:embed="rId9"/>
          <a:stretch>
            <a:fillRect/>
          </a:stretch>
        </p:blipFill>
        <p:spPr>
          <a:xfrm>
            <a:off x="2578981" y="2546103"/>
            <a:ext cx="5498219" cy="2502638"/>
          </a:xfrm>
          <a:prstGeom prst="rect">
            <a:avLst/>
          </a:prstGeom>
        </p:spPr>
      </p:pic>
      <p:sp>
        <p:nvSpPr>
          <p:cNvPr id="3" name="Retângulo: Cantos Arredondados 2">
            <a:extLst>
              <a:ext uri="{FF2B5EF4-FFF2-40B4-BE49-F238E27FC236}">
                <a16:creationId xmlns:a16="http://schemas.microsoft.com/office/drawing/2014/main" id="{697165C1-D412-5156-908A-453E5445D10C}"/>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C876FFB0-1A3B-DC8E-909F-C381A4E56F54}"/>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916870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36941" y="6200307"/>
            <a:ext cx="667870" cy="365125"/>
          </a:xfrm>
        </p:spPr>
        <p:txBody>
          <a:bodyPr/>
          <a:lstStyle/>
          <a:p>
            <a:fld id="{547A8FEE-FD5B-4454-8245-15E9C6DFE1BC}" type="slidenum">
              <a:rPr lang="pt-BR" sz="1800" b="1" smtClean="0">
                <a:solidFill>
                  <a:schemeClr val="tx1"/>
                </a:solidFill>
              </a:rPr>
              <a:t>21</a:t>
            </a:fld>
            <a:endParaRPr lang="pt-BR" sz="1800" b="1" dirty="0">
              <a:solidFill>
                <a:schemeClr val="tx1"/>
              </a:solidFill>
            </a:endParaRPr>
          </a:p>
        </p:txBody>
      </p:sp>
      <p:sp>
        <p:nvSpPr>
          <p:cNvPr id="7" name="CaixaDeTexto 6">
            <a:extLst>
              <a:ext uri="{FF2B5EF4-FFF2-40B4-BE49-F238E27FC236}">
                <a16:creationId xmlns:a16="http://schemas.microsoft.com/office/drawing/2014/main" id="{1A2D3380-6C4F-BFDB-FE1A-08E7FEEC0EC5}"/>
              </a:ext>
            </a:extLst>
          </p:cNvPr>
          <p:cNvSpPr txBox="1"/>
          <p:nvPr/>
        </p:nvSpPr>
        <p:spPr>
          <a:xfrm>
            <a:off x="206187" y="1378368"/>
            <a:ext cx="10146107" cy="5262979"/>
          </a:xfrm>
          <a:prstGeom prst="rect">
            <a:avLst/>
          </a:prstGeom>
          <a:noFill/>
        </p:spPr>
        <p:txBody>
          <a:bodyPr wrap="square">
            <a:spAutoFit/>
          </a:bodyPr>
          <a:lstStyle/>
          <a:p>
            <a:pPr algn="just"/>
            <a:r>
              <a:rPr lang="pt-BR" sz="2800" b="1" dirty="0">
                <a:solidFill>
                  <a:srgbClr val="C00000"/>
                </a:solidFill>
              </a:rPr>
              <a:t>Descoberta do sopro </a:t>
            </a:r>
          </a:p>
          <a:p>
            <a:pPr algn="just"/>
            <a:endParaRPr lang="pt-BR" sz="2800" b="1" dirty="0"/>
          </a:p>
          <a:p>
            <a:pPr algn="just"/>
            <a:r>
              <a:rPr lang="pt-BR" sz="2800" b="1" dirty="0"/>
              <a:t>	O grande advento que popularizou o vidro foi a invenção do sopro que ocorreu há cerca de 2000 anos na Síria. </a:t>
            </a:r>
          </a:p>
          <a:p>
            <a:pPr algn="just"/>
            <a:endParaRPr lang="pt-BR" sz="2800" b="1" dirty="0"/>
          </a:p>
          <a:p>
            <a:pPr algn="just"/>
            <a:r>
              <a:rPr lang="pt-BR" sz="2800" b="1" dirty="0"/>
              <a:t>	Trata-se de colher uma gota de vidro na ponta de um tubo metálico denominado “cana” e soprar uma bolha no seu interior para constituir a parte oca de um artigo de vidro. </a:t>
            </a:r>
          </a:p>
          <a:p>
            <a:pPr algn="just"/>
            <a:endParaRPr lang="pt-BR" sz="2800" b="1" dirty="0"/>
          </a:p>
          <a:p>
            <a:pPr algn="just"/>
            <a:r>
              <a:rPr lang="pt-BR" sz="2800" b="1" dirty="0"/>
              <a:t>	Assim começaram a se produzir embalagens com menor custo e maior produtividade, tornando-o acessível inclusive para cidadãos comuns. </a:t>
            </a:r>
          </a:p>
        </p:txBody>
      </p:sp>
      <p:sp>
        <p:nvSpPr>
          <p:cNvPr id="3" name="Retângulo: Cantos Arredondados 2">
            <a:extLst>
              <a:ext uri="{FF2B5EF4-FFF2-40B4-BE49-F238E27FC236}">
                <a16:creationId xmlns:a16="http://schemas.microsoft.com/office/drawing/2014/main" id="{FE252901-0AF2-61FC-A88C-49158E125329}"/>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BC61DD0E-554E-3511-E948-47B5F2546D13}"/>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2842625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9" y="6200307"/>
            <a:ext cx="667870" cy="365125"/>
          </a:xfrm>
        </p:spPr>
        <p:txBody>
          <a:bodyPr/>
          <a:lstStyle/>
          <a:p>
            <a:fld id="{547A8FEE-FD5B-4454-8245-15E9C6DFE1BC}" type="slidenum">
              <a:rPr lang="pt-BR" sz="1800" b="1" smtClean="0">
                <a:solidFill>
                  <a:schemeClr val="tx1"/>
                </a:solidFill>
              </a:rPr>
              <a:t>22</a:t>
            </a:fld>
            <a:endParaRPr lang="pt-BR" sz="1800" b="1" dirty="0">
              <a:solidFill>
                <a:schemeClr val="tx1"/>
              </a:solidFill>
            </a:endParaRPr>
          </a:p>
        </p:txBody>
      </p:sp>
      <p:sp>
        <p:nvSpPr>
          <p:cNvPr id="7" name="CaixaDeTexto 6">
            <a:extLst>
              <a:ext uri="{FF2B5EF4-FFF2-40B4-BE49-F238E27FC236}">
                <a16:creationId xmlns:a16="http://schemas.microsoft.com/office/drawing/2014/main" id="{0AE76A49-A7ED-1294-DC72-DA8DC5E9F2C2}"/>
              </a:ext>
            </a:extLst>
          </p:cNvPr>
          <p:cNvSpPr txBox="1"/>
          <p:nvPr/>
        </p:nvSpPr>
        <p:spPr>
          <a:xfrm>
            <a:off x="143435" y="2130496"/>
            <a:ext cx="10208860" cy="3539430"/>
          </a:xfrm>
          <a:prstGeom prst="rect">
            <a:avLst/>
          </a:prstGeom>
          <a:noFill/>
        </p:spPr>
        <p:txBody>
          <a:bodyPr wrap="square">
            <a:spAutoFit/>
          </a:bodyPr>
          <a:lstStyle/>
          <a:p>
            <a:pPr algn="just"/>
            <a:r>
              <a:rPr lang="pt-BR" sz="2800" b="1" dirty="0"/>
              <a:t>	Esta foi uma invenção tão marcante que ainda hoje, vinte séculos depois, os produtores de vidro manual ainda a empregam e mesmo nas modernas máquinas de conformação as embalagens são conformadas por sopro, ainda que por meio de máquinas sofisticadas. </a:t>
            </a:r>
          </a:p>
          <a:p>
            <a:pPr algn="just"/>
            <a:endParaRPr lang="pt-BR" sz="2800" b="1" dirty="0"/>
          </a:p>
          <a:p>
            <a:pPr algn="just"/>
            <a:r>
              <a:rPr lang="pt-BR" sz="2800" b="1" dirty="0"/>
              <a:t>	A Figura a seguir mostra a colheita do vidro e o sopro realizado de forma artesanal.</a:t>
            </a:r>
          </a:p>
        </p:txBody>
      </p:sp>
      <p:sp>
        <p:nvSpPr>
          <p:cNvPr id="3" name="Retângulo: Cantos Arredondados 2">
            <a:extLst>
              <a:ext uri="{FF2B5EF4-FFF2-40B4-BE49-F238E27FC236}">
                <a16:creationId xmlns:a16="http://schemas.microsoft.com/office/drawing/2014/main" id="{7725FECE-FA15-B08A-C50D-1DC11C3CC96E}"/>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8B462BF-99CA-0685-A9ED-93950A2FB5FF}"/>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4252419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13" y="6200307"/>
            <a:ext cx="667870" cy="365125"/>
          </a:xfrm>
        </p:spPr>
        <p:txBody>
          <a:bodyPr/>
          <a:lstStyle/>
          <a:p>
            <a:fld id="{547A8FEE-FD5B-4454-8245-15E9C6DFE1BC}" type="slidenum">
              <a:rPr lang="pt-BR" sz="1800" b="1" smtClean="0">
                <a:solidFill>
                  <a:schemeClr val="tx1"/>
                </a:solidFill>
              </a:rPr>
              <a:t>23</a:t>
            </a:fld>
            <a:endParaRPr lang="pt-BR" sz="1800" b="1" dirty="0">
              <a:solidFill>
                <a:schemeClr val="tx1"/>
              </a:solidFill>
            </a:endParaRPr>
          </a:p>
        </p:txBody>
      </p:sp>
      <p:pic>
        <p:nvPicPr>
          <p:cNvPr id="5" name="Imagem 4">
            <a:extLst>
              <a:ext uri="{FF2B5EF4-FFF2-40B4-BE49-F238E27FC236}">
                <a16:creationId xmlns:a16="http://schemas.microsoft.com/office/drawing/2014/main" id="{E72F1036-61BE-BB65-5A26-7E0726CBAE9B}"/>
              </a:ext>
            </a:extLst>
          </p:cNvPr>
          <p:cNvPicPr>
            <a:picLocks noChangeAspect="1"/>
          </p:cNvPicPr>
          <p:nvPr/>
        </p:nvPicPr>
        <p:blipFill>
          <a:blip r:embed="rId9"/>
          <a:stretch>
            <a:fillRect/>
          </a:stretch>
        </p:blipFill>
        <p:spPr>
          <a:xfrm>
            <a:off x="1545291" y="1725425"/>
            <a:ext cx="8396568" cy="4496829"/>
          </a:xfrm>
          <a:prstGeom prst="rect">
            <a:avLst/>
          </a:prstGeom>
        </p:spPr>
      </p:pic>
      <p:sp>
        <p:nvSpPr>
          <p:cNvPr id="7" name="Retângulo: Cantos Arredondados 6">
            <a:extLst>
              <a:ext uri="{FF2B5EF4-FFF2-40B4-BE49-F238E27FC236}">
                <a16:creationId xmlns:a16="http://schemas.microsoft.com/office/drawing/2014/main" id="{109C0078-4A23-9CBA-9FC5-2F4F5EBBBE7D}"/>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AE8A8C79-FB8C-9209-91CF-FA6576939766}"/>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102531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92119" y="6200307"/>
            <a:ext cx="667870" cy="365125"/>
          </a:xfrm>
        </p:spPr>
        <p:txBody>
          <a:bodyPr/>
          <a:lstStyle/>
          <a:p>
            <a:fld id="{547A8FEE-FD5B-4454-8245-15E9C6DFE1BC}" type="slidenum">
              <a:rPr lang="pt-BR" sz="1800" b="1" smtClean="0">
                <a:solidFill>
                  <a:schemeClr val="tx1"/>
                </a:solidFill>
              </a:rPr>
              <a:t>24</a:t>
            </a:fld>
            <a:endParaRPr lang="pt-BR" sz="1800" b="1" dirty="0">
              <a:solidFill>
                <a:schemeClr val="tx1"/>
              </a:solidFill>
            </a:endParaRPr>
          </a:p>
        </p:txBody>
      </p:sp>
      <p:sp>
        <p:nvSpPr>
          <p:cNvPr id="7" name="CaixaDeTexto 6">
            <a:extLst>
              <a:ext uri="{FF2B5EF4-FFF2-40B4-BE49-F238E27FC236}">
                <a16:creationId xmlns:a16="http://schemas.microsoft.com/office/drawing/2014/main" id="{68FF194F-AC3D-7F62-A742-DACCBEBD9F4C}"/>
              </a:ext>
            </a:extLst>
          </p:cNvPr>
          <p:cNvSpPr txBox="1"/>
          <p:nvPr/>
        </p:nvSpPr>
        <p:spPr>
          <a:xfrm>
            <a:off x="496293" y="1550777"/>
            <a:ext cx="9850271" cy="4832092"/>
          </a:xfrm>
          <a:prstGeom prst="rect">
            <a:avLst/>
          </a:prstGeom>
          <a:noFill/>
        </p:spPr>
        <p:txBody>
          <a:bodyPr wrap="square">
            <a:spAutoFit/>
          </a:bodyPr>
          <a:lstStyle/>
          <a:p>
            <a:pPr algn="just"/>
            <a:r>
              <a:rPr lang="pt-BR" sz="2800" b="1" dirty="0"/>
              <a:t>	Cerca de 200 anos depois se começou a fazer vidros planos para vidraças empregando o sopro. </a:t>
            </a:r>
          </a:p>
          <a:p>
            <a:pPr algn="just"/>
            <a:endParaRPr lang="pt-BR" sz="2800" b="1" dirty="0"/>
          </a:p>
          <a:p>
            <a:pPr algn="just"/>
            <a:r>
              <a:rPr lang="pt-BR" sz="2800" b="1" dirty="0"/>
              <a:t>	Os vidreiros produziam uma grande garrafa usando o sopro e a gravidade. Cortavam as extremidades e ficavam só com o corpo que formava um tubo. Em seguida faziam um corte longitudinal neste tubo e reaquecendo-o abriam e faziam uma chapa. </a:t>
            </a:r>
          </a:p>
          <a:p>
            <a:pPr algn="just"/>
            <a:endParaRPr lang="pt-BR" sz="2800" b="1" dirty="0"/>
          </a:p>
          <a:p>
            <a:pPr algn="just"/>
            <a:r>
              <a:rPr lang="pt-BR" sz="2800" b="1" dirty="0"/>
              <a:t>	A Figura abaixo mostra este processo que ainda hoje é empregado na produção de vidros artísticos aplicados em vitrais.</a:t>
            </a:r>
          </a:p>
        </p:txBody>
      </p:sp>
      <p:sp>
        <p:nvSpPr>
          <p:cNvPr id="5" name="Retângulo: Cantos Arredondados 4">
            <a:extLst>
              <a:ext uri="{FF2B5EF4-FFF2-40B4-BE49-F238E27FC236}">
                <a16:creationId xmlns:a16="http://schemas.microsoft.com/office/drawing/2014/main" id="{61ACFF08-5BBF-0F94-7EE7-15FA2DD0EAA4}"/>
              </a:ext>
            </a:extLst>
          </p:cNvPr>
          <p:cNvSpPr/>
          <p:nvPr/>
        </p:nvSpPr>
        <p:spPr>
          <a:xfrm>
            <a:off x="11116277" y="1447050"/>
            <a:ext cx="484095" cy="4401205"/>
          </a:xfrm>
          <a:prstGeom prst="round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DE625620-307D-BE21-6C72-39B9D724A923}"/>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099436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9" y="6200307"/>
            <a:ext cx="667870" cy="365125"/>
          </a:xfrm>
        </p:spPr>
        <p:txBody>
          <a:bodyPr/>
          <a:lstStyle/>
          <a:p>
            <a:fld id="{547A8FEE-FD5B-4454-8245-15E9C6DFE1BC}" type="slidenum">
              <a:rPr lang="pt-BR" sz="1800" b="1" smtClean="0">
                <a:solidFill>
                  <a:schemeClr val="tx1"/>
                </a:solidFill>
              </a:rPr>
              <a:t>25</a:t>
            </a:fld>
            <a:endParaRPr lang="pt-BR" sz="1800" b="1" dirty="0">
              <a:solidFill>
                <a:schemeClr val="tx1"/>
              </a:solidFill>
            </a:endParaRPr>
          </a:p>
        </p:txBody>
      </p:sp>
      <p:pic>
        <p:nvPicPr>
          <p:cNvPr id="7" name="Imagem 6">
            <a:extLst>
              <a:ext uri="{FF2B5EF4-FFF2-40B4-BE49-F238E27FC236}">
                <a16:creationId xmlns:a16="http://schemas.microsoft.com/office/drawing/2014/main" id="{2FC4D0BB-9D37-7EA4-F9ED-287C6EF284BA}"/>
              </a:ext>
            </a:extLst>
          </p:cNvPr>
          <p:cNvPicPr>
            <a:picLocks noChangeAspect="1"/>
          </p:cNvPicPr>
          <p:nvPr/>
        </p:nvPicPr>
        <p:blipFill>
          <a:blip r:embed="rId9"/>
          <a:stretch>
            <a:fillRect/>
          </a:stretch>
        </p:blipFill>
        <p:spPr>
          <a:xfrm>
            <a:off x="1572745" y="1552575"/>
            <a:ext cx="7580220" cy="4418057"/>
          </a:xfrm>
          <a:prstGeom prst="rect">
            <a:avLst/>
          </a:prstGeom>
        </p:spPr>
      </p:pic>
      <p:sp>
        <p:nvSpPr>
          <p:cNvPr id="5" name="Retângulo: Cantos Arredondados 4">
            <a:extLst>
              <a:ext uri="{FF2B5EF4-FFF2-40B4-BE49-F238E27FC236}">
                <a16:creationId xmlns:a16="http://schemas.microsoft.com/office/drawing/2014/main" id="{6F687CF9-4E7A-F82D-C801-B95C91BD15FF}"/>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81953E63-912B-1229-1F62-7D2FFED4638D}"/>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2392742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3559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74192" y="6200307"/>
            <a:ext cx="667870" cy="365125"/>
          </a:xfrm>
        </p:spPr>
        <p:txBody>
          <a:bodyPr/>
          <a:lstStyle/>
          <a:p>
            <a:fld id="{547A8FEE-FD5B-4454-8245-15E9C6DFE1BC}" type="slidenum">
              <a:rPr lang="pt-BR" sz="1800" b="1" smtClean="0">
                <a:solidFill>
                  <a:schemeClr val="tx1"/>
                </a:solidFill>
              </a:rPr>
              <a:t>26</a:t>
            </a:fld>
            <a:endParaRPr lang="pt-BR" sz="1800" b="1" dirty="0">
              <a:solidFill>
                <a:schemeClr val="tx1"/>
              </a:solidFill>
            </a:endParaRPr>
          </a:p>
        </p:txBody>
      </p:sp>
      <p:sp>
        <p:nvSpPr>
          <p:cNvPr id="7" name="CaixaDeTexto 6">
            <a:extLst>
              <a:ext uri="{FF2B5EF4-FFF2-40B4-BE49-F238E27FC236}">
                <a16:creationId xmlns:a16="http://schemas.microsoft.com/office/drawing/2014/main" id="{CDD70D9A-96DA-C75F-C841-B4FDE5A9E032}"/>
              </a:ext>
            </a:extLst>
          </p:cNvPr>
          <p:cNvSpPr txBox="1"/>
          <p:nvPr/>
        </p:nvSpPr>
        <p:spPr>
          <a:xfrm>
            <a:off x="251012" y="1420069"/>
            <a:ext cx="10004612" cy="5262979"/>
          </a:xfrm>
          <a:prstGeom prst="rect">
            <a:avLst/>
          </a:prstGeom>
          <a:noFill/>
        </p:spPr>
        <p:txBody>
          <a:bodyPr wrap="square">
            <a:spAutoFit/>
          </a:bodyPr>
          <a:lstStyle/>
          <a:p>
            <a:pPr algn="just"/>
            <a:r>
              <a:rPr lang="pt-BR" sz="2800" b="1" dirty="0"/>
              <a:t>	No século seguinte, passou-se a produzir chapas de vidro a partir de um recipiente soprado, mas na forma de um disco que se obtinha por centrifugação pelo giro da peça. </a:t>
            </a:r>
          </a:p>
          <a:p>
            <a:pPr algn="just"/>
            <a:endParaRPr lang="pt-BR" sz="2800" b="1" dirty="0"/>
          </a:p>
          <a:p>
            <a:pPr algn="just"/>
            <a:r>
              <a:rPr lang="pt-BR" sz="2800" b="1" dirty="0"/>
              <a:t>	Primeiro se produzia um recipiente, como uma garrafa, se transferia ele para uma ponteira que ficava fixada ao fundo desta garrafa que era girada e por meio da força centrífuga se obtinha um disco de vidro. Este vidro chamado de “</a:t>
            </a:r>
            <a:r>
              <a:rPr lang="pt-BR" sz="2800" b="1" dirty="0" err="1"/>
              <a:t>crown</a:t>
            </a:r>
            <a:r>
              <a:rPr lang="pt-BR" sz="2800" b="1" dirty="0"/>
              <a:t>” tinha melhor qualidade óptica porém tinha limitação de tamanho. Não se conseguia círculo maior que 1,5 m de diâmetro e o centro, onde se localizava a ponteira de apoio, ficava marcado e deveria ser desprezado.</a:t>
            </a:r>
          </a:p>
        </p:txBody>
      </p:sp>
      <p:sp>
        <p:nvSpPr>
          <p:cNvPr id="5" name="Retângulo: Cantos Arredondados 4">
            <a:extLst>
              <a:ext uri="{FF2B5EF4-FFF2-40B4-BE49-F238E27FC236}">
                <a16:creationId xmlns:a16="http://schemas.microsoft.com/office/drawing/2014/main" id="{B43238C2-0FF1-7B4E-2CE8-D3D93A2319AC}"/>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A23B4BB-BD2E-EDBC-84B5-788F67C4EB2E}"/>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965940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9" y="6200307"/>
            <a:ext cx="667870" cy="365125"/>
          </a:xfrm>
        </p:spPr>
        <p:txBody>
          <a:bodyPr/>
          <a:lstStyle/>
          <a:p>
            <a:fld id="{547A8FEE-FD5B-4454-8245-15E9C6DFE1BC}" type="slidenum">
              <a:rPr lang="pt-BR" sz="1800" b="1" smtClean="0">
                <a:solidFill>
                  <a:schemeClr val="tx1"/>
                </a:solidFill>
              </a:rPr>
              <a:t>27</a:t>
            </a:fld>
            <a:endParaRPr lang="pt-BR" sz="1800" b="1" dirty="0">
              <a:solidFill>
                <a:schemeClr val="tx1"/>
              </a:solidFill>
            </a:endParaRPr>
          </a:p>
        </p:txBody>
      </p:sp>
      <p:pic>
        <p:nvPicPr>
          <p:cNvPr id="7" name="Imagem 6">
            <a:extLst>
              <a:ext uri="{FF2B5EF4-FFF2-40B4-BE49-F238E27FC236}">
                <a16:creationId xmlns:a16="http://schemas.microsoft.com/office/drawing/2014/main" id="{4CA52EB4-532B-5421-E000-7A5260842370}"/>
              </a:ext>
            </a:extLst>
          </p:cNvPr>
          <p:cNvPicPr>
            <a:picLocks noChangeAspect="1"/>
          </p:cNvPicPr>
          <p:nvPr/>
        </p:nvPicPr>
        <p:blipFill>
          <a:blip r:embed="rId9"/>
          <a:stretch>
            <a:fillRect/>
          </a:stretch>
        </p:blipFill>
        <p:spPr>
          <a:xfrm>
            <a:off x="3335431" y="1365573"/>
            <a:ext cx="4652122" cy="5492427"/>
          </a:xfrm>
          <a:prstGeom prst="rect">
            <a:avLst/>
          </a:prstGeom>
        </p:spPr>
      </p:pic>
      <p:sp>
        <p:nvSpPr>
          <p:cNvPr id="5" name="Retângulo: Cantos Arredondados 4">
            <a:extLst>
              <a:ext uri="{FF2B5EF4-FFF2-40B4-BE49-F238E27FC236}">
                <a16:creationId xmlns:a16="http://schemas.microsoft.com/office/drawing/2014/main" id="{D0037492-4327-DDB1-375E-4DD1D8569AE3}"/>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FF6225A1-CF51-0EBF-7E17-D4DDE1DCDCFD}"/>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9213631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8" y="6200307"/>
            <a:ext cx="667870" cy="365125"/>
          </a:xfrm>
        </p:spPr>
        <p:txBody>
          <a:bodyPr/>
          <a:lstStyle/>
          <a:p>
            <a:fld id="{547A8FEE-FD5B-4454-8245-15E9C6DFE1BC}" type="slidenum">
              <a:rPr lang="pt-BR" sz="1800" b="1" smtClean="0">
                <a:solidFill>
                  <a:schemeClr val="tx1"/>
                </a:solidFill>
              </a:rPr>
              <a:t>28</a:t>
            </a:fld>
            <a:endParaRPr lang="pt-BR" sz="1800" b="1" dirty="0">
              <a:solidFill>
                <a:schemeClr val="tx1"/>
              </a:solidFill>
            </a:endParaRPr>
          </a:p>
        </p:txBody>
      </p:sp>
      <p:sp>
        <p:nvSpPr>
          <p:cNvPr id="7" name="CaixaDeTexto 6">
            <a:extLst>
              <a:ext uri="{FF2B5EF4-FFF2-40B4-BE49-F238E27FC236}">
                <a16:creationId xmlns:a16="http://schemas.microsoft.com/office/drawing/2014/main" id="{B65F79DD-FD94-0B0B-008C-4F0CD01FFF97}"/>
              </a:ext>
            </a:extLst>
          </p:cNvPr>
          <p:cNvSpPr txBox="1"/>
          <p:nvPr/>
        </p:nvSpPr>
        <p:spPr>
          <a:xfrm>
            <a:off x="340659" y="2117502"/>
            <a:ext cx="9923930" cy="3539430"/>
          </a:xfrm>
          <a:prstGeom prst="rect">
            <a:avLst/>
          </a:prstGeom>
          <a:noFill/>
        </p:spPr>
        <p:txBody>
          <a:bodyPr wrap="square">
            <a:spAutoFit/>
          </a:bodyPr>
          <a:lstStyle/>
          <a:p>
            <a:pPr algn="just"/>
            <a:r>
              <a:rPr lang="pt-BR" sz="2800" b="1" dirty="0"/>
              <a:t>	Nesta época também se começou a soprar o vidro destinado a embalagens e artigos domésticos dentro de moldes que imprimiam padrões à superfície. </a:t>
            </a:r>
          </a:p>
          <a:p>
            <a:pPr algn="just"/>
            <a:endParaRPr lang="pt-BR" sz="2800" b="1" dirty="0"/>
          </a:p>
          <a:p>
            <a:pPr algn="just"/>
            <a:r>
              <a:rPr lang="pt-BR" sz="2800" b="1" dirty="0"/>
              <a:t>	Na próxima figura o desenho da esquerda representa este processo que perdurou como o principal na produção de embalagens até o final do século XIX como se pode observar na foto da direita, de uma fábrica de embalagens deste período. </a:t>
            </a:r>
          </a:p>
        </p:txBody>
      </p:sp>
      <p:sp>
        <p:nvSpPr>
          <p:cNvPr id="5" name="Retângulo: Cantos Arredondados 4">
            <a:extLst>
              <a:ext uri="{FF2B5EF4-FFF2-40B4-BE49-F238E27FC236}">
                <a16:creationId xmlns:a16="http://schemas.microsoft.com/office/drawing/2014/main" id="{89633D15-A9E1-2589-6B8D-7B92482ED24A}"/>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C408042D-6639-A013-4EDF-F927E1CFCFE5}"/>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564925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4455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01084" y="6200307"/>
            <a:ext cx="667870" cy="365125"/>
          </a:xfrm>
        </p:spPr>
        <p:txBody>
          <a:bodyPr/>
          <a:lstStyle/>
          <a:p>
            <a:fld id="{547A8FEE-FD5B-4454-8245-15E9C6DFE1BC}" type="slidenum">
              <a:rPr lang="pt-BR" sz="1800" b="1" smtClean="0">
                <a:solidFill>
                  <a:schemeClr val="tx1"/>
                </a:solidFill>
              </a:rPr>
              <a:t>29</a:t>
            </a:fld>
            <a:endParaRPr lang="pt-BR" sz="1800" b="1" dirty="0">
              <a:solidFill>
                <a:schemeClr val="tx1"/>
              </a:solidFill>
            </a:endParaRPr>
          </a:p>
        </p:txBody>
      </p:sp>
      <p:pic>
        <p:nvPicPr>
          <p:cNvPr id="7" name="Imagem 6">
            <a:extLst>
              <a:ext uri="{FF2B5EF4-FFF2-40B4-BE49-F238E27FC236}">
                <a16:creationId xmlns:a16="http://schemas.microsoft.com/office/drawing/2014/main" id="{FD84638E-7C3E-C361-FEFB-3E442CAE1F4E}"/>
              </a:ext>
            </a:extLst>
          </p:cNvPr>
          <p:cNvPicPr>
            <a:picLocks noChangeAspect="1"/>
          </p:cNvPicPr>
          <p:nvPr/>
        </p:nvPicPr>
        <p:blipFill>
          <a:blip r:embed="rId9"/>
          <a:stretch>
            <a:fillRect/>
          </a:stretch>
        </p:blipFill>
        <p:spPr>
          <a:xfrm>
            <a:off x="2181784" y="1785656"/>
            <a:ext cx="7143133" cy="4157943"/>
          </a:xfrm>
          <a:prstGeom prst="rect">
            <a:avLst/>
          </a:prstGeom>
        </p:spPr>
      </p:pic>
      <p:sp>
        <p:nvSpPr>
          <p:cNvPr id="5" name="Retângulo: Cantos Arredondados 4">
            <a:extLst>
              <a:ext uri="{FF2B5EF4-FFF2-40B4-BE49-F238E27FC236}">
                <a16:creationId xmlns:a16="http://schemas.microsoft.com/office/drawing/2014/main" id="{C4C581CC-12EE-270F-0D8F-7B0231206948}"/>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3673089C-958C-82AA-06CB-591EEA1B1B70}"/>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58033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ângulo: Cantos Arredondados 7">
            <a:extLst>
              <a:ext uri="{FF2B5EF4-FFF2-40B4-BE49-F238E27FC236}">
                <a16:creationId xmlns:a16="http://schemas.microsoft.com/office/drawing/2014/main" id="{4D0332FF-CFE2-E7EA-9F6C-4B8F059BB0F8}"/>
              </a:ext>
            </a:extLst>
          </p:cNvPr>
          <p:cNvSpPr/>
          <p:nvPr/>
        </p:nvSpPr>
        <p:spPr>
          <a:xfrm>
            <a:off x="11098304" y="1374404"/>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98304" y="5989171"/>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4529" y="6200307"/>
            <a:ext cx="667870" cy="365125"/>
          </a:xfrm>
        </p:spPr>
        <p:txBody>
          <a:bodyPr/>
          <a:lstStyle/>
          <a:p>
            <a:fld id="{547A8FEE-FD5B-4454-8245-15E9C6DFE1BC}" type="slidenum">
              <a:rPr lang="pt-BR" sz="1800" b="1" smtClean="0">
                <a:solidFill>
                  <a:schemeClr val="tx1"/>
                </a:solidFill>
              </a:rPr>
              <a:t>3</a:t>
            </a:fld>
            <a:endParaRPr lang="pt-BR" sz="1800" b="1" dirty="0">
              <a:solidFill>
                <a:schemeClr val="tx1"/>
              </a:solidFill>
            </a:endParaRPr>
          </a:p>
        </p:txBody>
      </p:sp>
      <p:sp>
        <p:nvSpPr>
          <p:cNvPr id="3" name="CaixaDeTexto 2">
            <a:extLst>
              <a:ext uri="{FF2B5EF4-FFF2-40B4-BE49-F238E27FC236}">
                <a16:creationId xmlns:a16="http://schemas.microsoft.com/office/drawing/2014/main" id="{EC4393E5-EC16-012A-0BCD-7772EC3820AB}"/>
              </a:ext>
            </a:extLst>
          </p:cNvPr>
          <p:cNvSpPr txBox="1"/>
          <p:nvPr/>
        </p:nvSpPr>
        <p:spPr>
          <a:xfrm>
            <a:off x="11163299" y="1468999"/>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D45BAF0A-F1E5-3EFB-5363-DCF4C0139E3B}"/>
              </a:ext>
            </a:extLst>
          </p:cNvPr>
          <p:cNvSpPr txBox="1"/>
          <p:nvPr/>
        </p:nvSpPr>
        <p:spPr>
          <a:xfrm>
            <a:off x="242003" y="1270791"/>
            <a:ext cx="9879106" cy="4893647"/>
          </a:xfrm>
          <a:prstGeom prst="rect">
            <a:avLst/>
          </a:prstGeom>
          <a:noFill/>
        </p:spPr>
        <p:txBody>
          <a:bodyPr wrap="square">
            <a:spAutoFit/>
          </a:bodyPr>
          <a:lstStyle/>
          <a:p>
            <a:pPr algn="just"/>
            <a:r>
              <a:rPr lang="pt-BR" sz="2800" b="1" dirty="0"/>
              <a:t>	Uma utilização muito adequada das excelentes propriedades do vidro é o seu uso como embalagem. </a:t>
            </a:r>
          </a:p>
          <a:p>
            <a:pPr algn="just"/>
            <a:endParaRPr lang="pt-BR" sz="2000" b="1" dirty="0"/>
          </a:p>
          <a:p>
            <a:pPr algn="just"/>
            <a:r>
              <a:rPr lang="pt-BR" sz="2800" b="1" dirty="0"/>
              <a:t>	Algumas outras embalagens podem ser seguras. Muitas podem ser recicladas. Outras são reutilizadas. </a:t>
            </a:r>
          </a:p>
          <a:p>
            <a:pPr algn="just"/>
            <a:endParaRPr lang="pt-BR" sz="2000" b="1" dirty="0"/>
          </a:p>
          <a:p>
            <a:pPr algn="just"/>
            <a:r>
              <a:rPr lang="pt-BR" sz="2800" b="1" dirty="0"/>
              <a:t>	Pureza e assepsia, transparência, versatilidade e impermeabilidade são algumas características encontradas isoladamente nas embalagens. </a:t>
            </a:r>
          </a:p>
          <a:p>
            <a:pPr algn="just"/>
            <a:endParaRPr lang="pt-BR" sz="2000" b="1" dirty="0"/>
          </a:p>
          <a:p>
            <a:pPr algn="just"/>
            <a:r>
              <a:rPr lang="pt-BR" sz="2800" b="1" dirty="0"/>
              <a:t>	Entretanto, especialistas e designers reconhecem que o vidro é o único material que reúne todas essas qualidades</a:t>
            </a:r>
          </a:p>
        </p:txBody>
      </p:sp>
    </p:spTree>
    <p:extLst>
      <p:ext uri="{BB962C8B-B14F-4D97-AF65-F5344CB8AC3E}">
        <p14:creationId xmlns:p14="http://schemas.microsoft.com/office/powerpoint/2010/main" val="26535164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8" y="6200307"/>
            <a:ext cx="667870" cy="365125"/>
          </a:xfrm>
        </p:spPr>
        <p:txBody>
          <a:bodyPr/>
          <a:lstStyle/>
          <a:p>
            <a:fld id="{547A8FEE-FD5B-4454-8245-15E9C6DFE1BC}" type="slidenum">
              <a:rPr lang="pt-BR" sz="1800" b="1" smtClean="0">
                <a:solidFill>
                  <a:schemeClr val="tx1"/>
                </a:solidFill>
              </a:rPr>
              <a:t>30</a:t>
            </a:fld>
            <a:endParaRPr lang="pt-BR" sz="1800" b="1" dirty="0">
              <a:solidFill>
                <a:schemeClr val="tx1"/>
              </a:solidFill>
            </a:endParaRPr>
          </a:p>
        </p:txBody>
      </p:sp>
      <p:sp>
        <p:nvSpPr>
          <p:cNvPr id="7" name="CaixaDeTexto 6">
            <a:extLst>
              <a:ext uri="{FF2B5EF4-FFF2-40B4-BE49-F238E27FC236}">
                <a16:creationId xmlns:a16="http://schemas.microsoft.com/office/drawing/2014/main" id="{F2538212-C2AE-1639-4C70-81343C70E8C7}"/>
              </a:ext>
            </a:extLst>
          </p:cNvPr>
          <p:cNvSpPr txBox="1"/>
          <p:nvPr/>
        </p:nvSpPr>
        <p:spPr>
          <a:xfrm>
            <a:off x="286869" y="1368496"/>
            <a:ext cx="10065425" cy="2677656"/>
          </a:xfrm>
          <a:prstGeom prst="rect">
            <a:avLst/>
          </a:prstGeom>
          <a:noFill/>
        </p:spPr>
        <p:txBody>
          <a:bodyPr wrap="square">
            <a:spAutoFit/>
          </a:bodyPr>
          <a:lstStyle/>
          <a:p>
            <a:pPr algn="just"/>
            <a:r>
              <a:rPr lang="pt-BR" sz="2800" b="1" dirty="0"/>
              <a:t>	Na idade média, por volta do ano de 1200, os vidreiros foram confinados na ilha de Murano ao lado de Veneza, na Itália. Uma explicação para esse confinamento seria para reduzir os incêndios que acabavam ocorrendo devido ao intenso uso de combustão. Outra explicação seria para que não se espalhassem suas técnicas que eram passadas de pai para filho. </a:t>
            </a:r>
          </a:p>
        </p:txBody>
      </p:sp>
      <p:pic>
        <p:nvPicPr>
          <p:cNvPr id="1026" name="Picture 2" descr="Ver a imagem de origem">
            <a:extLst>
              <a:ext uri="{FF2B5EF4-FFF2-40B4-BE49-F238E27FC236}">
                <a16:creationId xmlns:a16="http://schemas.microsoft.com/office/drawing/2014/main" id="{1BCBA64B-1238-0390-AEE1-F4F0F021D7B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49923" y="4046152"/>
            <a:ext cx="4977653" cy="2613268"/>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Cantos Arredondados 4">
            <a:extLst>
              <a:ext uri="{FF2B5EF4-FFF2-40B4-BE49-F238E27FC236}">
                <a16:creationId xmlns:a16="http://schemas.microsoft.com/office/drawing/2014/main" id="{BB3C0320-34BA-D04A-C6ED-6BAC5757CC12}"/>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5DF16FA1-329F-0A3D-E8B1-00FD5B72FA88}"/>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7579435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4" y="6200307"/>
            <a:ext cx="667870" cy="365125"/>
          </a:xfrm>
        </p:spPr>
        <p:txBody>
          <a:bodyPr/>
          <a:lstStyle/>
          <a:p>
            <a:fld id="{547A8FEE-FD5B-4454-8245-15E9C6DFE1BC}" type="slidenum">
              <a:rPr lang="pt-BR" sz="1800" b="1" smtClean="0">
                <a:solidFill>
                  <a:schemeClr val="tx1"/>
                </a:solidFill>
              </a:rPr>
              <a:t>31</a:t>
            </a:fld>
            <a:endParaRPr lang="pt-BR" sz="1800" b="1" dirty="0">
              <a:solidFill>
                <a:schemeClr val="tx1"/>
              </a:solidFill>
            </a:endParaRPr>
          </a:p>
        </p:txBody>
      </p:sp>
      <p:sp>
        <p:nvSpPr>
          <p:cNvPr id="7" name="CaixaDeTexto 6">
            <a:extLst>
              <a:ext uri="{FF2B5EF4-FFF2-40B4-BE49-F238E27FC236}">
                <a16:creationId xmlns:a16="http://schemas.microsoft.com/office/drawing/2014/main" id="{CF454902-DCF2-9EFC-DBF3-57AAACF82FFF}"/>
              </a:ext>
            </a:extLst>
          </p:cNvPr>
          <p:cNvSpPr txBox="1"/>
          <p:nvPr/>
        </p:nvSpPr>
        <p:spPr>
          <a:xfrm>
            <a:off x="412289" y="1395390"/>
            <a:ext cx="5307193" cy="4832092"/>
          </a:xfrm>
          <a:prstGeom prst="rect">
            <a:avLst/>
          </a:prstGeom>
          <a:noFill/>
        </p:spPr>
        <p:txBody>
          <a:bodyPr wrap="square">
            <a:spAutoFit/>
          </a:bodyPr>
          <a:lstStyle/>
          <a:p>
            <a:pPr algn="just"/>
            <a:r>
              <a:rPr lang="pt-BR" sz="2800" b="1" dirty="0"/>
              <a:t>	Em Murano ocorreu uma nova descoberta revolucionária: a produção de um vidro muito claro e transparente que foi denominado de “</a:t>
            </a:r>
            <a:r>
              <a:rPr lang="pt-BR" sz="2800" b="1" dirty="0" err="1"/>
              <a:t>cristallo</a:t>
            </a:r>
            <a:r>
              <a:rPr lang="pt-BR" sz="2800" b="1" dirty="0"/>
              <a:t>” por ter a transparência de um cristal. Ainda hoje se chamam “cristais” os vidros mais finos de mesa. Até então os vidros produzidos tinham coloração intensa e baixa transparência. </a:t>
            </a:r>
          </a:p>
        </p:txBody>
      </p:sp>
      <p:pic>
        <p:nvPicPr>
          <p:cNvPr id="8" name="Picture 2" descr="Ver a imagem de origem">
            <a:extLst>
              <a:ext uri="{FF2B5EF4-FFF2-40B4-BE49-F238E27FC236}">
                <a16:creationId xmlns:a16="http://schemas.microsoft.com/office/drawing/2014/main" id="{1C761897-B1E2-184B-F5CB-28208568DF8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914" t="15413" r="22724" b="12509"/>
          <a:stretch/>
        </p:blipFill>
        <p:spPr bwMode="auto">
          <a:xfrm>
            <a:off x="6096000" y="1659284"/>
            <a:ext cx="4256295" cy="5082351"/>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Cantos Arredondados 4">
            <a:extLst>
              <a:ext uri="{FF2B5EF4-FFF2-40B4-BE49-F238E27FC236}">
                <a16:creationId xmlns:a16="http://schemas.microsoft.com/office/drawing/2014/main" id="{03F22085-51AA-AC28-8773-3E972638BCB7}"/>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D4229191-5F11-B684-2E6A-E22E39513EAC}"/>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34136752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35593"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01083" y="6200307"/>
            <a:ext cx="667870" cy="365125"/>
          </a:xfrm>
        </p:spPr>
        <p:txBody>
          <a:bodyPr/>
          <a:lstStyle/>
          <a:p>
            <a:fld id="{547A8FEE-FD5B-4454-8245-15E9C6DFE1BC}" type="slidenum">
              <a:rPr lang="pt-BR" sz="1800" b="1" smtClean="0">
                <a:solidFill>
                  <a:schemeClr val="tx1"/>
                </a:solidFill>
              </a:rPr>
              <a:t>32</a:t>
            </a:fld>
            <a:endParaRPr lang="pt-BR" sz="1800" b="1" dirty="0">
              <a:solidFill>
                <a:schemeClr val="tx1"/>
              </a:solidFill>
            </a:endParaRPr>
          </a:p>
        </p:txBody>
      </p:sp>
      <p:sp>
        <p:nvSpPr>
          <p:cNvPr id="7" name="CaixaDeTexto 6">
            <a:extLst>
              <a:ext uri="{FF2B5EF4-FFF2-40B4-BE49-F238E27FC236}">
                <a16:creationId xmlns:a16="http://schemas.microsoft.com/office/drawing/2014/main" id="{EBB269E7-A9E6-A74B-2CC2-314D2830FFDD}"/>
              </a:ext>
            </a:extLst>
          </p:cNvPr>
          <p:cNvSpPr txBox="1"/>
          <p:nvPr/>
        </p:nvSpPr>
        <p:spPr>
          <a:xfrm>
            <a:off x="412289" y="1378367"/>
            <a:ext cx="9940006" cy="4401205"/>
          </a:xfrm>
          <a:prstGeom prst="rect">
            <a:avLst/>
          </a:prstGeom>
          <a:noFill/>
        </p:spPr>
        <p:txBody>
          <a:bodyPr wrap="square">
            <a:spAutoFit/>
          </a:bodyPr>
          <a:lstStyle/>
          <a:p>
            <a:pPr algn="just"/>
            <a:r>
              <a:rPr lang="pt-BR" sz="2800" b="1" dirty="0"/>
              <a:t>	Com a revolução industrial no século XIX a demanda de vidro aumentou muito e processos mais produtivos foram procurados. </a:t>
            </a:r>
          </a:p>
          <a:p>
            <a:pPr algn="just"/>
            <a:endParaRPr lang="pt-BR" sz="2800" b="1" dirty="0"/>
          </a:p>
          <a:p>
            <a:pPr algn="just"/>
            <a:r>
              <a:rPr lang="pt-BR" sz="2800" b="1" dirty="0"/>
              <a:t>	Em 1902 um engenheiro belga chamado </a:t>
            </a:r>
            <a:r>
              <a:rPr lang="pt-BR" sz="2800" b="1" dirty="0" err="1"/>
              <a:t>Fourcault</a:t>
            </a:r>
            <a:r>
              <a:rPr lang="pt-BR" sz="2800" b="1" dirty="0"/>
              <a:t> lançou um método revolucionário de produção em massa de vidro plano por meio da </a:t>
            </a:r>
            <a:r>
              <a:rPr lang="pt-BR" sz="2800" b="1" dirty="0" err="1"/>
              <a:t>estiragem</a:t>
            </a:r>
            <a:r>
              <a:rPr lang="pt-BR" sz="2800" b="1" dirty="0"/>
              <a:t> na vertical – Figura abaixo. Outros processos evoluíram a partir do </a:t>
            </a:r>
            <a:r>
              <a:rPr lang="pt-BR" sz="2800" b="1" dirty="0" err="1"/>
              <a:t>Fourcault</a:t>
            </a:r>
            <a:r>
              <a:rPr lang="pt-BR" sz="2800" b="1" dirty="0"/>
              <a:t> no século XX, processo Pittsburg de </a:t>
            </a:r>
            <a:r>
              <a:rPr lang="pt-BR" sz="2800" b="1" dirty="0" err="1"/>
              <a:t>estiragem</a:t>
            </a:r>
            <a:r>
              <a:rPr lang="pt-BR" sz="2800" b="1" dirty="0"/>
              <a:t> na vertical e processo </a:t>
            </a:r>
            <a:r>
              <a:rPr lang="pt-BR" sz="2800" b="1" dirty="0" err="1"/>
              <a:t>Libbey</a:t>
            </a:r>
            <a:r>
              <a:rPr lang="pt-BR" sz="2800" b="1" dirty="0"/>
              <a:t> Owens estirado na horizontal.</a:t>
            </a:r>
          </a:p>
        </p:txBody>
      </p:sp>
      <p:sp>
        <p:nvSpPr>
          <p:cNvPr id="5" name="Retângulo: Cantos Arredondados 4">
            <a:extLst>
              <a:ext uri="{FF2B5EF4-FFF2-40B4-BE49-F238E27FC236}">
                <a16:creationId xmlns:a16="http://schemas.microsoft.com/office/drawing/2014/main" id="{FEA655A1-4BE9-9607-5B02-E82B36CE7B0C}"/>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7507D8C6-4679-6B52-3CED-8C18A368C8BA}"/>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387846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4" y="6200307"/>
            <a:ext cx="667870" cy="365125"/>
          </a:xfrm>
        </p:spPr>
        <p:txBody>
          <a:bodyPr/>
          <a:lstStyle/>
          <a:p>
            <a:fld id="{547A8FEE-FD5B-4454-8245-15E9C6DFE1BC}" type="slidenum">
              <a:rPr lang="pt-BR" sz="1800" b="1" smtClean="0">
                <a:solidFill>
                  <a:schemeClr val="tx1"/>
                </a:solidFill>
              </a:rPr>
              <a:t>33</a:t>
            </a:fld>
            <a:endParaRPr lang="pt-BR" sz="1800" b="1" dirty="0">
              <a:solidFill>
                <a:schemeClr val="tx1"/>
              </a:solidFill>
            </a:endParaRPr>
          </a:p>
        </p:txBody>
      </p:sp>
      <p:pic>
        <p:nvPicPr>
          <p:cNvPr id="7" name="Imagem 6">
            <a:extLst>
              <a:ext uri="{FF2B5EF4-FFF2-40B4-BE49-F238E27FC236}">
                <a16:creationId xmlns:a16="http://schemas.microsoft.com/office/drawing/2014/main" id="{DE684479-50BD-55C0-2A52-6D73E4956E62}"/>
              </a:ext>
            </a:extLst>
          </p:cNvPr>
          <p:cNvPicPr>
            <a:picLocks noChangeAspect="1"/>
          </p:cNvPicPr>
          <p:nvPr/>
        </p:nvPicPr>
        <p:blipFill>
          <a:blip r:embed="rId9"/>
          <a:stretch>
            <a:fillRect/>
          </a:stretch>
        </p:blipFill>
        <p:spPr>
          <a:xfrm>
            <a:off x="878541" y="1659285"/>
            <a:ext cx="9613491" cy="4289353"/>
          </a:xfrm>
          <a:prstGeom prst="rect">
            <a:avLst/>
          </a:prstGeom>
        </p:spPr>
      </p:pic>
      <p:sp>
        <p:nvSpPr>
          <p:cNvPr id="5" name="Retângulo: Cantos Arredondados 4">
            <a:extLst>
              <a:ext uri="{FF2B5EF4-FFF2-40B4-BE49-F238E27FC236}">
                <a16:creationId xmlns:a16="http://schemas.microsoft.com/office/drawing/2014/main" id="{30D6ED6B-3811-DD47-5448-FABEF4C19724}"/>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8DF1697C-58BA-1680-E7FD-DC075BDA7180}"/>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2594296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6" y="6200307"/>
            <a:ext cx="667870" cy="365125"/>
          </a:xfrm>
        </p:spPr>
        <p:txBody>
          <a:bodyPr/>
          <a:lstStyle/>
          <a:p>
            <a:fld id="{547A8FEE-FD5B-4454-8245-15E9C6DFE1BC}" type="slidenum">
              <a:rPr lang="pt-BR" sz="1800" b="1" smtClean="0">
                <a:solidFill>
                  <a:schemeClr val="tx1"/>
                </a:solidFill>
              </a:rPr>
              <a:t>34</a:t>
            </a:fld>
            <a:endParaRPr lang="pt-BR" sz="1800" b="1" dirty="0">
              <a:solidFill>
                <a:schemeClr val="tx1"/>
              </a:solidFill>
            </a:endParaRPr>
          </a:p>
        </p:txBody>
      </p:sp>
      <p:sp>
        <p:nvSpPr>
          <p:cNvPr id="7" name="CaixaDeTexto 6">
            <a:extLst>
              <a:ext uri="{FF2B5EF4-FFF2-40B4-BE49-F238E27FC236}">
                <a16:creationId xmlns:a16="http://schemas.microsoft.com/office/drawing/2014/main" id="{3C7B436D-830D-B13F-43D9-1EE08DCB6E51}"/>
              </a:ext>
            </a:extLst>
          </p:cNvPr>
          <p:cNvSpPr txBox="1"/>
          <p:nvPr/>
        </p:nvSpPr>
        <p:spPr>
          <a:xfrm>
            <a:off x="528918" y="1897414"/>
            <a:ext cx="9823377" cy="3970318"/>
          </a:xfrm>
          <a:prstGeom prst="rect">
            <a:avLst/>
          </a:prstGeom>
          <a:noFill/>
        </p:spPr>
        <p:txBody>
          <a:bodyPr wrap="square">
            <a:spAutoFit/>
          </a:bodyPr>
          <a:lstStyle/>
          <a:p>
            <a:pPr algn="just"/>
            <a:r>
              <a:rPr lang="pt-BR" sz="2800" b="1" dirty="0"/>
              <a:t>	Para se compreender o princípio da </a:t>
            </a:r>
            <a:r>
              <a:rPr lang="pt-BR" sz="2800" b="1" dirty="0" err="1"/>
              <a:t>estiragem</a:t>
            </a:r>
            <a:r>
              <a:rPr lang="pt-BR" sz="2800" b="1" dirty="0"/>
              <a:t> imagine colocar uma faca dentro do mel e erguê-la em seguida. O mel que ficou preso à lâmina escoa na forma de uma fita. </a:t>
            </a:r>
          </a:p>
          <a:p>
            <a:pPr algn="just"/>
            <a:endParaRPr lang="pt-BR" sz="2800" b="1" dirty="0"/>
          </a:p>
          <a:p>
            <a:pPr algn="just"/>
            <a:r>
              <a:rPr lang="pt-BR" sz="2800" b="1" dirty="0"/>
              <a:t>	Imagine agora que esfriemos esta fita e ela se torna rígida e continuamos a erguê-la. Mais mel será arrastado e esfriado formando uma lâmina de vidro contínua. </a:t>
            </a:r>
          </a:p>
          <a:p>
            <a:pPr algn="just"/>
            <a:endParaRPr lang="pt-BR" sz="2800" b="1" dirty="0"/>
          </a:p>
          <a:p>
            <a:pPr algn="just"/>
            <a:r>
              <a:rPr lang="pt-BR" sz="2800" b="1" dirty="0"/>
              <a:t>	O vidro era depois destacado em chapas</a:t>
            </a:r>
          </a:p>
        </p:txBody>
      </p:sp>
      <p:sp>
        <p:nvSpPr>
          <p:cNvPr id="5" name="Retângulo: Cantos Arredondados 4">
            <a:extLst>
              <a:ext uri="{FF2B5EF4-FFF2-40B4-BE49-F238E27FC236}">
                <a16:creationId xmlns:a16="http://schemas.microsoft.com/office/drawing/2014/main" id="{9A8539EC-2F26-7932-7813-B5ADB846F8E5}"/>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4FF52F42-4591-3533-BB00-BB67AA5071C4}"/>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181124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3"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9008" y="6200307"/>
            <a:ext cx="667870" cy="365125"/>
          </a:xfrm>
        </p:spPr>
        <p:txBody>
          <a:bodyPr/>
          <a:lstStyle/>
          <a:p>
            <a:fld id="{547A8FEE-FD5B-4454-8245-15E9C6DFE1BC}" type="slidenum">
              <a:rPr lang="pt-BR" sz="1800" b="1" smtClean="0">
                <a:solidFill>
                  <a:schemeClr val="tx1"/>
                </a:solidFill>
              </a:rPr>
              <a:t>35</a:t>
            </a:fld>
            <a:endParaRPr lang="pt-BR" sz="1800" b="1" dirty="0">
              <a:solidFill>
                <a:schemeClr val="tx1"/>
              </a:solidFill>
            </a:endParaRPr>
          </a:p>
        </p:txBody>
      </p:sp>
      <p:sp>
        <p:nvSpPr>
          <p:cNvPr id="7" name="CaixaDeTexto 6">
            <a:extLst>
              <a:ext uri="{FF2B5EF4-FFF2-40B4-BE49-F238E27FC236}">
                <a16:creationId xmlns:a16="http://schemas.microsoft.com/office/drawing/2014/main" id="{42EC63BA-81CB-720A-4BC9-7379ADBF1DD2}"/>
              </a:ext>
            </a:extLst>
          </p:cNvPr>
          <p:cNvSpPr txBox="1"/>
          <p:nvPr/>
        </p:nvSpPr>
        <p:spPr>
          <a:xfrm>
            <a:off x="412289" y="1875456"/>
            <a:ext cx="9940006" cy="3539430"/>
          </a:xfrm>
          <a:prstGeom prst="rect">
            <a:avLst/>
          </a:prstGeom>
          <a:noFill/>
        </p:spPr>
        <p:txBody>
          <a:bodyPr wrap="square">
            <a:spAutoFit/>
          </a:bodyPr>
          <a:lstStyle/>
          <a:p>
            <a:pPr algn="just"/>
            <a:r>
              <a:rPr lang="pt-BR" sz="2800" b="1" dirty="0"/>
              <a:t>	Em 1932 se iniciou a produção de vidro plano laminado por meio da passagem do mesmo entre dois rolos. O mesmo princípio da produção do macarrão. </a:t>
            </a:r>
          </a:p>
          <a:p>
            <a:pPr algn="just"/>
            <a:endParaRPr lang="pt-BR" sz="2800" b="1" dirty="0"/>
          </a:p>
          <a:p>
            <a:pPr algn="just"/>
            <a:r>
              <a:rPr lang="pt-BR" sz="2800" b="1" dirty="0"/>
              <a:t>	Este processo até hoje é empregado para produzir vidros impressos ou “fantasia” que apresentam figuras em relevo em uma das faces e desta maneira são translúcidos, isto é, deixam passar a luz, mas impedem a visão através deles. </a:t>
            </a:r>
          </a:p>
        </p:txBody>
      </p:sp>
      <p:sp>
        <p:nvSpPr>
          <p:cNvPr id="5" name="Retângulo: Cantos Arredondados 4">
            <a:extLst>
              <a:ext uri="{FF2B5EF4-FFF2-40B4-BE49-F238E27FC236}">
                <a16:creationId xmlns:a16="http://schemas.microsoft.com/office/drawing/2014/main" id="{BB54D569-663C-D4DB-B932-8F0875D4C38A}"/>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F7B19EDB-6186-1E8F-E3BD-FEB04F24E17A}"/>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25233514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2" y="6200307"/>
            <a:ext cx="667870" cy="365125"/>
          </a:xfrm>
        </p:spPr>
        <p:txBody>
          <a:bodyPr/>
          <a:lstStyle/>
          <a:p>
            <a:fld id="{547A8FEE-FD5B-4454-8245-15E9C6DFE1BC}" type="slidenum">
              <a:rPr lang="pt-BR" sz="1800" b="1" smtClean="0">
                <a:solidFill>
                  <a:schemeClr val="tx1"/>
                </a:solidFill>
              </a:rPr>
              <a:t>36</a:t>
            </a:fld>
            <a:endParaRPr lang="pt-BR" sz="1800" b="1" dirty="0">
              <a:solidFill>
                <a:schemeClr val="tx1"/>
              </a:solidFill>
            </a:endParaRPr>
          </a:p>
        </p:txBody>
      </p:sp>
      <p:pic>
        <p:nvPicPr>
          <p:cNvPr id="7" name="Imagem 6">
            <a:extLst>
              <a:ext uri="{FF2B5EF4-FFF2-40B4-BE49-F238E27FC236}">
                <a16:creationId xmlns:a16="http://schemas.microsoft.com/office/drawing/2014/main" id="{514C51AE-210C-B3C5-F9EC-65D0C55744E6}"/>
              </a:ext>
            </a:extLst>
          </p:cNvPr>
          <p:cNvPicPr>
            <a:picLocks noChangeAspect="1"/>
          </p:cNvPicPr>
          <p:nvPr/>
        </p:nvPicPr>
        <p:blipFill>
          <a:blip r:embed="rId9"/>
          <a:stretch>
            <a:fillRect/>
          </a:stretch>
        </p:blipFill>
        <p:spPr>
          <a:xfrm>
            <a:off x="2178423" y="1743915"/>
            <a:ext cx="7126942" cy="4390705"/>
          </a:xfrm>
          <a:prstGeom prst="rect">
            <a:avLst/>
          </a:prstGeom>
        </p:spPr>
      </p:pic>
      <p:sp>
        <p:nvSpPr>
          <p:cNvPr id="5" name="Retângulo: Cantos Arredondados 4">
            <a:extLst>
              <a:ext uri="{FF2B5EF4-FFF2-40B4-BE49-F238E27FC236}">
                <a16:creationId xmlns:a16="http://schemas.microsoft.com/office/drawing/2014/main" id="{49BD6AA9-FF02-0D70-C5BA-3154FFA366E4}"/>
              </a:ext>
            </a:extLst>
          </p:cNvPr>
          <p:cNvSpPr/>
          <p:nvPr/>
        </p:nvSpPr>
        <p:spPr>
          <a:xfrm>
            <a:off x="11116277" y="1447050"/>
            <a:ext cx="484095" cy="440120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43728CAA-9425-6998-0A0E-8A0C353BA6EB}"/>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rgbClr val="CC0066"/>
                </a:solidFill>
              </a:rPr>
              <a:t>H</a:t>
            </a:r>
          </a:p>
          <a:p>
            <a:r>
              <a:rPr lang="pt-BR" sz="2800" b="1" dirty="0">
                <a:solidFill>
                  <a:srgbClr val="CC0066"/>
                </a:solidFill>
              </a:rPr>
              <a:t>I</a:t>
            </a:r>
          </a:p>
          <a:p>
            <a:r>
              <a:rPr lang="pt-BR" sz="2800" b="1" dirty="0">
                <a:solidFill>
                  <a:srgbClr val="CC0066"/>
                </a:solidFill>
              </a:rPr>
              <a:t>S</a:t>
            </a:r>
          </a:p>
          <a:p>
            <a:r>
              <a:rPr lang="pt-BR" sz="2800" b="1" dirty="0">
                <a:solidFill>
                  <a:srgbClr val="CC0066"/>
                </a:solidFill>
              </a:rPr>
              <a:t>T</a:t>
            </a:r>
          </a:p>
          <a:p>
            <a:r>
              <a:rPr lang="pt-BR" sz="2800" b="1" dirty="0">
                <a:solidFill>
                  <a:srgbClr val="CC0066"/>
                </a:solidFill>
              </a:rPr>
              <a:t>Ó</a:t>
            </a:r>
          </a:p>
          <a:p>
            <a:r>
              <a:rPr lang="pt-BR" sz="2800" b="1" dirty="0">
                <a:solidFill>
                  <a:srgbClr val="CC0066"/>
                </a:solidFill>
              </a:rPr>
              <a:t>R</a:t>
            </a:r>
          </a:p>
          <a:p>
            <a:r>
              <a:rPr lang="pt-BR" sz="2800" b="1" dirty="0">
                <a:solidFill>
                  <a:srgbClr val="CC0066"/>
                </a:solidFill>
              </a:rPr>
              <a:t>I</a:t>
            </a:r>
          </a:p>
          <a:p>
            <a:r>
              <a:rPr lang="pt-BR" sz="2800" b="1" dirty="0">
                <a:solidFill>
                  <a:srgbClr val="CC0066"/>
                </a:solidFill>
              </a:rPr>
              <a:t>A</a:t>
            </a:r>
          </a:p>
        </p:txBody>
      </p:sp>
    </p:spTree>
    <p:extLst>
      <p:ext uri="{BB962C8B-B14F-4D97-AF65-F5344CB8AC3E}">
        <p14:creationId xmlns:p14="http://schemas.microsoft.com/office/powerpoint/2010/main" val="4584884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4456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01086" y="6200307"/>
            <a:ext cx="667870" cy="365125"/>
          </a:xfrm>
        </p:spPr>
        <p:txBody>
          <a:bodyPr/>
          <a:lstStyle/>
          <a:p>
            <a:fld id="{547A8FEE-FD5B-4454-8245-15E9C6DFE1BC}" type="slidenum">
              <a:rPr lang="pt-BR" sz="1800" b="1" smtClean="0">
                <a:solidFill>
                  <a:schemeClr val="tx1"/>
                </a:solidFill>
              </a:rPr>
              <a:t>37</a:t>
            </a:fld>
            <a:endParaRPr lang="pt-BR" sz="1800" b="1" dirty="0">
              <a:solidFill>
                <a:schemeClr val="tx1"/>
              </a:solidFill>
            </a:endParaRPr>
          </a:p>
        </p:txBody>
      </p:sp>
      <p:sp>
        <p:nvSpPr>
          <p:cNvPr id="7" name="CaixaDeTexto 6">
            <a:extLst>
              <a:ext uri="{FF2B5EF4-FFF2-40B4-BE49-F238E27FC236}">
                <a16:creationId xmlns:a16="http://schemas.microsoft.com/office/drawing/2014/main" id="{5D7C2F46-3BC7-5439-95D0-2B98CDD65FD6}"/>
              </a:ext>
            </a:extLst>
          </p:cNvPr>
          <p:cNvSpPr txBox="1"/>
          <p:nvPr/>
        </p:nvSpPr>
        <p:spPr>
          <a:xfrm>
            <a:off x="412289" y="1736048"/>
            <a:ext cx="7006566" cy="3970318"/>
          </a:xfrm>
          <a:prstGeom prst="rect">
            <a:avLst/>
          </a:prstGeom>
          <a:noFill/>
        </p:spPr>
        <p:txBody>
          <a:bodyPr wrap="square">
            <a:spAutoFit/>
          </a:bodyPr>
          <a:lstStyle/>
          <a:p>
            <a:pPr algn="just"/>
            <a:r>
              <a:rPr lang="pt-BR" sz="2800" b="1" dirty="0"/>
              <a:t>	Porém a grande revolução na produção de vidro plano se deu com a invenção de </a:t>
            </a:r>
            <a:r>
              <a:rPr lang="pt-BR" sz="2800" b="1" dirty="0" err="1"/>
              <a:t>Alister</a:t>
            </a:r>
            <a:r>
              <a:rPr lang="pt-BR" sz="2800" b="1" dirty="0"/>
              <a:t> </a:t>
            </a:r>
            <a:r>
              <a:rPr lang="pt-BR" sz="2800" b="1" dirty="0" err="1"/>
              <a:t>Pilkinghton</a:t>
            </a:r>
            <a:r>
              <a:rPr lang="pt-BR" sz="2800" b="1" dirty="0"/>
              <a:t> em 1959 de produzir vidro </a:t>
            </a:r>
            <a:r>
              <a:rPr lang="pt-BR" sz="2800" b="1" dirty="0" err="1"/>
              <a:t>flotado</a:t>
            </a:r>
            <a:r>
              <a:rPr lang="pt-BR" sz="2800" b="1" dirty="0"/>
              <a:t> sobre um banho de estanho. Conta a história que ele teve a ideia enquanto lavava louça. A água estava presa na cuba da pia e a gordura sobrenadava não se misturando com a água criando uma fina lâmina de faces perfeitamente paralelas. </a:t>
            </a:r>
          </a:p>
        </p:txBody>
      </p:sp>
      <p:pic>
        <p:nvPicPr>
          <p:cNvPr id="3074" name="Picture 2" descr="Ver a imagem de origem">
            <a:extLst>
              <a:ext uri="{FF2B5EF4-FFF2-40B4-BE49-F238E27FC236}">
                <a16:creationId xmlns:a16="http://schemas.microsoft.com/office/drawing/2014/main" id="{75F8B752-5AAD-2911-957D-5EA01A9CA7A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18855" y="2102946"/>
            <a:ext cx="2715186" cy="2904218"/>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Cantos Arredondados 4">
            <a:extLst>
              <a:ext uri="{FF2B5EF4-FFF2-40B4-BE49-F238E27FC236}">
                <a16:creationId xmlns:a16="http://schemas.microsoft.com/office/drawing/2014/main" id="{35CA2527-E9F2-2796-955E-96866ED49033}"/>
              </a:ext>
            </a:extLst>
          </p:cNvPr>
          <p:cNvSpPr/>
          <p:nvPr/>
        </p:nvSpPr>
        <p:spPr>
          <a:xfrm>
            <a:off x="11116277" y="1447050"/>
            <a:ext cx="484095" cy="440120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D2FBD208-6FBB-6077-6EBC-468C4C7AC328}"/>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chemeClr val="bg1"/>
                </a:solidFill>
              </a:rPr>
              <a:t>H</a:t>
            </a:r>
          </a:p>
          <a:p>
            <a:r>
              <a:rPr lang="pt-BR" sz="2800" b="1" dirty="0">
                <a:solidFill>
                  <a:schemeClr val="bg1"/>
                </a:solidFill>
              </a:rPr>
              <a:t>I</a:t>
            </a:r>
          </a:p>
          <a:p>
            <a:r>
              <a:rPr lang="pt-BR" sz="2800" b="1" dirty="0">
                <a:solidFill>
                  <a:schemeClr val="bg1"/>
                </a:solidFill>
              </a:rPr>
              <a:t>S</a:t>
            </a:r>
          </a:p>
          <a:p>
            <a:r>
              <a:rPr lang="pt-BR" sz="2800" b="1" dirty="0">
                <a:solidFill>
                  <a:schemeClr val="bg1"/>
                </a:solidFill>
              </a:rPr>
              <a:t>T</a:t>
            </a:r>
          </a:p>
          <a:p>
            <a:r>
              <a:rPr lang="pt-BR" sz="2800" b="1" dirty="0">
                <a:solidFill>
                  <a:schemeClr val="bg1"/>
                </a:solidFill>
              </a:rPr>
              <a:t>Ó</a:t>
            </a:r>
          </a:p>
          <a:p>
            <a:r>
              <a:rPr lang="pt-BR" sz="2800" b="1" dirty="0">
                <a:solidFill>
                  <a:schemeClr val="bg1"/>
                </a:solidFill>
              </a:rPr>
              <a:t>R</a:t>
            </a:r>
          </a:p>
          <a:p>
            <a:r>
              <a:rPr lang="pt-BR" sz="2800" b="1" dirty="0">
                <a:solidFill>
                  <a:schemeClr val="bg1"/>
                </a:solidFill>
              </a:rPr>
              <a:t>I</a:t>
            </a:r>
          </a:p>
          <a:p>
            <a:r>
              <a:rPr lang="pt-BR" sz="2800" b="1" dirty="0">
                <a:solidFill>
                  <a:schemeClr val="bg1"/>
                </a:solidFill>
              </a:rPr>
              <a:t>A</a:t>
            </a:r>
          </a:p>
        </p:txBody>
      </p:sp>
    </p:spTree>
    <p:extLst>
      <p:ext uri="{BB962C8B-B14F-4D97-AF65-F5344CB8AC3E}">
        <p14:creationId xmlns:p14="http://schemas.microsoft.com/office/powerpoint/2010/main" val="37437482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4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27972" y="6200307"/>
            <a:ext cx="667870" cy="365125"/>
          </a:xfrm>
        </p:spPr>
        <p:txBody>
          <a:bodyPr/>
          <a:lstStyle/>
          <a:p>
            <a:fld id="{547A8FEE-FD5B-4454-8245-15E9C6DFE1BC}" type="slidenum">
              <a:rPr lang="pt-BR" sz="1800" b="1" smtClean="0">
                <a:solidFill>
                  <a:schemeClr val="tx1"/>
                </a:solidFill>
              </a:rPr>
              <a:t>38</a:t>
            </a:fld>
            <a:endParaRPr lang="pt-BR" sz="1800" b="1" dirty="0">
              <a:solidFill>
                <a:schemeClr val="tx1"/>
              </a:solidFill>
            </a:endParaRPr>
          </a:p>
        </p:txBody>
      </p:sp>
      <p:sp>
        <p:nvSpPr>
          <p:cNvPr id="3" name="CaixaDeTexto 2">
            <a:extLst>
              <a:ext uri="{FF2B5EF4-FFF2-40B4-BE49-F238E27FC236}">
                <a16:creationId xmlns:a16="http://schemas.microsoft.com/office/drawing/2014/main" id="{DC5E77D0-746B-BCF7-15D4-DC27B550BB0B}"/>
              </a:ext>
            </a:extLst>
          </p:cNvPr>
          <p:cNvSpPr txBox="1"/>
          <p:nvPr/>
        </p:nvSpPr>
        <p:spPr>
          <a:xfrm>
            <a:off x="11295616" y="1659285"/>
            <a:ext cx="484095" cy="3539430"/>
          </a:xfrm>
          <a:prstGeom prst="rect">
            <a:avLst/>
          </a:prstGeom>
          <a:noFill/>
        </p:spPr>
        <p:txBody>
          <a:bodyPr wrap="square" rtlCol="0">
            <a:spAutoFit/>
          </a:bodyPr>
          <a:lstStyle/>
          <a:p>
            <a:r>
              <a:rPr lang="pt-BR" sz="2800" b="1" dirty="0">
                <a:solidFill>
                  <a:srgbClr val="0070C0"/>
                </a:solidFill>
              </a:rPr>
              <a:t>H</a:t>
            </a:r>
          </a:p>
          <a:p>
            <a:r>
              <a:rPr lang="pt-BR" sz="2800" b="1" dirty="0">
                <a:solidFill>
                  <a:srgbClr val="0070C0"/>
                </a:solidFill>
              </a:rPr>
              <a:t>I</a:t>
            </a:r>
          </a:p>
          <a:p>
            <a:r>
              <a:rPr lang="pt-BR" sz="2800" b="1" dirty="0">
                <a:solidFill>
                  <a:srgbClr val="0070C0"/>
                </a:solidFill>
              </a:rPr>
              <a:t>S</a:t>
            </a:r>
          </a:p>
          <a:p>
            <a:r>
              <a:rPr lang="pt-BR" sz="2800" b="1" dirty="0">
                <a:solidFill>
                  <a:srgbClr val="0070C0"/>
                </a:solidFill>
              </a:rPr>
              <a:t>T</a:t>
            </a:r>
          </a:p>
          <a:p>
            <a:r>
              <a:rPr lang="pt-BR" sz="2800" b="1" dirty="0">
                <a:solidFill>
                  <a:srgbClr val="0070C0"/>
                </a:solidFill>
              </a:rPr>
              <a:t>Ó</a:t>
            </a:r>
          </a:p>
          <a:p>
            <a:r>
              <a:rPr lang="pt-BR" sz="2800" b="1" dirty="0">
                <a:solidFill>
                  <a:srgbClr val="0070C0"/>
                </a:solidFill>
              </a:rPr>
              <a:t>R</a:t>
            </a:r>
          </a:p>
          <a:p>
            <a:r>
              <a:rPr lang="pt-BR" sz="2800" b="1" dirty="0">
                <a:solidFill>
                  <a:srgbClr val="0070C0"/>
                </a:solidFill>
              </a:rPr>
              <a:t>I</a:t>
            </a:r>
          </a:p>
          <a:p>
            <a:r>
              <a:rPr lang="pt-BR" sz="2800" b="1" dirty="0">
                <a:solidFill>
                  <a:srgbClr val="0070C0"/>
                </a:solidFill>
              </a:rPr>
              <a:t>A</a:t>
            </a:r>
          </a:p>
        </p:txBody>
      </p:sp>
      <p:sp>
        <p:nvSpPr>
          <p:cNvPr id="7" name="CaixaDeTexto 6">
            <a:extLst>
              <a:ext uri="{FF2B5EF4-FFF2-40B4-BE49-F238E27FC236}">
                <a16:creationId xmlns:a16="http://schemas.microsoft.com/office/drawing/2014/main" id="{9DC7B276-6F7B-A3AF-40DA-576E79959BDD}"/>
              </a:ext>
            </a:extLst>
          </p:cNvPr>
          <p:cNvSpPr txBox="1"/>
          <p:nvPr/>
        </p:nvSpPr>
        <p:spPr>
          <a:xfrm>
            <a:off x="412289" y="1396297"/>
            <a:ext cx="9940006" cy="4832092"/>
          </a:xfrm>
          <a:prstGeom prst="rect">
            <a:avLst/>
          </a:prstGeom>
          <a:noFill/>
        </p:spPr>
        <p:txBody>
          <a:bodyPr wrap="square">
            <a:spAutoFit/>
          </a:bodyPr>
          <a:lstStyle/>
          <a:p>
            <a:pPr algn="just"/>
            <a:r>
              <a:rPr lang="pt-BR" sz="2800" b="1" dirty="0"/>
              <a:t>	Então ele pensou: será que não há um líquido sobre o qual possa se verter vidro fundido para que ele forme uma lâmina da mesma maneira que a gordura na água da pia? </a:t>
            </a:r>
          </a:p>
          <a:p>
            <a:pPr algn="just"/>
            <a:endParaRPr lang="pt-BR" sz="2800" b="1" dirty="0"/>
          </a:p>
          <a:p>
            <a:pPr algn="just"/>
            <a:r>
              <a:rPr lang="pt-BR" sz="2800" b="1" dirty="0"/>
              <a:t>	Este líquido não poderia nem solidificar nem  evaporar na faixa de enrijecimento do vidro em torno de 600 </a:t>
            </a:r>
            <a:r>
              <a:rPr lang="pt-BR" sz="2800" b="1" baseline="30000" dirty="0" err="1"/>
              <a:t>o</a:t>
            </a:r>
            <a:r>
              <a:rPr lang="pt-BR" sz="2800" b="1" dirty="0" err="1"/>
              <a:t>C</a:t>
            </a:r>
            <a:r>
              <a:rPr lang="pt-BR" sz="2800" b="1" dirty="0"/>
              <a:t> e deveria ser bem mais denso do que o vidro para que este não afundasse. </a:t>
            </a:r>
          </a:p>
          <a:p>
            <a:pPr algn="just"/>
            <a:endParaRPr lang="pt-BR" sz="2800" b="1" dirty="0"/>
          </a:p>
          <a:p>
            <a:pPr algn="just"/>
            <a:r>
              <a:rPr lang="pt-BR" sz="2800" b="1" dirty="0"/>
              <a:t>	O estanho serviu a este propósito e continua sendo utilizado em todo o mundo para a produção massiva de vidro plano. </a:t>
            </a:r>
          </a:p>
        </p:txBody>
      </p:sp>
      <p:sp>
        <p:nvSpPr>
          <p:cNvPr id="5" name="Retângulo: Cantos Arredondados 4">
            <a:extLst>
              <a:ext uri="{FF2B5EF4-FFF2-40B4-BE49-F238E27FC236}">
                <a16:creationId xmlns:a16="http://schemas.microsoft.com/office/drawing/2014/main" id="{529F0078-0544-483A-2758-34CE91CF9AE4}"/>
              </a:ext>
            </a:extLst>
          </p:cNvPr>
          <p:cNvSpPr/>
          <p:nvPr/>
        </p:nvSpPr>
        <p:spPr>
          <a:xfrm>
            <a:off x="11116277" y="1447050"/>
            <a:ext cx="484095" cy="440120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6D0EB3FE-16D5-48CC-CD1F-F1CDA39D9C77}"/>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chemeClr val="bg1"/>
                </a:solidFill>
              </a:rPr>
              <a:t>H</a:t>
            </a:r>
          </a:p>
          <a:p>
            <a:r>
              <a:rPr lang="pt-BR" sz="2800" b="1" dirty="0">
                <a:solidFill>
                  <a:schemeClr val="bg1"/>
                </a:solidFill>
              </a:rPr>
              <a:t>I</a:t>
            </a:r>
          </a:p>
          <a:p>
            <a:r>
              <a:rPr lang="pt-BR" sz="2800" b="1" dirty="0">
                <a:solidFill>
                  <a:schemeClr val="bg1"/>
                </a:solidFill>
              </a:rPr>
              <a:t>S</a:t>
            </a:r>
          </a:p>
          <a:p>
            <a:r>
              <a:rPr lang="pt-BR" sz="2800" b="1" dirty="0">
                <a:solidFill>
                  <a:schemeClr val="bg1"/>
                </a:solidFill>
              </a:rPr>
              <a:t>T</a:t>
            </a:r>
          </a:p>
          <a:p>
            <a:r>
              <a:rPr lang="pt-BR" sz="2800" b="1" dirty="0">
                <a:solidFill>
                  <a:schemeClr val="bg1"/>
                </a:solidFill>
              </a:rPr>
              <a:t>Ó</a:t>
            </a:r>
          </a:p>
          <a:p>
            <a:r>
              <a:rPr lang="pt-BR" sz="2800" b="1" dirty="0">
                <a:solidFill>
                  <a:schemeClr val="bg1"/>
                </a:solidFill>
              </a:rPr>
              <a:t>R</a:t>
            </a:r>
          </a:p>
          <a:p>
            <a:r>
              <a:rPr lang="pt-BR" sz="2800" b="1" dirty="0">
                <a:solidFill>
                  <a:schemeClr val="bg1"/>
                </a:solidFill>
              </a:rPr>
              <a:t>I</a:t>
            </a:r>
          </a:p>
          <a:p>
            <a:r>
              <a:rPr lang="pt-BR" sz="2800" b="1" dirty="0">
                <a:solidFill>
                  <a:schemeClr val="bg1"/>
                </a:solidFill>
              </a:rPr>
              <a:t>A</a:t>
            </a:r>
          </a:p>
        </p:txBody>
      </p:sp>
    </p:spTree>
    <p:extLst>
      <p:ext uri="{BB962C8B-B14F-4D97-AF65-F5344CB8AC3E}">
        <p14:creationId xmlns:p14="http://schemas.microsoft.com/office/powerpoint/2010/main" val="14379558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4455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92112" y="6200307"/>
            <a:ext cx="667870" cy="365125"/>
          </a:xfrm>
        </p:spPr>
        <p:txBody>
          <a:bodyPr/>
          <a:lstStyle/>
          <a:p>
            <a:fld id="{547A8FEE-FD5B-4454-8245-15E9C6DFE1BC}" type="slidenum">
              <a:rPr lang="pt-BR" sz="1800" b="1" smtClean="0">
                <a:solidFill>
                  <a:schemeClr val="tx1"/>
                </a:solidFill>
              </a:rPr>
              <a:t>39</a:t>
            </a:fld>
            <a:endParaRPr lang="pt-BR" sz="1800" b="1" dirty="0">
              <a:solidFill>
                <a:schemeClr val="tx1"/>
              </a:solidFill>
            </a:endParaRPr>
          </a:p>
        </p:txBody>
      </p:sp>
      <p:sp>
        <p:nvSpPr>
          <p:cNvPr id="7" name="CaixaDeTexto 6">
            <a:extLst>
              <a:ext uri="{FF2B5EF4-FFF2-40B4-BE49-F238E27FC236}">
                <a16:creationId xmlns:a16="http://schemas.microsoft.com/office/drawing/2014/main" id="{21C80A8A-B173-4F10-53DC-135E831C9CA4}"/>
              </a:ext>
            </a:extLst>
          </p:cNvPr>
          <p:cNvSpPr txBox="1"/>
          <p:nvPr/>
        </p:nvSpPr>
        <p:spPr>
          <a:xfrm>
            <a:off x="475130" y="1785808"/>
            <a:ext cx="9877165" cy="3970318"/>
          </a:xfrm>
          <a:prstGeom prst="rect">
            <a:avLst/>
          </a:prstGeom>
          <a:noFill/>
        </p:spPr>
        <p:txBody>
          <a:bodyPr wrap="square">
            <a:spAutoFit/>
          </a:bodyPr>
          <a:lstStyle/>
          <a:p>
            <a:pPr algn="just"/>
            <a:r>
              <a:rPr lang="pt-BR" sz="2800" b="1" dirty="0"/>
              <a:t>	No Brasil a primeira fábrica de vidro </a:t>
            </a:r>
            <a:r>
              <a:rPr lang="pt-BR" sz="2800" b="1" dirty="0" err="1">
                <a:solidFill>
                  <a:srgbClr val="FF0000"/>
                </a:solidFill>
              </a:rPr>
              <a:t>float</a:t>
            </a:r>
            <a:r>
              <a:rPr lang="pt-BR" sz="2800" b="1" dirty="0"/>
              <a:t> iniciou sua produção em 1982 e hoje é o único processo empregado na produção de vidros planos (com exceção do impresso ou “fantasia”). </a:t>
            </a:r>
          </a:p>
          <a:p>
            <a:pPr algn="just"/>
            <a:endParaRPr lang="pt-BR" sz="2800" b="1" dirty="0"/>
          </a:p>
          <a:p>
            <a:pPr algn="just"/>
            <a:r>
              <a:rPr lang="pt-BR" sz="2800" b="1" dirty="0"/>
              <a:t>	A Figura seguinte mostra o princípio de funcionamento do processo “</a:t>
            </a:r>
            <a:r>
              <a:rPr lang="pt-BR" sz="2800" b="1" dirty="0" err="1"/>
              <a:t>float</a:t>
            </a:r>
            <a:r>
              <a:rPr lang="pt-BR" sz="2800" b="1" dirty="0"/>
              <a:t>”. O vidro fluido é vertido sobre um banho de estanho fundido e vai se esfriando até ficar rígido. Este processo é contínuo e uma série de rolos extrai a fita de vidro</a:t>
            </a:r>
          </a:p>
        </p:txBody>
      </p:sp>
      <p:sp>
        <p:nvSpPr>
          <p:cNvPr id="5" name="Retângulo: Cantos Arredondados 4">
            <a:extLst>
              <a:ext uri="{FF2B5EF4-FFF2-40B4-BE49-F238E27FC236}">
                <a16:creationId xmlns:a16="http://schemas.microsoft.com/office/drawing/2014/main" id="{85273E67-F3E2-9FB8-C58D-4A87A3889F05}"/>
              </a:ext>
            </a:extLst>
          </p:cNvPr>
          <p:cNvSpPr/>
          <p:nvPr/>
        </p:nvSpPr>
        <p:spPr>
          <a:xfrm>
            <a:off x="11116277" y="1447050"/>
            <a:ext cx="484095" cy="440120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051462B8-241B-A36C-40F4-0EEB4E24D3C2}"/>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chemeClr val="bg1"/>
                </a:solidFill>
              </a:rPr>
              <a:t>H</a:t>
            </a:r>
          </a:p>
          <a:p>
            <a:r>
              <a:rPr lang="pt-BR" sz="2800" b="1" dirty="0">
                <a:solidFill>
                  <a:schemeClr val="bg1"/>
                </a:solidFill>
              </a:rPr>
              <a:t>I</a:t>
            </a:r>
          </a:p>
          <a:p>
            <a:r>
              <a:rPr lang="pt-BR" sz="2800" b="1" dirty="0">
                <a:solidFill>
                  <a:schemeClr val="bg1"/>
                </a:solidFill>
              </a:rPr>
              <a:t>S</a:t>
            </a:r>
          </a:p>
          <a:p>
            <a:r>
              <a:rPr lang="pt-BR" sz="2800" b="1" dirty="0">
                <a:solidFill>
                  <a:schemeClr val="bg1"/>
                </a:solidFill>
              </a:rPr>
              <a:t>T</a:t>
            </a:r>
          </a:p>
          <a:p>
            <a:r>
              <a:rPr lang="pt-BR" sz="2800" b="1" dirty="0">
                <a:solidFill>
                  <a:schemeClr val="bg1"/>
                </a:solidFill>
              </a:rPr>
              <a:t>Ó</a:t>
            </a:r>
          </a:p>
          <a:p>
            <a:r>
              <a:rPr lang="pt-BR" sz="2800" b="1" dirty="0">
                <a:solidFill>
                  <a:schemeClr val="bg1"/>
                </a:solidFill>
              </a:rPr>
              <a:t>R</a:t>
            </a:r>
          </a:p>
          <a:p>
            <a:r>
              <a:rPr lang="pt-BR" sz="2800" b="1" dirty="0">
                <a:solidFill>
                  <a:schemeClr val="bg1"/>
                </a:solidFill>
              </a:rPr>
              <a:t>I</a:t>
            </a:r>
          </a:p>
          <a:p>
            <a:r>
              <a:rPr lang="pt-BR" sz="2800" b="1" dirty="0">
                <a:solidFill>
                  <a:schemeClr val="bg1"/>
                </a:solidFill>
              </a:rPr>
              <a:t>A</a:t>
            </a:r>
          </a:p>
        </p:txBody>
      </p:sp>
    </p:spTree>
    <p:extLst>
      <p:ext uri="{BB962C8B-B14F-4D97-AF65-F5344CB8AC3E}">
        <p14:creationId xmlns:p14="http://schemas.microsoft.com/office/powerpoint/2010/main" val="1815300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1C682DC0-96FF-0A01-16B6-A708E386E652}"/>
              </a:ext>
            </a:extLst>
          </p:cNvPr>
          <p:cNvSpPr/>
          <p:nvPr/>
        </p:nvSpPr>
        <p:spPr>
          <a:xfrm>
            <a:off x="11071412" y="1410728"/>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62489" y="6024280"/>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87637" y="6200305"/>
            <a:ext cx="667870" cy="365125"/>
          </a:xfrm>
        </p:spPr>
        <p:txBody>
          <a:bodyPr/>
          <a:lstStyle/>
          <a:p>
            <a:fld id="{547A8FEE-FD5B-4454-8245-15E9C6DFE1BC}" type="slidenum">
              <a:rPr lang="pt-BR" sz="1800" b="1" smtClean="0">
                <a:solidFill>
                  <a:schemeClr val="tx1"/>
                </a:solidFill>
              </a:rPr>
              <a:t>4</a:t>
            </a:fld>
            <a:endParaRPr lang="pt-BR" sz="1800" b="1" dirty="0">
              <a:solidFill>
                <a:schemeClr val="tx1"/>
              </a:solidFill>
            </a:endParaRPr>
          </a:p>
        </p:txBody>
      </p:sp>
      <p:sp>
        <p:nvSpPr>
          <p:cNvPr id="3" name="CaixaDeTexto 2">
            <a:extLst>
              <a:ext uri="{FF2B5EF4-FFF2-40B4-BE49-F238E27FC236}">
                <a16:creationId xmlns:a16="http://schemas.microsoft.com/office/drawing/2014/main" id="{5962424F-812F-328D-15DF-746F453D93C8}"/>
              </a:ext>
            </a:extLst>
          </p:cNvPr>
          <p:cNvSpPr txBox="1"/>
          <p:nvPr/>
        </p:nvSpPr>
        <p:spPr>
          <a:xfrm>
            <a:off x="11143172"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A0D45B06-9298-5697-88FC-B86D392B10E9}"/>
              </a:ext>
            </a:extLst>
          </p:cNvPr>
          <p:cNvSpPr txBox="1"/>
          <p:nvPr/>
        </p:nvSpPr>
        <p:spPr>
          <a:xfrm>
            <a:off x="161365" y="1447050"/>
            <a:ext cx="10190930" cy="5262979"/>
          </a:xfrm>
          <a:prstGeom prst="rect">
            <a:avLst/>
          </a:prstGeom>
          <a:noFill/>
        </p:spPr>
        <p:txBody>
          <a:bodyPr wrap="square">
            <a:spAutoFit/>
          </a:bodyPr>
          <a:lstStyle/>
          <a:p>
            <a:pPr algn="just"/>
            <a:r>
              <a:rPr lang="pt-BR" sz="2800" b="1" dirty="0"/>
              <a:t>	A tecnologia aplicada ao vidro permitiu que ele adquirisse novas vantagens em relação a outros materiais. O peso das embalagens foi sensivelmente reduzido, ao mesmo tempo em que se tornaram mais resistentes. </a:t>
            </a:r>
          </a:p>
          <a:p>
            <a:pPr algn="just"/>
            <a:endParaRPr lang="pt-BR" sz="2800" b="1" dirty="0"/>
          </a:p>
          <a:p>
            <a:pPr algn="just"/>
            <a:r>
              <a:rPr lang="pt-BR" sz="2800" b="1" dirty="0"/>
              <a:t>	Como embalagem, o vidro é o único material que corresponde plenamente a duas características essenciais: preserva a natureza, pois ele é completamente reciclável, uma vez que um quilo de vidro usado dá origem a um quilo de vidro novo, e protege o consumidor, não contaminando o produto embalado, não exigindo a adição de conservantes aos alimentos e bebidas e além disso, deixando visível o seu interior.</a:t>
            </a:r>
          </a:p>
        </p:txBody>
      </p:sp>
    </p:spTree>
    <p:extLst>
      <p:ext uri="{BB962C8B-B14F-4D97-AF65-F5344CB8AC3E}">
        <p14:creationId xmlns:p14="http://schemas.microsoft.com/office/powerpoint/2010/main" val="22087533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5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0045" y="6200307"/>
            <a:ext cx="667870" cy="365125"/>
          </a:xfrm>
        </p:spPr>
        <p:txBody>
          <a:bodyPr/>
          <a:lstStyle/>
          <a:p>
            <a:fld id="{547A8FEE-FD5B-4454-8245-15E9C6DFE1BC}" type="slidenum">
              <a:rPr lang="pt-BR" sz="1800" b="1" smtClean="0">
                <a:solidFill>
                  <a:schemeClr val="tx1"/>
                </a:solidFill>
              </a:rPr>
              <a:t>40</a:t>
            </a:fld>
            <a:endParaRPr lang="pt-BR" sz="1800" b="1" dirty="0">
              <a:solidFill>
                <a:schemeClr val="tx1"/>
              </a:solidFill>
            </a:endParaRPr>
          </a:p>
        </p:txBody>
      </p:sp>
      <p:pic>
        <p:nvPicPr>
          <p:cNvPr id="7" name="Imagem 6">
            <a:extLst>
              <a:ext uri="{FF2B5EF4-FFF2-40B4-BE49-F238E27FC236}">
                <a16:creationId xmlns:a16="http://schemas.microsoft.com/office/drawing/2014/main" id="{F211DB65-CA41-2A8B-E010-38A5E891CC28}"/>
              </a:ext>
            </a:extLst>
          </p:cNvPr>
          <p:cNvPicPr>
            <a:picLocks noChangeAspect="1"/>
          </p:cNvPicPr>
          <p:nvPr/>
        </p:nvPicPr>
        <p:blipFill>
          <a:blip r:embed="rId9"/>
          <a:stretch>
            <a:fillRect/>
          </a:stretch>
        </p:blipFill>
        <p:spPr>
          <a:xfrm>
            <a:off x="1362329" y="2267576"/>
            <a:ext cx="8534611" cy="2965076"/>
          </a:xfrm>
          <a:prstGeom prst="rect">
            <a:avLst/>
          </a:prstGeom>
        </p:spPr>
      </p:pic>
      <p:sp>
        <p:nvSpPr>
          <p:cNvPr id="5" name="Retângulo: Cantos Arredondados 4">
            <a:extLst>
              <a:ext uri="{FF2B5EF4-FFF2-40B4-BE49-F238E27FC236}">
                <a16:creationId xmlns:a16="http://schemas.microsoft.com/office/drawing/2014/main" id="{6E1F6B2B-0247-FEE8-99DD-C61674079D29}"/>
              </a:ext>
            </a:extLst>
          </p:cNvPr>
          <p:cNvSpPr/>
          <p:nvPr/>
        </p:nvSpPr>
        <p:spPr>
          <a:xfrm>
            <a:off x="11116277" y="1447050"/>
            <a:ext cx="484095" cy="4401205"/>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00882D4B-C1D7-4D6C-3767-FCD8F196BAC0}"/>
              </a:ext>
            </a:extLst>
          </p:cNvPr>
          <p:cNvSpPr txBox="1"/>
          <p:nvPr/>
        </p:nvSpPr>
        <p:spPr>
          <a:xfrm>
            <a:off x="11170111" y="1686180"/>
            <a:ext cx="484095" cy="3539430"/>
          </a:xfrm>
          <a:prstGeom prst="rect">
            <a:avLst/>
          </a:prstGeom>
          <a:noFill/>
        </p:spPr>
        <p:txBody>
          <a:bodyPr wrap="square" rtlCol="0">
            <a:spAutoFit/>
          </a:bodyPr>
          <a:lstStyle/>
          <a:p>
            <a:r>
              <a:rPr lang="pt-BR" sz="2800" b="1" dirty="0">
                <a:solidFill>
                  <a:schemeClr val="bg1"/>
                </a:solidFill>
              </a:rPr>
              <a:t>H</a:t>
            </a:r>
          </a:p>
          <a:p>
            <a:r>
              <a:rPr lang="pt-BR" sz="2800" b="1" dirty="0">
                <a:solidFill>
                  <a:schemeClr val="bg1"/>
                </a:solidFill>
              </a:rPr>
              <a:t>I</a:t>
            </a:r>
          </a:p>
          <a:p>
            <a:r>
              <a:rPr lang="pt-BR" sz="2800" b="1" dirty="0">
                <a:solidFill>
                  <a:schemeClr val="bg1"/>
                </a:solidFill>
              </a:rPr>
              <a:t>S</a:t>
            </a:r>
          </a:p>
          <a:p>
            <a:r>
              <a:rPr lang="pt-BR" sz="2800" b="1" dirty="0">
                <a:solidFill>
                  <a:schemeClr val="bg1"/>
                </a:solidFill>
              </a:rPr>
              <a:t>T</a:t>
            </a:r>
          </a:p>
          <a:p>
            <a:r>
              <a:rPr lang="pt-BR" sz="2800" b="1" dirty="0">
                <a:solidFill>
                  <a:schemeClr val="bg1"/>
                </a:solidFill>
              </a:rPr>
              <a:t>Ó</a:t>
            </a:r>
          </a:p>
          <a:p>
            <a:r>
              <a:rPr lang="pt-BR" sz="2800" b="1" dirty="0">
                <a:solidFill>
                  <a:schemeClr val="bg1"/>
                </a:solidFill>
              </a:rPr>
              <a:t>R</a:t>
            </a:r>
          </a:p>
          <a:p>
            <a:r>
              <a:rPr lang="pt-BR" sz="2800" b="1" dirty="0">
                <a:solidFill>
                  <a:schemeClr val="bg1"/>
                </a:solidFill>
              </a:rPr>
              <a:t>I</a:t>
            </a:r>
          </a:p>
          <a:p>
            <a:r>
              <a:rPr lang="pt-BR" sz="2800" b="1" dirty="0">
                <a:solidFill>
                  <a:schemeClr val="bg1"/>
                </a:solidFill>
              </a:rPr>
              <a:t>A</a:t>
            </a:r>
          </a:p>
        </p:txBody>
      </p:sp>
    </p:spTree>
    <p:extLst>
      <p:ext uri="{BB962C8B-B14F-4D97-AF65-F5344CB8AC3E}">
        <p14:creationId xmlns:p14="http://schemas.microsoft.com/office/powerpoint/2010/main" val="30923018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Cantos Arredondados 1">
            <a:extLst>
              <a:ext uri="{FF2B5EF4-FFF2-40B4-BE49-F238E27FC236}">
                <a16:creationId xmlns:a16="http://schemas.microsoft.com/office/drawing/2014/main" id="{524145D0-FF95-1994-A8FD-34D50235858B}"/>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2802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46" y="6200307"/>
            <a:ext cx="667870" cy="365125"/>
          </a:xfrm>
        </p:spPr>
        <p:txBody>
          <a:bodyPr/>
          <a:lstStyle/>
          <a:p>
            <a:fld id="{547A8FEE-FD5B-4454-8245-15E9C6DFE1BC}" type="slidenum">
              <a:rPr lang="pt-BR" sz="1800" b="1" smtClean="0">
                <a:solidFill>
                  <a:schemeClr val="tx1"/>
                </a:solidFill>
              </a:rPr>
              <a:t>41</a:t>
            </a:fld>
            <a:endParaRPr lang="pt-BR" sz="1800" b="1" dirty="0">
              <a:solidFill>
                <a:schemeClr val="tx1"/>
              </a:solidFill>
            </a:endParaRPr>
          </a:p>
        </p:txBody>
      </p:sp>
      <p:sp>
        <p:nvSpPr>
          <p:cNvPr id="5" name="CaixaDeTexto 4">
            <a:extLst>
              <a:ext uri="{FF2B5EF4-FFF2-40B4-BE49-F238E27FC236}">
                <a16:creationId xmlns:a16="http://schemas.microsoft.com/office/drawing/2014/main" id="{652F73EE-6DB5-E012-FE5B-9315121AB9A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16" name="CaixaDeTexto 15">
            <a:extLst>
              <a:ext uri="{FF2B5EF4-FFF2-40B4-BE49-F238E27FC236}">
                <a16:creationId xmlns:a16="http://schemas.microsoft.com/office/drawing/2014/main" id="{BE4BF7A8-1A60-19E1-D9A2-8F9A83AC9290}"/>
              </a:ext>
            </a:extLst>
          </p:cNvPr>
          <p:cNvSpPr txBox="1"/>
          <p:nvPr/>
        </p:nvSpPr>
        <p:spPr>
          <a:xfrm>
            <a:off x="1990164" y="289679"/>
            <a:ext cx="8301317" cy="6124754"/>
          </a:xfrm>
          <a:prstGeom prst="rect">
            <a:avLst/>
          </a:prstGeom>
          <a:noFill/>
        </p:spPr>
        <p:txBody>
          <a:bodyPr wrap="square">
            <a:spAutoFit/>
          </a:bodyPr>
          <a:lstStyle/>
          <a:p>
            <a:pPr algn="just"/>
            <a:r>
              <a:rPr lang="pt-BR" sz="2800" b="1" dirty="0"/>
              <a:t>	Para se ter vidro, portanto, é necessário um material que quando fundido tenha uma alta viscosidade e que esta viscosidade aumente muito antes de chegar ao ponto de solidificação impedindo a ordenação dos átomos (</a:t>
            </a:r>
            <a:r>
              <a:rPr lang="pt-BR" sz="2800" b="1" dirty="0">
                <a:solidFill>
                  <a:schemeClr val="accent6">
                    <a:lumMod val="75000"/>
                  </a:schemeClr>
                </a:solidFill>
              </a:rPr>
              <a:t>cristalização</a:t>
            </a:r>
            <a:r>
              <a:rPr lang="pt-BR" sz="2800" b="1" dirty="0"/>
              <a:t>). </a:t>
            </a:r>
          </a:p>
          <a:p>
            <a:pPr algn="just"/>
            <a:endParaRPr lang="pt-BR" sz="2800" b="1" dirty="0"/>
          </a:p>
          <a:p>
            <a:pPr algn="just"/>
            <a:r>
              <a:rPr lang="pt-BR" sz="2800" b="1" dirty="0"/>
              <a:t>	Não são todos os materiais que se prestam para gerar vidros. A água, por exemplo, é uma delas, pois sua viscosidade é praticamente a mesma, e muito baixa, entre a sua temperatura de fusão (0 </a:t>
            </a:r>
            <a:r>
              <a:rPr lang="pt-BR" sz="2800" b="1" baseline="30000" dirty="0" err="1"/>
              <a:t>o</a:t>
            </a:r>
            <a:r>
              <a:rPr lang="pt-BR" sz="2800" b="1" dirty="0" err="1"/>
              <a:t>C</a:t>
            </a:r>
            <a:r>
              <a:rPr lang="pt-BR" sz="2800" b="1" dirty="0"/>
              <a:t>) e sua temperatura de evaporação (100 </a:t>
            </a:r>
            <a:r>
              <a:rPr lang="pt-BR" sz="2800" b="1" baseline="30000" dirty="0" err="1"/>
              <a:t>o</a:t>
            </a:r>
            <a:r>
              <a:rPr lang="pt-BR" sz="2800" b="1" dirty="0" err="1"/>
              <a:t>C</a:t>
            </a:r>
            <a:r>
              <a:rPr lang="pt-BR" sz="2800" b="1" dirty="0"/>
              <a:t>). Portanto não importa quão rápido se esfrie a água, sempre seus átomos poderão se movimentar entre si para gerar um cristal (átomos ordenados)</a:t>
            </a:r>
          </a:p>
        </p:txBody>
      </p:sp>
    </p:spTree>
    <p:extLst>
      <p:ext uri="{BB962C8B-B14F-4D97-AF65-F5344CB8AC3E}">
        <p14:creationId xmlns:p14="http://schemas.microsoft.com/office/powerpoint/2010/main" val="41983095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3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9" y="6200307"/>
            <a:ext cx="667870" cy="365125"/>
          </a:xfrm>
        </p:spPr>
        <p:txBody>
          <a:bodyPr/>
          <a:lstStyle/>
          <a:p>
            <a:fld id="{547A8FEE-FD5B-4454-8245-15E9C6DFE1BC}" type="slidenum">
              <a:rPr lang="pt-BR" sz="1800" b="1" smtClean="0">
                <a:solidFill>
                  <a:schemeClr val="tx1"/>
                </a:solidFill>
              </a:rPr>
              <a:t>42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812C644-99EA-101D-A00F-EF43CDE762C2}"/>
              </a:ext>
            </a:extLst>
          </p:cNvPr>
          <p:cNvSpPr txBox="1"/>
          <p:nvPr/>
        </p:nvSpPr>
        <p:spPr>
          <a:xfrm>
            <a:off x="1918447" y="506441"/>
            <a:ext cx="8637451" cy="5693866"/>
          </a:xfrm>
          <a:prstGeom prst="rect">
            <a:avLst/>
          </a:prstGeom>
          <a:noFill/>
        </p:spPr>
        <p:txBody>
          <a:bodyPr wrap="square">
            <a:spAutoFit/>
          </a:bodyPr>
          <a:lstStyle/>
          <a:p>
            <a:pPr algn="just"/>
            <a:r>
              <a:rPr lang="pt-BR" sz="2800" b="1" dirty="0"/>
              <a:t>	Porém várias substâncias não são assim. Por exemplo: o açúcar. Na temperatura ambiente ele é um cristal. Cada grão é um pequeno cristal. </a:t>
            </a:r>
          </a:p>
          <a:p>
            <a:pPr algn="just"/>
            <a:endParaRPr lang="pt-BR" sz="2800" b="1" dirty="0"/>
          </a:p>
          <a:p>
            <a:pPr algn="just"/>
            <a:r>
              <a:rPr lang="pt-BR" sz="2800" b="1" dirty="0"/>
              <a:t>	Se o aquecermos eles se fundem, tornam-se um líquido, o caramelo. Se jogarmos este caramelo na superfície fria da pia ele se solidifica sem se cristalizar formando, portanto, um vidro. </a:t>
            </a:r>
            <a:r>
              <a:rPr lang="pt-BR" sz="2800" b="1" dirty="0">
                <a:solidFill>
                  <a:schemeClr val="accent6">
                    <a:lumMod val="75000"/>
                  </a:schemeClr>
                </a:solidFill>
              </a:rPr>
              <a:t>(Sim bala de açúcar é um vidro!)</a:t>
            </a:r>
            <a:r>
              <a:rPr lang="pt-BR" sz="2800" b="1" dirty="0"/>
              <a:t> Aliás, vidro de açúcar é empregado no cinema para que nas cenas de quebra de vidraças não haja risco de acidente com os atores, porém não podemos instalá-lo em nossas janelas, pois com a chuva e lavagem eles desapareceriam, dissolvidos na água. </a:t>
            </a:r>
          </a:p>
        </p:txBody>
      </p:sp>
      <p:sp>
        <p:nvSpPr>
          <p:cNvPr id="2" name="Retângulo: Cantos Arredondados 1">
            <a:extLst>
              <a:ext uri="{FF2B5EF4-FFF2-40B4-BE49-F238E27FC236}">
                <a16:creationId xmlns:a16="http://schemas.microsoft.com/office/drawing/2014/main" id="{241F0232-8097-BFFD-147C-6A230498F7D7}"/>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EA63526-8CF4-4B7E-4EC3-B0834C81EF9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981514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4" y="6200307"/>
            <a:ext cx="667870" cy="365125"/>
          </a:xfrm>
        </p:spPr>
        <p:txBody>
          <a:bodyPr/>
          <a:lstStyle/>
          <a:p>
            <a:fld id="{547A8FEE-FD5B-4454-8245-15E9C6DFE1BC}" type="slidenum">
              <a:rPr lang="pt-BR" sz="1800" b="1" smtClean="0">
                <a:solidFill>
                  <a:schemeClr val="tx1"/>
                </a:solidFill>
              </a:rPr>
              <a:t>43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82B18D23-E561-D613-AE5F-92E4AF246F23}"/>
              </a:ext>
            </a:extLst>
          </p:cNvPr>
          <p:cNvPicPr>
            <a:picLocks noChangeAspect="1"/>
          </p:cNvPicPr>
          <p:nvPr/>
        </p:nvPicPr>
        <p:blipFill>
          <a:blip r:embed="rId6"/>
          <a:stretch>
            <a:fillRect/>
          </a:stretch>
        </p:blipFill>
        <p:spPr>
          <a:xfrm>
            <a:off x="3315881" y="1727576"/>
            <a:ext cx="5560237" cy="3543672"/>
          </a:xfrm>
          <a:prstGeom prst="rect">
            <a:avLst/>
          </a:prstGeom>
        </p:spPr>
      </p:pic>
      <p:sp>
        <p:nvSpPr>
          <p:cNvPr id="2" name="Retângulo: Cantos Arredondados 1">
            <a:extLst>
              <a:ext uri="{FF2B5EF4-FFF2-40B4-BE49-F238E27FC236}">
                <a16:creationId xmlns:a16="http://schemas.microsoft.com/office/drawing/2014/main" id="{034149C0-7DCD-739D-EAD1-8F71AB7BA64E}"/>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FB87A475-9B70-ECE9-BD41-EF39A345FAD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3007006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44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0790FF24-0E85-B90E-745A-66D9544D6512}"/>
              </a:ext>
            </a:extLst>
          </p:cNvPr>
          <p:cNvSpPr txBox="1"/>
          <p:nvPr/>
        </p:nvSpPr>
        <p:spPr>
          <a:xfrm>
            <a:off x="1864658" y="329910"/>
            <a:ext cx="8426823" cy="2677656"/>
          </a:xfrm>
          <a:prstGeom prst="rect">
            <a:avLst/>
          </a:prstGeom>
          <a:noFill/>
        </p:spPr>
        <p:txBody>
          <a:bodyPr wrap="square">
            <a:spAutoFit/>
          </a:bodyPr>
          <a:lstStyle/>
          <a:p>
            <a:pPr algn="just"/>
            <a:r>
              <a:rPr lang="pt-BR" sz="2800" b="1" dirty="0"/>
              <a:t>	O material mais empregado na fabricação do vidro é a sílica ou óxido de silício (SiO</a:t>
            </a:r>
            <a:r>
              <a:rPr lang="pt-BR" sz="2800" b="1" baseline="-25000" dirty="0"/>
              <a:t>2</a:t>
            </a:r>
            <a:r>
              <a:rPr lang="pt-BR" sz="2800" b="1" dirty="0"/>
              <a:t>), muito abundante na natureza. Ela é nossa velha conhecida na forma da areia que há nas praias ou na areia empregadas nas construções. A Figura mostra algumas formas de sílica encontradas na natureza.</a:t>
            </a:r>
          </a:p>
        </p:txBody>
      </p:sp>
      <p:pic>
        <p:nvPicPr>
          <p:cNvPr id="9" name="Imagem 8">
            <a:extLst>
              <a:ext uri="{FF2B5EF4-FFF2-40B4-BE49-F238E27FC236}">
                <a16:creationId xmlns:a16="http://schemas.microsoft.com/office/drawing/2014/main" id="{416F4A75-B64A-67EE-B928-8BD824FEDC9E}"/>
              </a:ext>
            </a:extLst>
          </p:cNvPr>
          <p:cNvPicPr>
            <a:picLocks noChangeAspect="1"/>
          </p:cNvPicPr>
          <p:nvPr/>
        </p:nvPicPr>
        <p:blipFill>
          <a:blip r:embed="rId6"/>
          <a:stretch>
            <a:fillRect/>
          </a:stretch>
        </p:blipFill>
        <p:spPr>
          <a:xfrm>
            <a:off x="2794359" y="3660121"/>
            <a:ext cx="7234497" cy="2433664"/>
          </a:xfrm>
          <a:prstGeom prst="rect">
            <a:avLst/>
          </a:prstGeom>
        </p:spPr>
      </p:pic>
      <p:sp>
        <p:nvSpPr>
          <p:cNvPr id="2" name="Retângulo: Cantos Arredondados 1">
            <a:extLst>
              <a:ext uri="{FF2B5EF4-FFF2-40B4-BE49-F238E27FC236}">
                <a16:creationId xmlns:a16="http://schemas.microsoft.com/office/drawing/2014/main" id="{3C738C7A-45BA-701F-1497-04C19E5874E6}"/>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1726F99-4D91-A452-4B73-8DE902AFC1F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6984713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45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C538177-7ECA-7843-2B06-90774828F6FA}"/>
              </a:ext>
            </a:extLst>
          </p:cNvPr>
          <p:cNvSpPr txBox="1"/>
          <p:nvPr/>
        </p:nvSpPr>
        <p:spPr>
          <a:xfrm>
            <a:off x="2415986" y="1192190"/>
            <a:ext cx="7611037" cy="4401205"/>
          </a:xfrm>
          <a:prstGeom prst="rect">
            <a:avLst/>
          </a:prstGeom>
          <a:noFill/>
        </p:spPr>
        <p:txBody>
          <a:bodyPr wrap="square">
            <a:spAutoFit/>
          </a:bodyPr>
          <a:lstStyle/>
          <a:p>
            <a:pPr algn="just"/>
            <a:r>
              <a:rPr lang="pt-BR" sz="2800" b="1" dirty="0"/>
              <a:t>	Se pudéssemos observar os átomos de um grão de areia veríamos que eles se organizam formando cristais com formação repetitiva. Se fundirmos estes grãos a organização acaba e se esfriarmos rapidamente (e nem precisa ser muito rapidamente) os átomos não conseguem se reorganizar e permanecem amorfos (sem organização) gerando o vidro com propriedades e características muito boas para as nossas aplicações, diferentemente do vidro de açúcar. </a:t>
            </a:r>
          </a:p>
        </p:txBody>
      </p:sp>
      <p:sp>
        <p:nvSpPr>
          <p:cNvPr id="2" name="Retângulo: Cantos Arredondados 1">
            <a:extLst>
              <a:ext uri="{FF2B5EF4-FFF2-40B4-BE49-F238E27FC236}">
                <a16:creationId xmlns:a16="http://schemas.microsoft.com/office/drawing/2014/main" id="{1878B40F-659F-3DF9-0F20-21DF982EB869}"/>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30EDD240-057F-98CB-E541-CAB8817380A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1259060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0" y="6200307"/>
            <a:ext cx="667870" cy="365125"/>
          </a:xfrm>
        </p:spPr>
        <p:txBody>
          <a:bodyPr/>
          <a:lstStyle/>
          <a:p>
            <a:fld id="{547A8FEE-FD5B-4454-8245-15E9C6DFE1BC}" type="slidenum">
              <a:rPr lang="pt-BR" sz="1800" b="1" smtClean="0">
                <a:solidFill>
                  <a:schemeClr val="tx1"/>
                </a:solidFill>
              </a:rPr>
              <a:t>46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01D8B1C0-E2A2-242E-A6F2-3184A5ECFA1E}"/>
              </a:ext>
            </a:extLst>
          </p:cNvPr>
          <p:cNvSpPr txBox="1"/>
          <p:nvPr/>
        </p:nvSpPr>
        <p:spPr>
          <a:xfrm>
            <a:off x="2017057" y="329910"/>
            <a:ext cx="8157883" cy="2246769"/>
          </a:xfrm>
          <a:prstGeom prst="rect">
            <a:avLst/>
          </a:prstGeom>
          <a:noFill/>
        </p:spPr>
        <p:txBody>
          <a:bodyPr wrap="square">
            <a:spAutoFit/>
          </a:bodyPr>
          <a:lstStyle/>
          <a:p>
            <a:pPr algn="just"/>
            <a:r>
              <a:rPr lang="pt-BR" sz="2800" b="1" dirty="0"/>
              <a:t>	A Figura mostra uma molécula de sílica que se constitui de um átomo de silício rodeado de quatro átomos de oxigênio formando um tetraedro e como esses átomos se unem pelos oxigênios formando uma rede tridimensional que é a estrutura do vidro.</a:t>
            </a:r>
          </a:p>
        </p:txBody>
      </p:sp>
      <p:pic>
        <p:nvPicPr>
          <p:cNvPr id="12" name="Imagem 11">
            <a:extLst>
              <a:ext uri="{FF2B5EF4-FFF2-40B4-BE49-F238E27FC236}">
                <a16:creationId xmlns:a16="http://schemas.microsoft.com/office/drawing/2014/main" id="{1163BAB2-0DC4-E167-BDAE-3687A20F7821}"/>
              </a:ext>
            </a:extLst>
          </p:cNvPr>
          <p:cNvPicPr>
            <a:picLocks noChangeAspect="1"/>
          </p:cNvPicPr>
          <p:nvPr/>
        </p:nvPicPr>
        <p:blipFill rotWithShape="1">
          <a:blip r:embed="rId6"/>
          <a:srcRect l="7414" r="3528"/>
          <a:stretch/>
        </p:blipFill>
        <p:spPr>
          <a:xfrm>
            <a:off x="6212541" y="3462570"/>
            <a:ext cx="4527177" cy="2335306"/>
          </a:xfrm>
          <a:prstGeom prst="rect">
            <a:avLst/>
          </a:prstGeom>
        </p:spPr>
      </p:pic>
      <p:pic>
        <p:nvPicPr>
          <p:cNvPr id="1026" name="Picture 2" descr="Ver a imagem de origem">
            <a:extLst>
              <a:ext uri="{FF2B5EF4-FFF2-40B4-BE49-F238E27FC236}">
                <a16:creationId xmlns:a16="http://schemas.microsoft.com/office/drawing/2014/main" id="{46A96FC1-E6E1-136C-9018-E46A58BBB3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59713" y="3446299"/>
            <a:ext cx="3719747" cy="2474259"/>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8B964AB8-388E-4A9B-3238-8938BD827A5A}"/>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3BAF40D3-2F0B-7EE2-52A7-7F37AB79739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744780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4" y="6200307"/>
            <a:ext cx="667870" cy="365125"/>
          </a:xfrm>
        </p:spPr>
        <p:txBody>
          <a:bodyPr/>
          <a:lstStyle/>
          <a:p>
            <a:fld id="{547A8FEE-FD5B-4454-8245-15E9C6DFE1BC}" type="slidenum">
              <a:rPr lang="pt-BR" sz="1800" b="1" smtClean="0">
                <a:solidFill>
                  <a:schemeClr val="tx1"/>
                </a:solidFill>
              </a:rPr>
              <a:t>47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0BEBCF01-D3AB-0BD4-943D-F6A10276BDFE}"/>
              </a:ext>
            </a:extLst>
          </p:cNvPr>
          <p:cNvSpPr txBox="1"/>
          <p:nvPr/>
        </p:nvSpPr>
        <p:spPr>
          <a:xfrm>
            <a:off x="2048434" y="607202"/>
            <a:ext cx="8346141" cy="5324535"/>
          </a:xfrm>
          <a:prstGeom prst="rect">
            <a:avLst/>
          </a:prstGeom>
          <a:noFill/>
        </p:spPr>
        <p:txBody>
          <a:bodyPr wrap="square">
            <a:spAutoFit/>
          </a:bodyPr>
          <a:lstStyle/>
          <a:p>
            <a:pPr algn="just"/>
            <a:r>
              <a:rPr lang="pt-BR" sz="2800" b="1" dirty="0">
                <a:solidFill>
                  <a:srgbClr val="FF0000"/>
                </a:solidFill>
                <a:latin typeface="Calibri" panose="020F0502020204030204" pitchFamily="34" charset="0"/>
              </a:rPr>
              <a:t>Vidros industriais </a:t>
            </a:r>
          </a:p>
          <a:p>
            <a:pPr algn="just"/>
            <a:endParaRPr lang="pt-BR" sz="2400" b="1" dirty="0">
              <a:solidFill>
                <a:srgbClr val="000000"/>
              </a:solidFill>
              <a:latin typeface="Calibri" panose="020F0502020204030204" pitchFamily="34" charset="0"/>
            </a:endParaRPr>
          </a:p>
          <a:p>
            <a:pPr algn="just"/>
            <a:r>
              <a:rPr lang="pt-BR" sz="2400" b="1" dirty="0">
                <a:solidFill>
                  <a:srgbClr val="000000"/>
                </a:solidFill>
                <a:latin typeface="Calibri" panose="020F0502020204030204" pitchFamily="34" charset="0"/>
              </a:rPr>
              <a:t>	A sílica sozinha produz um excelente vidro com ótimas propriedades porém com um grave problema: seu ponto de fusão é muito alto requerendo fornos especiais com muito consumo de energia e, consequentemente, apresentando alto custo de produção. </a:t>
            </a:r>
          </a:p>
          <a:p>
            <a:pPr algn="just"/>
            <a:endParaRPr lang="pt-BR" sz="2400" b="1" dirty="0"/>
          </a:p>
          <a:p>
            <a:pPr algn="just"/>
            <a:r>
              <a:rPr lang="pt-BR" sz="2400" b="1" i="0" u="none" strike="noStrike" baseline="0" dirty="0">
                <a:solidFill>
                  <a:srgbClr val="000000"/>
                </a:solidFill>
                <a:latin typeface="Calibri" panose="020F0502020204030204" pitchFamily="34" charset="0"/>
              </a:rPr>
              <a:t>	A solução encontrada para este problema foi incorporar elementos fundentes à sílica que abaixam a temperatura de elaboração, mas mantém características adequadas para os produtos. Estes fundentes são o óxido de sódio e o óxido de cálcio que em conjunto com a sílica produzem a família de vidro denominada </a:t>
            </a:r>
            <a:r>
              <a:rPr lang="pt-BR" sz="2400" b="1" i="0" u="none" strike="noStrike" baseline="0" dirty="0" err="1">
                <a:solidFill>
                  <a:srgbClr val="000000"/>
                </a:solidFill>
                <a:latin typeface="Calibri" panose="020F0502020204030204" pitchFamily="34" charset="0"/>
              </a:rPr>
              <a:t>silico</a:t>
            </a:r>
            <a:r>
              <a:rPr lang="pt-BR" sz="2400" b="1" i="0" u="none" strike="noStrike" baseline="0" dirty="0">
                <a:solidFill>
                  <a:srgbClr val="000000"/>
                </a:solidFill>
                <a:latin typeface="Calibri" panose="020F0502020204030204" pitchFamily="34" charset="0"/>
              </a:rPr>
              <a:t>-sodo-cálcico ou simplesmente </a:t>
            </a:r>
            <a:r>
              <a:rPr lang="pt-BR" sz="2400" b="1" i="0" u="none" strike="noStrike" baseline="0" dirty="0">
                <a:solidFill>
                  <a:schemeClr val="accent6">
                    <a:lumMod val="75000"/>
                  </a:schemeClr>
                </a:solidFill>
                <a:latin typeface="Calibri" panose="020F0502020204030204" pitchFamily="34" charset="0"/>
              </a:rPr>
              <a:t>sodo- cálcico</a:t>
            </a:r>
            <a:r>
              <a:rPr lang="pt-BR" sz="2400" b="1" i="0" u="none" strike="noStrike" baseline="0" dirty="0">
                <a:solidFill>
                  <a:srgbClr val="000000"/>
                </a:solidFill>
                <a:latin typeface="Calibri" panose="020F0502020204030204" pitchFamily="34" charset="0"/>
              </a:rPr>
              <a:t>. </a:t>
            </a:r>
          </a:p>
        </p:txBody>
      </p:sp>
      <p:sp>
        <p:nvSpPr>
          <p:cNvPr id="2" name="Retângulo: Cantos Arredondados 1">
            <a:extLst>
              <a:ext uri="{FF2B5EF4-FFF2-40B4-BE49-F238E27FC236}">
                <a16:creationId xmlns:a16="http://schemas.microsoft.com/office/drawing/2014/main" id="{B12A5558-2A67-3509-FBDE-3072F9EFB9E0}"/>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2C21DD8-014D-C637-73A0-9BBC9BCB31A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218427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7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39" y="6200307"/>
            <a:ext cx="667870" cy="365125"/>
          </a:xfrm>
        </p:spPr>
        <p:txBody>
          <a:bodyPr/>
          <a:lstStyle/>
          <a:p>
            <a:fld id="{547A8FEE-FD5B-4454-8245-15E9C6DFE1BC}" type="slidenum">
              <a:rPr lang="pt-BR" sz="1800" b="1" smtClean="0">
                <a:solidFill>
                  <a:schemeClr val="tx1"/>
                </a:solidFill>
              </a:rPr>
              <a:t>48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F0143AC-12DD-58AE-F517-C6CEAE85AC08}"/>
              </a:ext>
            </a:extLst>
          </p:cNvPr>
          <p:cNvSpPr txBox="1"/>
          <p:nvPr/>
        </p:nvSpPr>
        <p:spPr>
          <a:xfrm>
            <a:off x="1945342" y="337830"/>
            <a:ext cx="8597152" cy="3416320"/>
          </a:xfrm>
          <a:prstGeom prst="rect">
            <a:avLst/>
          </a:prstGeom>
          <a:noFill/>
        </p:spPr>
        <p:txBody>
          <a:bodyPr wrap="square">
            <a:spAutoFit/>
          </a:bodyPr>
          <a:lstStyle/>
          <a:p>
            <a:pPr algn="just"/>
            <a:r>
              <a:rPr lang="pt-BR" sz="2400" b="1" i="0" u="none" strike="noStrike" baseline="0" dirty="0">
                <a:solidFill>
                  <a:srgbClr val="FF0000"/>
                </a:solidFill>
                <a:latin typeface="Calibri" panose="020F0502020204030204" pitchFamily="34" charset="0"/>
              </a:rPr>
              <a:t>Ação dos Fundentes </a:t>
            </a:r>
          </a:p>
          <a:p>
            <a:pPr algn="just"/>
            <a:endParaRPr lang="pt-BR" sz="2400" b="1" i="0" u="none" strike="noStrike" baseline="0" dirty="0">
              <a:solidFill>
                <a:srgbClr val="000000"/>
              </a:solidFill>
              <a:latin typeface="Calibri" panose="020F0502020204030204" pitchFamily="34" charset="0"/>
            </a:endParaRPr>
          </a:p>
          <a:p>
            <a:pPr algn="just"/>
            <a:r>
              <a:rPr lang="pt-BR" sz="2400" b="1" i="0" u="none" strike="noStrike" baseline="0" dirty="0">
                <a:solidFill>
                  <a:srgbClr val="000000"/>
                </a:solidFill>
                <a:latin typeface="Calibri" panose="020F0502020204030204" pitchFamily="34" charset="0"/>
              </a:rPr>
              <a:t>A estrutura básica dos vidros a base de sílica é uma rede formada de silícios ligados cada um a quatro oxigênios e cada oxigênio liga dois átomos de sílica. A figura abaixo é apenas esquemática, pois está nos dois planos do papel, mas na realidade a rede da sílica é tridimensional. Estas ligações são muito fortes, sendo esta a razão do alto ponto de fusão dos cristais de sílica, e mesmo no estado líquido elas continuam a agir provocando a alta viscosidade. </a:t>
            </a:r>
            <a:endParaRPr lang="pt-BR" sz="2400" b="1" dirty="0"/>
          </a:p>
        </p:txBody>
      </p:sp>
      <p:pic>
        <p:nvPicPr>
          <p:cNvPr id="12" name="Imagem 11">
            <a:extLst>
              <a:ext uri="{FF2B5EF4-FFF2-40B4-BE49-F238E27FC236}">
                <a16:creationId xmlns:a16="http://schemas.microsoft.com/office/drawing/2014/main" id="{47BBF085-3ADC-1FA1-0FFD-56DA4F594322}"/>
              </a:ext>
            </a:extLst>
          </p:cNvPr>
          <p:cNvPicPr>
            <a:picLocks noChangeAspect="1"/>
          </p:cNvPicPr>
          <p:nvPr/>
        </p:nvPicPr>
        <p:blipFill>
          <a:blip r:embed="rId6"/>
          <a:stretch>
            <a:fillRect/>
          </a:stretch>
        </p:blipFill>
        <p:spPr>
          <a:xfrm>
            <a:off x="2090204" y="3894121"/>
            <a:ext cx="4231778" cy="2671311"/>
          </a:xfrm>
          <a:prstGeom prst="rect">
            <a:avLst/>
          </a:prstGeom>
        </p:spPr>
      </p:pic>
      <p:pic>
        <p:nvPicPr>
          <p:cNvPr id="2052" name="Picture 4" descr="Ver a imagem de origem">
            <a:extLst>
              <a:ext uri="{FF2B5EF4-FFF2-40B4-BE49-F238E27FC236}">
                <a16:creationId xmlns:a16="http://schemas.microsoft.com/office/drawing/2014/main" id="{88218B3C-65DF-097B-4EB1-BC76DF2846C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17977" y="3818085"/>
            <a:ext cx="2747347" cy="2747347"/>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3601944F-A254-2B81-FBD8-84E172740DB3}"/>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39E67CCE-F8AA-6078-8EC2-8B325C747FA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0545984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2" y="6200307"/>
            <a:ext cx="667870" cy="365125"/>
          </a:xfrm>
        </p:spPr>
        <p:txBody>
          <a:bodyPr/>
          <a:lstStyle/>
          <a:p>
            <a:fld id="{547A8FEE-FD5B-4454-8245-15E9C6DFE1BC}" type="slidenum">
              <a:rPr lang="pt-BR" sz="1800" b="1" smtClean="0">
                <a:solidFill>
                  <a:schemeClr val="tx1"/>
                </a:solidFill>
              </a:rPr>
              <a:t>49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B585351A-68DD-D24B-B524-4E4923E47481}"/>
              </a:ext>
            </a:extLst>
          </p:cNvPr>
          <p:cNvSpPr txBox="1"/>
          <p:nvPr/>
        </p:nvSpPr>
        <p:spPr>
          <a:xfrm>
            <a:off x="1864658" y="337830"/>
            <a:ext cx="8597153" cy="3539430"/>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Quando se adiciona o sódio à sílica os átomos de sódio que tem muita afinidade com o oxigênio se unem a ele e os oxigênios que se unem aos sódios deixam de ficar ligados ao silício fazendo desta maneira um corte na rede. Quanto mais sódios se adicionam mais cortes na rede se apresentam e mais fraca ela fica. Isto na prática se traduz com viscosidade mais baixa e menor temperatura de elaboração do vidro.</a:t>
            </a:r>
            <a:endParaRPr lang="pt-BR" sz="2800" b="1" dirty="0"/>
          </a:p>
        </p:txBody>
      </p:sp>
      <p:pic>
        <p:nvPicPr>
          <p:cNvPr id="9" name="Imagem 8">
            <a:extLst>
              <a:ext uri="{FF2B5EF4-FFF2-40B4-BE49-F238E27FC236}">
                <a16:creationId xmlns:a16="http://schemas.microsoft.com/office/drawing/2014/main" id="{55604CCB-92F4-5147-5F65-966B1A8CC74F}"/>
              </a:ext>
            </a:extLst>
          </p:cNvPr>
          <p:cNvPicPr>
            <a:picLocks noChangeAspect="1"/>
          </p:cNvPicPr>
          <p:nvPr/>
        </p:nvPicPr>
        <p:blipFill>
          <a:blip r:embed="rId6">
            <a:lum bright="-20000" contrast="40000"/>
          </a:blip>
          <a:stretch>
            <a:fillRect/>
          </a:stretch>
        </p:blipFill>
        <p:spPr>
          <a:xfrm>
            <a:off x="4098423" y="3721133"/>
            <a:ext cx="4726368" cy="3020326"/>
          </a:xfrm>
          <a:prstGeom prst="rect">
            <a:avLst/>
          </a:prstGeom>
        </p:spPr>
      </p:pic>
      <p:sp>
        <p:nvSpPr>
          <p:cNvPr id="2" name="Retângulo: Cantos Arredondados 1">
            <a:extLst>
              <a:ext uri="{FF2B5EF4-FFF2-40B4-BE49-F238E27FC236}">
                <a16:creationId xmlns:a16="http://schemas.microsoft.com/office/drawing/2014/main" id="{46DAA4E0-960F-14FA-14FA-BE4509F86687}"/>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DCACD1C-0AD7-C4A4-2E05-425A1411B52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5813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84755437-E791-95EB-67FE-9192814DA37E}"/>
              </a:ext>
            </a:extLst>
          </p:cNvPr>
          <p:cNvSpPr/>
          <p:nvPr/>
        </p:nvSpPr>
        <p:spPr>
          <a:xfrm>
            <a:off x="11098304" y="1410728"/>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2616" y="6039405"/>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914529" y="6215430"/>
            <a:ext cx="667870" cy="365125"/>
          </a:xfrm>
        </p:spPr>
        <p:txBody>
          <a:bodyPr/>
          <a:lstStyle/>
          <a:p>
            <a:fld id="{547A8FEE-FD5B-4454-8245-15E9C6DFE1BC}" type="slidenum">
              <a:rPr lang="pt-BR" sz="1800" b="1" smtClean="0">
                <a:solidFill>
                  <a:schemeClr val="tx1"/>
                </a:solidFill>
              </a:rPr>
              <a:t>5</a:t>
            </a:fld>
            <a:endParaRPr lang="pt-BR" sz="1800" b="1" dirty="0">
              <a:solidFill>
                <a:schemeClr val="tx1"/>
              </a:solidFill>
            </a:endParaRPr>
          </a:p>
        </p:txBody>
      </p:sp>
      <p:sp>
        <p:nvSpPr>
          <p:cNvPr id="3" name="CaixaDeTexto 2">
            <a:extLst>
              <a:ext uri="{FF2B5EF4-FFF2-40B4-BE49-F238E27FC236}">
                <a16:creationId xmlns:a16="http://schemas.microsoft.com/office/drawing/2014/main" id="{169E871B-6482-807E-9F1C-4954306FC2A9}"/>
              </a:ext>
            </a:extLst>
          </p:cNvPr>
          <p:cNvSpPr txBox="1"/>
          <p:nvPr/>
        </p:nvSpPr>
        <p:spPr>
          <a:xfrm>
            <a:off x="11163299"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1DC1E2E6-7C54-8C41-BA07-FB8C75532C37}"/>
              </a:ext>
            </a:extLst>
          </p:cNvPr>
          <p:cNvSpPr txBox="1"/>
          <p:nvPr/>
        </p:nvSpPr>
        <p:spPr>
          <a:xfrm>
            <a:off x="268940" y="1694319"/>
            <a:ext cx="9914965" cy="2246769"/>
          </a:xfrm>
          <a:prstGeom prst="rect">
            <a:avLst/>
          </a:prstGeom>
          <a:noFill/>
        </p:spPr>
        <p:txBody>
          <a:bodyPr wrap="square">
            <a:spAutoFit/>
          </a:bodyPr>
          <a:lstStyle/>
          <a:p>
            <a:pPr algn="just"/>
            <a:r>
              <a:rPr lang="pt-BR" sz="2800" b="1" dirty="0"/>
              <a:t>	Alguns vidros podem ser utilizados em temperaturas extremas, enquanto outros só têm utilidade porque se fundem a baixas temperaturas. Algumas peças conservam suas formas mesmo submetidas a mudanças extremas de temperatura como entre o fogo e o gelo, outras podem conduzir ou bloquear a luz. </a:t>
            </a:r>
          </a:p>
        </p:txBody>
      </p:sp>
      <p:pic>
        <p:nvPicPr>
          <p:cNvPr id="8194" name="Picture 2" descr="Ver a imagem de origem">
            <a:extLst>
              <a:ext uri="{FF2B5EF4-FFF2-40B4-BE49-F238E27FC236}">
                <a16:creationId xmlns:a16="http://schemas.microsoft.com/office/drawing/2014/main" id="{EDB516F6-9B12-CBA7-0D32-8DFCBBD09DF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38879" y="4562264"/>
            <a:ext cx="2013416" cy="169737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Ver a imagem de origem">
            <a:extLst>
              <a:ext uri="{FF2B5EF4-FFF2-40B4-BE49-F238E27FC236}">
                <a16:creationId xmlns:a16="http://schemas.microsoft.com/office/drawing/2014/main" id="{03BF2B02-4ECD-0FC3-8485-7BB0589EBA7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023956" y="4579392"/>
            <a:ext cx="3082585" cy="169737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Ver a imagem de origem">
            <a:extLst>
              <a:ext uri="{FF2B5EF4-FFF2-40B4-BE49-F238E27FC236}">
                <a16:creationId xmlns:a16="http://schemas.microsoft.com/office/drawing/2014/main" id="{C02A379A-D635-E8B3-C7EA-CEB29184E54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2718" y="4579392"/>
            <a:ext cx="2338900" cy="1697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43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9366" y="6200307"/>
            <a:ext cx="667870" cy="365125"/>
          </a:xfrm>
        </p:spPr>
        <p:txBody>
          <a:bodyPr/>
          <a:lstStyle/>
          <a:p>
            <a:fld id="{547A8FEE-FD5B-4454-8245-15E9C6DFE1BC}" type="slidenum">
              <a:rPr lang="pt-BR" sz="1800" b="1" smtClean="0">
                <a:solidFill>
                  <a:schemeClr val="tx1"/>
                </a:solidFill>
              </a:rPr>
              <a:t>50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F6E6E6FB-1F02-7D4B-150F-B65C0B0EBF58}"/>
              </a:ext>
            </a:extLst>
          </p:cNvPr>
          <p:cNvSpPr txBox="1"/>
          <p:nvPr/>
        </p:nvSpPr>
        <p:spPr>
          <a:xfrm>
            <a:off x="1990165" y="337830"/>
            <a:ext cx="8355106" cy="3970318"/>
          </a:xfrm>
          <a:prstGeom prst="rect">
            <a:avLst/>
          </a:prstGeom>
          <a:noFill/>
        </p:spPr>
        <p:txBody>
          <a:bodyPr wrap="square">
            <a:spAutoFit/>
          </a:bodyPr>
          <a:lstStyle/>
          <a:p>
            <a:pPr algn="just"/>
            <a:r>
              <a:rPr lang="pt-BR" sz="2800" b="1" dirty="0">
                <a:solidFill>
                  <a:srgbClr val="000000"/>
                </a:solidFill>
                <a:latin typeface="Calibri" panose="020F0502020204030204" pitchFamily="34" charset="0"/>
              </a:rPr>
              <a:t>	O cálcio como o sódio se une aos oxigênios liberando ligações entre este e a sílica, mas como ele é bivalente cada átomo de cálcio se une a dois átomos de oxigênio. </a:t>
            </a:r>
          </a:p>
          <a:p>
            <a:pPr algn="just"/>
            <a:endParaRPr lang="pt-BR" sz="2800" b="1" dirty="0"/>
          </a:p>
          <a:p>
            <a:pPr algn="just"/>
            <a:r>
              <a:rPr lang="pt-BR" sz="2800" b="1" i="0" u="none" strike="noStrike" baseline="0" dirty="0">
                <a:solidFill>
                  <a:srgbClr val="000000"/>
                </a:solidFill>
                <a:latin typeface="Calibri" panose="020F0502020204030204" pitchFamily="34" charset="0"/>
              </a:rPr>
              <a:t>	Por ele gerar uma nova ligação para cada duas destruídas ele não é tão eficiente como o sódio porém como é muito pouco solúvel em água pouco afeta a resistência do vidro à solubilidade. </a:t>
            </a:r>
          </a:p>
        </p:txBody>
      </p:sp>
      <p:pic>
        <p:nvPicPr>
          <p:cNvPr id="9" name="Imagem 8">
            <a:extLst>
              <a:ext uri="{FF2B5EF4-FFF2-40B4-BE49-F238E27FC236}">
                <a16:creationId xmlns:a16="http://schemas.microsoft.com/office/drawing/2014/main" id="{35F95838-6234-5BAE-73A3-122FB1328EDF}"/>
              </a:ext>
            </a:extLst>
          </p:cNvPr>
          <p:cNvPicPr>
            <a:picLocks noChangeAspect="1"/>
          </p:cNvPicPr>
          <p:nvPr/>
        </p:nvPicPr>
        <p:blipFill>
          <a:blip r:embed="rId6">
            <a:lum bright="-20000" contrast="40000"/>
          </a:blip>
          <a:stretch>
            <a:fillRect/>
          </a:stretch>
        </p:blipFill>
        <p:spPr>
          <a:xfrm>
            <a:off x="4292572" y="4154595"/>
            <a:ext cx="4105371" cy="2586864"/>
          </a:xfrm>
          <a:prstGeom prst="rect">
            <a:avLst/>
          </a:prstGeom>
        </p:spPr>
      </p:pic>
      <p:sp>
        <p:nvSpPr>
          <p:cNvPr id="2" name="Retângulo: Cantos Arredondados 1">
            <a:extLst>
              <a:ext uri="{FF2B5EF4-FFF2-40B4-BE49-F238E27FC236}">
                <a16:creationId xmlns:a16="http://schemas.microsoft.com/office/drawing/2014/main" id="{EAF1454F-2B39-9E0B-C62F-1F7B23EC83E5}"/>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2E1BA34-6836-A7C8-BC8C-F3F594C356F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2150797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51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F1058E4-BF96-2916-C3A1-3C5A1BC59D56}"/>
              </a:ext>
            </a:extLst>
          </p:cNvPr>
          <p:cNvSpPr txBox="1"/>
          <p:nvPr/>
        </p:nvSpPr>
        <p:spPr>
          <a:xfrm>
            <a:off x="1891552" y="212956"/>
            <a:ext cx="8668871" cy="3970318"/>
          </a:xfrm>
          <a:prstGeom prst="rect">
            <a:avLst/>
          </a:prstGeom>
          <a:noFill/>
        </p:spPr>
        <p:txBody>
          <a:bodyPr wrap="square">
            <a:spAutoFit/>
          </a:bodyPr>
          <a:lstStyle/>
          <a:p>
            <a:pPr algn="just"/>
            <a:r>
              <a:rPr lang="pt-BR" sz="2800" b="1" dirty="0">
                <a:solidFill>
                  <a:srgbClr val="000000"/>
                </a:solidFill>
                <a:latin typeface="Calibri" panose="020F0502020204030204" pitchFamily="34" charset="0"/>
              </a:rPr>
              <a:t>	A estrutura de um vidro sodo-cálcico pode ser como representado abaixo, uma rede de sílica interrompida pela presença de átomos de sódio e cálcio.</a:t>
            </a:r>
          </a:p>
          <a:p>
            <a:pPr algn="just"/>
            <a:r>
              <a:rPr lang="pt-BR" sz="2800" b="1" dirty="0">
                <a:solidFill>
                  <a:srgbClr val="000000"/>
                </a:solidFill>
                <a:latin typeface="Calibri" panose="020F0502020204030204" pitchFamily="34" charset="0"/>
              </a:rPr>
              <a:t> </a:t>
            </a:r>
            <a:endParaRPr lang="pt-BR" sz="2800" b="1" dirty="0"/>
          </a:p>
          <a:p>
            <a:pPr algn="just"/>
            <a:r>
              <a:rPr lang="pt-BR" sz="2800" b="1" i="0" u="none" strike="noStrike" baseline="0" dirty="0">
                <a:solidFill>
                  <a:srgbClr val="000000"/>
                </a:solidFill>
                <a:latin typeface="Calibri" panose="020F0502020204030204" pitchFamily="34" charset="0"/>
              </a:rPr>
              <a:t>	Como o vidro não apresenta estrutura ordenada cristalina como, por exemplo, a do sal de cozinha, ele pode receber diferentes quantidades de cada um dos fundentes assim como de diversas outras substâncias e, portanto, apresentar um leque infinito de propriedades </a:t>
            </a:r>
          </a:p>
        </p:txBody>
      </p:sp>
      <p:pic>
        <p:nvPicPr>
          <p:cNvPr id="9" name="Imagem 8">
            <a:extLst>
              <a:ext uri="{FF2B5EF4-FFF2-40B4-BE49-F238E27FC236}">
                <a16:creationId xmlns:a16="http://schemas.microsoft.com/office/drawing/2014/main" id="{22303428-5F54-9AC5-5A39-51F4027FFDD9}"/>
              </a:ext>
            </a:extLst>
          </p:cNvPr>
          <p:cNvPicPr>
            <a:picLocks noChangeAspect="1"/>
          </p:cNvPicPr>
          <p:nvPr/>
        </p:nvPicPr>
        <p:blipFill>
          <a:blip r:embed="rId6"/>
          <a:stretch>
            <a:fillRect/>
          </a:stretch>
        </p:blipFill>
        <p:spPr>
          <a:xfrm>
            <a:off x="5152441" y="4098168"/>
            <a:ext cx="2814183" cy="2635951"/>
          </a:xfrm>
          <a:prstGeom prst="rect">
            <a:avLst/>
          </a:prstGeom>
        </p:spPr>
      </p:pic>
      <p:sp>
        <p:nvSpPr>
          <p:cNvPr id="2" name="Retângulo: Cantos Arredondados 1">
            <a:extLst>
              <a:ext uri="{FF2B5EF4-FFF2-40B4-BE49-F238E27FC236}">
                <a16:creationId xmlns:a16="http://schemas.microsoft.com/office/drawing/2014/main" id="{8946A328-8E3C-84C8-B4F3-6B39BD4F4B64}"/>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317115F-A1A5-175B-B718-FEECFEF8CE7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364167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3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8" y="6200307"/>
            <a:ext cx="667870" cy="365125"/>
          </a:xfrm>
        </p:spPr>
        <p:txBody>
          <a:bodyPr/>
          <a:lstStyle/>
          <a:p>
            <a:fld id="{547A8FEE-FD5B-4454-8245-15E9C6DFE1BC}" type="slidenum">
              <a:rPr lang="pt-BR" sz="1800" b="1" smtClean="0">
                <a:solidFill>
                  <a:schemeClr val="tx1"/>
                </a:solidFill>
              </a:rPr>
              <a:t>52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B43CDD52-7D13-5893-09B3-2B2764EDC023}"/>
              </a:ext>
            </a:extLst>
          </p:cNvPr>
          <p:cNvSpPr txBox="1"/>
          <p:nvPr/>
        </p:nvSpPr>
        <p:spPr>
          <a:xfrm>
            <a:off x="2017059" y="430163"/>
            <a:ext cx="8050306" cy="1815882"/>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Vidros sodo-cálcicos são empregados para a maioria das embalagens, vidraças, lâmpadas, artigos domésticos etc., participando com mais de 90% de todo o vidro produzido no planeta. </a:t>
            </a:r>
            <a:endParaRPr lang="pt-BR" sz="2800" b="1" dirty="0"/>
          </a:p>
        </p:txBody>
      </p:sp>
      <p:pic>
        <p:nvPicPr>
          <p:cNvPr id="9" name="Imagem 8">
            <a:extLst>
              <a:ext uri="{FF2B5EF4-FFF2-40B4-BE49-F238E27FC236}">
                <a16:creationId xmlns:a16="http://schemas.microsoft.com/office/drawing/2014/main" id="{BCDA3E41-4DD3-FDA7-F8A3-CCCC1B79DC7E}"/>
              </a:ext>
            </a:extLst>
          </p:cNvPr>
          <p:cNvPicPr>
            <a:picLocks noChangeAspect="1"/>
          </p:cNvPicPr>
          <p:nvPr/>
        </p:nvPicPr>
        <p:blipFill>
          <a:blip r:embed="rId6"/>
          <a:stretch>
            <a:fillRect/>
          </a:stretch>
        </p:blipFill>
        <p:spPr>
          <a:xfrm>
            <a:off x="2544080" y="2246045"/>
            <a:ext cx="7555804" cy="4439433"/>
          </a:xfrm>
          <a:prstGeom prst="rect">
            <a:avLst/>
          </a:prstGeom>
        </p:spPr>
      </p:pic>
      <p:sp>
        <p:nvSpPr>
          <p:cNvPr id="2" name="Retângulo: Cantos Arredondados 1">
            <a:extLst>
              <a:ext uri="{FF2B5EF4-FFF2-40B4-BE49-F238E27FC236}">
                <a16:creationId xmlns:a16="http://schemas.microsoft.com/office/drawing/2014/main" id="{348A6AF1-2EEE-15DC-D0A5-EE4EDE4E0E34}"/>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D2B1E3D-07EC-E2BF-683D-054362DB9CB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580048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53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E37A8209-26E5-40AC-6807-CBC58BBB0BE4}"/>
              </a:ext>
            </a:extLst>
          </p:cNvPr>
          <p:cNvSpPr txBox="1"/>
          <p:nvPr/>
        </p:nvSpPr>
        <p:spPr>
          <a:xfrm>
            <a:off x="1873623" y="135902"/>
            <a:ext cx="8525436" cy="6001643"/>
          </a:xfrm>
          <a:prstGeom prst="rect">
            <a:avLst/>
          </a:prstGeom>
          <a:noFill/>
        </p:spPr>
        <p:txBody>
          <a:bodyPr wrap="square">
            <a:spAutoFit/>
          </a:bodyPr>
          <a:lstStyle/>
          <a:p>
            <a:pPr algn="just"/>
            <a:r>
              <a:rPr lang="pt-BR" sz="2400" b="1" i="0" u="none" strike="noStrike" baseline="0" dirty="0">
                <a:solidFill>
                  <a:srgbClr val="FF0000"/>
                </a:solidFill>
                <a:latin typeface="Calibri" panose="020F0502020204030204" pitchFamily="34" charset="0"/>
              </a:rPr>
              <a:t>4 - Propriedades dos vidros </a:t>
            </a:r>
          </a:p>
          <a:p>
            <a:pPr algn="just"/>
            <a:endParaRPr lang="pt-BR" sz="2400" b="1" i="0" u="none" strike="noStrike" baseline="0" dirty="0">
              <a:solidFill>
                <a:srgbClr val="000000"/>
              </a:solidFill>
              <a:latin typeface="Calibri" panose="020F0502020204030204" pitchFamily="34" charset="0"/>
            </a:endParaRPr>
          </a:p>
          <a:p>
            <a:pPr algn="just"/>
            <a:r>
              <a:rPr lang="pt-BR" sz="2400" b="1" i="0" u="none" strike="noStrike" baseline="0" dirty="0">
                <a:solidFill>
                  <a:srgbClr val="000000"/>
                </a:solidFill>
                <a:latin typeface="Calibri" panose="020F0502020204030204" pitchFamily="34" charset="0"/>
              </a:rPr>
              <a:t>	As propriedades do vidro variam com a sua composição química. Como a composição do vidro não é fixa e vários componentes podem ser adicionados, em diferentes proporções, se obtém vidros com propriedades variando dentro de determinadas faixas. </a:t>
            </a:r>
          </a:p>
          <a:p>
            <a:pPr algn="just"/>
            <a:endParaRPr lang="pt-BR" sz="2400" b="1" i="0" u="none" strike="noStrike" baseline="0" dirty="0">
              <a:solidFill>
                <a:srgbClr val="000000"/>
              </a:solidFill>
              <a:latin typeface="Calibri" panose="020F0502020204030204" pitchFamily="34" charset="0"/>
            </a:endParaRPr>
          </a:p>
          <a:p>
            <a:pPr algn="just"/>
            <a:r>
              <a:rPr lang="pt-BR" sz="2400" b="1" dirty="0">
                <a:solidFill>
                  <a:srgbClr val="000000"/>
                </a:solidFill>
                <a:latin typeface="Calibri" panose="020F0502020204030204" pitchFamily="34" charset="0"/>
              </a:rPr>
              <a:t>	</a:t>
            </a:r>
            <a:r>
              <a:rPr lang="pt-BR" sz="2400" b="1" i="0" u="none" strike="noStrike" baseline="0" dirty="0">
                <a:solidFill>
                  <a:srgbClr val="000000"/>
                </a:solidFill>
                <a:latin typeface="Calibri" panose="020F0502020204030204" pitchFamily="34" charset="0"/>
              </a:rPr>
              <a:t>Com o conhecimento do efeito de cada componente na estrutura do vidro é possível se projetar composições de vidros apropriadas para cada processo produtivo e aplicação final. </a:t>
            </a:r>
          </a:p>
          <a:p>
            <a:pPr algn="just"/>
            <a:endParaRPr lang="pt-BR" sz="2400" b="1" i="0" u="none" strike="noStrike" baseline="0" dirty="0">
              <a:solidFill>
                <a:srgbClr val="000000"/>
              </a:solidFill>
              <a:latin typeface="Calibri" panose="020F0502020204030204" pitchFamily="34" charset="0"/>
            </a:endParaRPr>
          </a:p>
          <a:p>
            <a:pPr algn="just"/>
            <a:r>
              <a:rPr lang="pt-BR" sz="2400" b="1" dirty="0">
                <a:solidFill>
                  <a:srgbClr val="000000"/>
                </a:solidFill>
                <a:latin typeface="Calibri" panose="020F0502020204030204" pitchFamily="34" charset="0"/>
              </a:rPr>
              <a:t>	</a:t>
            </a:r>
            <a:r>
              <a:rPr lang="pt-BR" sz="2400" b="1" i="0" u="none" strike="noStrike" baseline="0" dirty="0">
                <a:solidFill>
                  <a:srgbClr val="000000"/>
                </a:solidFill>
                <a:latin typeface="Calibri" panose="020F0502020204030204" pitchFamily="34" charset="0"/>
              </a:rPr>
              <a:t>Um exemplo disso é a cor. É possível se obter vidro isento de cor, mas também com infinitas tonalidades indo da total transparência até a total opacidade. Isso se consegue adicionando determinados componentes na massa de vidro.  </a:t>
            </a:r>
            <a:endParaRPr lang="pt-BR" sz="2400" b="1" dirty="0"/>
          </a:p>
        </p:txBody>
      </p:sp>
      <p:sp>
        <p:nvSpPr>
          <p:cNvPr id="2" name="Retângulo: Cantos Arredondados 1">
            <a:extLst>
              <a:ext uri="{FF2B5EF4-FFF2-40B4-BE49-F238E27FC236}">
                <a16:creationId xmlns:a16="http://schemas.microsoft.com/office/drawing/2014/main" id="{94DEABCB-202A-AFCF-796F-4D364A4AE000}"/>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5F039704-E9EB-4C9E-B54E-4C9BA21F8875}"/>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0181183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38"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8" y="6200307"/>
            <a:ext cx="667870" cy="365125"/>
          </a:xfrm>
        </p:spPr>
        <p:txBody>
          <a:bodyPr/>
          <a:lstStyle/>
          <a:p>
            <a:fld id="{547A8FEE-FD5B-4454-8245-15E9C6DFE1BC}" type="slidenum">
              <a:rPr lang="pt-BR" sz="1800" b="1" smtClean="0">
                <a:solidFill>
                  <a:schemeClr val="tx1"/>
                </a:solidFill>
              </a:rPr>
              <a:t>54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074" name="Picture 2" descr="Ver a imagem de origem">
            <a:extLst>
              <a:ext uri="{FF2B5EF4-FFF2-40B4-BE49-F238E27FC236}">
                <a16:creationId xmlns:a16="http://schemas.microsoft.com/office/drawing/2014/main" id="{817D9DC7-ADD9-BF8A-46A8-F06408D98F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84928" y="690623"/>
            <a:ext cx="7808536" cy="5856402"/>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FC6BCB14-5132-FD3E-B0CA-3B01EE10D3F8}"/>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C6DD1896-9313-A870-861C-66618E060B36}"/>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510082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5" y="6200307"/>
            <a:ext cx="667870" cy="365125"/>
          </a:xfrm>
        </p:spPr>
        <p:txBody>
          <a:bodyPr/>
          <a:lstStyle/>
          <a:p>
            <a:fld id="{547A8FEE-FD5B-4454-8245-15E9C6DFE1BC}" type="slidenum">
              <a:rPr lang="pt-BR" sz="1800" b="1" smtClean="0">
                <a:solidFill>
                  <a:schemeClr val="tx1"/>
                </a:solidFill>
              </a:rPr>
              <a:t>55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FDA512EB-55FD-0C70-3544-4E7D3B388809}"/>
              </a:ext>
            </a:extLst>
          </p:cNvPr>
          <p:cNvSpPr txBox="1"/>
          <p:nvPr/>
        </p:nvSpPr>
        <p:spPr>
          <a:xfrm>
            <a:off x="1873623" y="337830"/>
            <a:ext cx="8606118" cy="5693866"/>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Viscosidade</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Esta é a propriedade mais importante para a produção do vidro. Viscosidade é a dificuldade de um líquido de escoar e é o inverso de fluidez. Por exemplo, o mel é mais viscoso que a água enquanto a água é mais fluída que o mel.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vidro para existir, já vimos, tem que apresentar alta viscosidade para impedir a cristalização de suas moléculas. Quando um material se cristaliza, ao se esfriar, perde a estrutura desordenada de líquido e não se torna um vidro. </a:t>
            </a:r>
            <a:endParaRPr lang="pt-BR" sz="2800" b="1" dirty="0"/>
          </a:p>
        </p:txBody>
      </p:sp>
      <p:sp>
        <p:nvSpPr>
          <p:cNvPr id="2" name="Retângulo: Cantos Arredondados 1">
            <a:extLst>
              <a:ext uri="{FF2B5EF4-FFF2-40B4-BE49-F238E27FC236}">
                <a16:creationId xmlns:a16="http://schemas.microsoft.com/office/drawing/2014/main" id="{5653B34F-198C-A174-EFD6-615CC2B01CBE}"/>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269A9D5-6ED2-BBB3-88C5-6766462FDD8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906217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56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3E506D8-258E-2889-D9FF-A22253F11C84}"/>
              </a:ext>
            </a:extLst>
          </p:cNvPr>
          <p:cNvSpPr txBox="1"/>
          <p:nvPr/>
        </p:nvSpPr>
        <p:spPr>
          <a:xfrm>
            <a:off x="1785051" y="122401"/>
            <a:ext cx="8667795" cy="3539430"/>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Para fabricar uma peça de vidro, isto é, conformá-la no seu desenho final a viscosidade tem papel fundamental.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temperatura do forno de fusão é regulada para que o vidro atinja uma viscosidade suficiente para que a massa se homogeneíze e as bolhas presas no seu interior possam ser liberadas. </a:t>
            </a:r>
            <a:endParaRPr lang="pt-BR" sz="2800" b="1" dirty="0"/>
          </a:p>
        </p:txBody>
      </p:sp>
      <p:pic>
        <p:nvPicPr>
          <p:cNvPr id="4098" name="Picture 2" descr="Ver a imagem de origem">
            <a:extLst>
              <a:ext uri="{FF2B5EF4-FFF2-40B4-BE49-F238E27FC236}">
                <a16:creationId xmlns:a16="http://schemas.microsoft.com/office/drawing/2014/main" id="{8629B392-EE9D-0687-A074-1F7F278BF6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2242" y="3661831"/>
            <a:ext cx="2903601" cy="290360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363014F0-A7F2-17BD-41FD-61224E12D8EE}"/>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19FEE2C-25ED-13BD-37A8-505442EC5651}"/>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4472341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57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CAF00F7-ED13-1A58-35B6-7A3F3396E4B2}"/>
              </a:ext>
            </a:extLst>
          </p:cNvPr>
          <p:cNvSpPr txBox="1"/>
          <p:nvPr/>
        </p:nvSpPr>
        <p:spPr>
          <a:xfrm>
            <a:off x="2115670" y="1351886"/>
            <a:ext cx="8175812" cy="3970318"/>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No início da conformação deve se ter uma viscosidade suficientemente alta para poder formar uma gota. </a:t>
            </a:r>
          </a:p>
          <a:p>
            <a:pPr algn="just"/>
            <a:r>
              <a:rPr lang="pt-BR" sz="2800" b="1"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Se estiver muito fluido, como a água, por exemplo, é impossível dar forma, pois ela escoa muito facilmente. Por outro lado, se a viscosidade estiver excessivamente alta o vidro estará muito duro e será difícil imprimir forma. </a:t>
            </a:r>
            <a:endParaRPr lang="pt-BR" sz="2800" b="1" dirty="0"/>
          </a:p>
        </p:txBody>
      </p:sp>
      <p:sp>
        <p:nvSpPr>
          <p:cNvPr id="2" name="Retângulo: Cantos Arredondados 1">
            <a:extLst>
              <a:ext uri="{FF2B5EF4-FFF2-40B4-BE49-F238E27FC236}">
                <a16:creationId xmlns:a16="http://schemas.microsoft.com/office/drawing/2014/main" id="{906982DA-4718-EB99-3E3D-B98D89885522}"/>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941D70FB-34C3-D6FC-A812-752A1C499F9E}"/>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271332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75576" y="6200307"/>
            <a:ext cx="667870" cy="365125"/>
          </a:xfrm>
        </p:spPr>
        <p:txBody>
          <a:bodyPr/>
          <a:lstStyle/>
          <a:p>
            <a:fld id="{547A8FEE-FD5B-4454-8245-15E9C6DFE1BC}" type="slidenum">
              <a:rPr lang="pt-BR" sz="1800" b="1" smtClean="0">
                <a:solidFill>
                  <a:schemeClr val="tx1"/>
                </a:solidFill>
              </a:rPr>
              <a:t>58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7D5768C6-908B-9EC0-32C3-CB9C0164C213}"/>
              </a:ext>
            </a:extLst>
          </p:cNvPr>
          <p:cNvSpPr txBox="1"/>
          <p:nvPr/>
        </p:nvSpPr>
        <p:spPr>
          <a:xfrm>
            <a:off x="1918447" y="365356"/>
            <a:ext cx="8122024" cy="5693866"/>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Durante o processo de conformação o vidro vai se esfriando e ficando mais viscoso.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Ao se chegar à forma final desejada ele deve estar viscoso o bastante para não continuar a fluir pois se isso ocorrer ele escoa e se perde a forma necessária.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Por outro lado, ele não pode ficar demasiadamente viscoso enquanto se está fazendo a conformação, pois fica difícil de trabalhar e pode se chegar a um ponto no qual ele já está rígido mas a forma final não foi atingida. </a:t>
            </a:r>
            <a:endParaRPr lang="pt-BR" sz="2800" b="1" dirty="0"/>
          </a:p>
        </p:txBody>
      </p:sp>
      <p:sp>
        <p:nvSpPr>
          <p:cNvPr id="2" name="Retângulo: Cantos Arredondados 1">
            <a:extLst>
              <a:ext uri="{FF2B5EF4-FFF2-40B4-BE49-F238E27FC236}">
                <a16:creationId xmlns:a16="http://schemas.microsoft.com/office/drawing/2014/main" id="{81818AF6-1E51-86B4-DFB8-6C111F4C069D}"/>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4FFF6A6-F902-ED42-9356-8AD753C2784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70996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5" y="6200307"/>
            <a:ext cx="667870" cy="365125"/>
          </a:xfrm>
        </p:spPr>
        <p:txBody>
          <a:bodyPr/>
          <a:lstStyle/>
          <a:p>
            <a:fld id="{547A8FEE-FD5B-4454-8245-15E9C6DFE1BC}" type="slidenum">
              <a:rPr lang="pt-BR" sz="1800" b="1" smtClean="0">
                <a:solidFill>
                  <a:schemeClr val="tx1"/>
                </a:solidFill>
              </a:rPr>
              <a:t>59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CACC420-E7A9-E048-C230-24B3185B071E}"/>
              </a:ext>
            </a:extLst>
          </p:cNvPr>
          <p:cNvSpPr txBox="1"/>
          <p:nvPr/>
        </p:nvSpPr>
        <p:spPr>
          <a:xfrm>
            <a:off x="2039470" y="797510"/>
            <a:ext cx="8364070" cy="526297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Depois de conformada a peça de vidro possui tensões devido ao esfriamento desigual que sempre ocorre durante qualquer processo de conformação e deve ser recozida.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recozimento consiste em aquecer o produto até uma temperatura na qual a viscosidade seja baixa o suficiente para que microscopicamente o vidro flua e alivie as tensões existentes na massa, mas não se pode esquentar demais abaixando em demasia a viscosidade sob pena de fazer o vidro escoar pela força de seu próprio peso e se perder a forma necessária. </a:t>
            </a:r>
            <a:endParaRPr lang="pt-BR" sz="2800" b="1" dirty="0"/>
          </a:p>
        </p:txBody>
      </p:sp>
      <p:sp>
        <p:nvSpPr>
          <p:cNvPr id="2" name="Retângulo: Cantos Arredondados 1">
            <a:extLst>
              <a:ext uri="{FF2B5EF4-FFF2-40B4-BE49-F238E27FC236}">
                <a16:creationId xmlns:a16="http://schemas.microsoft.com/office/drawing/2014/main" id="{C93756D7-7047-30A1-0D17-89F84F42B652}"/>
              </a:ext>
            </a:extLst>
          </p:cNvPr>
          <p:cNvSpPr/>
          <p:nvPr/>
        </p:nvSpPr>
        <p:spPr>
          <a:xfrm>
            <a:off x="11008659" y="1559859"/>
            <a:ext cx="502066" cy="393550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0D97F124-7F82-005E-148F-A985C3AF7B3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8401054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4B86C7EF-C99F-55AE-3237-32BCE61F755B}"/>
              </a:ext>
            </a:extLst>
          </p:cNvPr>
          <p:cNvSpPr/>
          <p:nvPr/>
        </p:nvSpPr>
        <p:spPr>
          <a:xfrm>
            <a:off x="11098347" y="1432675"/>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3649" y="6024280"/>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87677" y="6200305"/>
            <a:ext cx="667870" cy="365125"/>
          </a:xfrm>
        </p:spPr>
        <p:txBody>
          <a:bodyPr/>
          <a:lstStyle/>
          <a:p>
            <a:fld id="{547A8FEE-FD5B-4454-8245-15E9C6DFE1BC}" type="slidenum">
              <a:rPr lang="pt-BR" sz="1800" b="1" smtClean="0">
                <a:solidFill>
                  <a:schemeClr val="tx1"/>
                </a:solidFill>
              </a:rPr>
              <a:t>6</a:t>
            </a:fld>
            <a:endParaRPr lang="pt-BR" sz="1800" b="1" dirty="0">
              <a:solidFill>
                <a:schemeClr val="tx1"/>
              </a:solidFill>
            </a:endParaRPr>
          </a:p>
        </p:txBody>
      </p:sp>
      <p:sp>
        <p:nvSpPr>
          <p:cNvPr id="3" name="CaixaDeTexto 2">
            <a:extLst>
              <a:ext uri="{FF2B5EF4-FFF2-40B4-BE49-F238E27FC236}">
                <a16:creationId xmlns:a16="http://schemas.microsoft.com/office/drawing/2014/main" id="{129B49EE-A3FC-D730-7619-DF392418D280}"/>
              </a:ext>
            </a:extLst>
          </p:cNvPr>
          <p:cNvSpPr txBox="1"/>
          <p:nvPr/>
        </p:nvSpPr>
        <p:spPr>
          <a:xfrm>
            <a:off x="11127439" y="149874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A259FB9C-0160-0A0C-F3E8-002F27D494D5}"/>
              </a:ext>
            </a:extLst>
          </p:cNvPr>
          <p:cNvSpPr txBox="1"/>
          <p:nvPr/>
        </p:nvSpPr>
        <p:spPr>
          <a:xfrm>
            <a:off x="663388" y="2224172"/>
            <a:ext cx="9805448" cy="2677656"/>
          </a:xfrm>
          <a:prstGeom prst="rect">
            <a:avLst/>
          </a:prstGeom>
          <a:noFill/>
        </p:spPr>
        <p:txBody>
          <a:bodyPr wrap="square">
            <a:spAutoFit/>
          </a:bodyPr>
          <a:lstStyle/>
          <a:p>
            <a:pPr algn="just"/>
            <a:r>
              <a:rPr lang="pt-BR" sz="2800" b="1" dirty="0"/>
              <a:t>	Os vidros podem ter diversos graus de resistência mecânica, ser densos ou leves, impermeáveis ou porosos. </a:t>
            </a:r>
          </a:p>
          <a:p>
            <a:pPr algn="just"/>
            <a:endParaRPr lang="pt-BR" sz="2800" b="1" dirty="0"/>
          </a:p>
          <a:p>
            <a:pPr algn="just"/>
            <a:r>
              <a:rPr lang="pt-BR" sz="2800" b="1" dirty="0"/>
              <a:t>	Em suas muitas finalidades, eles podem filtrar, conter, transmitir ou resistir às radiações pertencentes a quase todas as faixas do espectro eletromagnético.</a:t>
            </a:r>
          </a:p>
        </p:txBody>
      </p:sp>
    </p:spTree>
    <p:extLst>
      <p:ext uri="{BB962C8B-B14F-4D97-AF65-F5344CB8AC3E}">
        <p14:creationId xmlns:p14="http://schemas.microsoft.com/office/powerpoint/2010/main" val="407492015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60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78D0C0F2-7962-3BEF-817D-FB2F3477BF1D}"/>
              </a:ext>
            </a:extLst>
          </p:cNvPr>
          <p:cNvSpPr txBox="1"/>
          <p:nvPr/>
        </p:nvSpPr>
        <p:spPr>
          <a:xfrm>
            <a:off x="1882587" y="151179"/>
            <a:ext cx="8695765"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Ajustando a composição química pode se alterar a viscosidade adaptando-a ao processo de conformação empregado.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artista que faz uma peça manualmente leva mais tempo para conformá-la do que uma moderna máquina automática e sempre que o vidro comece a ficar muito duro, para continuar seu trabalho deve esquentá-la novamente repetindo a operação ao longo da conformação até acabar seu trabalho.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chapa de vidro sobre o banho de estanho deve ter viscosidade suficiente para escoar e formar a folha, mas ao sair do </a:t>
            </a:r>
            <a:r>
              <a:rPr lang="pt-BR" sz="2800" b="1" i="0" u="none" strike="noStrike" baseline="0" dirty="0" err="1">
                <a:solidFill>
                  <a:srgbClr val="000000"/>
                </a:solidFill>
                <a:latin typeface="Calibri" panose="020F0502020204030204" pitchFamily="34" charset="0"/>
              </a:rPr>
              <a:t>float</a:t>
            </a:r>
            <a:r>
              <a:rPr lang="pt-BR" sz="2800" b="1" i="0" u="none" strike="noStrike" baseline="0" dirty="0">
                <a:solidFill>
                  <a:srgbClr val="000000"/>
                </a:solidFill>
                <a:latin typeface="Calibri" panose="020F0502020204030204" pitchFamily="34" charset="0"/>
              </a:rPr>
              <a:t> deve estar rígida o suficiente pra não ser marcada pelos rolos de transporte. </a:t>
            </a:r>
            <a:endParaRPr lang="pt-BR" sz="2800" b="1" dirty="0"/>
          </a:p>
        </p:txBody>
      </p:sp>
      <p:sp>
        <p:nvSpPr>
          <p:cNvPr id="2" name="Retângulo: Cantos Arredondados 1">
            <a:extLst>
              <a:ext uri="{FF2B5EF4-FFF2-40B4-BE49-F238E27FC236}">
                <a16:creationId xmlns:a16="http://schemas.microsoft.com/office/drawing/2014/main" id="{C6F47C70-A052-67F7-5E34-EFA19C28B10A}"/>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F947468C-DCA9-2420-6B00-33365749E9F2}"/>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9792931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61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58F4CC9-E89A-7608-ACB5-888A3D48435C}"/>
              </a:ext>
            </a:extLst>
          </p:cNvPr>
          <p:cNvSpPr txBox="1"/>
          <p:nvPr/>
        </p:nvSpPr>
        <p:spPr>
          <a:xfrm>
            <a:off x="1990164" y="383997"/>
            <a:ext cx="8588189" cy="6124754"/>
          </a:xfrm>
          <a:prstGeom prst="rect">
            <a:avLst/>
          </a:prstGeom>
          <a:noFill/>
        </p:spPr>
        <p:txBody>
          <a:bodyPr wrap="square">
            <a:spAutoFit/>
          </a:bodyPr>
          <a:lstStyle/>
          <a:p>
            <a:pPr algn="just"/>
            <a:r>
              <a:rPr lang="pt-BR" sz="2800" b="1" dirty="0">
                <a:solidFill>
                  <a:srgbClr val="FF0000"/>
                </a:solidFill>
                <a:latin typeface="Calibri" panose="020F0502020204030204" pitchFamily="34" charset="0"/>
              </a:rPr>
              <a:t>Resistência química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Outra propriedade fundamental é a inércia química do vidro, isto é, ele não reage com quase nenhum componente podendo permanecer numa janela por séculos com o mesmo aspecto de novo. Da mesma forma embalagens de vidro não reagem com os produtos que contêm.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foto a seguir é de uma garrafa de cerveja recuperada de um naufrágio, onde permaneceu por 200 anos no fundo do mar e mesmo assim apresenta aspecto de nova além de ter conservado a cerveja por todo esse tempo que inclusive seria estudada por especialistas. </a:t>
            </a:r>
            <a:endParaRPr lang="pt-BR" sz="2800" b="1" dirty="0"/>
          </a:p>
        </p:txBody>
      </p:sp>
      <p:sp>
        <p:nvSpPr>
          <p:cNvPr id="2" name="Retângulo: Cantos Arredondados 1">
            <a:extLst>
              <a:ext uri="{FF2B5EF4-FFF2-40B4-BE49-F238E27FC236}">
                <a16:creationId xmlns:a16="http://schemas.microsoft.com/office/drawing/2014/main" id="{B5263888-E87B-05EE-11E5-298BB8F245F5}"/>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DEB5425-C435-C21C-249A-A87989EF96AE}"/>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0626994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62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2C115F79-813B-E443-4538-6E2EA67A2865}"/>
              </a:ext>
            </a:extLst>
          </p:cNvPr>
          <p:cNvPicPr>
            <a:picLocks noChangeAspect="1"/>
          </p:cNvPicPr>
          <p:nvPr/>
        </p:nvPicPr>
        <p:blipFill>
          <a:blip r:embed="rId6"/>
          <a:stretch>
            <a:fillRect/>
          </a:stretch>
        </p:blipFill>
        <p:spPr>
          <a:xfrm>
            <a:off x="3354284" y="1103911"/>
            <a:ext cx="6347772" cy="5010019"/>
          </a:xfrm>
          <a:prstGeom prst="rect">
            <a:avLst/>
          </a:prstGeom>
        </p:spPr>
      </p:pic>
      <p:sp>
        <p:nvSpPr>
          <p:cNvPr id="2" name="Retângulo: Cantos Arredondados 1">
            <a:extLst>
              <a:ext uri="{FF2B5EF4-FFF2-40B4-BE49-F238E27FC236}">
                <a16:creationId xmlns:a16="http://schemas.microsoft.com/office/drawing/2014/main" id="{F4299824-2598-F2F4-574C-08D878F4C8F7}"/>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D1C9292-27B5-B52C-35D4-7BB9B43849FC}"/>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40380422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63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8C40FC91-25C6-DF42-42A4-97BF9E14AE40}"/>
              </a:ext>
            </a:extLst>
          </p:cNvPr>
          <p:cNvSpPr txBox="1"/>
          <p:nvPr/>
        </p:nvSpPr>
        <p:spPr>
          <a:xfrm>
            <a:off x="2223246" y="1012954"/>
            <a:ext cx="8193741" cy="4832092"/>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Impermeabilidade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vidro também é completamente impermeável, haja vista o exemplo da cerveja, e em janelas protege contra as intempéries ao mesmo tempo em que deixa passar a luz.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Como ele é formado a partir de um líquido não possui porosidades o que lhe confere essa característica impedindo a passagem de contaminantes gasosos ou líquidos. </a:t>
            </a:r>
            <a:endParaRPr lang="pt-BR" sz="2800" b="1" dirty="0"/>
          </a:p>
        </p:txBody>
      </p:sp>
      <p:sp>
        <p:nvSpPr>
          <p:cNvPr id="2" name="Retângulo: Cantos Arredondados 1">
            <a:extLst>
              <a:ext uri="{FF2B5EF4-FFF2-40B4-BE49-F238E27FC236}">
                <a16:creationId xmlns:a16="http://schemas.microsoft.com/office/drawing/2014/main" id="{4290F221-40D4-FEC3-A89A-0D74D8F92740}"/>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989D9F3-B4FC-29DF-804E-7BC46A220D7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6264324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7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39" y="6200307"/>
            <a:ext cx="667870" cy="365125"/>
          </a:xfrm>
        </p:spPr>
        <p:txBody>
          <a:bodyPr/>
          <a:lstStyle/>
          <a:p>
            <a:fld id="{547A8FEE-FD5B-4454-8245-15E9C6DFE1BC}" type="slidenum">
              <a:rPr lang="pt-BR" sz="1800" b="1" smtClean="0">
                <a:solidFill>
                  <a:schemeClr val="tx1"/>
                </a:solidFill>
              </a:rPr>
              <a:t>64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9C431019-CE7D-7C22-9A10-9A3E04E36CA1}"/>
              </a:ext>
            </a:extLst>
          </p:cNvPr>
          <p:cNvSpPr txBox="1"/>
          <p:nvPr/>
        </p:nvSpPr>
        <p:spPr>
          <a:xfrm>
            <a:off x="1882588" y="199963"/>
            <a:ext cx="8552330" cy="6124754"/>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Resistência mecâ</a:t>
            </a:r>
            <a:r>
              <a:rPr lang="pt-BR" sz="2800" b="1" i="0" u="none" strike="noStrike" baseline="0" dirty="0">
                <a:solidFill>
                  <a:srgbClr val="000000"/>
                </a:solidFill>
                <a:latin typeface="Calibri" panose="020F0502020204030204" pitchFamily="34" charset="0"/>
              </a:rPr>
              <a:t>nica</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Há uma grande confusão sobre a resistência do vidro e muitos o julgam um material fraco.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Um material fraco é aquele que não resiste e se quebra quando aplicamos uma força ainda que baixa.</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Por exemplo, um giz é facilmente quebrável e, de fato, podemos considerá-lo um material fraco.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Mas o vidro não é fraco. Imagine um bastão de vidro do mesmo formato do giz, exige muita força para quebrar. Ao contrário de ser fraco, o vidro é muito forte. </a:t>
            </a:r>
            <a:endParaRPr lang="pt-BR" sz="2800" b="1" dirty="0"/>
          </a:p>
        </p:txBody>
      </p:sp>
      <p:sp>
        <p:nvSpPr>
          <p:cNvPr id="2" name="Retângulo: Cantos Arredondados 1">
            <a:extLst>
              <a:ext uri="{FF2B5EF4-FFF2-40B4-BE49-F238E27FC236}">
                <a16:creationId xmlns:a16="http://schemas.microsoft.com/office/drawing/2014/main" id="{91007B08-78BF-E4C2-5AF5-45DC632717FE}"/>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73CEB52-4324-F699-CE4E-1624AC8BE63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7809520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65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AD8224B-65A6-3200-C191-F22B0B6C6992}"/>
              </a:ext>
            </a:extLst>
          </p:cNvPr>
          <p:cNvSpPr txBox="1"/>
          <p:nvPr/>
        </p:nvSpPr>
        <p:spPr>
          <a:xfrm>
            <a:off x="1785052" y="185818"/>
            <a:ext cx="8784336"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O vidro por outro lado é frágil, isto é, não é muito resistente a impactos.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Hoje já é comum se empregar vidro em pisos justamente porque ele resiste muito bem a qualquer pessoa que passe sobre ele.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Mas como ele é frágil pode quebrar com uma batida. Então estes vidros são laminados, ou seja, são constituídos por diversas chapas de vidro entremeadas de um plástico de forma que as camadas internas resistem ao peso as de fora se receberem algum impacto podem até eventualmente se quebrar, mas não será comprometida a segurança do conjunto. É o mesmo princípio aplicado nos vidros à prova de balas. </a:t>
            </a:r>
            <a:endParaRPr lang="pt-BR" sz="2800" b="1" dirty="0"/>
          </a:p>
        </p:txBody>
      </p:sp>
      <p:sp>
        <p:nvSpPr>
          <p:cNvPr id="2" name="Retângulo: Cantos Arredondados 1">
            <a:extLst>
              <a:ext uri="{FF2B5EF4-FFF2-40B4-BE49-F238E27FC236}">
                <a16:creationId xmlns:a16="http://schemas.microsoft.com/office/drawing/2014/main" id="{84E87AA1-EE7E-564A-03A5-E2E4965D8C37}"/>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2BC82091-73F1-15B0-38DB-BAC289DF9BC9}"/>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94843880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41" y="6200307"/>
            <a:ext cx="667870" cy="365125"/>
          </a:xfrm>
        </p:spPr>
        <p:txBody>
          <a:bodyPr/>
          <a:lstStyle/>
          <a:p>
            <a:fld id="{547A8FEE-FD5B-4454-8245-15E9C6DFE1BC}" type="slidenum">
              <a:rPr lang="pt-BR" sz="1800" b="1" smtClean="0">
                <a:solidFill>
                  <a:schemeClr val="tx1"/>
                </a:solidFill>
              </a:rPr>
              <a:t>66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EA42095C-207B-C6C1-89FE-33892B412C80}"/>
              </a:ext>
            </a:extLst>
          </p:cNvPr>
          <p:cNvPicPr>
            <a:picLocks noChangeAspect="1"/>
          </p:cNvPicPr>
          <p:nvPr/>
        </p:nvPicPr>
        <p:blipFill>
          <a:blip r:embed="rId6"/>
          <a:stretch>
            <a:fillRect/>
          </a:stretch>
        </p:blipFill>
        <p:spPr>
          <a:xfrm>
            <a:off x="1974099" y="2079812"/>
            <a:ext cx="8901953" cy="3063037"/>
          </a:xfrm>
          <a:prstGeom prst="rect">
            <a:avLst/>
          </a:prstGeom>
        </p:spPr>
      </p:pic>
      <p:sp>
        <p:nvSpPr>
          <p:cNvPr id="2" name="Retângulo: Cantos Arredondados 1">
            <a:extLst>
              <a:ext uri="{FF2B5EF4-FFF2-40B4-BE49-F238E27FC236}">
                <a16:creationId xmlns:a16="http://schemas.microsoft.com/office/drawing/2014/main" id="{34D59A02-5553-5111-ED7E-81754C63234A}"/>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9C9BC206-41CB-1786-FB84-187DC405C68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4480475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67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EB4375C3-992D-D82E-D366-CCA2DAA26419}"/>
              </a:ext>
            </a:extLst>
          </p:cNvPr>
          <p:cNvSpPr txBox="1"/>
          <p:nvPr/>
        </p:nvSpPr>
        <p:spPr>
          <a:xfrm>
            <a:off x="1855694" y="331204"/>
            <a:ext cx="8561294"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 quebra do vidro se dá por dois fatores: um defeito na superfície que pode se tornar o início de uma trinca e uma força de tração que tende abrir esta trinca.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resistência de qualquer material se dá pela força como suas moléculas estão ligadas. No caso do vidro estas ligações são muito fortes, porém, quando há um defeito no vidro como um risco, na ponta deste defeito ocorre uma concentração de tensões que chega a ser muitas vezes superior à tensão que se está aplicando à peça de vidro como um todo e então esta trinca pode abrir um pouco e ai a tensão em sua ponta aumenta e ela abre mais e assim sucessiva e rapidamente e o vidro se parte. A quebra ocorre quando essa trinca atravessa toda a peça. </a:t>
            </a:r>
            <a:endParaRPr lang="pt-BR" sz="2800" b="1" dirty="0"/>
          </a:p>
        </p:txBody>
      </p:sp>
      <p:sp>
        <p:nvSpPr>
          <p:cNvPr id="2" name="Retângulo: Cantos Arredondados 1">
            <a:extLst>
              <a:ext uri="{FF2B5EF4-FFF2-40B4-BE49-F238E27FC236}">
                <a16:creationId xmlns:a16="http://schemas.microsoft.com/office/drawing/2014/main" id="{7F7F61DC-45A2-7AEE-DFF3-E3D576BB1414}"/>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2238096-C364-449F-58FD-241B68684758}"/>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9072142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68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FD32AD47-220B-8CDD-6DE9-DDDE316584DF}"/>
              </a:ext>
            </a:extLst>
          </p:cNvPr>
          <p:cNvSpPr txBox="1"/>
          <p:nvPr/>
        </p:nvSpPr>
        <p:spPr>
          <a:xfrm>
            <a:off x="1882588" y="294544"/>
            <a:ext cx="8677836"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Portanto a resistência mecânica de uma peça de vidro está diretamente ligada ao estado da superfície. Riscos, mesmos microscópios, lascas nos bordos ou qualquer outra imperfeição reduzem significativamente a resistência.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Este princípio é utilizado para cortar chapas de vidro. Com uma ferramenta se faz um risco no vidro que será o início de uma trinca e depois se tensiona o vidro para gerar tensão de tração neste risco e a trinca atravessa a chapa dividindo-a em duas.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Na verdade, o termo corte nem seria o mais adequado a esta operação, mas sim “destaque”. </a:t>
            </a:r>
            <a:endParaRPr lang="pt-BR" sz="2800" b="1" dirty="0"/>
          </a:p>
        </p:txBody>
      </p:sp>
      <p:sp>
        <p:nvSpPr>
          <p:cNvPr id="2" name="Retângulo: Cantos Arredondados 1">
            <a:extLst>
              <a:ext uri="{FF2B5EF4-FFF2-40B4-BE49-F238E27FC236}">
                <a16:creationId xmlns:a16="http://schemas.microsoft.com/office/drawing/2014/main" id="{9AC2D9E6-80FC-052D-3B67-8E6859329F4B}"/>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B482CD4-A5E4-EA1F-4C76-C4CD208E196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2874855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4" y="6200307"/>
            <a:ext cx="667870" cy="365125"/>
          </a:xfrm>
        </p:spPr>
        <p:txBody>
          <a:bodyPr/>
          <a:lstStyle/>
          <a:p>
            <a:fld id="{547A8FEE-FD5B-4454-8245-15E9C6DFE1BC}" type="slidenum">
              <a:rPr lang="pt-BR" sz="1800" b="1" smtClean="0">
                <a:solidFill>
                  <a:schemeClr val="tx1"/>
                </a:solidFill>
              </a:rPr>
              <a:t>69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09A7A196-AA57-5BFA-F139-721B395BE037}"/>
              </a:ext>
            </a:extLst>
          </p:cNvPr>
          <p:cNvPicPr>
            <a:picLocks noChangeAspect="1"/>
          </p:cNvPicPr>
          <p:nvPr/>
        </p:nvPicPr>
        <p:blipFill>
          <a:blip r:embed="rId6"/>
          <a:stretch>
            <a:fillRect/>
          </a:stretch>
        </p:blipFill>
        <p:spPr>
          <a:xfrm>
            <a:off x="2329086" y="0"/>
            <a:ext cx="7533828" cy="6858000"/>
          </a:xfrm>
          <a:prstGeom prst="rect">
            <a:avLst/>
          </a:prstGeom>
        </p:spPr>
      </p:pic>
      <p:sp>
        <p:nvSpPr>
          <p:cNvPr id="2" name="Retângulo: Cantos Arredondados 1">
            <a:extLst>
              <a:ext uri="{FF2B5EF4-FFF2-40B4-BE49-F238E27FC236}">
                <a16:creationId xmlns:a16="http://schemas.microsoft.com/office/drawing/2014/main" id="{CAF05D61-AE80-9F52-03C5-45FD8266C3DD}"/>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9FF63E7-7562-9D37-CE6B-DC5613EED929}"/>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850366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93DC4954-2571-03FC-98C8-F15B626EEBA4}"/>
              </a:ext>
            </a:extLst>
          </p:cNvPr>
          <p:cNvSpPr/>
          <p:nvPr/>
        </p:nvSpPr>
        <p:spPr>
          <a:xfrm>
            <a:off x="11134202" y="1447050"/>
            <a:ext cx="484095" cy="4401205"/>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5352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2" y="6200307"/>
            <a:ext cx="667870" cy="365125"/>
          </a:xfrm>
        </p:spPr>
        <p:txBody>
          <a:bodyPr/>
          <a:lstStyle/>
          <a:p>
            <a:fld id="{547A8FEE-FD5B-4454-8245-15E9C6DFE1BC}" type="slidenum">
              <a:rPr lang="pt-BR" sz="1800" b="1" smtClean="0">
                <a:solidFill>
                  <a:schemeClr val="tx1"/>
                </a:solidFill>
              </a:rPr>
              <a:t>7</a:t>
            </a:fld>
            <a:endParaRPr lang="pt-BR" sz="1800" b="1" dirty="0">
              <a:solidFill>
                <a:schemeClr val="tx1"/>
              </a:solidFill>
            </a:endParaRPr>
          </a:p>
        </p:txBody>
      </p:sp>
      <p:sp>
        <p:nvSpPr>
          <p:cNvPr id="3" name="CaixaDeTexto 2">
            <a:extLst>
              <a:ext uri="{FF2B5EF4-FFF2-40B4-BE49-F238E27FC236}">
                <a16:creationId xmlns:a16="http://schemas.microsoft.com/office/drawing/2014/main" id="{7C41758D-C3A7-9BF4-241A-C97DB89128F4}"/>
              </a:ext>
            </a:extLst>
          </p:cNvPr>
          <p:cNvSpPr txBox="1"/>
          <p:nvPr/>
        </p:nvSpPr>
        <p:spPr>
          <a:xfrm>
            <a:off x="11170017"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6EAD81FC-4F38-93BF-5760-FC27E4F451DB}"/>
              </a:ext>
            </a:extLst>
          </p:cNvPr>
          <p:cNvSpPr txBox="1"/>
          <p:nvPr/>
        </p:nvSpPr>
        <p:spPr>
          <a:xfrm>
            <a:off x="367553" y="1884421"/>
            <a:ext cx="9984742" cy="3539430"/>
          </a:xfrm>
          <a:prstGeom prst="rect">
            <a:avLst/>
          </a:prstGeom>
          <a:noFill/>
        </p:spPr>
        <p:txBody>
          <a:bodyPr wrap="square">
            <a:spAutoFit/>
          </a:bodyPr>
          <a:lstStyle/>
          <a:p>
            <a:pPr algn="just"/>
            <a:r>
              <a:rPr lang="pt-BR" sz="2800" b="1" dirty="0"/>
              <a:t>	As propriedades dos materiais são ditadas pelo tipo de ligações dos átomos que os constituem. </a:t>
            </a:r>
          </a:p>
          <a:p>
            <a:pPr algn="just"/>
            <a:endParaRPr lang="pt-BR" sz="2800" b="1" dirty="0"/>
          </a:p>
          <a:p>
            <a:pPr algn="just"/>
            <a:r>
              <a:rPr lang="pt-BR" sz="2800" b="1" dirty="0"/>
              <a:t>	Devido à vastíssima, quase infinita, faixa de composição química dos vidros, onde a maioria dos elementos da tabela periódica pode ser incorporada, eles apresentam uma ampla variação de propriedades mecânicas, ópticas, térmicas, elétricas e químicas. </a:t>
            </a:r>
          </a:p>
        </p:txBody>
      </p:sp>
    </p:spTree>
    <p:extLst>
      <p:ext uri="{BB962C8B-B14F-4D97-AF65-F5344CB8AC3E}">
        <p14:creationId xmlns:p14="http://schemas.microsoft.com/office/powerpoint/2010/main" val="3025933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41" y="6200307"/>
            <a:ext cx="667870" cy="365125"/>
          </a:xfrm>
        </p:spPr>
        <p:txBody>
          <a:bodyPr/>
          <a:lstStyle/>
          <a:p>
            <a:fld id="{547A8FEE-FD5B-4454-8245-15E9C6DFE1BC}" type="slidenum">
              <a:rPr lang="pt-BR" sz="1800" b="1" smtClean="0">
                <a:solidFill>
                  <a:schemeClr val="tx1"/>
                </a:solidFill>
              </a:rPr>
              <a:t>70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4FCA5C8-4E57-D93F-5485-0F740CD99776}"/>
              </a:ext>
            </a:extLst>
          </p:cNvPr>
          <p:cNvSpPr txBox="1"/>
          <p:nvPr/>
        </p:nvSpPr>
        <p:spPr>
          <a:xfrm>
            <a:off x="1882588" y="430163"/>
            <a:ext cx="8534400" cy="224676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O risco para o corte é realizado com uma ferramenta que possui uma pequena rodinha como mostrada abaixo de um metal muito duro, chamado </a:t>
            </a:r>
            <a:r>
              <a:rPr lang="pt-BR" sz="2800" b="1" i="0" u="none" strike="noStrike" baseline="0" dirty="0" err="1">
                <a:solidFill>
                  <a:srgbClr val="000000"/>
                </a:solidFill>
                <a:latin typeface="Calibri" panose="020F0502020204030204" pitchFamily="34" charset="0"/>
              </a:rPr>
              <a:t>vídea</a:t>
            </a:r>
            <a:r>
              <a:rPr lang="pt-BR" sz="2800" b="1" i="0" u="none" strike="noStrike" baseline="0" dirty="0">
                <a:solidFill>
                  <a:srgbClr val="000000"/>
                </a:solidFill>
                <a:latin typeface="Calibri" panose="020F0502020204030204" pitchFamily="34" charset="0"/>
              </a:rPr>
              <a:t>, para conseguir riscar o vidro que também é muito duro. </a:t>
            </a:r>
            <a:endParaRPr lang="pt-BR" sz="2800" b="1" dirty="0"/>
          </a:p>
        </p:txBody>
      </p:sp>
      <p:pic>
        <p:nvPicPr>
          <p:cNvPr id="9" name="Imagem 8">
            <a:extLst>
              <a:ext uri="{FF2B5EF4-FFF2-40B4-BE49-F238E27FC236}">
                <a16:creationId xmlns:a16="http://schemas.microsoft.com/office/drawing/2014/main" id="{37B0C3BD-3238-98F0-3D91-AD69050A2501}"/>
              </a:ext>
            </a:extLst>
          </p:cNvPr>
          <p:cNvPicPr>
            <a:picLocks noChangeAspect="1"/>
          </p:cNvPicPr>
          <p:nvPr/>
        </p:nvPicPr>
        <p:blipFill>
          <a:blip r:embed="rId6">
            <a:lum contrast="40000"/>
          </a:blip>
          <a:stretch>
            <a:fillRect/>
          </a:stretch>
        </p:blipFill>
        <p:spPr>
          <a:xfrm>
            <a:off x="3401341" y="2640120"/>
            <a:ext cx="6657059" cy="3925312"/>
          </a:xfrm>
          <a:prstGeom prst="rect">
            <a:avLst/>
          </a:prstGeom>
        </p:spPr>
      </p:pic>
      <p:sp>
        <p:nvSpPr>
          <p:cNvPr id="2" name="Retângulo: Cantos Arredondados 1">
            <a:extLst>
              <a:ext uri="{FF2B5EF4-FFF2-40B4-BE49-F238E27FC236}">
                <a16:creationId xmlns:a16="http://schemas.microsoft.com/office/drawing/2014/main" id="{BB6FED54-C90E-4AC5-E2EA-F1F630F19F65}"/>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644BDDE6-FFCD-C254-43CC-39A674928AC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0769652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7" y="6200307"/>
            <a:ext cx="667870" cy="365125"/>
          </a:xfrm>
        </p:spPr>
        <p:txBody>
          <a:bodyPr/>
          <a:lstStyle/>
          <a:p>
            <a:fld id="{547A8FEE-FD5B-4454-8245-15E9C6DFE1BC}" type="slidenum">
              <a:rPr lang="pt-BR" sz="1800" b="1" smtClean="0">
                <a:solidFill>
                  <a:schemeClr val="tx1"/>
                </a:solidFill>
              </a:rPr>
              <a:t>71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7" name="CaixaDeTexto 6">
            <a:extLst>
              <a:ext uri="{FF2B5EF4-FFF2-40B4-BE49-F238E27FC236}">
                <a16:creationId xmlns:a16="http://schemas.microsoft.com/office/drawing/2014/main" id="{6B950EA1-739D-E743-74B6-1EA5891EEB5E}"/>
              </a:ext>
            </a:extLst>
          </p:cNvPr>
          <p:cNvSpPr txBox="1"/>
          <p:nvPr/>
        </p:nvSpPr>
        <p:spPr>
          <a:xfrm>
            <a:off x="1785051" y="264930"/>
            <a:ext cx="8542289" cy="2246769"/>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Resistência ao choque térm</a:t>
            </a:r>
            <a:r>
              <a:rPr lang="pt-BR" sz="2800" b="1" i="0" u="none" strike="noStrike" baseline="0" dirty="0">
                <a:solidFill>
                  <a:srgbClr val="000000"/>
                </a:solidFill>
                <a:latin typeface="Calibri" panose="020F0502020204030204" pitchFamily="34" charset="0"/>
              </a:rPr>
              <a:t>ico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vidro é um material muito mal condutor de calor. Sua condutividade é comparada com alguns materiais conhecido na tabela: </a:t>
            </a:r>
            <a:endParaRPr lang="pt-BR" sz="2800" b="1" dirty="0"/>
          </a:p>
        </p:txBody>
      </p:sp>
      <p:pic>
        <p:nvPicPr>
          <p:cNvPr id="12" name="Imagem 11">
            <a:extLst>
              <a:ext uri="{FF2B5EF4-FFF2-40B4-BE49-F238E27FC236}">
                <a16:creationId xmlns:a16="http://schemas.microsoft.com/office/drawing/2014/main" id="{F7998CC0-2A1F-B375-1E22-B5ED617290BC}"/>
              </a:ext>
            </a:extLst>
          </p:cNvPr>
          <p:cNvPicPr>
            <a:picLocks noChangeAspect="1"/>
          </p:cNvPicPr>
          <p:nvPr/>
        </p:nvPicPr>
        <p:blipFill>
          <a:blip r:embed="rId6"/>
          <a:stretch>
            <a:fillRect/>
          </a:stretch>
        </p:blipFill>
        <p:spPr>
          <a:xfrm>
            <a:off x="3174380" y="2684770"/>
            <a:ext cx="5843239" cy="3323063"/>
          </a:xfrm>
          <a:prstGeom prst="rect">
            <a:avLst/>
          </a:prstGeom>
        </p:spPr>
      </p:pic>
      <p:sp>
        <p:nvSpPr>
          <p:cNvPr id="2" name="Retângulo: Cantos Arredondados 1">
            <a:extLst>
              <a:ext uri="{FF2B5EF4-FFF2-40B4-BE49-F238E27FC236}">
                <a16:creationId xmlns:a16="http://schemas.microsoft.com/office/drawing/2014/main" id="{8CACE02F-DEDB-DE53-5BDA-36097FC22AB8}"/>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F49FF466-5FE8-EEA4-E02F-8ACF7E4B003C}"/>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999235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84542" y="6200307"/>
            <a:ext cx="667870" cy="365125"/>
          </a:xfrm>
        </p:spPr>
        <p:txBody>
          <a:bodyPr/>
          <a:lstStyle/>
          <a:p>
            <a:fld id="{547A8FEE-FD5B-4454-8245-15E9C6DFE1BC}" type="slidenum">
              <a:rPr lang="pt-BR" sz="1800" b="1" smtClean="0">
                <a:solidFill>
                  <a:schemeClr val="tx1"/>
                </a:solidFill>
              </a:rPr>
              <a:t>72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D3432A7-5F3E-C214-4A9A-33A8A4257598}"/>
              </a:ext>
            </a:extLst>
          </p:cNvPr>
          <p:cNvSpPr txBox="1"/>
          <p:nvPr/>
        </p:nvSpPr>
        <p:spPr>
          <a:xfrm>
            <a:off x="1891552" y="337830"/>
            <a:ext cx="8579223"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Na verdade, o vidro é um bom isolante térmico.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Uma consequência disto é que se um dos lados de uma vidraça se aquece, a face do vidro deste lado esquenta porém o calor leva certo tempo até atravessar a espessura e aquecer a outra face, pois o vidro oferece resistência à passagem do calor.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região que se aqueceu se dilata enquanto a que continua fria permanece inalterada.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Estas diferenças de “tamanho” geram tensões que associadas a defeitos da superfície podem dar início a uma trinca. </a:t>
            </a:r>
            <a:endParaRPr lang="pt-BR" sz="2800" b="1" dirty="0"/>
          </a:p>
        </p:txBody>
      </p:sp>
      <p:sp>
        <p:nvSpPr>
          <p:cNvPr id="2" name="Retângulo: Cantos Arredondados 1">
            <a:extLst>
              <a:ext uri="{FF2B5EF4-FFF2-40B4-BE49-F238E27FC236}">
                <a16:creationId xmlns:a16="http://schemas.microsoft.com/office/drawing/2014/main" id="{192E212D-CA25-D05C-A907-011F266DBADC}"/>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67F9828-D3EF-8440-303C-BCFA63EC60B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10750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4" y="6200307"/>
            <a:ext cx="667870" cy="365125"/>
          </a:xfrm>
        </p:spPr>
        <p:txBody>
          <a:bodyPr/>
          <a:lstStyle/>
          <a:p>
            <a:fld id="{547A8FEE-FD5B-4454-8245-15E9C6DFE1BC}" type="slidenum">
              <a:rPr lang="pt-BR" sz="1800" b="1" smtClean="0">
                <a:solidFill>
                  <a:schemeClr val="tx1"/>
                </a:solidFill>
              </a:rPr>
              <a:t>73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44EF7B2-82B3-2D4B-A763-E016EFD4D348}"/>
              </a:ext>
            </a:extLst>
          </p:cNvPr>
          <p:cNvSpPr txBox="1"/>
          <p:nvPr/>
        </p:nvSpPr>
        <p:spPr>
          <a:xfrm>
            <a:off x="1900516" y="337830"/>
            <a:ext cx="8507507"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O mesmo pode acontecer com as diferenças causadas pelo aquecimento da parte da vidraça exposta ao sol enquanto que as regiões dentro dos caixilhos não se aquecem.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Fenômeno semelhante ocorre quando se coloca um líquido quente dentro de um copo.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superfície do vidro em contato com a água se aquece e se dilata. Enquanto isto a superfície externa ainda está fria e não “quer” se dilatar. Como resultado gera-se tensões de tração na superfície fria externa, e se este valor for acima do que o vidro pode suportar ele vai quebrar. </a:t>
            </a:r>
            <a:endParaRPr lang="pt-BR" sz="2800" b="1" dirty="0"/>
          </a:p>
        </p:txBody>
      </p:sp>
      <p:sp>
        <p:nvSpPr>
          <p:cNvPr id="2" name="Retângulo: Cantos Arredondados 1">
            <a:extLst>
              <a:ext uri="{FF2B5EF4-FFF2-40B4-BE49-F238E27FC236}">
                <a16:creationId xmlns:a16="http://schemas.microsoft.com/office/drawing/2014/main" id="{4311AC73-6485-9335-5C5B-246E689C3E79}"/>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4BE4CDA-545A-75A9-1BA8-ED78696EBCE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1536466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8180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0" y="6200307"/>
            <a:ext cx="667870" cy="365125"/>
          </a:xfrm>
        </p:spPr>
        <p:txBody>
          <a:bodyPr/>
          <a:lstStyle/>
          <a:p>
            <a:fld id="{547A8FEE-FD5B-4454-8245-15E9C6DFE1BC}" type="slidenum">
              <a:rPr lang="pt-BR" sz="1800" b="1" smtClean="0">
                <a:solidFill>
                  <a:schemeClr val="tx1"/>
                </a:solidFill>
              </a:rPr>
              <a:t>74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5122" name="Picture 2" descr="Ver a imagem de origem">
            <a:extLst>
              <a:ext uri="{FF2B5EF4-FFF2-40B4-BE49-F238E27FC236}">
                <a16:creationId xmlns:a16="http://schemas.microsoft.com/office/drawing/2014/main" id="{21A72128-22CA-CEA1-5F92-0C7C39A1C1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44697" y="1142068"/>
            <a:ext cx="857250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AE3D2C6A-AA5E-67DB-8884-517A2D9BA043}"/>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a:extLst>
              <a:ext uri="{FF2B5EF4-FFF2-40B4-BE49-F238E27FC236}">
                <a16:creationId xmlns:a16="http://schemas.microsoft.com/office/drawing/2014/main" id="{63D2AA2F-1864-7EF8-8644-AD935E4B3C1C}"/>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9842307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102662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74187" y="6200307"/>
            <a:ext cx="667870" cy="365125"/>
          </a:xfrm>
        </p:spPr>
        <p:txBody>
          <a:bodyPr/>
          <a:lstStyle/>
          <a:p>
            <a:fld id="{547A8FEE-FD5B-4454-8245-15E9C6DFE1BC}" type="slidenum">
              <a:rPr lang="pt-BR" sz="1800" b="1" smtClean="0">
                <a:solidFill>
                  <a:schemeClr val="tx1"/>
                </a:solidFill>
              </a:rPr>
              <a:t>75</a:t>
            </a:fld>
            <a:endParaRPr lang="pt-BR" sz="1800" b="1" dirty="0">
              <a:solidFill>
                <a:schemeClr val="tx1"/>
              </a:solidFill>
            </a:endParaRPr>
          </a:p>
        </p:txBody>
      </p:sp>
      <p:sp>
        <p:nvSpPr>
          <p:cNvPr id="5" name="CaixaDeTexto 4">
            <a:extLst>
              <a:ext uri="{FF2B5EF4-FFF2-40B4-BE49-F238E27FC236}">
                <a16:creationId xmlns:a16="http://schemas.microsoft.com/office/drawing/2014/main" id="{652F73EE-6DB5-E012-FE5B-9315121AB9A8}"/>
              </a:ext>
            </a:extLst>
          </p:cNvPr>
          <p:cNvSpPr txBox="1"/>
          <p:nvPr/>
        </p:nvSpPr>
        <p:spPr>
          <a:xfrm>
            <a:off x="10999734" y="1630492"/>
            <a:ext cx="412376" cy="3785652"/>
          </a:xfrm>
          <a:prstGeom prst="rect">
            <a:avLst/>
          </a:prstGeom>
          <a:noFill/>
        </p:spPr>
        <p:txBody>
          <a:bodyPr wrap="square" rtlCol="0">
            <a:spAutoFit/>
          </a:bodyPr>
          <a:lstStyle/>
          <a:p>
            <a:r>
              <a:rPr lang="pt-BR" sz="2400" b="1" dirty="0">
                <a:solidFill>
                  <a:schemeClr val="accent6">
                    <a:lumMod val="75000"/>
                  </a:schemeClr>
                </a:solidFill>
              </a:rPr>
              <a:t>E</a:t>
            </a:r>
          </a:p>
          <a:p>
            <a:r>
              <a:rPr lang="pt-BR" sz="2400" b="1" dirty="0">
                <a:solidFill>
                  <a:schemeClr val="accent6">
                    <a:lumMod val="75000"/>
                  </a:schemeClr>
                </a:solidFill>
              </a:rPr>
              <a:t>L</a:t>
            </a:r>
          </a:p>
          <a:p>
            <a:r>
              <a:rPr lang="pt-BR" sz="2400" b="1" dirty="0">
                <a:solidFill>
                  <a:schemeClr val="accent6">
                    <a:lumMod val="75000"/>
                  </a:schemeClr>
                </a:solidFill>
              </a:rPr>
              <a:t>A</a:t>
            </a:r>
          </a:p>
          <a:p>
            <a:r>
              <a:rPr lang="pt-BR" sz="2400" b="1" dirty="0">
                <a:solidFill>
                  <a:schemeClr val="accent6">
                    <a:lumMod val="75000"/>
                  </a:schemeClr>
                </a:solidFill>
              </a:rPr>
              <a:t>B</a:t>
            </a:r>
          </a:p>
          <a:p>
            <a:r>
              <a:rPr lang="pt-BR" sz="2400" b="1" dirty="0">
                <a:solidFill>
                  <a:schemeClr val="accent6">
                    <a:lumMod val="75000"/>
                  </a:schemeClr>
                </a:solidFill>
              </a:rPr>
              <a:t>O</a:t>
            </a:r>
          </a:p>
          <a:p>
            <a:r>
              <a:rPr lang="pt-BR" sz="2400" b="1" dirty="0">
                <a:solidFill>
                  <a:schemeClr val="accent6">
                    <a:lumMod val="75000"/>
                  </a:schemeClr>
                </a:solidFill>
              </a:rPr>
              <a:t>R</a:t>
            </a:r>
          </a:p>
          <a:p>
            <a:r>
              <a:rPr lang="pt-BR" sz="2400" b="1" dirty="0">
                <a:solidFill>
                  <a:schemeClr val="accent6">
                    <a:lumMod val="75000"/>
                  </a:schemeClr>
                </a:solidFill>
              </a:rPr>
              <a:t>A</a:t>
            </a:r>
          </a:p>
          <a:p>
            <a:r>
              <a:rPr lang="pt-BR" sz="2400" b="1" dirty="0">
                <a:solidFill>
                  <a:schemeClr val="accent6">
                    <a:lumMod val="75000"/>
                  </a:schemeClr>
                </a:solidFill>
              </a:rPr>
              <a:t>Ç</a:t>
            </a:r>
          </a:p>
          <a:p>
            <a:r>
              <a:rPr lang="pt-BR" sz="2400" b="1" dirty="0">
                <a:solidFill>
                  <a:schemeClr val="accent6">
                    <a:lumMod val="75000"/>
                  </a:schemeClr>
                </a:solidFill>
              </a:rPr>
              <a:t>Ã</a:t>
            </a:r>
          </a:p>
          <a:p>
            <a:r>
              <a:rPr lang="pt-BR" sz="2400" b="1" dirty="0">
                <a:solidFill>
                  <a:schemeClr val="accent6">
                    <a:lumMod val="75000"/>
                  </a:schemeClr>
                </a:solidFill>
              </a:rPr>
              <a:t>O</a:t>
            </a: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F1A3E02-1F24-1089-FFB3-0F834F597052}"/>
              </a:ext>
            </a:extLst>
          </p:cNvPr>
          <p:cNvSpPr txBox="1"/>
          <p:nvPr/>
        </p:nvSpPr>
        <p:spPr>
          <a:xfrm>
            <a:off x="1855693" y="173975"/>
            <a:ext cx="8471647"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Desta maneira podemos afirmar que a capacidade de resistir a choques térmicos é inversamente proporcional a quanto o vidro se dilata quando aquecido. Ou seja, quanto maior for a dilatação térmica, menor será a resistência do vidro a mudanças bruscas de temperatura.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dilatação térmica depende da composição química do vidro. Para os vidros sodo-cálcicos, peças de 4 a 5 mm de espessura suportam algo em torno de 60 </a:t>
            </a:r>
            <a:r>
              <a:rPr lang="pt-BR" sz="2800" b="1" i="0" u="none" strike="noStrike" baseline="30000" dirty="0" err="1">
                <a:solidFill>
                  <a:srgbClr val="000000"/>
                </a:solidFill>
                <a:latin typeface="Calibri" panose="020F0502020204030204" pitchFamily="34" charset="0"/>
              </a:rPr>
              <a:t>o</a:t>
            </a:r>
            <a:r>
              <a:rPr lang="pt-BR" sz="2800" b="1" i="0" u="none" strike="noStrike" baseline="0" dirty="0" err="1">
                <a:solidFill>
                  <a:srgbClr val="000000"/>
                </a:solidFill>
                <a:latin typeface="Calibri" panose="020F0502020204030204" pitchFamily="34" charset="0"/>
              </a:rPr>
              <a:t>C</a:t>
            </a:r>
            <a:r>
              <a:rPr lang="pt-BR" sz="105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de diferença de temperatura. É, portanto, desaconselhável colocar água fervendo (100 </a:t>
            </a:r>
            <a:r>
              <a:rPr lang="pt-BR" sz="2800" b="1" i="0" u="none" strike="noStrike" baseline="30000" dirty="0" err="1">
                <a:solidFill>
                  <a:srgbClr val="000000"/>
                </a:solidFill>
                <a:latin typeface="Calibri" panose="020F0502020204030204" pitchFamily="34" charset="0"/>
              </a:rPr>
              <a:t>o</a:t>
            </a:r>
            <a:r>
              <a:rPr lang="pt-BR" sz="2800" b="1" i="0" u="none" strike="noStrike" baseline="0" dirty="0" err="1">
                <a:solidFill>
                  <a:srgbClr val="000000"/>
                </a:solidFill>
                <a:latin typeface="Calibri" panose="020F0502020204030204" pitchFamily="34" charset="0"/>
              </a:rPr>
              <a:t>C</a:t>
            </a:r>
            <a:r>
              <a:rPr lang="pt-BR" sz="2800" b="1" i="0" u="none" strike="noStrike" baseline="0" dirty="0">
                <a:solidFill>
                  <a:srgbClr val="000000"/>
                </a:solidFill>
                <a:latin typeface="Calibri" panose="020F0502020204030204" pitchFamily="34" charset="0"/>
              </a:rPr>
              <a:t>) em um copo de vidro a temperatura ambiente, a não ser que ele seja temperado. </a:t>
            </a:r>
            <a:endParaRPr lang="pt-BR" sz="2800" b="1" dirty="0"/>
          </a:p>
        </p:txBody>
      </p:sp>
      <p:sp>
        <p:nvSpPr>
          <p:cNvPr id="2" name="Retângulo: Cantos Arredondados 1">
            <a:extLst>
              <a:ext uri="{FF2B5EF4-FFF2-40B4-BE49-F238E27FC236}">
                <a16:creationId xmlns:a16="http://schemas.microsoft.com/office/drawing/2014/main" id="{2E2C507C-DF50-4004-58B0-4592A0D6CB07}"/>
              </a:ext>
            </a:extLst>
          </p:cNvPr>
          <p:cNvSpPr/>
          <p:nvPr/>
        </p:nvSpPr>
        <p:spPr>
          <a:xfrm>
            <a:off x="11062444" y="17122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A6D9B3F-2A84-3B46-FC39-46133619DDF0}"/>
              </a:ext>
            </a:extLst>
          </p:cNvPr>
          <p:cNvSpPr txBox="1"/>
          <p:nvPr/>
        </p:nvSpPr>
        <p:spPr>
          <a:xfrm>
            <a:off x="11152134" y="17828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2790905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76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6FED2F2-F385-50F9-C989-F50FBAFBC8D6}"/>
              </a:ext>
            </a:extLst>
          </p:cNvPr>
          <p:cNvSpPr txBox="1"/>
          <p:nvPr/>
        </p:nvSpPr>
        <p:spPr>
          <a:xfrm>
            <a:off x="1882588" y="268557"/>
            <a:ext cx="8579224"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Quanto mais fina for a peça, ainda que produzida com o mesmo vidro, menores serão as diferenças de temperatura entre os pontos frios e quentes e, portanto, mais resistente ela será ao choque térmico.</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A quebra sempre se dá na região mais fria da peça, onde ocorre a tração, e comumente o risco maior de quebra é quando o vidro está quente e sofre um esfriamento rápido. Por exemplo: tirar uma peça do forno e colocá-la sobre uma superfície fria.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Por outro lado, se o aquecimento é homogêneo em toda a superfície, como dentro de um forno, toda a superfície fica comprimida devido ao aquecimento e não há quebra. </a:t>
            </a:r>
            <a:endParaRPr lang="pt-BR" sz="2800" b="1" dirty="0"/>
          </a:p>
        </p:txBody>
      </p:sp>
      <p:sp>
        <p:nvSpPr>
          <p:cNvPr id="2" name="Retângulo: Cantos Arredondados 1">
            <a:extLst>
              <a:ext uri="{FF2B5EF4-FFF2-40B4-BE49-F238E27FC236}">
                <a16:creationId xmlns:a16="http://schemas.microsoft.com/office/drawing/2014/main" id="{823BDD22-F523-4D7F-257F-36DA3E5CA701}"/>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9A50E8E-5BF9-8D4A-EBC5-45FBE8E746E6}"/>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7126772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4" y="6200307"/>
            <a:ext cx="667870" cy="365125"/>
          </a:xfrm>
        </p:spPr>
        <p:txBody>
          <a:bodyPr/>
          <a:lstStyle/>
          <a:p>
            <a:fld id="{547A8FEE-FD5B-4454-8245-15E9C6DFE1BC}" type="slidenum">
              <a:rPr lang="pt-BR" sz="1800" b="1" smtClean="0">
                <a:solidFill>
                  <a:schemeClr val="tx1"/>
                </a:solidFill>
              </a:rPr>
              <a:t>77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4731B76C-4874-187D-2B2A-F03A479E71DE}"/>
              </a:ext>
            </a:extLst>
          </p:cNvPr>
          <p:cNvSpPr txBox="1"/>
          <p:nvPr/>
        </p:nvSpPr>
        <p:spPr>
          <a:xfrm>
            <a:off x="1990164" y="284036"/>
            <a:ext cx="8426823" cy="1384995"/>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Para aumentar a resistência ao choques térmicos de produtos de vidro, fundamentalmente se empregam dois recursos: </a:t>
            </a:r>
            <a:endParaRPr lang="pt-BR" sz="2800" b="1" dirty="0"/>
          </a:p>
        </p:txBody>
      </p:sp>
      <p:sp>
        <p:nvSpPr>
          <p:cNvPr id="9" name="CaixaDeTexto 8">
            <a:extLst>
              <a:ext uri="{FF2B5EF4-FFF2-40B4-BE49-F238E27FC236}">
                <a16:creationId xmlns:a16="http://schemas.microsoft.com/office/drawing/2014/main" id="{DCED1DC7-3F31-2F4F-0FC4-E4C5930D3230}"/>
              </a:ext>
            </a:extLst>
          </p:cNvPr>
          <p:cNvSpPr txBox="1"/>
          <p:nvPr/>
        </p:nvSpPr>
        <p:spPr>
          <a:xfrm>
            <a:off x="2070847" y="2177075"/>
            <a:ext cx="8346140" cy="4154984"/>
          </a:xfrm>
          <a:prstGeom prst="rect">
            <a:avLst/>
          </a:prstGeom>
          <a:noFill/>
        </p:spPr>
        <p:txBody>
          <a:bodyPr wrap="square">
            <a:spAutoFit/>
          </a:bodyPr>
          <a:lstStyle/>
          <a:p>
            <a:pPr algn="just"/>
            <a:r>
              <a:rPr lang="pt-BR" sz="2400" b="1" i="1" u="none" strike="noStrike" baseline="0" dirty="0">
                <a:solidFill>
                  <a:srgbClr val="000000"/>
                </a:solidFill>
                <a:latin typeface="Calibri" panose="020F0502020204030204" pitchFamily="34" charset="0"/>
              </a:rPr>
              <a:t>1 - A têmpera, que deixa a superfície do vidro em compressão e neste caso as diferenças de temperaturas devem ser maiores para poderem eliminar o efeito de compressão da superfície, ocasionada pela têmpera, e provocar a quebra. A resistência destes vidros chega até cerca de 200 </a:t>
            </a:r>
            <a:r>
              <a:rPr lang="pt-BR" sz="2400" b="1" i="1" u="none" strike="noStrike" baseline="30000" dirty="0" err="1">
                <a:solidFill>
                  <a:srgbClr val="000000"/>
                </a:solidFill>
                <a:latin typeface="Calibri" panose="020F0502020204030204" pitchFamily="34" charset="0"/>
              </a:rPr>
              <a:t>o</a:t>
            </a:r>
            <a:r>
              <a:rPr lang="pt-BR" sz="2400" b="1" i="1" u="none" strike="noStrike" baseline="0" dirty="0" err="1">
                <a:solidFill>
                  <a:srgbClr val="000000"/>
                </a:solidFill>
                <a:latin typeface="Calibri" panose="020F0502020204030204" pitchFamily="34" charset="0"/>
              </a:rPr>
              <a:t>C.</a:t>
            </a:r>
            <a:endParaRPr lang="pt-BR" sz="2400" b="1" i="1" u="none" strike="noStrike" baseline="0" dirty="0">
              <a:solidFill>
                <a:srgbClr val="000000"/>
              </a:solidFill>
              <a:latin typeface="Calibri" panose="020F0502020204030204" pitchFamily="34" charset="0"/>
            </a:endParaRPr>
          </a:p>
          <a:p>
            <a:pPr algn="just"/>
            <a:r>
              <a:rPr lang="pt-BR" sz="2400" b="1" i="1" u="none" strike="noStrike" baseline="0" dirty="0">
                <a:solidFill>
                  <a:srgbClr val="000000"/>
                </a:solidFill>
                <a:latin typeface="Calibri" panose="020F0502020204030204" pitchFamily="34" charset="0"/>
              </a:rPr>
              <a:t> </a:t>
            </a:r>
          </a:p>
          <a:p>
            <a:pPr algn="just"/>
            <a:r>
              <a:rPr lang="pt-BR" sz="2400" b="1" i="1" u="none" strike="noStrike" baseline="0" dirty="0">
                <a:solidFill>
                  <a:srgbClr val="000000"/>
                </a:solidFill>
                <a:latin typeface="Calibri" panose="020F0502020204030204" pitchFamily="34" charset="0"/>
              </a:rPr>
              <a:t>2 - A mudança da composição do vidro para outra que dilate menos com o aquecimento, É o caso do </a:t>
            </a:r>
            <a:r>
              <a:rPr lang="pt-BR" sz="2400" b="1" i="1" u="none" strike="noStrike" baseline="0" dirty="0" err="1">
                <a:solidFill>
                  <a:srgbClr val="000000"/>
                </a:solidFill>
                <a:latin typeface="Calibri" panose="020F0502020204030204" pitchFamily="34" charset="0"/>
              </a:rPr>
              <a:t>Pyrex</a:t>
            </a:r>
            <a:r>
              <a:rPr lang="pt-BR" sz="2400" b="1" i="1" u="none" strike="noStrike" baseline="0" dirty="0">
                <a:solidFill>
                  <a:srgbClr val="000000"/>
                </a:solidFill>
                <a:latin typeface="Calibri" panose="020F0502020204030204" pitchFamily="34" charset="0"/>
              </a:rPr>
              <a:t>, que trata-se de um vidro </a:t>
            </a:r>
            <a:r>
              <a:rPr lang="pt-BR" sz="2400" b="1" i="1" u="none" strike="noStrike" baseline="0" dirty="0" err="1">
                <a:solidFill>
                  <a:srgbClr val="000000"/>
                </a:solidFill>
                <a:latin typeface="Calibri" panose="020F0502020204030204" pitchFamily="34" charset="0"/>
              </a:rPr>
              <a:t>borossilicato</a:t>
            </a:r>
            <a:r>
              <a:rPr lang="pt-BR" sz="2400" b="1" i="1" u="none" strike="noStrike" baseline="0" dirty="0">
                <a:solidFill>
                  <a:srgbClr val="000000"/>
                </a:solidFill>
                <a:latin typeface="Calibri" panose="020F0502020204030204" pitchFamily="34" charset="0"/>
              </a:rPr>
              <a:t>, que dilata cerca de 60% menos do que um vidro sodo-cálcico para as mesmas temperaturas, e por isso pode resistir a esfriamentos bruscos de até 150 </a:t>
            </a:r>
            <a:r>
              <a:rPr lang="pt-BR" sz="2400" b="1" i="1" u="none" strike="noStrike" baseline="30000" dirty="0" err="1">
                <a:solidFill>
                  <a:srgbClr val="000000"/>
                </a:solidFill>
                <a:latin typeface="Calibri" panose="020F0502020204030204" pitchFamily="34" charset="0"/>
              </a:rPr>
              <a:t>o</a:t>
            </a:r>
            <a:r>
              <a:rPr lang="pt-BR" sz="2400" b="1" i="1" u="none" strike="noStrike" baseline="0" dirty="0" err="1">
                <a:solidFill>
                  <a:srgbClr val="000000"/>
                </a:solidFill>
                <a:latin typeface="Calibri" panose="020F0502020204030204" pitchFamily="34" charset="0"/>
              </a:rPr>
              <a:t>C.</a:t>
            </a:r>
            <a:r>
              <a:rPr lang="pt-BR" sz="2400" b="1" i="1" u="none" strike="noStrike" baseline="0" dirty="0">
                <a:solidFill>
                  <a:srgbClr val="000000"/>
                </a:solidFill>
                <a:latin typeface="Calibri" panose="020F0502020204030204" pitchFamily="34" charset="0"/>
              </a:rPr>
              <a:t> </a:t>
            </a:r>
            <a:endParaRPr lang="pt-BR" sz="2400" b="1" i="1" dirty="0"/>
          </a:p>
        </p:txBody>
      </p:sp>
      <p:sp>
        <p:nvSpPr>
          <p:cNvPr id="2" name="Retângulo: Cantos Arredondados 1">
            <a:extLst>
              <a:ext uri="{FF2B5EF4-FFF2-40B4-BE49-F238E27FC236}">
                <a16:creationId xmlns:a16="http://schemas.microsoft.com/office/drawing/2014/main" id="{33513A30-B272-4672-0F33-0F2110D06D40}"/>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9A1547A-43DD-5A58-373A-6FC158B071B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9561681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2" y="6200307"/>
            <a:ext cx="667870" cy="365125"/>
          </a:xfrm>
        </p:spPr>
        <p:txBody>
          <a:bodyPr/>
          <a:lstStyle/>
          <a:p>
            <a:fld id="{547A8FEE-FD5B-4454-8245-15E9C6DFE1BC}" type="slidenum">
              <a:rPr lang="pt-BR" sz="1800" b="1" smtClean="0">
                <a:solidFill>
                  <a:schemeClr val="tx1"/>
                </a:solidFill>
              </a:rPr>
              <a:t>78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8D2ABE6-22C1-A013-CB8A-14F15841B11E}"/>
              </a:ext>
            </a:extLst>
          </p:cNvPr>
          <p:cNvSpPr txBox="1"/>
          <p:nvPr/>
        </p:nvSpPr>
        <p:spPr>
          <a:xfrm>
            <a:off x="1873623" y="289679"/>
            <a:ext cx="8606118" cy="6124754"/>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Cor</a:t>
            </a:r>
            <a:r>
              <a:rPr lang="pt-BR" sz="2800" b="1" i="0" u="none" strike="noStrike" baseline="0" dirty="0">
                <a:solidFill>
                  <a:srgbClr val="000000"/>
                </a:solidFill>
                <a:latin typeface="Calibri" panose="020F0502020204030204" pitchFamily="34" charset="0"/>
              </a:rPr>
              <a:t>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A cor nos vidros é gerada por componentes que são dissolvidos em sua massa durante sua elaboração. Normalmente são metais que interagem com a luz filtrando algumas cores e deixando passar outras.</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As cores no vidro além do aspecto estético têm a função de filtrar determinadas radiações de luz que sejam indesejáveis. No caso de embalagem de bebidas e medicamentos é a radiação ultravioleta que pode deteriorar o conteúdo delas. É por isso que as cervejas e os vinhos normalmente são envasados em recipientes verdes ou âmbar. </a:t>
            </a:r>
            <a:endParaRPr lang="pt-BR" sz="2800" b="1" dirty="0"/>
          </a:p>
        </p:txBody>
      </p:sp>
      <p:sp>
        <p:nvSpPr>
          <p:cNvPr id="2" name="Retângulo: Cantos Arredondados 1">
            <a:extLst>
              <a:ext uri="{FF2B5EF4-FFF2-40B4-BE49-F238E27FC236}">
                <a16:creationId xmlns:a16="http://schemas.microsoft.com/office/drawing/2014/main" id="{433C6EB7-1696-1D54-8CF1-71A8C955F8BE}"/>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D1A1F66-7BCD-4FB0-5E82-752CE6B34311}"/>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1485195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79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1C2A042-99B5-ED98-CE5A-A2D8C7D823FF}"/>
              </a:ext>
            </a:extLst>
          </p:cNvPr>
          <p:cNvSpPr txBox="1"/>
          <p:nvPr/>
        </p:nvSpPr>
        <p:spPr>
          <a:xfrm>
            <a:off x="2084294" y="1630492"/>
            <a:ext cx="8023412" cy="3108543"/>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No caso das vidraças além da filtragem do ultravioleta, que também desbota mobiliário e tecido, procura se evitar a passagem do infravermelho responsável pelo aquecimento e assim incrementar o conforto térmico e economia de energia despendida com ar condicionado no interior de veículos e residências. </a:t>
            </a:r>
            <a:endParaRPr lang="pt-BR" sz="2800" b="1" dirty="0"/>
          </a:p>
        </p:txBody>
      </p:sp>
      <p:sp>
        <p:nvSpPr>
          <p:cNvPr id="2" name="Retângulo: Cantos Arredondados 1">
            <a:extLst>
              <a:ext uri="{FF2B5EF4-FFF2-40B4-BE49-F238E27FC236}">
                <a16:creationId xmlns:a16="http://schemas.microsoft.com/office/drawing/2014/main" id="{75D88941-6CD9-68CD-673F-6D492DD18DE8}"/>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B90FB7C-CC4F-6925-3EDF-DAFEEB1DF0E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5317829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Cantos Arredondados 4">
            <a:extLst>
              <a:ext uri="{FF2B5EF4-FFF2-40B4-BE49-F238E27FC236}">
                <a16:creationId xmlns:a16="http://schemas.microsoft.com/office/drawing/2014/main" id="{09782A56-BBE8-E502-34FE-B23EF1CDD42D}"/>
              </a:ext>
            </a:extLst>
          </p:cNvPr>
          <p:cNvSpPr/>
          <p:nvPr/>
        </p:nvSpPr>
        <p:spPr>
          <a:xfrm>
            <a:off x="11116282" y="1447050"/>
            <a:ext cx="484095" cy="440120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8041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83157" y="6200307"/>
            <a:ext cx="667870" cy="365125"/>
          </a:xfrm>
        </p:spPr>
        <p:txBody>
          <a:bodyPr/>
          <a:lstStyle/>
          <a:p>
            <a:fld id="{547A8FEE-FD5B-4454-8245-15E9C6DFE1BC}" type="slidenum">
              <a:rPr lang="pt-BR" sz="1800" b="1" smtClean="0">
                <a:solidFill>
                  <a:schemeClr val="tx1"/>
                </a:solidFill>
              </a:rPr>
              <a:t>8</a:t>
            </a:fld>
            <a:endParaRPr lang="pt-BR" sz="1800" b="1" dirty="0">
              <a:solidFill>
                <a:schemeClr val="tx1"/>
              </a:solidFill>
            </a:endParaRPr>
          </a:p>
        </p:txBody>
      </p:sp>
      <p:sp>
        <p:nvSpPr>
          <p:cNvPr id="3" name="CaixaDeTexto 2">
            <a:extLst>
              <a:ext uri="{FF2B5EF4-FFF2-40B4-BE49-F238E27FC236}">
                <a16:creationId xmlns:a16="http://schemas.microsoft.com/office/drawing/2014/main" id="{ADF77D92-8467-918E-CEA8-9594B917E2DC}"/>
              </a:ext>
            </a:extLst>
          </p:cNvPr>
          <p:cNvSpPr txBox="1"/>
          <p:nvPr/>
        </p:nvSpPr>
        <p:spPr>
          <a:xfrm>
            <a:off x="11152097"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
        <p:nvSpPr>
          <p:cNvPr id="7" name="CaixaDeTexto 6">
            <a:extLst>
              <a:ext uri="{FF2B5EF4-FFF2-40B4-BE49-F238E27FC236}">
                <a16:creationId xmlns:a16="http://schemas.microsoft.com/office/drawing/2014/main" id="{D853AD3F-FBEF-4209-C00C-382F8989C871}"/>
              </a:ext>
            </a:extLst>
          </p:cNvPr>
          <p:cNvSpPr txBox="1"/>
          <p:nvPr/>
        </p:nvSpPr>
        <p:spPr>
          <a:xfrm>
            <a:off x="430306" y="1550777"/>
            <a:ext cx="9921989" cy="4832092"/>
          </a:xfrm>
          <a:prstGeom prst="rect">
            <a:avLst/>
          </a:prstGeom>
          <a:noFill/>
        </p:spPr>
        <p:txBody>
          <a:bodyPr wrap="square">
            <a:spAutoFit/>
          </a:bodyPr>
          <a:lstStyle/>
          <a:p>
            <a:pPr algn="just"/>
            <a:r>
              <a:rPr lang="pt-BR" sz="2800" b="1" dirty="0"/>
              <a:t>	Apesar de não serem usualmente apresentados como tal, os vidros podem ser considerados como um subgrupo dos materiais cerâmicos. </a:t>
            </a:r>
          </a:p>
          <a:p>
            <a:pPr algn="just"/>
            <a:endParaRPr lang="pt-BR" sz="2800" b="1" dirty="0"/>
          </a:p>
          <a:p>
            <a:pPr algn="just"/>
            <a:r>
              <a:rPr lang="pt-BR" sz="2800" b="1" dirty="0"/>
              <a:t>	Entretanto, devido à sua estrutura peculiar (ausência de organização cristalina), e diferença na sequência de operações de fabricação (o vidro inicialmente é fundido no forno e depois é conformado, enquanto que as cerâmicas primeiro são conformadas e depois é que passam num forno a alta temperatura), os vidros são geralmente tratados como um grupo à parte da cerâmica.</a:t>
            </a:r>
          </a:p>
        </p:txBody>
      </p:sp>
    </p:spTree>
    <p:extLst>
      <p:ext uri="{BB962C8B-B14F-4D97-AF65-F5344CB8AC3E}">
        <p14:creationId xmlns:p14="http://schemas.microsoft.com/office/powerpoint/2010/main" val="34487850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1" y="6200307"/>
            <a:ext cx="667870" cy="365125"/>
          </a:xfrm>
        </p:spPr>
        <p:txBody>
          <a:bodyPr/>
          <a:lstStyle/>
          <a:p>
            <a:fld id="{547A8FEE-FD5B-4454-8245-15E9C6DFE1BC}" type="slidenum">
              <a:rPr lang="pt-BR" sz="1800" b="1" smtClean="0">
                <a:solidFill>
                  <a:schemeClr val="tx1"/>
                </a:solidFill>
              </a:rPr>
              <a:t>80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F15AA0D-EEC1-B741-22BA-862E3B935808}"/>
              </a:ext>
            </a:extLst>
          </p:cNvPr>
          <p:cNvSpPr txBox="1"/>
          <p:nvPr/>
        </p:nvSpPr>
        <p:spPr>
          <a:xfrm>
            <a:off x="1900517" y="238943"/>
            <a:ext cx="8480611" cy="3539430"/>
          </a:xfrm>
          <a:prstGeom prst="rect">
            <a:avLst/>
          </a:prstGeom>
          <a:noFill/>
        </p:spPr>
        <p:txBody>
          <a:bodyPr wrap="square">
            <a:spAutoFit/>
          </a:bodyPr>
          <a:lstStyle/>
          <a:p>
            <a:pPr algn="just"/>
            <a:r>
              <a:rPr lang="pt-BR" sz="2800" b="1" dirty="0">
                <a:solidFill>
                  <a:srgbClr val="FF0000"/>
                </a:solidFill>
                <a:latin typeface="Calibri" panose="020F0502020204030204" pitchFamily="34" charset="0"/>
              </a:rPr>
              <a:t>Matérias Primas</a:t>
            </a:r>
          </a:p>
          <a:p>
            <a:pPr algn="just"/>
            <a:r>
              <a:rPr lang="pt-BR" sz="2800" b="1" dirty="0">
                <a:solidFill>
                  <a:srgbClr val="000000"/>
                </a:solidFill>
                <a:latin typeface="Calibri" panose="020F0502020204030204" pitchFamily="34" charset="0"/>
              </a:rPr>
              <a:t> </a:t>
            </a:r>
            <a:endParaRPr lang="pt-BR" sz="2800" b="1" dirty="0"/>
          </a:p>
          <a:p>
            <a:pPr algn="just"/>
            <a:r>
              <a:rPr lang="pt-BR" sz="2800" b="1" i="0" u="none" strike="noStrike" baseline="0" dirty="0">
                <a:solidFill>
                  <a:srgbClr val="000000"/>
                </a:solidFill>
                <a:latin typeface="Calibri" panose="020F0502020204030204" pitchFamily="34" charset="0"/>
              </a:rPr>
              <a:t>	As matérias primas são muito importantes no processo de elaboração do vidro, pois tudo o que se coloca no forno de fusão sai na forma de vidro, ou seja, não existe recurso de separar algo que foi enfornado errado e todo erro acaba comprometendo a qualidade dos produtos. </a:t>
            </a:r>
          </a:p>
        </p:txBody>
      </p:sp>
      <p:pic>
        <p:nvPicPr>
          <p:cNvPr id="6146" name="Picture 2" descr="Ver a imagem de origem">
            <a:extLst>
              <a:ext uri="{FF2B5EF4-FFF2-40B4-BE49-F238E27FC236}">
                <a16:creationId xmlns:a16="http://schemas.microsoft.com/office/drawing/2014/main" id="{93CEA80B-CE3F-CDFD-112D-D7563CA02C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06171" y="4034981"/>
            <a:ext cx="2584076" cy="258407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Ver a imagem de origem">
            <a:extLst>
              <a:ext uri="{FF2B5EF4-FFF2-40B4-BE49-F238E27FC236}">
                <a16:creationId xmlns:a16="http://schemas.microsoft.com/office/drawing/2014/main" id="{7FF50B2C-56EF-F658-8324-0991A11A3B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31978" y="4024523"/>
            <a:ext cx="3366033" cy="2530451"/>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468E5ED7-F9ED-6B09-9BE9-274166B9AE3B}"/>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DA59D3F-568E-C4AE-FF87-227A001211C9}"/>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3815036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7" y="6200307"/>
            <a:ext cx="667870" cy="365125"/>
          </a:xfrm>
        </p:spPr>
        <p:txBody>
          <a:bodyPr/>
          <a:lstStyle/>
          <a:p>
            <a:fld id="{547A8FEE-FD5B-4454-8245-15E9C6DFE1BC}" type="slidenum">
              <a:rPr lang="pt-BR" sz="1800" b="1" smtClean="0">
                <a:solidFill>
                  <a:schemeClr val="tx1"/>
                </a:solidFill>
              </a:rPr>
              <a:t>81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E66D157-37C6-F2AF-B02C-26AB5185985F}"/>
              </a:ext>
            </a:extLst>
          </p:cNvPr>
          <p:cNvSpPr txBox="1"/>
          <p:nvPr/>
        </p:nvSpPr>
        <p:spPr>
          <a:xfrm>
            <a:off x="1936375" y="218799"/>
            <a:ext cx="8668872"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 qualidade das matérias-primas é muito importante para a obtenção de bons resultados na produção.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Só para sentirmos o quanto isso é importante consideremos uma chapa de vidro de 20 metros quadrados e dez milímetros de espessura.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Ela pesa 500 quilos e para elaborar essa quantidade de vidro são necessários 350 quilos de areia. Se nessa chapa tiver uma inclusão, um material que entrou como contaminante e não se fundiu no forno, de 0,5 milímetro de diâmetro ela será reprovada. Ou seja, um contaminante de 0,5mm de diâmetro em cada 350 quilos de areia pode reprovar toda a produção. </a:t>
            </a:r>
            <a:endParaRPr lang="pt-BR" sz="2800" b="1" dirty="0"/>
          </a:p>
        </p:txBody>
      </p:sp>
      <p:sp>
        <p:nvSpPr>
          <p:cNvPr id="2" name="Retângulo: Cantos Arredondados 1">
            <a:extLst>
              <a:ext uri="{FF2B5EF4-FFF2-40B4-BE49-F238E27FC236}">
                <a16:creationId xmlns:a16="http://schemas.microsoft.com/office/drawing/2014/main" id="{1EE2BCEC-0015-FD02-732A-774C2846806C}"/>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6FB37314-5C59-E245-5C6E-98BBAA9019B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56958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3698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82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F71825AD-85B0-4306-80EC-EA278A9E4818}"/>
              </a:ext>
            </a:extLst>
          </p:cNvPr>
          <p:cNvSpPr txBox="1"/>
          <p:nvPr/>
        </p:nvSpPr>
        <p:spPr>
          <a:xfrm>
            <a:off x="2030783" y="1198379"/>
            <a:ext cx="8649866" cy="4401205"/>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Além disso, a partir do momento em que se resolva o problema que está gerando o defeito, como, por exemplo, se troque a areia por outra não contaminada, ainda se leva alguns dias para se limpar o vidro contaminado que se encontra como lastro dentro do forno.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As matérias-primas são empregadas todas na forma de sólidos granulados com os grãos variando de 0,1 a 2,0 mm de diâmetro. </a:t>
            </a:r>
            <a:endParaRPr lang="pt-BR" sz="2800" b="1" dirty="0"/>
          </a:p>
        </p:txBody>
      </p:sp>
      <p:sp>
        <p:nvSpPr>
          <p:cNvPr id="2" name="Retângulo: Cantos Arredondados 1">
            <a:extLst>
              <a:ext uri="{FF2B5EF4-FFF2-40B4-BE49-F238E27FC236}">
                <a16:creationId xmlns:a16="http://schemas.microsoft.com/office/drawing/2014/main" id="{BE106FF0-1396-91FD-94BB-43B40BC6F277}"/>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A589550A-E670-AD9F-C6A4-1A11B71C14F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5161298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83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1EAD76B9-2A92-031C-DB32-4A446A565995}"/>
              </a:ext>
            </a:extLst>
          </p:cNvPr>
          <p:cNvSpPr txBox="1"/>
          <p:nvPr/>
        </p:nvSpPr>
        <p:spPr>
          <a:xfrm>
            <a:off x="1918446" y="185818"/>
            <a:ext cx="8606118" cy="6555641"/>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Todas devem ser controladas e mantidas dentro de rígidas especificações tanto no aspecto químico quanto no aspecto granulométrico, ou seja, no tamanho dos grãos em que se apresentam, e ainda estar isentas de contaminações não fusíveis no forno ou que possam afetar alguma propriedade, como cor por exemplo.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Impurezas presentes nas matérias primas podem trazer defeitos como inclusões na massa de vidro ou dificuldade na fusão da composição. Grãos muito grandes podem passar pelo forno sem serem fundidos gerando defeitos. Grãos muito finos podem ser arrastados pelos gases, atacar os revestimentos dos fornos, entupirem os canais de fumaças e se constituírem material particulado poluente. </a:t>
            </a:r>
            <a:endParaRPr lang="pt-BR" sz="2800" b="1" dirty="0"/>
          </a:p>
        </p:txBody>
      </p:sp>
      <p:sp>
        <p:nvSpPr>
          <p:cNvPr id="2" name="Retângulo: Cantos Arredondados 1">
            <a:extLst>
              <a:ext uri="{FF2B5EF4-FFF2-40B4-BE49-F238E27FC236}">
                <a16:creationId xmlns:a16="http://schemas.microsoft.com/office/drawing/2014/main" id="{8149550F-F154-DB5A-1805-83C7C6B4D0A4}"/>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86AE8E1-2E58-9C8B-BEBA-A8E9919EEA8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9318917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6" y="6200307"/>
            <a:ext cx="667870" cy="365125"/>
          </a:xfrm>
        </p:spPr>
        <p:txBody>
          <a:bodyPr/>
          <a:lstStyle/>
          <a:p>
            <a:fld id="{547A8FEE-FD5B-4454-8245-15E9C6DFE1BC}" type="slidenum">
              <a:rPr lang="pt-BR" sz="1800" b="1" smtClean="0">
                <a:solidFill>
                  <a:schemeClr val="tx1"/>
                </a:solidFill>
              </a:rPr>
              <a:t>84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6F24F6E6-2498-EBEC-0E73-E0B8E1B8EC54}"/>
              </a:ext>
            </a:extLst>
          </p:cNvPr>
          <p:cNvSpPr txBox="1"/>
          <p:nvPr/>
        </p:nvSpPr>
        <p:spPr>
          <a:xfrm>
            <a:off x="1785052" y="782669"/>
            <a:ext cx="8712619" cy="4832092"/>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 grande maioria das matérias-primas empregadas na produção do vidro é de minerais naturais extraídos da natureza.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extração de minerais é uma atividade controlada pelo Departamento Nacional de Produção Mineral (DNPM) e deve ser executada com um mínimo de interferência com o meio ambiente. Os locais de extração ao final do uso devem ser entregues recuperados e tudo isso deve ser muito bem documentado antes mesmo do início da exploração. </a:t>
            </a:r>
            <a:endParaRPr lang="pt-BR" sz="2800" b="1" dirty="0"/>
          </a:p>
        </p:txBody>
      </p:sp>
      <p:sp>
        <p:nvSpPr>
          <p:cNvPr id="2" name="Retângulo: Cantos Arredondados 1">
            <a:extLst>
              <a:ext uri="{FF2B5EF4-FFF2-40B4-BE49-F238E27FC236}">
                <a16:creationId xmlns:a16="http://schemas.microsoft.com/office/drawing/2014/main" id="{AD0372C7-26D8-7380-E331-86DBE56D5761}"/>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837FC0B-DE9C-E442-4B01-A30C88F3E191}"/>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35495213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2" y="6200307"/>
            <a:ext cx="667870" cy="365125"/>
          </a:xfrm>
        </p:spPr>
        <p:txBody>
          <a:bodyPr/>
          <a:lstStyle/>
          <a:p>
            <a:fld id="{547A8FEE-FD5B-4454-8245-15E9C6DFE1BC}" type="slidenum">
              <a:rPr lang="pt-BR" sz="1800" b="1" smtClean="0">
                <a:solidFill>
                  <a:schemeClr val="tx1"/>
                </a:solidFill>
              </a:rPr>
              <a:t>85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2D19944E-98A3-61E7-5AD3-16780C9DAAC1}"/>
              </a:ext>
            </a:extLst>
          </p:cNvPr>
          <p:cNvSpPr txBox="1"/>
          <p:nvPr/>
        </p:nvSpPr>
        <p:spPr>
          <a:xfrm>
            <a:off x="1945341" y="607202"/>
            <a:ext cx="8426824" cy="526297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Todos os minerais empregados como matérias primas devem passar por algum tipo de beneficiamento que garantam o atendimento das especificações.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tipo de beneficiamento empregado depende das características do produto bruto original e das especificações exigidas pela produção.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A fornecedora da sílica, a base do vidro, é a areia que é encontrada em depósitos onde foi acumulada através do tempo pela ação da erosão das intempéries sobre as rochas. </a:t>
            </a:r>
            <a:endParaRPr lang="pt-BR" sz="2800" b="1" dirty="0"/>
          </a:p>
        </p:txBody>
      </p:sp>
      <p:sp>
        <p:nvSpPr>
          <p:cNvPr id="2" name="Retângulo: Cantos Arredondados 1">
            <a:extLst>
              <a:ext uri="{FF2B5EF4-FFF2-40B4-BE49-F238E27FC236}">
                <a16:creationId xmlns:a16="http://schemas.microsoft.com/office/drawing/2014/main" id="{565D864A-4DAE-2520-78E9-461D861FAAA3}"/>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015C4862-8DA8-3D64-1211-E858780E98D0}"/>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45672847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86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44347BBB-077F-E26B-E190-E92124B825E2}"/>
              </a:ext>
            </a:extLst>
          </p:cNvPr>
          <p:cNvSpPr txBox="1"/>
          <p:nvPr/>
        </p:nvSpPr>
        <p:spPr>
          <a:xfrm>
            <a:off x="1927412" y="446945"/>
            <a:ext cx="8489576" cy="5693866"/>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A areia é a matéria prima presente em maior volume na composição. Também é a mais difícil de fundir.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Figura mostra uma jazida de extração de areia. Neste caso a própria natureza ajudou constituindo um depósito imenso de minério originário do desgaste de rochas e que se acumulou, quer seja pela ação de ventos ou da água de rios, já na forma granulada necessária para a introdução das composições vidreiras.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Ainda assim está areia deve ser beneficiada para separar os grãos muito finos e os muito grossos e livrá-la de componentes prejudiciais ao vidro. </a:t>
            </a:r>
            <a:endParaRPr lang="pt-BR" sz="2800" b="1" dirty="0"/>
          </a:p>
        </p:txBody>
      </p:sp>
      <p:sp>
        <p:nvSpPr>
          <p:cNvPr id="2" name="Retângulo: Cantos Arredondados 1">
            <a:extLst>
              <a:ext uri="{FF2B5EF4-FFF2-40B4-BE49-F238E27FC236}">
                <a16:creationId xmlns:a16="http://schemas.microsoft.com/office/drawing/2014/main" id="{D0661D11-8973-EDC1-D459-1C2A5E84DE52}"/>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9EBE09D1-B74C-2246-8939-56364DDAFE42}"/>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85719962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9076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38325" y="6200307"/>
            <a:ext cx="667870" cy="365125"/>
          </a:xfrm>
        </p:spPr>
        <p:txBody>
          <a:bodyPr/>
          <a:lstStyle/>
          <a:p>
            <a:fld id="{547A8FEE-FD5B-4454-8245-15E9C6DFE1BC}" type="slidenum">
              <a:rPr lang="pt-BR" sz="1800" b="1" smtClean="0">
                <a:solidFill>
                  <a:schemeClr val="tx1"/>
                </a:solidFill>
              </a:rPr>
              <a:t>87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28B10E91-1FDE-794C-05AD-CE1D300A3460}"/>
              </a:ext>
            </a:extLst>
          </p:cNvPr>
          <p:cNvPicPr>
            <a:picLocks noChangeAspect="1"/>
          </p:cNvPicPr>
          <p:nvPr/>
        </p:nvPicPr>
        <p:blipFill>
          <a:blip r:embed="rId6"/>
          <a:stretch>
            <a:fillRect/>
          </a:stretch>
        </p:blipFill>
        <p:spPr>
          <a:xfrm>
            <a:off x="2307208" y="346671"/>
            <a:ext cx="8033329" cy="6116881"/>
          </a:xfrm>
          <a:prstGeom prst="rect">
            <a:avLst/>
          </a:prstGeom>
        </p:spPr>
      </p:pic>
      <p:sp>
        <p:nvSpPr>
          <p:cNvPr id="2" name="Retângulo: Cantos Arredondados 1">
            <a:extLst>
              <a:ext uri="{FF2B5EF4-FFF2-40B4-BE49-F238E27FC236}">
                <a16:creationId xmlns:a16="http://schemas.microsoft.com/office/drawing/2014/main" id="{1AEEC48A-6BD0-A658-D230-630E360F2FB8}"/>
              </a:ext>
            </a:extLst>
          </p:cNvPr>
          <p:cNvSpPr/>
          <p:nvPr/>
        </p:nvSpPr>
        <p:spPr>
          <a:xfrm>
            <a:off x="11008659" y="1559859"/>
            <a:ext cx="502066" cy="393550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B49FD67E-F112-CC62-21E6-612658353DD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79119236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88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6918B8D6-C8D2-E091-D950-F250253821DF}"/>
              </a:ext>
            </a:extLst>
          </p:cNvPr>
          <p:cNvSpPr txBox="1"/>
          <p:nvPr/>
        </p:nvSpPr>
        <p:spPr>
          <a:xfrm>
            <a:off x="1793994" y="1028744"/>
            <a:ext cx="8775372" cy="526297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Os fornecedores de cálcio, magnésio e alumina são rochas que devem ser retiradas como em pedreiras e depois moídas para chegarem à granulometria adequada. </a:t>
            </a:r>
          </a:p>
          <a:p>
            <a:pPr algn="just"/>
            <a:endParaRPr lang="pt-BR" sz="2800" b="1" i="0" u="none" strike="noStrike" baseline="0" dirty="0">
              <a:solidFill>
                <a:srgbClr val="000000"/>
              </a:solidFill>
              <a:latin typeface="Calibri" panose="020F0502020204030204" pitchFamily="34" charset="0"/>
            </a:endParaRPr>
          </a:p>
          <a:p>
            <a:pPr algn="just"/>
            <a:r>
              <a:rPr lang="pt-BR" sz="2800" b="1" dirty="0">
                <a:solidFill>
                  <a:srgbClr val="000000"/>
                </a:solidFill>
                <a:latin typeface="Calibri" panose="020F0502020204030204" pitchFamily="34" charset="0"/>
              </a:rPr>
              <a:t>	</a:t>
            </a:r>
            <a:r>
              <a:rPr lang="pt-BR" sz="2800" b="1" i="0" u="none" strike="noStrike" baseline="0" dirty="0">
                <a:solidFill>
                  <a:srgbClr val="000000"/>
                </a:solidFill>
                <a:latin typeface="Calibri" panose="020F0502020204030204" pitchFamily="34" charset="0"/>
              </a:rPr>
              <a:t>Normalmente são separadas por explosões que formam grandes pedaços que são moídos até chegarem ao tamanho de grãos necessários para a utilização na composição.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A Figura </a:t>
            </a:r>
            <a:r>
              <a:rPr lang="pt-BR" sz="2800" b="1" dirty="0">
                <a:solidFill>
                  <a:srgbClr val="000000"/>
                </a:solidFill>
                <a:latin typeface="Calibri" panose="020F0502020204030204" pitchFamily="34" charset="0"/>
              </a:rPr>
              <a:t>a seguir</a:t>
            </a:r>
            <a:r>
              <a:rPr lang="pt-BR" sz="2800" b="1" i="0" u="none" strike="noStrike" baseline="0" dirty="0">
                <a:solidFill>
                  <a:srgbClr val="000000"/>
                </a:solidFill>
                <a:latin typeface="Calibri" panose="020F0502020204030204" pitchFamily="34" charset="0"/>
              </a:rPr>
              <a:t> mostra uma jazida de calcário que é o mineral normalmente empregado para fornecer o cálcio ao vidro. </a:t>
            </a:r>
            <a:endParaRPr lang="pt-BR" sz="2800" b="1" dirty="0"/>
          </a:p>
        </p:txBody>
      </p:sp>
      <p:sp>
        <p:nvSpPr>
          <p:cNvPr id="2" name="Retângulo: Cantos Arredondados 1">
            <a:extLst>
              <a:ext uri="{FF2B5EF4-FFF2-40B4-BE49-F238E27FC236}">
                <a16:creationId xmlns:a16="http://schemas.microsoft.com/office/drawing/2014/main" id="{EEF6FB6A-75CA-5E0C-0890-034C8918C3A0}"/>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C17B93A-8619-0F35-E74F-9AAD73DD38C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1905383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45946"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793506" y="6200307"/>
            <a:ext cx="667870" cy="365125"/>
          </a:xfrm>
        </p:spPr>
        <p:txBody>
          <a:bodyPr/>
          <a:lstStyle/>
          <a:p>
            <a:fld id="{547A8FEE-FD5B-4454-8245-15E9C6DFE1BC}" type="slidenum">
              <a:rPr lang="pt-BR" sz="1800" b="1" smtClean="0">
                <a:solidFill>
                  <a:schemeClr val="tx1"/>
                </a:solidFill>
              </a:rPr>
              <a:t>89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pic>
        <p:nvPicPr>
          <p:cNvPr id="3" name="Imagem 2">
            <a:extLst>
              <a:ext uri="{FF2B5EF4-FFF2-40B4-BE49-F238E27FC236}">
                <a16:creationId xmlns:a16="http://schemas.microsoft.com/office/drawing/2014/main" id="{04B82C67-6C50-3BBC-8330-F709BE195D06}"/>
              </a:ext>
            </a:extLst>
          </p:cNvPr>
          <p:cNvPicPr>
            <a:picLocks noChangeAspect="1"/>
          </p:cNvPicPr>
          <p:nvPr/>
        </p:nvPicPr>
        <p:blipFill>
          <a:blip r:embed="rId6"/>
          <a:stretch>
            <a:fillRect/>
          </a:stretch>
        </p:blipFill>
        <p:spPr>
          <a:xfrm>
            <a:off x="2240301" y="391494"/>
            <a:ext cx="8620396" cy="6437667"/>
          </a:xfrm>
          <a:prstGeom prst="rect">
            <a:avLst/>
          </a:prstGeom>
        </p:spPr>
      </p:pic>
      <p:sp>
        <p:nvSpPr>
          <p:cNvPr id="2" name="Retângulo: Cantos Arredondados 1">
            <a:extLst>
              <a:ext uri="{FF2B5EF4-FFF2-40B4-BE49-F238E27FC236}">
                <a16:creationId xmlns:a16="http://schemas.microsoft.com/office/drawing/2014/main" id="{2990EEDE-DECD-3D62-7907-3AE6A4DB92E9}"/>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A1CB27B-1D10-4E08-A573-E202C80F8451}"/>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230773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Cantos Arredondados 2">
            <a:extLst>
              <a:ext uri="{FF2B5EF4-FFF2-40B4-BE49-F238E27FC236}">
                <a16:creationId xmlns:a16="http://schemas.microsoft.com/office/drawing/2014/main" id="{12FAA764-5C16-45CD-EAF2-087029A9B31B}"/>
              </a:ext>
            </a:extLst>
          </p:cNvPr>
          <p:cNvSpPr/>
          <p:nvPr/>
        </p:nvSpPr>
        <p:spPr>
          <a:xfrm>
            <a:off x="11125240" y="1447050"/>
            <a:ext cx="484095" cy="4401205"/>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2" name="Picture 4" descr="Ver a imagem de origem">
            <a:extLst>
              <a:ext uri="{FF2B5EF4-FFF2-40B4-BE49-F238E27FC236}">
                <a16:creationId xmlns:a16="http://schemas.microsoft.com/office/drawing/2014/main" id="{5EF767DC-A2CA-D15F-9D70-97B672573F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35" r="2" b="2"/>
          <a:stretch/>
        </p:blipFill>
        <p:spPr bwMode="auto">
          <a:xfrm>
            <a:off x="0" y="0"/>
            <a:ext cx="2886635" cy="120319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Ver a imagem de origem">
            <a:extLst>
              <a:ext uri="{FF2B5EF4-FFF2-40B4-BE49-F238E27FC236}">
                <a16:creationId xmlns:a16="http://schemas.microsoft.com/office/drawing/2014/main" id="{371DF6B1-830C-7F21-4DD8-010659E955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635" y="0"/>
            <a:ext cx="1783977" cy="11881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Ver a imagem de origem">
            <a:extLst>
              <a:ext uri="{FF2B5EF4-FFF2-40B4-BE49-F238E27FC236}">
                <a16:creationId xmlns:a16="http://schemas.microsoft.com/office/drawing/2014/main" id="{50BF3E0A-1759-46B4-5F50-F0AC7ADB9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0612" y="0"/>
            <a:ext cx="2321859" cy="119837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er a imagem de origem">
            <a:extLst>
              <a:ext uri="{FF2B5EF4-FFF2-40B4-BE49-F238E27FC236}">
                <a16:creationId xmlns:a16="http://schemas.microsoft.com/office/drawing/2014/main" id="{2B753A42-B310-6813-61C8-C1E4CAD416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471" y="0"/>
            <a:ext cx="1783977" cy="1181885"/>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Ver a imagem de origem">
            <a:extLst>
              <a:ext uri="{FF2B5EF4-FFF2-40B4-BE49-F238E27FC236}">
                <a16:creationId xmlns:a16="http://schemas.microsoft.com/office/drawing/2014/main" id="{50E76AED-93A8-BF85-341E-808681818A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76449" y="0"/>
            <a:ext cx="1575846" cy="1181885"/>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05" t="22535" r="23591" b="21127"/>
          <a:stretch/>
        </p:blipFill>
        <p:spPr bwMode="auto">
          <a:xfrm>
            <a:off x="1107145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92115" y="6200307"/>
            <a:ext cx="667870" cy="365125"/>
          </a:xfrm>
        </p:spPr>
        <p:txBody>
          <a:bodyPr/>
          <a:lstStyle/>
          <a:p>
            <a:fld id="{547A8FEE-FD5B-4454-8245-15E9C6DFE1BC}" type="slidenum">
              <a:rPr lang="pt-BR" sz="1800" b="1" smtClean="0">
                <a:solidFill>
                  <a:schemeClr val="tx1"/>
                </a:solidFill>
              </a:rPr>
              <a:t>9</a:t>
            </a:fld>
            <a:endParaRPr lang="pt-BR" sz="1800" b="1" dirty="0">
              <a:solidFill>
                <a:schemeClr val="tx1"/>
              </a:solidFill>
            </a:endParaRPr>
          </a:p>
        </p:txBody>
      </p:sp>
      <p:sp>
        <p:nvSpPr>
          <p:cNvPr id="5" name="CaixaDeTexto 4">
            <a:extLst>
              <a:ext uri="{FF2B5EF4-FFF2-40B4-BE49-F238E27FC236}">
                <a16:creationId xmlns:a16="http://schemas.microsoft.com/office/drawing/2014/main" id="{BD42FFA4-26D9-30EF-ADE8-969235A518E9}"/>
              </a:ext>
            </a:extLst>
          </p:cNvPr>
          <p:cNvSpPr txBox="1"/>
          <p:nvPr/>
        </p:nvSpPr>
        <p:spPr>
          <a:xfrm>
            <a:off x="242003" y="1344321"/>
            <a:ext cx="10047495" cy="5262979"/>
          </a:xfrm>
          <a:prstGeom prst="rect">
            <a:avLst/>
          </a:prstGeom>
          <a:noFill/>
        </p:spPr>
        <p:txBody>
          <a:bodyPr wrap="square">
            <a:spAutoFit/>
          </a:bodyPr>
          <a:lstStyle/>
          <a:p>
            <a:pPr algn="just"/>
            <a:r>
              <a:rPr lang="pt-BR" sz="2800" b="1" dirty="0"/>
              <a:t>	O vidro, que no passado era considerado de pouca resistência mecânica, pode hoje ser usado em novas aplicações, nunca imaginadas poucas décadas atrás. </a:t>
            </a:r>
          </a:p>
          <a:p>
            <a:pPr algn="just"/>
            <a:endParaRPr lang="pt-BR" sz="2800" b="1" dirty="0"/>
          </a:p>
          <a:p>
            <a:pPr algn="just"/>
            <a:r>
              <a:rPr lang="pt-BR" sz="2800" b="1" dirty="0"/>
              <a:t>	As técnicas de têmpera térmica e química são responsáveis pelas excelentes propriedades das janelas de meios de transporte, vidros à prova de balas e lentes de óculos. </a:t>
            </a:r>
          </a:p>
          <a:p>
            <a:pPr algn="just"/>
            <a:endParaRPr lang="pt-BR" sz="2800" b="1" dirty="0"/>
          </a:p>
          <a:p>
            <a:pPr algn="just"/>
            <a:r>
              <a:rPr lang="pt-BR" sz="2800" b="1" dirty="0"/>
              <a:t>	Os vidros ópticos são nossos conhecidos nos microscópios, binóculos e máquinas fotográficas. Outros vidros ópticos são sensíveis à luz ultravioleta e podem ser usados para fotografias, desenvolvendo a imagem por tratamento térmico posterior. </a:t>
            </a:r>
          </a:p>
        </p:txBody>
      </p:sp>
      <p:sp>
        <p:nvSpPr>
          <p:cNvPr id="7" name="CaixaDeTexto 6">
            <a:extLst>
              <a:ext uri="{FF2B5EF4-FFF2-40B4-BE49-F238E27FC236}">
                <a16:creationId xmlns:a16="http://schemas.microsoft.com/office/drawing/2014/main" id="{8C2C3E62-DA77-85F4-C347-DBDEF22F3048}"/>
              </a:ext>
            </a:extLst>
          </p:cNvPr>
          <p:cNvSpPr txBox="1"/>
          <p:nvPr/>
        </p:nvSpPr>
        <p:spPr>
          <a:xfrm>
            <a:off x="11161055" y="1447050"/>
            <a:ext cx="484095" cy="4401205"/>
          </a:xfrm>
          <a:prstGeom prst="rect">
            <a:avLst/>
          </a:prstGeom>
          <a:noFill/>
        </p:spPr>
        <p:txBody>
          <a:bodyPr wrap="square" rtlCol="0">
            <a:spAutoFit/>
          </a:bodyPr>
          <a:lstStyle/>
          <a:p>
            <a:r>
              <a:rPr lang="pt-BR" sz="2800" b="1" dirty="0"/>
              <a:t>I</a:t>
            </a:r>
          </a:p>
          <a:p>
            <a:r>
              <a:rPr lang="pt-BR" sz="2800" b="1" dirty="0"/>
              <a:t>N</a:t>
            </a:r>
          </a:p>
          <a:p>
            <a:r>
              <a:rPr lang="pt-BR" sz="2800" b="1" dirty="0"/>
              <a:t>T</a:t>
            </a:r>
          </a:p>
          <a:p>
            <a:r>
              <a:rPr lang="pt-BR" sz="2800" b="1" dirty="0"/>
              <a:t>R</a:t>
            </a:r>
          </a:p>
          <a:p>
            <a:r>
              <a:rPr lang="pt-BR" sz="2800" b="1" dirty="0"/>
              <a:t>O</a:t>
            </a:r>
          </a:p>
          <a:p>
            <a:r>
              <a:rPr lang="pt-BR" sz="2800" b="1" dirty="0"/>
              <a:t>D</a:t>
            </a:r>
          </a:p>
          <a:p>
            <a:r>
              <a:rPr lang="pt-BR" sz="2800" b="1" dirty="0"/>
              <a:t>U</a:t>
            </a:r>
          </a:p>
          <a:p>
            <a:r>
              <a:rPr lang="pt-BR" sz="2800" b="1" dirty="0"/>
              <a:t>Ç</a:t>
            </a:r>
          </a:p>
          <a:p>
            <a:r>
              <a:rPr lang="pt-BR" sz="2800" b="1" dirty="0"/>
              <a:t>Ã</a:t>
            </a:r>
          </a:p>
          <a:p>
            <a:r>
              <a:rPr lang="pt-BR" sz="2800" b="1" dirty="0"/>
              <a:t>O</a:t>
            </a:r>
          </a:p>
        </p:txBody>
      </p:sp>
    </p:spTree>
    <p:extLst>
      <p:ext uri="{BB962C8B-B14F-4D97-AF65-F5344CB8AC3E}">
        <p14:creationId xmlns:p14="http://schemas.microsoft.com/office/powerpoint/2010/main" val="19550001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7"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6" y="6200307"/>
            <a:ext cx="667870" cy="365125"/>
          </a:xfrm>
        </p:spPr>
        <p:txBody>
          <a:bodyPr/>
          <a:lstStyle/>
          <a:p>
            <a:fld id="{547A8FEE-FD5B-4454-8245-15E9C6DFE1BC}" type="slidenum">
              <a:rPr lang="pt-BR" sz="1800" b="1" smtClean="0">
                <a:solidFill>
                  <a:schemeClr val="tx1"/>
                </a:solidFill>
              </a:rPr>
              <a:t>90</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F401B50-3BEA-8312-CEE1-39F829CDE28F}"/>
              </a:ext>
            </a:extLst>
          </p:cNvPr>
          <p:cNvSpPr txBox="1"/>
          <p:nvPr/>
        </p:nvSpPr>
        <p:spPr>
          <a:xfrm>
            <a:off x="1990164" y="613673"/>
            <a:ext cx="8462682" cy="3108543"/>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Existem algumas matérias-primas industriais, que são produzidas por processos químicos. A mais importante, sem dúvida, é a barrilha ou carbonato de sódio anidro responsável por incorporar o óxido de sódio ao vidro.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A barrilha empregada pelos vidreiros tem duas origens:</a:t>
            </a:r>
            <a:endParaRPr lang="pt-BR" sz="2800" b="1" dirty="0"/>
          </a:p>
        </p:txBody>
      </p:sp>
      <p:pic>
        <p:nvPicPr>
          <p:cNvPr id="1026" name="Picture 2" descr="Ver a imagem de origem">
            <a:extLst>
              <a:ext uri="{FF2B5EF4-FFF2-40B4-BE49-F238E27FC236}">
                <a16:creationId xmlns:a16="http://schemas.microsoft.com/office/drawing/2014/main" id="{1EC62CCB-C3CC-3AD4-EC53-146FA3958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06430" y="4026192"/>
            <a:ext cx="2404210" cy="24025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er a imagem de origem">
            <a:extLst>
              <a:ext uri="{FF2B5EF4-FFF2-40B4-BE49-F238E27FC236}">
                <a16:creationId xmlns:a16="http://schemas.microsoft.com/office/drawing/2014/main" id="{93D4A750-0424-EE3F-BF6E-C5E94C38CB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1806" y="4024523"/>
            <a:ext cx="2404210" cy="2404210"/>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AF00CAA3-F1DC-D07A-5C25-778C2CA9E9B7}"/>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1EC79CB9-F467-2ECD-42DE-6BEADB1DE31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21429043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3" y="6200307"/>
            <a:ext cx="667870" cy="365125"/>
          </a:xfrm>
        </p:spPr>
        <p:txBody>
          <a:bodyPr/>
          <a:lstStyle/>
          <a:p>
            <a:fld id="{547A8FEE-FD5B-4454-8245-15E9C6DFE1BC}" type="slidenum">
              <a:rPr lang="pt-BR" sz="1800" b="1" smtClean="0">
                <a:solidFill>
                  <a:schemeClr val="tx1"/>
                </a:solidFill>
              </a:rPr>
              <a:t>91</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1482F7F8-B409-F346-BD3F-B7DBC0B096FF}"/>
              </a:ext>
            </a:extLst>
          </p:cNvPr>
          <p:cNvSpPr txBox="1"/>
          <p:nvPr/>
        </p:nvSpPr>
        <p:spPr>
          <a:xfrm>
            <a:off x="1900335" y="582067"/>
            <a:ext cx="8637541" cy="5693866"/>
          </a:xfrm>
          <a:prstGeom prst="rect">
            <a:avLst/>
          </a:prstGeom>
          <a:noFill/>
        </p:spPr>
        <p:txBody>
          <a:bodyPr wrap="square">
            <a:spAutoFit/>
          </a:bodyPr>
          <a:lstStyle/>
          <a:p>
            <a:pPr algn="just"/>
            <a:r>
              <a:rPr lang="pt-BR" sz="2800" b="1" i="1" u="none" strike="noStrike" baseline="0" dirty="0">
                <a:solidFill>
                  <a:srgbClr val="000000"/>
                </a:solidFill>
                <a:latin typeface="Calibri" panose="020F0502020204030204" pitchFamily="34" charset="0"/>
              </a:rPr>
              <a:t>Barrilha trona ou natural:</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É produzida a partir do mineral “trona” que é constituído principalmente de carbonato de sódio hidratado. A trona é um mineral raro presente em poucas regiões do mundo, usualmente em lugares de clima desértico. As jazidas mais importantes se encontram nos Estados Unidos e na Turquia. </a:t>
            </a:r>
          </a:p>
          <a:p>
            <a:pPr algn="just"/>
            <a:endParaRPr lang="pt-BR" sz="2800" b="1" i="0" u="none" strike="noStrike" baseline="0" dirty="0">
              <a:solidFill>
                <a:srgbClr val="000000"/>
              </a:solidFill>
              <a:latin typeface="Calibri" panose="020F0502020204030204" pitchFamily="34" charset="0"/>
            </a:endParaRPr>
          </a:p>
          <a:p>
            <a:pPr algn="just"/>
            <a:r>
              <a:rPr lang="pt-BR" sz="2800" b="1" i="1" u="none" strike="noStrike" baseline="0" dirty="0">
                <a:solidFill>
                  <a:srgbClr val="000000"/>
                </a:solidFill>
                <a:latin typeface="Calibri" panose="020F0502020204030204" pitchFamily="34" charset="0"/>
              </a:rPr>
              <a:t>Barrilha artificial ou Solvay: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É produzida a partir da salmoura dos oceanos por um processo químico denominado “Solvay”. </a:t>
            </a:r>
            <a:endParaRPr lang="pt-BR" sz="2800" b="1" dirty="0"/>
          </a:p>
        </p:txBody>
      </p:sp>
      <p:sp>
        <p:nvSpPr>
          <p:cNvPr id="2" name="Retângulo: Cantos Arredondados 1">
            <a:extLst>
              <a:ext uri="{FF2B5EF4-FFF2-40B4-BE49-F238E27FC236}">
                <a16:creationId xmlns:a16="http://schemas.microsoft.com/office/drawing/2014/main" id="{7DC84E76-C39F-0187-D8D5-7251FEFBEDC6}"/>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8D3D4A49-4EE7-1350-64BD-D8B924837D4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7955866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92</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4E1CA9FF-7B1B-2BDF-4574-4D30A6565827}"/>
              </a:ext>
            </a:extLst>
          </p:cNvPr>
          <p:cNvSpPr txBox="1"/>
          <p:nvPr/>
        </p:nvSpPr>
        <p:spPr>
          <a:xfrm>
            <a:off x="2043954" y="441103"/>
            <a:ext cx="4652682" cy="6124754"/>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A barrilha originária da trona é mais barata de se produzir, entretanto os locais de extração são normalmente desertos longe dos centros produtivos de vidro.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A barrilha Solvay pode ter fábricas localizadas em qualquer lugar perto da costa. Ambas atuam no vidro de maneira indistinta e a escolha de uma ou outra se dá apenas por razões econômicas. </a:t>
            </a:r>
            <a:endParaRPr lang="pt-BR" sz="2800" b="1" dirty="0"/>
          </a:p>
        </p:txBody>
      </p:sp>
      <p:pic>
        <p:nvPicPr>
          <p:cNvPr id="2050" name="Picture 2" descr="Ver a imagem de origem">
            <a:extLst>
              <a:ext uri="{FF2B5EF4-FFF2-40B4-BE49-F238E27FC236}">
                <a16:creationId xmlns:a16="http://schemas.microsoft.com/office/drawing/2014/main" id="{205D50CC-37E0-72F0-08B6-B0E5DD8BC7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41332" y="612281"/>
            <a:ext cx="3697612" cy="246583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Ver a imagem de origem">
            <a:extLst>
              <a:ext uri="{FF2B5EF4-FFF2-40B4-BE49-F238E27FC236}">
                <a16:creationId xmlns:a16="http://schemas.microsoft.com/office/drawing/2014/main" id="{0D5D0BA5-4241-573C-A68F-D4051847E51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56041" y="3429000"/>
            <a:ext cx="3083857" cy="3081716"/>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B0828370-7952-3A46-0FAA-F3F3FB414056}"/>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a:extLst>
              <a:ext uri="{FF2B5EF4-FFF2-40B4-BE49-F238E27FC236}">
                <a16:creationId xmlns:a16="http://schemas.microsoft.com/office/drawing/2014/main" id="{F9ED7449-3E6A-CFCD-8B48-C16373BA5EA5}"/>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91558510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10"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70" y="6200307"/>
            <a:ext cx="667870" cy="365125"/>
          </a:xfrm>
        </p:spPr>
        <p:txBody>
          <a:bodyPr/>
          <a:lstStyle/>
          <a:p>
            <a:fld id="{547A8FEE-FD5B-4454-8245-15E9C6DFE1BC}" type="slidenum">
              <a:rPr lang="pt-BR" sz="1800" b="1" smtClean="0">
                <a:solidFill>
                  <a:schemeClr val="tx1"/>
                </a:solidFill>
              </a:rPr>
              <a:t>93</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5EB70B8-5903-7DDF-7465-CD848D042B54}"/>
              </a:ext>
            </a:extLst>
          </p:cNvPr>
          <p:cNvSpPr txBox="1"/>
          <p:nvPr/>
        </p:nvSpPr>
        <p:spPr>
          <a:xfrm>
            <a:off x="1990164" y="883495"/>
            <a:ext cx="8292354" cy="2246769"/>
          </a:xfrm>
          <a:prstGeom prst="rect">
            <a:avLst/>
          </a:prstGeom>
          <a:noFill/>
        </p:spPr>
        <p:txBody>
          <a:bodyPr wrap="square">
            <a:spAutoFit/>
          </a:bodyPr>
          <a:lstStyle/>
          <a:p>
            <a:pPr algn="just"/>
            <a:r>
              <a:rPr lang="pt-BR" sz="2800" b="1" i="0" u="none" strike="noStrike" baseline="0" dirty="0">
                <a:solidFill>
                  <a:srgbClr val="000000"/>
                </a:solidFill>
                <a:latin typeface="Calibri" panose="020F0502020204030204" pitchFamily="34" charset="0"/>
              </a:rPr>
              <a:t>	No Brasil não existe nenhuma produção deste material que, portanto, deve ser todo importado. Ele também é de longe a matéria-prima mais dispendiosa constituindo de 50 a 60% do custo da composição dos vidros sodo-cálcicos. </a:t>
            </a:r>
            <a:endParaRPr lang="pt-BR" sz="2800" b="1" dirty="0"/>
          </a:p>
        </p:txBody>
      </p:sp>
      <p:pic>
        <p:nvPicPr>
          <p:cNvPr id="9" name="Imagem 8">
            <a:extLst>
              <a:ext uri="{FF2B5EF4-FFF2-40B4-BE49-F238E27FC236}">
                <a16:creationId xmlns:a16="http://schemas.microsoft.com/office/drawing/2014/main" id="{1E196985-B43F-5392-C5F2-806C289D3844}"/>
              </a:ext>
            </a:extLst>
          </p:cNvPr>
          <p:cNvPicPr>
            <a:picLocks noChangeAspect="1"/>
          </p:cNvPicPr>
          <p:nvPr/>
        </p:nvPicPr>
        <p:blipFill>
          <a:blip r:embed="rId6"/>
          <a:stretch>
            <a:fillRect/>
          </a:stretch>
        </p:blipFill>
        <p:spPr>
          <a:xfrm>
            <a:off x="3786611" y="3079750"/>
            <a:ext cx="4936048" cy="3661709"/>
          </a:xfrm>
          <a:prstGeom prst="rect">
            <a:avLst/>
          </a:prstGeom>
        </p:spPr>
      </p:pic>
      <p:sp>
        <p:nvSpPr>
          <p:cNvPr id="2" name="Retângulo: Cantos Arredondados 1">
            <a:extLst>
              <a:ext uri="{FF2B5EF4-FFF2-40B4-BE49-F238E27FC236}">
                <a16:creationId xmlns:a16="http://schemas.microsoft.com/office/drawing/2014/main" id="{CC2AF3C3-DCCD-AF2B-87D8-CB3A646498CE}"/>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069D1980-3F0E-D8C3-B497-7B0966F2158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68949463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2"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401" y="6200307"/>
            <a:ext cx="667870" cy="365125"/>
          </a:xfrm>
        </p:spPr>
        <p:txBody>
          <a:bodyPr/>
          <a:lstStyle/>
          <a:p>
            <a:fld id="{547A8FEE-FD5B-4454-8245-15E9C6DFE1BC}" type="slidenum">
              <a:rPr lang="pt-BR" sz="1800" b="1" smtClean="0">
                <a:solidFill>
                  <a:schemeClr val="tx1"/>
                </a:solidFill>
              </a:rPr>
              <a:t>94</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E2537067-7621-F13A-A5E3-69A90B1C34ED}"/>
              </a:ext>
            </a:extLst>
          </p:cNvPr>
          <p:cNvSpPr txBox="1"/>
          <p:nvPr/>
        </p:nvSpPr>
        <p:spPr>
          <a:xfrm>
            <a:off x="2375647" y="781761"/>
            <a:ext cx="7888941" cy="4832092"/>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Colorantes</a:t>
            </a:r>
            <a:r>
              <a:rPr lang="pt-BR" sz="2800" b="1" i="0" u="none" strike="noStrike" baseline="0" dirty="0">
                <a:solidFill>
                  <a:srgbClr val="000000"/>
                </a:solidFill>
                <a:latin typeface="Calibri" panose="020F0502020204030204" pitchFamily="34" charset="0"/>
              </a:rPr>
              <a:t>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vidro obtido com as matérias-primas básicas é incolor. </a:t>
            </a:r>
          </a:p>
          <a:p>
            <a:pPr algn="just"/>
            <a:endParaRPr lang="pt-BR" sz="2800" b="1"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Para obter as diversas cores possíveis de se configurar ao vidro se adicionam alguns óxidos metálicos, normalmente em pequeníssimas proporções, tanto que nem nos referimos a eles em porcentagem, mas em PPM (partes por milhão). 1 PPM = 0,0001%. </a:t>
            </a:r>
            <a:endParaRPr lang="pt-BR" sz="2800" b="1" dirty="0"/>
          </a:p>
        </p:txBody>
      </p:sp>
      <p:sp>
        <p:nvSpPr>
          <p:cNvPr id="2" name="Retângulo: Cantos Arredondados 1">
            <a:extLst>
              <a:ext uri="{FF2B5EF4-FFF2-40B4-BE49-F238E27FC236}">
                <a16:creationId xmlns:a16="http://schemas.microsoft.com/office/drawing/2014/main" id="{96E08D75-59C6-597E-64EA-56467A0919F1}"/>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E691108-69C1-0C68-2916-BDDBE6CE8392}"/>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74064253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41"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11435" y="6200307"/>
            <a:ext cx="667870" cy="365125"/>
          </a:xfrm>
        </p:spPr>
        <p:txBody>
          <a:bodyPr/>
          <a:lstStyle/>
          <a:p>
            <a:fld id="{547A8FEE-FD5B-4454-8245-15E9C6DFE1BC}" type="slidenum">
              <a:rPr lang="pt-BR" sz="1800" b="1" smtClean="0">
                <a:solidFill>
                  <a:schemeClr val="tx1"/>
                </a:solidFill>
              </a:rPr>
              <a:t>95</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5C9FF1CB-B248-39F1-13DF-A611C1534AE3}"/>
              </a:ext>
            </a:extLst>
          </p:cNvPr>
          <p:cNvSpPr txBox="1"/>
          <p:nvPr/>
        </p:nvSpPr>
        <p:spPr>
          <a:xfrm>
            <a:off x="1954306" y="305827"/>
            <a:ext cx="8453718" cy="2554545"/>
          </a:xfrm>
          <a:prstGeom prst="rect">
            <a:avLst/>
          </a:prstGeom>
          <a:noFill/>
        </p:spPr>
        <p:txBody>
          <a:bodyPr wrap="square">
            <a:spAutoFit/>
          </a:bodyPr>
          <a:lstStyle/>
          <a:p>
            <a:r>
              <a:rPr lang="pt-BR" sz="2800" b="1" i="0" u="none" strike="noStrike" baseline="0" dirty="0">
                <a:solidFill>
                  <a:srgbClr val="000000"/>
                </a:solidFill>
                <a:latin typeface="Calibri" panose="020F0502020204030204" pitchFamily="34" charset="0"/>
              </a:rPr>
              <a:t>Os colorantes mais usualmente empregados em vidros industriais são: </a:t>
            </a:r>
          </a:p>
          <a:p>
            <a:endParaRPr lang="pt-BR" sz="2800" b="1" i="0" u="none" strike="noStrike" baseline="0" dirty="0">
              <a:solidFill>
                <a:srgbClr val="000000"/>
              </a:solidFill>
              <a:latin typeface="Calibri" panose="020F0502020204030204" pitchFamily="34" charset="0"/>
            </a:endParaRPr>
          </a:p>
          <a:p>
            <a:endParaRPr lang="pt-BR" sz="2800" b="1" i="0" u="none" strike="noStrike" baseline="0" dirty="0">
              <a:solidFill>
                <a:srgbClr val="000000"/>
              </a:solidFill>
              <a:latin typeface="Calibri" panose="020F0502020204030204" pitchFamily="34" charset="0"/>
            </a:endParaRPr>
          </a:p>
          <a:p>
            <a:r>
              <a:rPr lang="pt-BR" sz="2400" b="1" i="0" u="none" strike="noStrike" baseline="0" dirty="0">
                <a:solidFill>
                  <a:srgbClr val="000000"/>
                </a:solidFill>
                <a:latin typeface="Calibri" panose="020F0502020204030204" pitchFamily="34" charset="0"/>
              </a:rPr>
              <a:t>Óxido de cromo que produz o verde das </a:t>
            </a:r>
          </a:p>
          <a:p>
            <a:r>
              <a:rPr lang="pt-BR" sz="2400" b="1" i="0" u="none" strike="noStrike" baseline="0" dirty="0">
                <a:solidFill>
                  <a:srgbClr val="000000"/>
                </a:solidFill>
                <a:latin typeface="Calibri" panose="020F0502020204030204" pitchFamily="34" charset="0"/>
              </a:rPr>
              <a:t>garrafas de vinho </a:t>
            </a:r>
            <a:endParaRPr lang="pt-BR" sz="2800" b="1" dirty="0"/>
          </a:p>
        </p:txBody>
      </p:sp>
      <p:pic>
        <p:nvPicPr>
          <p:cNvPr id="9" name="Imagem 8">
            <a:extLst>
              <a:ext uri="{FF2B5EF4-FFF2-40B4-BE49-F238E27FC236}">
                <a16:creationId xmlns:a16="http://schemas.microsoft.com/office/drawing/2014/main" id="{CB7016C8-672E-BD66-8D50-EFC3DA017CBA}"/>
              </a:ext>
            </a:extLst>
          </p:cNvPr>
          <p:cNvPicPr>
            <a:picLocks noChangeAspect="1"/>
          </p:cNvPicPr>
          <p:nvPr/>
        </p:nvPicPr>
        <p:blipFill>
          <a:blip r:embed="rId6"/>
          <a:stretch>
            <a:fillRect/>
          </a:stretch>
        </p:blipFill>
        <p:spPr>
          <a:xfrm>
            <a:off x="8278821" y="876583"/>
            <a:ext cx="1586796" cy="3338884"/>
          </a:xfrm>
          <a:prstGeom prst="rect">
            <a:avLst/>
          </a:prstGeom>
        </p:spPr>
      </p:pic>
      <p:sp>
        <p:nvSpPr>
          <p:cNvPr id="12" name="CaixaDeTexto 11">
            <a:extLst>
              <a:ext uri="{FF2B5EF4-FFF2-40B4-BE49-F238E27FC236}">
                <a16:creationId xmlns:a16="http://schemas.microsoft.com/office/drawing/2014/main" id="{223ECE80-65C0-5859-09C4-60EF168D2885}"/>
              </a:ext>
            </a:extLst>
          </p:cNvPr>
          <p:cNvSpPr txBox="1"/>
          <p:nvPr/>
        </p:nvSpPr>
        <p:spPr>
          <a:xfrm>
            <a:off x="1891552" y="4428516"/>
            <a:ext cx="4769223" cy="2308324"/>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Óxido de ferro que dá o verde das chapas de vidro plano. Sua cor é menos intensa que a do cromo, porém retém a passagem de radiação infravermelha responsável pelo aquecimento. </a:t>
            </a:r>
            <a:endParaRPr lang="pt-BR" sz="2400" b="1" dirty="0"/>
          </a:p>
        </p:txBody>
      </p:sp>
      <p:pic>
        <p:nvPicPr>
          <p:cNvPr id="14" name="Imagem 13">
            <a:extLst>
              <a:ext uri="{FF2B5EF4-FFF2-40B4-BE49-F238E27FC236}">
                <a16:creationId xmlns:a16="http://schemas.microsoft.com/office/drawing/2014/main" id="{0E195FE7-D176-35DE-E86B-A229BAD441AA}"/>
              </a:ext>
            </a:extLst>
          </p:cNvPr>
          <p:cNvPicPr>
            <a:picLocks noChangeAspect="1"/>
          </p:cNvPicPr>
          <p:nvPr/>
        </p:nvPicPr>
        <p:blipFill>
          <a:blip r:embed="rId7"/>
          <a:stretch>
            <a:fillRect/>
          </a:stretch>
        </p:blipFill>
        <p:spPr>
          <a:xfrm>
            <a:off x="7441027" y="4356798"/>
            <a:ext cx="2966997" cy="2308324"/>
          </a:xfrm>
          <a:prstGeom prst="rect">
            <a:avLst/>
          </a:prstGeom>
        </p:spPr>
      </p:pic>
      <p:sp>
        <p:nvSpPr>
          <p:cNvPr id="2" name="Retângulo: Cantos Arredondados 1">
            <a:extLst>
              <a:ext uri="{FF2B5EF4-FFF2-40B4-BE49-F238E27FC236}">
                <a16:creationId xmlns:a16="http://schemas.microsoft.com/office/drawing/2014/main" id="{91A1D725-051B-523D-B140-D488D6A7A02D}"/>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712B9B5B-0FF4-F807-91D4-4833D7A98C53}"/>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33027038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63874"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9" y="6200307"/>
            <a:ext cx="667870" cy="365125"/>
          </a:xfrm>
        </p:spPr>
        <p:txBody>
          <a:bodyPr/>
          <a:lstStyle/>
          <a:p>
            <a:fld id="{547A8FEE-FD5B-4454-8245-15E9C6DFE1BC}" type="slidenum">
              <a:rPr lang="pt-BR" sz="1800" b="1" smtClean="0">
                <a:solidFill>
                  <a:schemeClr val="tx1"/>
                </a:solidFill>
              </a:rPr>
              <a:t>96</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D387C3E6-E5C3-1512-8AA9-FDD3B6D7D918}"/>
              </a:ext>
            </a:extLst>
          </p:cNvPr>
          <p:cNvSpPr txBox="1"/>
          <p:nvPr/>
        </p:nvSpPr>
        <p:spPr>
          <a:xfrm>
            <a:off x="1891553" y="613673"/>
            <a:ext cx="4392706" cy="1938992"/>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Óxido de cobalto gera um azul forte empregado em artigos domésticos, algumas garrafas de vinho branco alemão e vidros planos impressos. </a:t>
            </a:r>
            <a:endParaRPr lang="pt-BR" sz="2400" b="1" dirty="0"/>
          </a:p>
        </p:txBody>
      </p:sp>
      <p:pic>
        <p:nvPicPr>
          <p:cNvPr id="9" name="Imagem 8">
            <a:extLst>
              <a:ext uri="{FF2B5EF4-FFF2-40B4-BE49-F238E27FC236}">
                <a16:creationId xmlns:a16="http://schemas.microsoft.com/office/drawing/2014/main" id="{E548CB79-C68D-E327-E4DF-B23360436E1A}"/>
              </a:ext>
            </a:extLst>
          </p:cNvPr>
          <p:cNvPicPr>
            <a:picLocks noChangeAspect="1"/>
          </p:cNvPicPr>
          <p:nvPr/>
        </p:nvPicPr>
        <p:blipFill>
          <a:blip r:embed="rId6"/>
          <a:stretch>
            <a:fillRect/>
          </a:stretch>
        </p:blipFill>
        <p:spPr>
          <a:xfrm>
            <a:off x="6901253" y="219644"/>
            <a:ext cx="3167680" cy="2821696"/>
          </a:xfrm>
          <a:prstGeom prst="rect">
            <a:avLst/>
          </a:prstGeom>
        </p:spPr>
      </p:pic>
      <p:sp>
        <p:nvSpPr>
          <p:cNvPr id="12" name="CaixaDeTexto 11">
            <a:extLst>
              <a:ext uri="{FF2B5EF4-FFF2-40B4-BE49-F238E27FC236}">
                <a16:creationId xmlns:a16="http://schemas.microsoft.com/office/drawing/2014/main" id="{2FA24AEC-889D-CD5A-D17E-9D70C7B0F64B}"/>
              </a:ext>
            </a:extLst>
          </p:cNvPr>
          <p:cNvSpPr txBox="1"/>
          <p:nvPr/>
        </p:nvSpPr>
        <p:spPr>
          <a:xfrm>
            <a:off x="1891553" y="3462555"/>
            <a:ext cx="5477435" cy="3046988"/>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Óxido de cobre também confere cor azul porém um pouco diferente da do cobalto, com um tom mais esverdeado. Em alguns frascos de perfume se emprega o óxido de neodímio que também confere um tom de azul porem é pouco empregado devido ao alto custo por ser componente muito raro na natureza. </a:t>
            </a:r>
            <a:endParaRPr lang="pt-BR" sz="2400" b="1" dirty="0"/>
          </a:p>
        </p:txBody>
      </p:sp>
      <p:pic>
        <p:nvPicPr>
          <p:cNvPr id="16" name="Imagem 15">
            <a:extLst>
              <a:ext uri="{FF2B5EF4-FFF2-40B4-BE49-F238E27FC236}">
                <a16:creationId xmlns:a16="http://schemas.microsoft.com/office/drawing/2014/main" id="{5D06205C-0371-03D7-38DF-99E149E52EA4}"/>
              </a:ext>
            </a:extLst>
          </p:cNvPr>
          <p:cNvPicPr>
            <a:picLocks noChangeAspect="1"/>
          </p:cNvPicPr>
          <p:nvPr/>
        </p:nvPicPr>
        <p:blipFill>
          <a:blip r:embed="rId7"/>
          <a:stretch>
            <a:fillRect/>
          </a:stretch>
        </p:blipFill>
        <p:spPr>
          <a:xfrm>
            <a:off x="7808303" y="3462555"/>
            <a:ext cx="2492144" cy="3090259"/>
          </a:xfrm>
          <a:prstGeom prst="rect">
            <a:avLst/>
          </a:prstGeom>
        </p:spPr>
      </p:pic>
      <p:sp>
        <p:nvSpPr>
          <p:cNvPr id="2" name="Retângulo: Cantos Arredondados 1">
            <a:extLst>
              <a:ext uri="{FF2B5EF4-FFF2-40B4-BE49-F238E27FC236}">
                <a16:creationId xmlns:a16="http://schemas.microsoft.com/office/drawing/2014/main" id="{B761F4EE-905D-90BD-1420-B1FAEFD2CC63}"/>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C747D728-4726-54CB-6C16-D461B666998A}"/>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229670163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81805"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9365" y="6200307"/>
            <a:ext cx="667870" cy="365125"/>
          </a:xfrm>
        </p:spPr>
        <p:txBody>
          <a:bodyPr/>
          <a:lstStyle/>
          <a:p>
            <a:fld id="{547A8FEE-FD5B-4454-8245-15E9C6DFE1BC}" type="slidenum">
              <a:rPr lang="pt-BR" sz="1800" b="1" smtClean="0">
                <a:solidFill>
                  <a:schemeClr val="tx1"/>
                </a:solidFill>
              </a:rPr>
              <a:t>97</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AF9023FF-3D43-4EF0-1D31-F2C4DA3D3289}"/>
              </a:ext>
            </a:extLst>
          </p:cNvPr>
          <p:cNvSpPr txBox="1"/>
          <p:nvPr/>
        </p:nvSpPr>
        <p:spPr>
          <a:xfrm>
            <a:off x="1936375" y="349641"/>
            <a:ext cx="5056095" cy="1569660"/>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Selênio dá uma cor rosada. O selênio é empregado em conjunto com o cobalto e o ferro para produzir as cores cinza e bronze dos vidros planos. </a:t>
            </a:r>
            <a:endParaRPr lang="pt-BR" sz="2400" b="1" dirty="0"/>
          </a:p>
        </p:txBody>
      </p:sp>
      <p:pic>
        <p:nvPicPr>
          <p:cNvPr id="9" name="Imagem 8">
            <a:extLst>
              <a:ext uri="{FF2B5EF4-FFF2-40B4-BE49-F238E27FC236}">
                <a16:creationId xmlns:a16="http://schemas.microsoft.com/office/drawing/2014/main" id="{640D88B5-5606-C040-F368-46FCF6737F38}"/>
              </a:ext>
            </a:extLst>
          </p:cNvPr>
          <p:cNvPicPr>
            <a:picLocks noChangeAspect="1"/>
          </p:cNvPicPr>
          <p:nvPr/>
        </p:nvPicPr>
        <p:blipFill>
          <a:blip r:embed="rId6"/>
          <a:stretch>
            <a:fillRect/>
          </a:stretch>
        </p:blipFill>
        <p:spPr>
          <a:xfrm>
            <a:off x="7072251" y="99492"/>
            <a:ext cx="3121476" cy="2197774"/>
          </a:xfrm>
          <a:prstGeom prst="rect">
            <a:avLst/>
          </a:prstGeom>
        </p:spPr>
      </p:pic>
      <p:sp>
        <p:nvSpPr>
          <p:cNvPr id="12" name="CaixaDeTexto 11">
            <a:extLst>
              <a:ext uri="{FF2B5EF4-FFF2-40B4-BE49-F238E27FC236}">
                <a16:creationId xmlns:a16="http://schemas.microsoft.com/office/drawing/2014/main" id="{CFDA6A56-D2DE-7A27-6AB7-D6524FCADC43}"/>
              </a:ext>
            </a:extLst>
          </p:cNvPr>
          <p:cNvSpPr txBox="1"/>
          <p:nvPr/>
        </p:nvSpPr>
        <p:spPr>
          <a:xfrm>
            <a:off x="1984928" y="3891983"/>
            <a:ext cx="4966446" cy="2308324"/>
          </a:xfrm>
          <a:prstGeom prst="rect">
            <a:avLst/>
          </a:prstGeom>
          <a:noFill/>
        </p:spPr>
        <p:txBody>
          <a:bodyPr wrap="square">
            <a:spAutoFit/>
          </a:bodyPr>
          <a:lstStyle/>
          <a:p>
            <a:pPr algn="just"/>
            <a:r>
              <a:rPr lang="pt-BR" sz="2400" b="1" i="0" u="none" strike="noStrike" baseline="0" dirty="0">
                <a:solidFill>
                  <a:srgbClr val="000000"/>
                </a:solidFill>
                <a:latin typeface="Calibri" panose="020F0502020204030204" pitchFamily="34" charset="0"/>
              </a:rPr>
              <a:t>O óxido de manganês fornece uma cor “vinho” e é empregado em alguns vidros planos impressos. </a:t>
            </a:r>
          </a:p>
          <a:p>
            <a:pPr algn="just"/>
            <a:r>
              <a:rPr lang="pt-BR" sz="2400" b="1" i="0" u="none" strike="noStrike" baseline="0" dirty="0">
                <a:solidFill>
                  <a:srgbClr val="000000"/>
                </a:solidFill>
                <a:latin typeface="Calibri" panose="020F0502020204030204" pitchFamily="34" charset="0"/>
              </a:rPr>
              <a:t>Os vidros planos “bronze” e “cinza” são obtidos com a mistura de três colorantes: ferro, selênio e cobalto. </a:t>
            </a:r>
            <a:endParaRPr lang="pt-BR" sz="2400" b="1" dirty="0"/>
          </a:p>
        </p:txBody>
      </p:sp>
      <p:pic>
        <p:nvPicPr>
          <p:cNvPr id="14" name="Imagem 13">
            <a:extLst>
              <a:ext uri="{FF2B5EF4-FFF2-40B4-BE49-F238E27FC236}">
                <a16:creationId xmlns:a16="http://schemas.microsoft.com/office/drawing/2014/main" id="{6AEAE853-6B00-1639-FE92-022D6E7A383E}"/>
              </a:ext>
            </a:extLst>
          </p:cNvPr>
          <p:cNvPicPr>
            <a:picLocks noChangeAspect="1"/>
          </p:cNvPicPr>
          <p:nvPr/>
        </p:nvPicPr>
        <p:blipFill>
          <a:blip r:embed="rId7"/>
          <a:stretch>
            <a:fillRect/>
          </a:stretch>
        </p:blipFill>
        <p:spPr>
          <a:xfrm>
            <a:off x="6992470" y="3583244"/>
            <a:ext cx="3542691" cy="2617063"/>
          </a:xfrm>
          <a:prstGeom prst="rect">
            <a:avLst/>
          </a:prstGeom>
        </p:spPr>
      </p:pic>
      <p:sp>
        <p:nvSpPr>
          <p:cNvPr id="2" name="Retângulo: Cantos Arredondados 1">
            <a:extLst>
              <a:ext uri="{FF2B5EF4-FFF2-40B4-BE49-F238E27FC236}">
                <a16:creationId xmlns:a16="http://schemas.microsoft.com/office/drawing/2014/main" id="{000E54E0-9DE1-B126-20FB-11D84BD0E35B}"/>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DC0DF910-21DA-9538-CDA6-C551764DA0DB}"/>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54606885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7283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20399" y="6200307"/>
            <a:ext cx="667870" cy="365125"/>
          </a:xfrm>
        </p:spPr>
        <p:txBody>
          <a:bodyPr/>
          <a:lstStyle/>
          <a:p>
            <a:fld id="{547A8FEE-FD5B-4454-8245-15E9C6DFE1BC}" type="slidenum">
              <a:rPr lang="pt-BR" sz="1800" b="1" smtClean="0">
                <a:solidFill>
                  <a:schemeClr val="tx1"/>
                </a:solidFill>
              </a:rPr>
              <a:t>98</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4EEF829-5918-F9AF-F06B-803311BF5FE5}"/>
              </a:ext>
            </a:extLst>
          </p:cNvPr>
          <p:cNvSpPr txBox="1"/>
          <p:nvPr/>
        </p:nvSpPr>
        <p:spPr>
          <a:xfrm>
            <a:off x="1897855" y="329495"/>
            <a:ext cx="5444239" cy="6555641"/>
          </a:xfrm>
          <a:prstGeom prst="rect">
            <a:avLst/>
          </a:prstGeom>
          <a:noFill/>
        </p:spPr>
        <p:txBody>
          <a:bodyPr wrap="square">
            <a:spAutoFit/>
          </a:bodyPr>
          <a:lstStyle/>
          <a:p>
            <a:pPr algn="just"/>
            <a:r>
              <a:rPr lang="pt-BR" sz="2800" b="1" i="0" u="none" strike="noStrike" baseline="0" dirty="0">
                <a:solidFill>
                  <a:srgbClr val="FF0000"/>
                </a:solidFill>
                <a:latin typeface="Calibri" panose="020F0502020204030204" pitchFamily="34" charset="0"/>
              </a:rPr>
              <a:t>Caco</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Referindo-se a matérias-primas de vidro não se pode deixar de mencionar o caco, pois o vidro, de fato é 100% reciclável e um quilo de caco introduzido no forno vai gerar um quilo de vidro novo com as mesmas características e propriedades do vidro original com o qual se produziu o caco.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O uso do caco traz uma série de vantagens aqui divididas em três grupos: </a:t>
            </a:r>
            <a:endParaRPr lang="pt-BR" sz="2800" b="1" dirty="0"/>
          </a:p>
        </p:txBody>
      </p:sp>
      <p:pic>
        <p:nvPicPr>
          <p:cNvPr id="3074" name="Picture 2" descr="Ver a imagem de origem">
            <a:extLst>
              <a:ext uri="{FF2B5EF4-FFF2-40B4-BE49-F238E27FC236}">
                <a16:creationId xmlns:a16="http://schemas.microsoft.com/office/drawing/2014/main" id="{0C42BE5C-54E4-A646-2658-85B6140C3C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82867" y="1899434"/>
            <a:ext cx="3387693" cy="2484308"/>
          </a:xfrm>
          <a:prstGeom prst="rect">
            <a:avLst/>
          </a:prstGeom>
          <a:noFill/>
          <a:extLst>
            <a:ext uri="{909E8E84-426E-40DD-AFC4-6F175D3DCCD1}">
              <a14:hiddenFill xmlns:a14="http://schemas.microsoft.com/office/drawing/2010/main">
                <a:solidFill>
                  <a:srgbClr val="FFFFFF"/>
                </a:solidFill>
              </a14:hiddenFill>
            </a:ext>
          </a:extLst>
        </p:spPr>
      </p:pic>
      <p:sp>
        <p:nvSpPr>
          <p:cNvPr id="2" name="Retângulo: Cantos Arredondados 1">
            <a:extLst>
              <a:ext uri="{FF2B5EF4-FFF2-40B4-BE49-F238E27FC236}">
                <a16:creationId xmlns:a16="http://schemas.microsoft.com/office/drawing/2014/main" id="{908B4DB6-901B-93EB-F3C2-74EE3C24A6C0}"/>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EFFED8EE-D2C0-4653-AB2D-5D277EADA647}"/>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41110983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Forma, Círculo&#10;&#10;Descrição gerada automaticamente">
            <a:extLst>
              <a:ext uri="{FF2B5EF4-FFF2-40B4-BE49-F238E27FC236}">
                <a16:creationId xmlns:a16="http://schemas.microsoft.com/office/drawing/2014/main" id="{1473A9A4-C159-8158-AD3E-7515F0F26A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85928" y="16026"/>
            <a:ext cx="1237219" cy="1182353"/>
          </a:xfrm>
          <a:prstGeom prst="rect">
            <a:avLst/>
          </a:prstGeom>
        </p:spPr>
      </p:pic>
      <p:pic>
        <p:nvPicPr>
          <p:cNvPr id="2058" name="Picture 10" descr="Ver a imagem de origem">
            <a:extLst>
              <a:ext uri="{FF2B5EF4-FFF2-40B4-BE49-F238E27FC236}">
                <a16:creationId xmlns:a16="http://schemas.microsoft.com/office/drawing/2014/main" id="{0532CBDA-951D-B23D-0886-C0F372620F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705" t="22535" r="23591" b="21127"/>
          <a:stretch/>
        </p:blipFill>
        <p:spPr bwMode="auto">
          <a:xfrm>
            <a:off x="10954909" y="6024282"/>
            <a:ext cx="645460" cy="717177"/>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a:extLst>
              <a:ext uri="{FF2B5EF4-FFF2-40B4-BE49-F238E27FC236}">
                <a16:creationId xmlns:a16="http://schemas.microsoft.com/office/drawing/2014/main" id="{0D2044A5-8BDE-E280-5EE8-5BBF43522DEB}"/>
              </a:ext>
            </a:extLst>
          </p:cNvPr>
          <p:cNvSpPr>
            <a:spLocks noGrp="1"/>
          </p:cNvSpPr>
          <p:nvPr>
            <p:ph type="sldNum" sz="quarter" idx="12"/>
          </p:nvPr>
        </p:nvSpPr>
        <p:spPr>
          <a:xfrm>
            <a:off x="10802469" y="6200307"/>
            <a:ext cx="667870" cy="365125"/>
          </a:xfrm>
        </p:spPr>
        <p:txBody>
          <a:bodyPr/>
          <a:lstStyle/>
          <a:p>
            <a:fld id="{547A8FEE-FD5B-4454-8245-15E9C6DFE1BC}" type="slidenum">
              <a:rPr lang="pt-BR" sz="1800" b="1" smtClean="0">
                <a:solidFill>
                  <a:schemeClr val="tx1"/>
                </a:solidFill>
              </a:rPr>
              <a:t>99</a:t>
            </a:fld>
            <a:endParaRPr lang="pt-BR" sz="1800" b="1" dirty="0">
              <a:solidFill>
                <a:schemeClr val="tx1"/>
              </a:solidFill>
            </a:endParaRPr>
          </a:p>
        </p:txBody>
      </p:sp>
      <p:pic>
        <p:nvPicPr>
          <p:cNvPr id="8" name="Imagem 7">
            <a:extLst>
              <a:ext uri="{FF2B5EF4-FFF2-40B4-BE49-F238E27FC236}">
                <a16:creationId xmlns:a16="http://schemas.microsoft.com/office/drawing/2014/main" id="{5FF9EEC6-38C9-F80D-0E44-95BB5BD47E87}"/>
              </a:ext>
            </a:extLst>
          </p:cNvPr>
          <p:cNvPicPr>
            <a:picLocks noChangeAspect="1"/>
          </p:cNvPicPr>
          <p:nvPr/>
        </p:nvPicPr>
        <p:blipFill>
          <a:blip r:embed="rId4"/>
          <a:stretch>
            <a:fillRect/>
          </a:stretch>
        </p:blipFill>
        <p:spPr>
          <a:xfrm>
            <a:off x="0" y="16026"/>
            <a:ext cx="1757082" cy="1195294"/>
          </a:xfrm>
          <a:prstGeom prst="rect">
            <a:avLst/>
          </a:prstGeom>
        </p:spPr>
      </p:pic>
      <p:pic>
        <p:nvPicPr>
          <p:cNvPr id="10" name="Imagem 9">
            <a:extLst>
              <a:ext uri="{FF2B5EF4-FFF2-40B4-BE49-F238E27FC236}">
                <a16:creationId xmlns:a16="http://schemas.microsoft.com/office/drawing/2014/main" id="{B34FE85A-1669-43FA-2C83-D94B9AFA8822}"/>
              </a:ext>
            </a:extLst>
          </p:cNvPr>
          <p:cNvPicPr>
            <a:picLocks noChangeAspect="1"/>
          </p:cNvPicPr>
          <p:nvPr/>
        </p:nvPicPr>
        <p:blipFill>
          <a:blip r:embed="rId5"/>
          <a:stretch>
            <a:fillRect/>
          </a:stretch>
        </p:blipFill>
        <p:spPr>
          <a:xfrm rot="5400000">
            <a:off x="-1924924" y="3165247"/>
            <a:ext cx="5634900" cy="1718553"/>
          </a:xfrm>
          <a:prstGeom prst="rect">
            <a:avLst/>
          </a:prstGeom>
        </p:spPr>
      </p:pic>
      <p:sp>
        <p:nvSpPr>
          <p:cNvPr id="3" name="CaixaDeTexto 2">
            <a:extLst>
              <a:ext uri="{FF2B5EF4-FFF2-40B4-BE49-F238E27FC236}">
                <a16:creationId xmlns:a16="http://schemas.microsoft.com/office/drawing/2014/main" id="{C315F4CE-2A6A-CBCD-5CDE-6DF70F5011F4}"/>
              </a:ext>
            </a:extLst>
          </p:cNvPr>
          <p:cNvSpPr txBox="1"/>
          <p:nvPr/>
        </p:nvSpPr>
        <p:spPr>
          <a:xfrm>
            <a:off x="1882587" y="215676"/>
            <a:ext cx="8668871" cy="6124754"/>
          </a:xfrm>
          <a:prstGeom prst="rect">
            <a:avLst/>
          </a:prstGeom>
          <a:noFill/>
        </p:spPr>
        <p:txBody>
          <a:bodyPr wrap="square">
            <a:spAutoFit/>
          </a:bodyPr>
          <a:lstStyle/>
          <a:p>
            <a:pPr algn="just"/>
            <a:r>
              <a:rPr lang="pt-BR" sz="2800" b="1" i="1" u="none" strike="noStrike" baseline="0" dirty="0">
                <a:solidFill>
                  <a:srgbClr val="000000"/>
                </a:solidFill>
                <a:latin typeface="Calibri" panose="020F0502020204030204" pitchFamily="34" charset="0"/>
              </a:rPr>
              <a:t>Ecológicas ou de meio ambiente </a:t>
            </a:r>
          </a:p>
          <a:p>
            <a:pPr algn="just"/>
            <a:endParaRPr lang="pt-BR" sz="2800" b="1" i="0" u="none" strike="noStrike" baseline="0" dirty="0">
              <a:solidFill>
                <a:srgbClr val="000000"/>
              </a:solidFill>
              <a:latin typeface="Calibri" panose="020F0502020204030204" pitchFamily="34" charset="0"/>
            </a:endParaRPr>
          </a:p>
          <a:p>
            <a:pPr algn="just"/>
            <a:r>
              <a:rPr lang="pt-BR" sz="2800" b="1" i="0" u="none" strike="noStrike" baseline="0" dirty="0">
                <a:solidFill>
                  <a:srgbClr val="000000"/>
                </a:solidFill>
                <a:latin typeface="Calibri" panose="020F0502020204030204" pitchFamily="34" charset="0"/>
              </a:rPr>
              <a:t>	Quando se usa caco deixa de se usar matérias-primas minerais novas. Por mais cuidado que se tenha na exploração desses bens minerais sempre há alguma agressão ao meio ambiente e a sua redução é positiva.</a:t>
            </a:r>
          </a:p>
          <a:p>
            <a:pPr algn="just"/>
            <a:r>
              <a:rPr lang="pt-BR" sz="2800" b="1" i="0" u="none" strike="noStrike" baseline="0" dirty="0">
                <a:solidFill>
                  <a:srgbClr val="000000"/>
                </a:solidFill>
                <a:latin typeface="Calibri" panose="020F0502020204030204" pitchFamily="34" charset="0"/>
              </a:rPr>
              <a:t> </a:t>
            </a:r>
          </a:p>
          <a:p>
            <a:pPr algn="just"/>
            <a:r>
              <a:rPr lang="pt-BR" sz="2800" b="1" i="0" u="none" strike="noStrike" baseline="0" dirty="0">
                <a:solidFill>
                  <a:srgbClr val="000000"/>
                </a:solidFill>
                <a:latin typeface="Calibri" panose="020F0502020204030204" pitchFamily="34" charset="0"/>
              </a:rPr>
              <a:t>	O caco também exige menos energia para elaborar vidro, pois ele já é vidro pronto que só necessita ser aquecido para recuperar uma viscosidade que permita a sua conformação. Desta maneira quanto mais caco houver na composição menos energia será necessário empregar no forno e consequentemente menos gases de efeito estufa serão emitidos. </a:t>
            </a:r>
            <a:endParaRPr lang="pt-BR" sz="2800" b="1" dirty="0"/>
          </a:p>
        </p:txBody>
      </p:sp>
      <p:sp>
        <p:nvSpPr>
          <p:cNvPr id="2" name="Retângulo: Cantos Arredondados 1">
            <a:extLst>
              <a:ext uri="{FF2B5EF4-FFF2-40B4-BE49-F238E27FC236}">
                <a16:creationId xmlns:a16="http://schemas.microsoft.com/office/drawing/2014/main" id="{7F49A081-BEA9-783E-B0A6-C194EBB2A86E}"/>
              </a:ext>
            </a:extLst>
          </p:cNvPr>
          <p:cNvSpPr/>
          <p:nvPr/>
        </p:nvSpPr>
        <p:spPr>
          <a:xfrm>
            <a:off x="11008659" y="1559859"/>
            <a:ext cx="502066" cy="3935506"/>
          </a:xfrm>
          <a:prstGeom prst="roundRect">
            <a:avLst/>
          </a:prstGeom>
          <a:solidFill>
            <a:srgbClr val="9A444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a:extLst>
              <a:ext uri="{FF2B5EF4-FFF2-40B4-BE49-F238E27FC236}">
                <a16:creationId xmlns:a16="http://schemas.microsoft.com/office/drawing/2014/main" id="{46850566-1C86-C66A-2223-3FCF24573CC4}"/>
              </a:ext>
            </a:extLst>
          </p:cNvPr>
          <p:cNvSpPr txBox="1"/>
          <p:nvPr/>
        </p:nvSpPr>
        <p:spPr>
          <a:xfrm>
            <a:off x="11098349" y="1630492"/>
            <a:ext cx="412376" cy="3785652"/>
          </a:xfrm>
          <a:prstGeom prst="rect">
            <a:avLst/>
          </a:prstGeom>
          <a:noFill/>
        </p:spPr>
        <p:txBody>
          <a:bodyPr wrap="square" rtlCol="0">
            <a:spAutoFit/>
          </a:bodyPr>
          <a:lstStyle/>
          <a:p>
            <a:r>
              <a:rPr lang="pt-BR" sz="2400" b="1" dirty="0">
                <a:solidFill>
                  <a:schemeClr val="bg2"/>
                </a:solidFill>
              </a:rPr>
              <a:t>E</a:t>
            </a:r>
          </a:p>
          <a:p>
            <a:r>
              <a:rPr lang="pt-BR" sz="2400" b="1" dirty="0">
                <a:solidFill>
                  <a:schemeClr val="bg2"/>
                </a:solidFill>
              </a:rPr>
              <a:t>L</a:t>
            </a:r>
          </a:p>
          <a:p>
            <a:r>
              <a:rPr lang="pt-BR" sz="2400" b="1" dirty="0">
                <a:solidFill>
                  <a:schemeClr val="bg2"/>
                </a:solidFill>
              </a:rPr>
              <a:t>A</a:t>
            </a:r>
          </a:p>
          <a:p>
            <a:r>
              <a:rPr lang="pt-BR" sz="2400" b="1" dirty="0">
                <a:solidFill>
                  <a:schemeClr val="bg2"/>
                </a:solidFill>
              </a:rPr>
              <a:t>B</a:t>
            </a:r>
          </a:p>
          <a:p>
            <a:r>
              <a:rPr lang="pt-BR" sz="2400" b="1" dirty="0">
                <a:solidFill>
                  <a:schemeClr val="bg2"/>
                </a:solidFill>
              </a:rPr>
              <a:t>O</a:t>
            </a:r>
          </a:p>
          <a:p>
            <a:r>
              <a:rPr lang="pt-BR" sz="2400" b="1" dirty="0">
                <a:solidFill>
                  <a:schemeClr val="bg2"/>
                </a:solidFill>
              </a:rPr>
              <a:t>R</a:t>
            </a:r>
          </a:p>
          <a:p>
            <a:r>
              <a:rPr lang="pt-BR" sz="2400" b="1" dirty="0">
                <a:solidFill>
                  <a:schemeClr val="bg2"/>
                </a:solidFill>
              </a:rPr>
              <a:t>A</a:t>
            </a:r>
          </a:p>
          <a:p>
            <a:r>
              <a:rPr lang="pt-BR" sz="2400" b="1" dirty="0">
                <a:solidFill>
                  <a:schemeClr val="bg2"/>
                </a:solidFill>
              </a:rPr>
              <a:t>Ç</a:t>
            </a:r>
          </a:p>
          <a:p>
            <a:r>
              <a:rPr lang="pt-BR" sz="2400" b="1" dirty="0">
                <a:solidFill>
                  <a:schemeClr val="bg2"/>
                </a:solidFill>
              </a:rPr>
              <a:t>Ã</a:t>
            </a:r>
          </a:p>
          <a:p>
            <a:r>
              <a:rPr lang="pt-BR" sz="2400" b="1" dirty="0">
                <a:solidFill>
                  <a:schemeClr val="bg2"/>
                </a:solidFill>
              </a:rPr>
              <a:t>O</a:t>
            </a:r>
          </a:p>
        </p:txBody>
      </p:sp>
    </p:spTree>
    <p:extLst>
      <p:ext uri="{BB962C8B-B14F-4D97-AF65-F5344CB8AC3E}">
        <p14:creationId xmlns:p14="http://schemas.microsoft.com/office/powerpoint/2010/main" val="143711700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678</TotalTime>
  <Words>7896</Words>
  <Application>Microsoft Office PowerPoint</Application>
  <PresentationFormat>Widescreen</PresentationFormat>
  <Paragraphs>1403</Paragraphs>
  <Slides>103</Slides>
  <Notes>0</Notes>
  <HiddenSlides>0</HiddenSlides>
  <MMClips>0</MMClips>
  <ScaleCrop>false</ScaleCrop>
  <HeadingPairs>
    <vt:vector size="6" baseType="variant">
      <vt:variant>
        <vt:lpstr>Fontes usadas</vt:lpstr>
      </vt:variant>
      <vt:variant>
        <vt:i4>4</vt:i4>
      </vt:variant>
      <vt:variant>
        <vt:lpstr>Tema</vt:lpstr>
      </vt:variant>
      <vt:variant>
        <vt:i4>1</vt:i4>
      </vt:variant>
      <vt:variant>
        <vt:lpstr>Títulos de slides</vt:lpstr>
      </vt:variant>
      <vt:variant>
        <vt:i4>103</vt:i4>
      </vt:variant>
    </vt:vector>
  </HeadingPairs>
  <TitlesOfParts>
    <vt:vector size="108" baseType="lpstr">
      <vt:lpstr>Arial</vt:lpstr>
      <vt:lpstr>Arial Black</vt:lpstr>
      <vt:lpstr>Calibri</vt:lpstr>
      <vt:lpstr>Calibri Light</vt:lpstr>
      <vt:lpstr>Tema do Office</vt:lpstr>
      <vt:lpstr>PROCESSOS INDUSTRIAIS INORGÂNICOS  INDÚSTRIA DO VIDRO</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PROCESSOS INDUSTRIAIS INORGÂNICOS  INDÚSTRIA DO VIDRO</dc:title>
  <dc:creator>Sergio A S Machado</dc:creator>
  <cp:lastModifiedBy>Sergio A S Machado</cp:lastModifiedBy>
  <cp:revision>14</cp:revision>
  <dcterms:created xsi:type="dcterms:W3CDTF">2022-11-12T12:53:54Z</dcterms:created>
  <dcterms:modified xsi:type="dcterms:W3CDTF">2022-11-20T13:36:34Z</dcterms:modified>
</cp:coreProperties>
</file>