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307" r:id="rId3"/>
    <p:sldId id="267" r:id="rId4"/>
    <p:sldId id="268" r:id="rId5"/>
    <p:sldId id="269" r:id="rId6"/>
    <p:sldId id="309" r:id="rId7"/>
    <p:sldId id="308" r:id="rId8"/>
    <p:sldId id="259" r:id="rId9"/>
    <p:sldId id="279" r:id="rId10"/>
    <p:sldId id="277" r:id="rId11"/>
    <p:sldId id="306" r:id="rId12"/>
    <p:sldId id="305" r:id="rId13"/>
    <p:sldId id="295" r:id="rId14"/>
    <p:sldId id="273" r:id="rId15"/>
    <p:sldId id="264" r:id="rId16"/>
    <p:sldId id="270" r:id="rId17"/>
    <p:sldId id="284" r:id="rId18"/>
    <p:sldId id="281" r:id="rId1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B356B-4996-40D9-8B2D-AC74BE995940}" type="datetimeFigureOut">
              <a:rPr lang="pt-BR" smtClean="0"/>
              <a:t>29/05/2023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93FA8-91C6-4E05-95F7-80155D5669B8}" type="slidenum">
              <a:rPr lang="pt-BR" smtClean="0"/>
              <a:t>‹nº›</a:t>
            </a:fld>
            <a:endParaRPr lang="pt-BR"/>
          </a:p>
        </p:txBody>
      </p:sp>
    </p:spTree>
    <p:extLst>
      <p:ext uri="{BB962C8B-B14F-4D97-AF65-F5344CB8AC3E}">
        <p14:creationId xmlns:p14="http://schemas.microsoft.com/office/powerpoint/2010/main" val="415301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0" y="303213"/>
            <a:ext cx="1588" cy="1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5" name="Google Shape;155;p8:notes"/>
          <p:cNvSpPr txBox="1">
            <a:spLocks noGrp="1"/>
          </p:cNvSpPr>
          <p:nvPr>
            <p:ph type="body" idx="1"/>
          </p:nvPr>
        </p:nvSpPr>
        <p:spPr>
          <a:xfrm>
            <a:off x="503237" y="4316412"/>
            <a:ext cx="5856287" cy="40608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3E1B2D4D-5355-4815-A74D-2B664F2FCC3E}" type="datetimeFigureOut">
              <a:rPr lang="pt-BR" smtClean="0"/>
              <a:t>29/05/2023</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7" name="Conector re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865872-F379-4C66-8754-E3C2578174C1}" type="slidenum">
              <a:rPr lang="pt-BR" smtClean="0"/>
              <a:t>‹nº›</a:t>
            </a:fld>
            <a:endParaRPr lang="pt-BR"/>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3E1B2D4D-5355-4815-A74D-2B664F2FCC3E}" type="datetimeFigureOut">
              <a:rPr lang="pt-BR" smtClean="0"/>
              <a:t>29/05/2023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5865872-F379-4C66-8754-E3C2578174C1}"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6915912" y="3009901"/>
            <a:ext cx="457200" cy="441325"/>
          </a:xfrm>
        </p:spPr>
        <p:txBody>
          <a:bodyPr/>
          <a:lstStyle/>
          <a:p>
            <a:fld id="{65865872-F379-4C66-8754-E3C2578174C1}" type="slidenum">
              <a:rPr lang="pt-BR" smtClean="0"/>
              <a:t>‹nº›</a:t>
            </a:fld>
            <a:endParaRPr lang="pt-BR"/>
          </a:p>
        </p:txBody>
      </p:sp>
      <p:sp>
        <p:nvSpPr>
          <p:cNvPr id="3" name="Espaço Reservado para Texto Vertical 2"/>
          <p:cNvSpPr>
            <a:spLocks noGrp="1"/>
          </p:cNvSpPr>
          <p:nvPr>
            <p:ph type="body" orient="vert" idx="1"/>
          </p:nvPr>
        </p:nvSpPr>
        <p:spPr>
          <a:xfrm>
            <a:off x="304800" y="304800"/>
            <a:ext cx="6553200" cy="5821366"/>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3E1B2D4D-5355-4815-A74D-2B664F2FCC3E}" type="datetimeFigureOut">
              <a:rPr lang="pt-BR" smtClean="0"/>
              <a:t>29/05/2023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2" name="Título Vertical 1"/>
          <p:cNvSpPr>
            <a:spLocks noGrp="1"/>
          </p:cNvSpPr>
          <p:nvPr>
            <p:ph type="title" orient="vert"/>
          </p:nvPr>
        </p:nvSpPr>
        <p:spPr>
          <a:xfrm>
            <a:off x="7391400" y="304801"/>
            <a:ext cx="1447800" cy="5851525"/>
          </a:xfrm>
        </p:spPr>
        <p:txBody>
          <a:bodyPr vert="eaVert"/>
          <a:lstStyle/>
          <a:p>
            <a:r>
              <a:rPr kumimoji="0" lang="pt-BR"/>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a:t>Clique para editar o estilo do título mestre</a:t>
            </a:r>
            <a:endParaRPr kumimoji="0" lang="en-US"/>
          </a:p>
        </p:txBody>
      </p:sp>
      <p:sp>
        <p:nvSpPr>
          <p:cNvPr id="4" name="Espaço Reservado para Data 3"/>
          <p:cNvSpPr>
            <a:spLocks noGrp="1"/>
          </p:cNvSpPr>
          <p:nvPr>
            <p:ph type="dt" sz="half" idx="10"/>
          </p:nvPr>
        </p:nvSpPr>
        <p:spPr/>
        <p:txBody>
          <a:bodyPr/>
          <a:lstStyle/>
          <a:p>
            <a:fld id="{3E1B2D4D-5355-4815-A74D-2B664F2FCC3E}" type="datetimeFigureOut">
              <a:rPr lang="pt-BR" smtClean="0"/>
              <a:t>29/05/2023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4361688" y="1026372"/>
            <a:ext cx="457200" cy="441325"/>
          </a:xfrm>
        </p:spPr>
        <p:txBody>
          <a:bodyPr/>
          <a:lstStyle/>
          <a:p>
            <a:fld id="{65865872-F379-4C66-8754-E3C2578174C1}" type="slidenum">
              <a:rPr lang="pt-BR" smtClean="0"/>
              <a:t>‹nº›</a:t>
            </a:fld>
            <a:endParaRPr lang="pt-BR"/>
          </a:p>
        </p:txBody>
      </p:sp>
      <p:sp>
        <p:nvSpPr>
          <p:cNvPr id="8" name="Espaço Reservado para Conteúdo 7"/>
          <p:cNvSpPr>
            <a:spLocks noGrp="1"/>
          </p:cNvSpPr>
          <p:nvPr>
            <p:ph sz="quarter" idx="1"/>
          </p:nvPr>
        </p:nvSpPr>
        <p:spPr>
          <a:xfrm>
            <a:off x="301752" y="1527048"/>
            <a:ext cx="8503920" cy="4572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os estilos do texto mestre</a:t>
            </a:r>
          </a:p>
        </p:txBody>
      </p:sp>
      <p:sp>
        <p:nvSpPr>
          <p:cNvPr id="13" name="Retâ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a:p>
        </p:txBody>
      </p:sp>
      <p:sp>
        <p:nvSpPr>
          <p:cNvPr id="4" name="Espaço Reservado para Data 3"/>
          <p:cNvSpPr>
            <a:spLocks noGrp="1"/>
          </p:cNvSpPr>
          <p:nvPr>
            <p:ph type="dt" sz="half" idx="10"/>
          </p:nvPr>
        </p:nvSpPr>
        <p:spPr/>
        <p:txBody>
          <a:bodyPr/>
          <a:lstStyle/>
          <a:p>
            <a:fld id="{3E1B2D4D-5355-4815-A74D-2B664F2FCC3E}" type="datetimeFigureOut">
              <a:rPr lang="pt-BR" smtClean="0"/>
              <a:t>29/05/2023</a:t>
            </a:fld>
            <a:endParaRPr lang="pt-BR"/>
          </a:p>
        </p:txBody>
      </p:sp>
      <p:sp>
        <p:nvSpPr>
          <p:cNvPr id="8" name="Conector re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5865872-F379-4C66-8754-E3C2578174C1}" type="slidenum">
              <a:rPr lang="pt-BR" smtClean="0"/>
              <a:t>‹nº›</a:t>
            </a:fld>
            <a:endParaRPr lang="pt-BR"/>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pt-BR"/>
              <a:t>Clique para editar o estilo do título mestre</a:t>
            </a:r>
            <a:endParaRPr kumimoji="0" lang="en-US"/>
          </a:p>
        </p:txBody>
      </p:sp>
      <p:sp>
        <p:nvSpPr>
          <p:cNvPr id="5" name="Espaço Reservado para Data 4"/>
          <p:cNvSpPr>
            <a:spLocks noGrp="1"/>
          </p:cNvSpPr>
          <p:nvPr>
            <p:ph type="dt" sz="half" idx="10"/>
          </p:nvPr>
        </p:nvSpPr>
        <p:spPr>
          <a:xfrm>
            <a:off x="5791200" y="6409944"/>
            <a:ext cx="3044952" cy="365760"/>
          </a:xfrm>
        </p:spPr>
        <p:txBody>
          <a:bodyPr/>
          <a:lstStyle/>
          <a:p>
            <a:fld id="{3E1B2D4D-5355-4815-A74D-2B664F2FCC3E}" type="datetimeFigureOut">
              <a:rPr lang="pt-BR" smtClean="0"/>
              <a:t>29/05/2023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5865872-F379-4C66-8754-E3C2578174C1}" type="slidenum">
              <a:rPr lang="pt-BR" smtClean="0"/>
              <a:t>‹nº›</a:t>
            </a:fld>
            <a:endParaRPr lang="pt-BR"/>
          </a:p>
        </p:txBody>
      </p:sp>
      <p:sp>
        <p:nvSpPr>
          <p:cNvPr id="8" name="Conector re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301752" y="1371600"/>
            <a:ext cx="4038600" cy="4681728"/>
          </a:xfrm>
        </p:spPr>
        <p:txBody>
          <a:bodyPr/>
          <a:lstStyle>
            <a:lvl1pPr>
              <a:defRPr sz="2500"/>
            </a:lvl1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2" name="Espaço Reservado para Conteúdo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4" name="Espaço Reservado para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7" name="Espaço Reservado para Data 6"/>
          <p:cNvSpPr>
            <a:spLocks noGrp="1"/>
          </p:cNvSpPr>
          <p:nvPr>
            <p:ph type="dt" sz="half" idx="10"/>
          </p:nvPr>
        </p:nvSpPr>
        <p:spPr/>
        <p:txBody>
          <a:bodyPr/>
          <a:lstStyle/>
          <a:p>
            <a:fld id="{3E1B2D4D-5355-4815-A74D-2B664F2FCC3E}" type="datetimeFigureOut">
              <a:rPr lang="pt-BR" smtClean="0"/>
              <a:t>29/05/2023</a:t>
            </a:fld>
            <a:endParaRPr lang="pt-BR"/>
          </a:p>
        </p:txBody>
      </p:sp>
      <p:sp>
        <p:nvSpPr>
          <p:cNvPr id="8" name="Espaço Reservado para Rodapé 7"/>
          <p:cNvSpPr>
            <a:spLocks noGrp="1"/>
          </p:cNvSpPr>
          <p:nvPr>
            <p:ph type="ftr" sz="quarter" idx="11"/>
          </p:nvPr>
        </p:nvSpPr>
        <p:spPr>
          <a:xfrm>
            <a:off x="304800" y="6409944"/>
            <a:ext cx="3581400" cy="365760"/>
          </a:xfrm>
        </p:spPr>
        <p:txBody>
          <a:bodyPr/>
          <a:lstStyle/>
          <a:p>
            <a:endParaRPr lang="pt-BR"/>
          </a:p>
        </p:txBody>
      </p:sp>
      <p:sp>
        <p:nvSpPr>
          <p:cNvPr id="15" name="Conector re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301752" y="2471383"/>
            <a:ext cx="4041648" cy="3818404"/>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6" name="Espaço Reservado para Conteúdo 25"/>
          <p:cNvSpPr>
            <a:spLocks noGrp="1"/>
          </p:cNvSpPr>
          <p:nvPr>
            <p:ph sz="quarter" idx="4"/>
          </p:nvPr>
        </p:nvSpPr>
        <p:spPr>
          <a:xfrm>
            <a:off x="4800600" y="2471383"/>
            <a:ext cx="4038600" cy="3822192"/>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4343400" y="1042416"/>
            <a:ext cx="457200" cy="441325"/>
          </a:xfrm>
        </p:spPr>
        <p:txBody>
          <a:bodyPr/>
          <a:lstStyle>
            <a:lvl1pPr algn="ctr">
              <a:defRPr/>
            </a:lvl1pPr>
          </a:lstStyle>
          <a:p>
            <a:fld id="{65865872-F379-4C66-8754-E3C2578174C1}" type="slidenum">
              <a:rPr lang="pt-BR" smtClean="0"/>
              <a:t>‹nº›</a:t>
            </a:fld>
            <a:endParaRPr lang="pt-BR"/>
          </a:p>
        </p:txBody>
      </p:sp>
      <p:sp>
        <p:nvSpPr>
          <p:cNvPr id="23" name="Título 22"/>
          <p:cNvSpPr>
            <a:spLocks noGrp="1"/>
          </p:cNvSpPr>
          <p:nvPr>
            <p:ph type="title"/>
          </p:nvPr>
        </p:nvSpPr>
        <p:spPr/>
        <p:txBody>
          <a:bodyPr rtlCol="0" anchor="b" anchorCtr="0"/>
          <a:lstStyle/>
          <a:p>
            <a:r>
              <a:rPr kumimoji="0" lang="pt-BR"/>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Data 2"/>
          <p:cNvSpPr>
            <a:spLocks noGrp="1"/>
          </p:cNvSpPr>
          <p:nvPr>
            <p:ph type="dt" sz="half" idx="10"/>
          </p:nvPr>
        </p:nvSpPr>
        <p:spPr/>
        <p:txBody>
          <a:bodyPr/>
          <a:lstStyle/>
          <a:p>
            <a:fld id="{3E1B2D4D-5355-4815-A74D-2B664F2FCC3E}" type="datetimeFigureOut">
              <a:rPr lang="pt-BR" smtClean="0"/>
              <a:t>29/05/2023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a:xfrm>
            <a:off x="4343400" y="1036020"/>
            <a:ext cx="457200" cy="441325"/>
          </a:xfrm>
        </p:spPr>
        <p:txBody>
          <a:bodyPr/>
          <a:lstStyle/>
          <a:p>
            <a:fld id="{65865872-F379-4C66-8754-E3C2578174C1}"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3E1B2D4D-5355-4815-A74D-2B664F2FCC3E}" type="datetimeFigureOut">
              <a:rPr lang="pt-BR" smtClean="0"/>
              <a:t>29/05/2023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5865872-F379-4C66-8754-E3C2578174C1}"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a:t>Clique para editar o estilo do título mestre</a:t>
            </a:r>
            <a:endParaRPr kumimoji="0" lang="en-US"/>
          </a:p>
        </p:txBody>
      </p:sp>
      <p:sp>
        <p:nvSpPr>
          <p:cNvPr id="3" name="Espaço Reservado para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a:t>Clique para editar os estilos do texto mestre</a:t>
            </a:r>
          </a:p>
        </p:txBody>
      </p:sp>
      <p:sp>
        <p:nvSpPr>
          <p:cNvPr id="8" name="Retâ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3124200" y="685800"/>
            <a:ext cx="5638800" cy="54102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5865872-F379-4C66-8754-E3C2578174C1}" type="slidenum">
              <a:rPr lang="pt-BR" smtClean="0"/>
              <a:t>‹nº›</a:t>
            </a:fld>
            <a:endParaRPr lang="pt-BR"/>
          </a:p>
        </p:txBody>
      </p:sp>
      <p:sp>
        <p:nvSpPr>
          <p:cNvPr id="21" name="Retâ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3E1B2D4D-5355-4815-A74D-2B664F2FCC3E}" type="datetimeFigureOut">
              <a:rPr lang="pt-BR" smtClean="0"/>
              <a:t>29/05/2023</a:t>
            </a:fld>
            <a:endParaRPr lang="pt-BR"/>
          </a:p>
        </p:txBody>
      </p:sp>
      <p:sp>
        <p:nvSpPr>
          <p:cNvPr id="6" name="Espaço Reservado para Rodapé 5"/>
          <p:cNvSpPr>
            <a:spLocks noGrp="1"/>
          </p:cNvSpPr>
          <p:nvPr>
            <p:ph type="ftr" sz="quarter" idx="11"/>
          </p:nvPr>
        </p:nvSpPr>
        <p:spPr>
          <a:xfrm>
            <a:off x="301752" y="6410848"/>
            <a:ext cx="3383280" cy="365760"/>
          </a:xfrm>
        </p:spPr>
        <p:txBody>
          <a:bodyPr/>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p>
            <a:fld id="{65865872-F379-4C66-8754-E3C2578174C1}" type="slidenum">
              <a:rPr lang="pt-BR" smtClean="0"/>
              <a:t>‹nº›</a:t>
            </a:fld>
            <a:endParaRPr lang="pt-BR"/>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a:t>Clique para editar o estilo do título mestre</a:t>
            </a:r>
            <a:endParaRPr kumimoji="0" lang="en-US"/>
          </a:p>
        </p:txBody>
      </p:sp>
      <p:sp>
        <p:nvSpPr>
          <p:cNvPr id="3" name="Espaço Reservado para Imagem 2"/>
          <p:cNvSpPr>
            <a:spLocks noGrp="1"/>
          </p:cNvSpPr>
          <p:nvPr>
            <p:ph type="pic" idx="1"/>
          </p:nvPr>
        </p:nvSpPr>
        <p:spPr>
          <a:xfrm>
            <a:off x="3000375" y="609600"/>
            <a:ext cx="5867400" cy="4267200"/>
          </a:xfrm>
        </p:spPr>
        <p:txBody>
          <a:bodyPr/>
          <a:lstStyle>
            <a:lvl1pPr marL="0" indent="0">
              <a:buNone/>
              <a:defRPr sz="3200"/>
            </a:lvl1pPr>
          </a:lstStyle>
          <a:p>
            <a:r>
              <a:rPr kumimoji="0" lang="pt-BR"/>
              <a:t>Clique no ícone para adicionar uma imagem</a:t>
            </a:r>
            <a:endParaRPr kumimoji="0" lang="en-US" dirty="0"/>
          </a:p>
        </p:txBody>
      </p:sp>
      <p:sp>
        <p:nvSpPr>
          <p:cNvPr id="4" name="Espaço Reservado para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a:t>Clique para editar os estilos do texto mestre</a:t>
            </a:r>
          </a:p>
        </p:txBody>
      </p:sp>
      <p:sp>
        <p:nvSpPr>
          <p:cNvPr id="22" name="Retâ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5788152" y="6404984"/>
            <a:ext cx="3044952" cy="365760"/>
          </a:xfrm>
        </p:spPr>
        <p:txBody>
          <a:bodyPr/>
          <a:lstStyle/>
          <a:p>
            <a:fld id="{3E1B2D4D-5355-4815-A74D-2B664F2FCC3E}" type="datetimeFigureOut">
              <a:rPr lang="pt-BR" smtClean="0"/>
              <a:t>29/05/2023</a:t>
            </a:fld>
            <a:endParaRPr lang="pt-BR"/>
          </a:p>
        </p:txBody>
      </p:sp>
      <p:sp>
        <p:nvSpPr>
          <p:cNvPr id="6" name="Espaço Reservado para Rodapé 5"/>
          <p:cNvSpPr>
            <a:spLocks noGrp="1"/>
          </p:cNvSpPr>
          <p:nvPr>
            <p:ph type="ftr" sz="quarter" idx="11"/>
          </p:nvPr>
        </p:nvSpPr>
        <p:spPr>
          <a:xfrm>
            <a:off x="301752" y="6410848"/>
            <a:ext cx="3584448" cy="365760"/>
          </a:xfrm>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E1B2D4D-5355-4815-A74D-2B664F2FCC3E}" type="datetimeFigureOut">
              <a:rPr lang="pt-BR" smtClean="0"/>
              <a:t>29/05/2023</a:t>
            </a:fld>
            <a:endParaRPr lang="pt-BR"/>
          </a:p>
        </p:txBody>
      </p:sp>
      <p:sp>
        <p:nvSpPr>
          <p:cNvPr id="3" name="Espaço Reservado para Rodapé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t-BR"/>
          </a:p>
        </p:txBody>
      </p:sp>
      <p:sp>
        <p:nvSpPr>
          <p:cNvPr id="8" name="Retâ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5865872-F379-4C66-8754-E3C2578174C1}" type="slidenum">
              <a:rPr lang="pt-BR" smtClean="0"/>
              <a:t>‹nº›</a:t>
            </a:fld>
            <a:endParaRPr lang="pt-BR"/>
          </a:p>
        </p:txBody>
      </p:sp>
      <p:sp>
        <p:nvSpPr>
          <p:cNvPr id="22" name="Espaço Reservado para Título 21"/>
          <p:cNvSpPr>
            <a:spLocks noGrp="1"/>
          </p:cNvSpPr>
          <p:nvPr>
            <p:ph type="title"/>
          </p:nvPr>
        </p:nvSpPr>
        <p:spPr>
          <a:xfrm>
            <a:off x="301752" y="228600"/>
            <a:ext cx="8534400" cy="758952"/>
          </a:xfrm>
          <a:prstGeom prst="rect">
            <a:avLst/>
          </a:prstGeom>
        </p:spPr>
        <p:txBody>
          <a:bodyPr vert="horz" anchor="b">
            <a:normAutofit/>
          </a:bodyPr>
          <a:lstStyle/>
          <a:p>
            <a:r>
              <a:rPr kumimoji="0" lang="pt-BR"/>
              <a:t>Clique para editar o estilo do título mestre</a:t>
            </a:r>
            <a:endParaRPr kumimoji="0" lang="en-US"/>
          </a:p>
        </p:txBody>
      </p:sp>
      <p:sp>
        <p:nvSpPr>
          <p:cNvPr id="13" name="Espaço Reservado para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p:txBody>
          <a:bodyPr/>
          <a:lstStyle/>
          <a:p>
            <a:pPr algn="r"/>
            <a:r>
              <a:rPr lang="pt-BR" dirty="0">
                <a:solidFill>
                  <a:schemeClr val="tx1"/>
                </a:solidFill>
              </a:rPr>
              <a:t>Cristina Marques</a:t>
            </a:r>
          </a:p>
          <a:p>
            <a:pPr algn="r"/>
            <a:r>
              <a:rPr lang="pt-BR" dirty="0">
                <a:solidFill>
                  <a:schemeClr val="tx1"/>
                </a:solidFill>
              </a:rPr>
              <a:t>2023</a:t>
            </a:r>
          </a:p>
        </p:txBody>
      </p:sp>
      <p:sp>
        <p:nvSpPr>
          <p:cNvPr id="4" name="Título 3"/>
          <p:cNvSpPr>
            <a:spLocks noGrp="1"/>
          </p:cNvSpPr>
          <p:nvPr>
            <p:ph type="ctrTitle"/>
          </p:nvPr>
        </p:nvSpPr>
        <p:spPr/>
        <p:txBody>
          <a:bodyPr/>
          <a:lstStyle/>
          <a:p>
            <a:r>
              <a:rPr lang="pt-BR" dirty="0"/>
              <a:t>Vigilância Sanitária e Atenção Básica/Primária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lnSpcReduction="10000"/>
          </a:bodyPr>
          <a:lstStyle/>
          <a:p>
            <a:r>
              <a:rPr lang="pt-BR" dirty="0"/>
              <a:t> Gestão do risco</a:t>
            </a:r>
          </a:p>
          <a:p>
            <a:endParaRPr lang="pt-BR" dirty="0"/>
          </a:p>
          <a:p>
            <a:endParaRPr lang="pt-BR" dirty="0"/>
          </a:p>
          <a:p>
            <a:r>
              <a:rPr lang="pt-BR" dirty="0"/>
              <a:t> Implementação de políticas </a:t>
            </a:r>
            <a:r>
              <a:rPr lang="pt-BR" dirty="0" err="1"/>
              <a:t>intersetoriais</a:t>
            </a:r>
            <a:r>
              <a:rPr lang="pt-BR" dirty="0"/>
              <a:t> e promoção, </a:t>
            </a:r>
          </a:p>
          <a:p>
            <a:endParaRPr lang="pt-BR" dirty="0"/>
          </a:p>
          <a:p>
            <a:endParaRPr lang="pt-BR" dirty="0"/>
          </a:p>
          <a:p>
            <a:endParaRPr lang="pt-BR" dirty="0"/>
          </a:p>
          <a:p>
            <a:r>
              <a:rPr lang="pt-BR" dirty="0"/>
              <a:t>Participação social no fortalecimento das vigilâncias.</a:t>
            </a:r>
            <a:br>
              <a:rPr lang="pt-BR" dirty="0"/>
            </a:br>
            <a:endParaRPr lang="pt-BR" dirty="0"/>
          </a:p>
        </p:txBody>
      </p:sp>
    </p:spTree>
    <p:extLst>
      <p:ext uri="{BB962C8B-B14F-4D97-AF65-F5344CB8AC3E}">
        <p14:creationId xmlns:p14="http://schemas.microsoft.com/office/powerpoint/2010/main" val="559675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776FB7-B1D8-0000-1F94-680C7F645E7B}"/>
              </a:ext>
            </a:extLst>
          </p:cNvPr>
          <p:cNvSpPr>
            <a:spLocks noGrp="1"/>
          </p:cNvSpPr>
          <p:nvPr>
            <p:ph type="title"/>
          </p:nvPr>
        </p:nvSpPr>
        <p:spPr/>
        <p:txBody>
          <a:bodyPr/>
          <a:lstStyle/>
          <a:p>
            <a:r>
              <a:rPr lang="pt-BR" dirty="0"/>
              <a:t>Conceitos Básicos</a:t>
            </a:r>
          </a:p>
        </p:txBody>
      </p:sp>
      <p:sp>
        <p:nvSpPr>
          <p:cNvPr id="3" name="Espaço Reservado para Conteúdo 2">
            <a:extLst>
              <a:ext uri="{FF2B5EF4-FFF2-40B4-BE49-F238E27FC236}">
                <a16:creationId xmlns:a16="http://schemas.microsoft.com/office/drawing/2014/main" id="{A4463DB6-1D5D-3D1E-7F90-74DA7331F5B8}"/>
              </a:ext>
            </a:extLst>
          </p:cNvPr>
          <p:cNvSpPr>
            <a:spLocks noGrp="1"/>
          </p:cNvSpPr>
          <p:nvPr>
            <p:ph sz="quarter" idx="1"/>
          </p:nvPr>
        </p:nvSpPr>
        <p:spPr/>
        <p:txBody>
          <a:bodyPr/>
          <a:lstStyle/>
          <a:p>
            <a:endParaRPr lang="pt-BR" dirty="0"/>
          </a:p>
          <a:p>
            <a:endParaRPr lang="pt-BR" dirty="0"/>
          </a:p>
          <a:p>
            <a:r>
              <a:rPr lang="pt-BR" dirty="0"/>
              <a:t>RISCO</a:t>
            </a:r>
          </a:p>
          <a:p>
            <a:r>
              <a:rPr lang="pt-BR" dirty="0"/>
              <a:t>TERRITÓRIOS</a:t>
            </a:r>
          </a:p>
          <a:p>
            <a:r>
              <a:rPr lang="pt-BR" dirty="0"/>
              <a:t>COMPLEXIDADE</a:t>
            </a:r>
          </a:p>
          <a:p>
            <a:r>
              <a:rPr lang="pt-BR" dirty="0"/>
              <a:t>DESCENTRALIZAÇÃO</a:t>
            </a:r>
          </a:p>
          <a:p>
            <a:endParaRPr lang="pt-BR" dirty="0"/>
          </a:p>
        </p:txBody>
      </p:sp>
    </p:spTree>
    <p:extLst>
      <p:ext uri="{BB962C8B-B14F-4D97-AF65-F5344CB8AC3E}">
        <p14:creationId xmlns:p14="http://schemas.microsoft.com/office/powerpoint/2010/main" val="412862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hangingPunct="1">
              <a:defRPr/>
            </a:pPr>
            <a:r>
              <a:rPr lang="pt-BR"/>
              <a:t>VISA e PROTEÇÃO</a:t>
            </a:r>
          </a:p>
        </p:txBody>
      </p:sp>
      <p:sp>
        <p:nvSpPr>
          <p:cNvPr id="35843" name="Espaço Reservado para Conteúdo 2"/>
          <p:cNvSpPr>
            <a:spLocks noGrp="1"/>
          </p:cNvSpPr>
          <p:nvPr>
            <p:ph sz="quarter" idx="1"/>
          </p:nvPr>
        </p:nvSpPr>
        <p:spPr>
          <a:xfrm>
            <a:off x="301625" y="1527175"/>
            <a:ext cx="8504238" cy="4572000"/>
          </a:xfrm>
        </p:spPr>
        <p:txBody>
          <a:bodyPr/>
          <a:lstStyle/>
          <a:p>
            <a:pPr algn="just" eaLnBrk="1" hangingPunct="1">
              <a:lnSpc>
                <a:spcPct val="95000"/>
              </a:lnSpc>
            </a:pPr>
            <a:r>
              <a:rPr lang="en-GB" altLang="pt-BR" sz="2800" b="1"/>
              <a:t>Proteção social</a:t>
            </a:r>
            <a:r>
              <a:rPr lang="en-GB" altLang="pt-BR" sz="2800"/>
              <a:t> : Consiste na ação coletiva de proteger indivíduos contra riscos inerentes à vida humana e/ou assistir necessidades geradas em diferentes momentos históricos e relacionadas com múltiplas situações de dependência.</a:t>
            </a:r>
          </a:p>
          <a:p>
            <a:pPr algn="just" eaLnBrk="1" hangingPunct="1"/>
            <a:r>
              <a:rPr lang="en-GB" altLang="pt-BR" sz="2800"/>
              <a:t>Os sistemas de proteção têm origem na necessidade imperativa de neutralizar ou reduzir o impacto de determinados riscos sobre o indivíduo e a sociedade. (Viana e Levcovitz, 2005)</a:t>
            </a:r>
          </a:p>
          <a:p>
            <a:pPr eaLnBrk="1" hangingPunct="1"/>
            <a:endParaRPr lang="pt-BR" altLang="pt-BR"/>
          </a:p>
        </p:txBody>
      </p:sp>
    </p:spTree>
    <p:extLst>
      <p:ext uri="{BB962C8B-B14F-4D97-AF65-F5344CB8AC3E}">
        <p14:creationId xmlns:p14="http://schemas.microsoft.com/office/powerpoint/2010/main" val="29016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VISA e TERRITÓRIOS</a:t>
            </a:r>
          </a:p>
        </p:txBody>
      </p:sp>
      <p:sp>
        <p:nvSpPr>
          <p:cNvPr id="3" name="Espaço Reservado para Conteúdo 2"/>
          <p:cNvSpPr>
            <a:spLocks noGrp="1"/>
          </p:cNvSpPr>
          <p:nvPr>
            <p:ph sz="quarter" idx="1"/>
          </p:nvPr>
        </p:nvSpPr>
        <p:spPr/>
        <p:txBody>
          <a:bodyPr>
            <a:normAutofit/>
          </a:bodyPr>
          <a:lstStyle/>
          <a:p>
            <a:pPr algn="just"/>
            <a:endParaRPr lang="pt-BR" dirty="0"/>
          </a:p>
          <a:p>
            <a:pPr algn="just"/>
            <a:r>
              <a:rPr lang="pt-BR" dirty="0"/>
              <a:t>Os territórios são expressões complexas da sociedade contemporânea, onde os riscos são produzidos, distribuídos e percebidos de forma igualmente complexa e diversa.</a:t>
            </a:r>
          </a:p>
          <a:p>
            <a:pPr algn="just"/>
            <a:r>
              <a:rPr lang="pt-BR" dirty="0"/>
              <a:t>Na construção de intervenções destinadas a proteger a saúde, a vigilância sanitária ocupa um lugar importante na interface com outras políticas de promoção e prevenção. </a:t>
            </a:r>
          </a:p>
        </p:txBody>
      </p:sp>
    </p:spTree>
    <p:extLst>
      <p:ext uri="{BB962C8B-B14F-4D97-AF65-F5344CB8AC3E}">
        <p14:creationId xmlns:p14="http://schemas.microsoft.com/office/powerpoint/2010/main" val="97633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fontScale="92500" lnSpcReduction="20000"/>
          </a:bodyPr>
          <a:lstStyle/>
          <a:p>
            <a:endParaRPr lang="pt-BR" dirty="0"/>
          </a:p>
          <a:p>
            <a:pPr algn="just"/>
            <a:r>
              <a:rPr lang="pt-BR" dirty="0"/>
              <a:t>Segundo </a:t>
            </a:r>
            <a:r>
              <a:rPr lang="pt-BR" dirty="0" err="1"/>
              <a:t>Veyret</a:t>
            </a:r>
            <a:r>
              <a:rPr lang="pt-BR" dirty="0"/>
              <a:t> (2007) os territórios dos riscos contemporâneos, tanto naturais, como tecnológicos e sociais, são em sua grande parte consequências de escolhas políticas ou econômicas cuja pertinência não pode ser compreendida senão em um contexto de uma dada época.</a:t>
            </a:r>
          </a:p>
          <a:p>
            <a:pPr algn="just"/>
            <a:r>
              <a:rPr lang="pt-BR" dirty="0"/>
              <a:t>As decisões sobre o risco, são, em essência, decisões sobre prioridades sociais e os valores pelos quais as sociedades desejam ser guiadas. Excluir a maior parte da população dessas escolhas fundamentais seria não garantir nem a equidade nem a eficácia das políticas regulatórias”  (Irwin, A, 1985)</a:t>
            </a:r>
          </a:p>
          <a:p>
            <a:pPr algn="just"/>
            <a:endParaRPr lang="pt-BR" dirty="0"/>
          </a:p>
          <a:p>
            <a:pPr algn="just"/>
            <a:endParaRPr lang="pt-BR" dirty="0"/>
          </a:p>
          <a:p>
            <a:pPr algn="just"/>
            <a:endParaRPr lang="pt-BR" dirty="0"/>
          </a:p>
        </p:txBody>
      </p:sp>
    </p:spTree>
    <p:extLst>
      <p:ext uri="{BB962C8B-B14F-4D97-AF65-F5344CB8AC3E}">
        <p14:creationId xmlns:p14="http://schemas.microsoft.com/office/powerpoint/2010/main" val="1018884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89296" y="998929"/>
            <a:ext cx="8910638" cy="526268"/>
          </a:xfrm>
          <a:prstGeom prst="rect">
            <a:avLst/>
          </a:prstGeom>
          <a:noFill/>
          <a:ln>
            <a:noFill/>
          </a:ln>
        </p:spPr>
        <p:txBody>
          <a:bodyPr spcFirstLastPara="1" vert="horz" wrap="square" lIns="68569" tIns="34275" rIns="68569" bIns="34275" anchor="ctr" anchorCtr="0">
            <a:spAutoFit/>
          </a:bodyPr>
          <a:lstStyle/>
          <a:p>
            <a:pPr>
              <a:lnSpc>
                <a:spcPct val="90000"/>
              </a:lnSpc>
              <a:spcBef>
                <a:spcPts val="0"/>
              </a:spcBef>
              <a:buClr>
                <a:schemeClr val="dk1"/>
              </a:buClr>
              <a:buSzPts val="4400"/>
            </a:pPr>
            <a:r>
              <a:rPr lang="en-US" b="1">
                <a:solidFill>
                  <a:schemeClr val="dk1"/>
                </a:solidFill>
                <a:latin typeface="Century Gothic"/>
                <a:ea typeface="Century Gothic"/>
                <a:cs typeface="Century Gothic"/>
                <a:sym typeface="Century Gothic"/>
              </a:rPr>
              <a:t>Áreas de atuação da vigilância sanitária</a:t>
            </a:r>
            <a:endParaRPr/>
          </a:p>
        </p:txBody>
      </p:sp>
      <p:grpSp>
        <p:nvGrpSpPr>
          <p:cNvPr id="158" name="Google Shape;158;p8"/>
          <p:cNvGrpSpPr/>
          <p:nvPr/>
        </p:nvGrpSpPr>
        <p:grpSpPr>
          <a:xfrm>
            <a:off x="247650" y="1538288"/>
            <a:ext cx="8645128" cy="4267200"/>
            <a:chOff x="257611" y="1556792"/>
            <a:chExt cx="11815053" cy="5904656"/>
          </a:xfrm>
        </p:grpSpPr>
        <p:pic>
          <p:nvPicPr>
            <p:cNvPr id="159" name="Google Shape;159;p8"/>
            <p:cNvPicPr preferRelativeResize="0"/>
            <p:nvPr/>
          </p:nvPicPr>
          <p:blipFill rotWithShape="1">
            <a:blip r:embed="rId3">
              <a:alphaModFix/>
            </a:blip>
            <a:srcRect l="24251" t="41195" r="33218" b="41699"/>
            <a:stretch/>
          </p:blipFill>
          <p:spPr>
            <a:xfrm>
              <a:off x="335360" y="1556792"/>
              <a:ext cx="5833242" cy="1466193"/>
            </a:xfrm>
            <a:prstGeom prst="rect">
              <a:avLst/>
            </a:prstGeom>
            <a:noFill/>
            <a:ln>
              <a:noFill/>
            </a:ln>
          </p:spPr>
        </p:pic>
        <p:pic>
          <p:nvPicPr>
            <p:cNvPr id="160" name="Google Shape;160;p8"/>
            <p:cNvPicPr preferRelativeResize="0"/>
            <p:nvPr/>
          </p:nvPicPr>
          <p:blipFill rotWithShape="1">
            <a:blip r:embed="rId4">
              <a:alphaModFix/>
            </a:blip>
            <a:srcRect l="23944" t="38505" r="33063" b="44941"/>
            <a:stretch/>
          </p:blipFill>
          <p:spPr>
            <a:xfrm>
              <a:off x="263352" y="3022985"/>
              <a:ext cx="5896304" cy="1418898"/>
            </a:xfrm>
            <a:prstGeom prst="rect">
              <a:avLst/>
            </a:prstGeom>
            <a:noFill/>
            <a:ln>
              <a:noFill/>
            </a:ln>
          </p:spPr>
        </p:pic>
        <p:pic>
          <p:nvPicPr>
            <p:cNvPr id="161" name="Google Shape;161;p8"/>
            <p:cNvPicPr preferRelativeResize="0"/>
            <p:nvPr/>
          </p:nvPicPr>
          <p:blipFill rotWithShape="1">
            <a:blip r:embed="rId5">
              <a:alphaModFix/>
            </a:blip>
            <a:srcRect l="23709" t="45240" r="33218" b="38391"/>
            <a:stretch/>
          </p:blipFill>
          <p:spPr>
            <a:xfrm>
              <a:off x="257611" y="4546148"/>
              <a:ext cx="5907786" cy="1403132"/>
            </a:xfrm>
            <a:prstGeom prst="rect">
              <a:avLst/>
            </a:prstGeom>
            <a:noFill/>
            <a:ln>
              <a:noFill/>
            </a:ln>
          </p:spPr>
        </p:pic>
        <p:pic>
          <p:nvPicPr>
            <p:cNvPr id="162" name="Google Shape;162;p8"/>
            <p:cNvPicPr preferRelativeResize="0"/>
            <p:nvPr/>
          </p:nvPicPr>
          <p:blipFill rotWithShape="1">
            <a:blip r:embed="rId6">
              <a:alphaModFix/>
            </a:blip>
            <a:srcRect l="31991" t="34828" r="25363" b="48437"/>
            <a:stretch/>
          </p:blipFill>
          <p:spPr>
            <a:xfrm>
              <a:off x="6168602" y="1562289"/>
              <a:ext cx="5849008" cy="1434663"/>
            </a:xfrm>
            <a:prstGeom prst="rect">
              <a:avLst/>
            </a:prstGeom>
            <a:noFill/>
            <a:ln>
              <a:noFill/>
            </a:ln>
          </p:spPr>
        </p:pic>
        <p:pic>
          <p:nvPicPr>
            <p:cNvPr id="163" name="Google Shape;163;p8"/>
            <p:cNvPicPr preferRelativeResize="0"/>
            <p:nvPr/>
          </p:nvPicPr>
          <p:blipFill rotWithShape="1">
            <a:blip r:embed="rId7">
              <a:alphaModFix/>
            </a:blip>
            <a:srcRect l="32106" t="61814" r="25017" b="20599"/>
            <a:stretch/>
          </p:blipFill>
          <p:spPr>
            <a:xfrm>
              <a:off x="6192126" y="3022985"/>
              <a:ext cx="5880538" cy="1507398"/>
            </a:xfrm>
            <a:prstGeom prst="rect">
              <a:avLst/>
            </a:prstGeom>
            <a:noFill/>
            <a:ln>
              <a:noFill/>
            </a:ln>
          </p:spPr>
        </p:pic>
        <p:pic>
          <p:nvPicPr>
            <p:cNvPr id="164" name="Google Shape;164;p8"/>
            <p:cNvPicPr preferRelativeResize="0"/>
            <p:nvPr/>
          </p:nvPicPr>
          <p:blipFill rotWithShape="1">
            <a:blip r:embed="rId8">
              <a:alphaModFix/>
            </a:blip>
            <a:srcRect l="32106" t="48068" r="25593" b="35379"/>
            <a:stretch/>
          </p:blipFill>
          <p:spPr>
            <a:xfrm>
              <a:off x="6198945" y="4509120"/>
              <a:ext cx="5801711" cy="1418897"/>
            </a:xfrm>
            <a:prstGeom prst="rect">
              <a:avLst/>
            </a:prstGeom>
            <a:noFill/>
            <a:ln>
              <a:noFill/>
            </a:ln>
          </p:spPr>
        </p:pic>
        <p:pic>
          <p:nvPicPr>
            <p:cNvPr id="165" name="Google Shape;165;p8"/>
            <p:cNvPicPr preferRelativeResize="0"/>
            <p:nvPr/>
          </p:nvPicPr>
          <p:blipFill rotWithShape="1">
            <a:blip r:embed="rId9">
              <a:alphaModFix/>
            </a:blip>
            <a:srcRect l="32221" t="36592" r="25248" b="46460"/>
            <a:stretch/>
          </p:blipFill>
          <p:spPr>
            <a:xfrm>
              <a:off x="3287095" y="6008634"/>
              <a:ext cx="5833241" cy="1452814"/>
            </a:xfrm>
            <a:prstGeom prst="rect">
              <a:avLst/>
            </a:prstGeom>
            <a:noFill/>
            <a:ln>
              <a:noFill/>
            </a:ln>
          </p:spPr>
        </p:pic>
      </p:grpSp>
      <p:sp>
        <p:nvSpPr>
          <p:cNvPr id="166" name="Google Shape;166;p8"/>
          <p:cNvSpPr txBox="1"/>
          <p:nvPr/>
        </p:nvSpPr>
        <p:spPr>
          <a:xfrm>
            <a:off x="2880122" y="5744765"/>
            <a:ext cx="3474244" cy="276969"/>
          </a:xfrm>
          <a:prstGeom prst="rect">
            <a:avLst/>
          </a:prstGeom>
          <a:noFill/>
          <a:ln>
            <a:noFill/>
          </a:ln>
        </p:spPr>
        <p:txBody>
          <a:bodyPr spcFirstLastPara="1" wrap="square" lIns="68569" tIns="34275" rIns="68569" bIns="34275" anchor="t" anchorCtr="0">
            <a:spAutoFit/>
          </a:bodyPr>
          <a:lstStyle/>
          <a:p>
            <a:pPr algn="r">
              <a:buClr>
                <a:schemeClr val="dk1"/>
              </a:buClr>
              <a:buSzPts val="1800"/>
            </a:pPr>
            <a:r>
              <a:rPr lang="en-US" sz="1350">
                <a:solidFill>
                  <a:schemeClr val="dk1"/>
                </a:solidFill>
                <a:latin typeface="Calibri"/>
                <a:ea typeface="Calibri"/>
                <a:cs typeface="Calibri"/>
                <a:sym typeface="Calibri"/>
              </a:rPr>
              <a:t>Escola Nacional de Administração Pública, 2017</a:t>
            </a:r>
            <a:endParaRPr sz="13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E8FA485-A752-4C0D-92A4-28DD2AEEEE00}"/>
              </a:ext>
            </a:extLst>
          </p:cNvPr>
          <p:cNvSpPr>
            <a:spLocks noGrp="1" noChangeArrowheads="1"/>
          </p:cNvSpPr>
          <p:nvPr>
            <p:ph type="title"/>
          </p:nvPr>
        </p:nvSpPr>
        <p:spPr/>
        <p:txBody>
          <a:bodyPr>
            <a:normAutofit fontScale="90000"/>
          </a:bodyPr>
          <a:lstStyle/>
          <a:p>
            <a:pPr eaLnBrk="1" hangingPunct="1"/>
            <a:r>
              <a:rPr lang="pt-BR" altLang="pt-BR"/>
              <a:t>Como proteção à saúde e como Direito Social.</a:t>
            </a:r>
          </a:p>
        </p:txBody>
      </p:sp>
      <p:sp>
        <p:nvSpPr>
          <p:cNvPr id="9219" name="Rectangle 3">
            <a:extLst>
              <a:ext uri="{FF2B5EF4-FFF2-40B4-BE49-F238E27FC236}">
                <a16:creationId xmlns:a16="http://schemas.microsoft.com/office/drawing/2014/main" id="{ED6E6BCE-7244-4F2C-BC76-10AC6222B033}"/>
              </a:ext>
            </a:extLst>
          </p:cNvPr>
          <p:cNvSpPr>
            <a:spLocks noGrp="1" noChangeArrowheads="1"/>
          </p:cNvSpPr>
          <p:nvPr>
            <p:ph type="body" idx="1"/>
          </p:nvPr>
        </p:nvSpPr>
        <p:spPr/>
        <p:txBody>
          <a:bodyPr/>
          <a:lstStyle/>
          <a:p>
            <a:pPr eaLnBrk="1" hangingPunct="1"/>
            <a:r>
              <a:rPr lang="pt-BR" altLang="pt-BR"/>
              <a:t>Devolver a relação da ação com as pessoas para além das coisas- vigiar para proteger.</a:t>
            </a:r>
          </a:p>
          <a:p>
            <a:pPr eaLnBrk="1" hangingPunct="1"/>
            <a:r>
              <a:rPr lang="pt-BR" altLang="pt-BR"/>
              <a:t>Direito à saúde como conquista de cidadania, como solidariedade social, como equidade que considera a distribuição e exposição diferenciada aos riscos. Direito social como evolução do Direito individual.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normAutofit/>
          </a:bodyPr>
          <a:lstStyle/>
          <a:p>
            <a:pPr algn="just"/>
            <a:r>
              <a:rPr lang="pt-BR" dirty="0"/>
              <a:t>Proteção à Saúde e Vigilâncias</a:t>
            </a:r>
          </a:p>
          <a:p>
            <a:pPr algn="just"/>
            <a:r>
              <a:rPr lang="pt-BR" dirty="0"/>
              <a:t>As vigilâncias conformam estratégias operacionais que recortam o campo da saúde pública para realizar a função do estado de proteção sanitária. </a:t>
            </a:r>
          </a:p>
          <a:p>
            <a:pPr algn="just"/>
            <a:r>
              <a:rPr lang="pt-BR" dirty="0"/>
              <a:t>A complexidade da sociedade contemporânea singulariza tanto o conhecimento das novas tecnologias que são incluídas nas práticas da atenção à saúde, e sua crítica, como aquele necessário para a percepção da dinâmica social, política e cultural.</a:t>
            </a:r>
          </a:p>
        </p:txBody>
      </p:sp>
    </p:spTree>
    <p:extLst>
      <p:ext uri="{BB962C8B-B14F-4D97-AF65-F5344CB8AC3E}">
        <p14:creationId xmlns:p14="http://schemas.microsoft.com/office/powerpoint/2010/main" val="1287186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4694" y="1325332"/>
            <a:ext cx="6683765" cy="557636"/>
          </a:xfrm>
        </p:spPr>
        <p:txBody>
          <a:bodyPr>
            <a:normAutofit fontScale="90000"/>
          </a:bodyPr>
          <a:lstStyle/>
          <a:p>
            <a:r>
              <a:rPr lang="pt-BR" dirty="0"/>
              <a:t>Referências</a:t>
            </a:r>
          </a:p>
        </p:txBody>
      </p:sp>
      <p:sp>
        <p:nvSpPr>
          <p:cNvPr id="3" name="Espaço Reservado para Conteúdo 2"/>
          <p:cNvSpPr>
            <a:spLocks noGrp="1"/>
          </p:cNvSpPr>
          <p:nvPr>
            <p:ph idx="1"/>
          </p:nvPr>
        </p:nvSpPr>
        <p:spPr>
          <a:xfrm>
            <a:off x="395536" y="1556792"/>
            <a:ext cx="8232923" cy="4536504"/>
          </a:xfrm>
        </p:spPr>
        <p:txBody>
          <a:bodyPr>
            <a:normAutofit/>
          </a:bodyPr>
          <a:lstStyle/>
          <a:p>
            <a:endParaRPr lang="pt-BR" dirty="0"/>
          </a:p>
          <a:p>
            <a:pPr algn="just"/>
            <a:r>
              <a:rPr lang="pt-BR" sz="1600" dirty="0"/>
              <a:t>Ayres JRCM. Sobre o risco: para compreender a epidemiologia. São Paulo: </a:t>
            </a:r>
            <a:r>
              <a:rPr lang="pt-BR" sz="1600" dirty="0" err="1"/>
              <a:t>Hucitec</a:t>
            </a:r>
            <a:r>
              <a:rPr lang="pt-BR" sz="1600" dirty="0"/>
              <a:t>; 2002.</a:t>
            </a:r>
          </a:p>
          <a:p>
            <a:pPr algn="just"/>
            <a:r>
              <a:rPr lang="pt-BR" sz="1600" dirty="0"/>
              <a:t>Ayres JRCM, França Júnior I, Calazans GJ, </a:t>
            </a:r>
            <a:r>
              <a:rPr lang="pt-BR" sz="1600" dirty="0" err="1"/>
              <a:t>Saletti</a:t>
            </a:r>
            <a:r>
              <a:rPr lang="pt-BR" sz="1600" dirty="0"/>
              <a:t> Filho HC. O conceito de vulnerabilidade e as práticas de saúde: novas perspectivas e desafios. In: </a:t>
            </a:r>
            <a:r>
              <a:rPr lang="pt-BR" sz="1600" dirty="0" err="1"/>
              <a:t>Czeresnia</a:t>
            </a:r>
            <a:r>
              <a:rPr lang="pt-BR" sz="1600" dirty="0"/>
              <a:t> D, Freitas CM, organizadores. Promoção da saúde – conceitos, desafios, tendências. Rio de Janeiro: Fiocruz; 2003. p. 117-38.</a:t>
            </a:r>
          </a:p>
          <a:p>
            <a:pPr algn="just"/>
            <a:r>
              <a:rPr lang="pt-BR" sz="1600" dirty="0"/>
              <a:t>GONDIM, </a:t>
            </a:r>
            <a:r>
              <a:rPr lang="pt-BR" sz="1600" dirty="0" err="1"/>
              <a:t>Grácia</a:t>
            </a:r>
            <a:r>
              <a:rPr lang="pt-BR" sz="1600" dirty="0"/>
              <a:t> Maria de Miranda et al. O território da saúde: a organização do sistema de saúde e a </a:t>
            </a:r>
            <a:r>
              <a:rPr lang="pt-BR" sz="1600" dirty="0" err="1"/>
              <a:t>territorialização</a:t>
            </a:r>
            <a:r>
              <a:rPr lang="pt-BR" sz="1600" dirty="0"/>
              <a:t>. In: MIRANDA, Ary Carvalho de; BARCELLOS, </a:t>
            </a:r>
            <a:r>
              <a:rPr lang="pt-BR" sz="1600" dirty="0" err="1"/>
              <a:t>Christovam</a:t>
            </a:r>
            <a:r>
              <a:rPr lang="pt-BR" sz="1600" dirty="0"/>
              <a:t>; MOREIRA, </a:t>
            </a:r>
            <a:r>
              <a:rPr lang="pt-BR" sz="1600" dirty="0" err="1"/>
              <a:t>Josino</a:t>
            </a:r>
            <a:r>
              <a:rPr lang="pt-BR" sz="1600" dirty="0"/>
              <a:t> Costa; MONKEN, Mauricio. Território, ambiente e saúde. Rio de Janeiro, Fiocruz, 2008, p. 237-255</a:t>
            </a:r>
          </a:p>
          <a:p>
            <a:pPr algn="just"/>
            <a:r>
              <a:rPr lang="pt-BR" sz="1600" dirty="0"/>
              <a:t>VEYRET, Yvette Os Riscos: O Homem como agressor e vítima do meio Ambiente, Editora Contexto, São Paulo 2007.</a:t>
            </a:r>
          </a:p>
          <a:p>
            <a:pPr algn="just"/>
            <a:r>
              <a:rPr lang="pt-BR" sz="1600" dirty="0"/>
              <a:t>MENDES, José Manuel; TAVARES, Alexandre; CUNHA Lúcio; ARAGÃO, Alexandra: Risco Vulnerabilidade Social e Estratégias de Planeamento – Uma Abordagem Integrada, CES, Coimbra 2011</a:t>
            </a:r>
          </a:p>
          <a:p>
            <a:endParaRPr lang="pt-BR" dirty="0"/>
          </a:p>
        </p:txBody>
      </p:sp>
    </p:spTree>
    <p:extLst>
      <p:ext uri="{BB962C8B-B14F-4D97-AF65-F5344CB8AC3E}">
        <p14:creationId xmlns:p14="http://schemas.microsoft.com/office/powerpoint/2010/main" val="1365253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762F4-4798-6A11-25A4-5DD4BC353607}"/>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64ADC22-83AB-0EDA-0BF1-924FFDF57FA8}"/>
              </a:ext>
            </a:extLst>
          </p:cNvPr>
          <p:cNvSpPr>
            <a:spLocks noGrp="1"/>
          </p:cNvSpPr>
          <p:nvPr>
            <p:ph sz="quarter" idx="1"/>
          </p:nvPr>
        </p:nvSpPr>
        <p:spPr/>
        <p:txBody>
          <a:bodyPr>
            <a:normAutofit/>
          </a:bodyPr>
          <a:lstStyle/>
          <a:p>
            <a:pPr algn="just"/>
            <a:r>
              <a:rPr lang="pt-BR" dirty="0"/>
              <a:t>A vigilância sanitária desenvolveu um processo lento e irregular de descentralização, que expressa um claro descompasso com o mesmo processo no SUS, em relação à estrutura institucional, estratégias de pactuação e relação entre as esferas. Conclui-se que as dificuldades enfrentadas no processo de descentralização estão relacionadas também às tensões advindas de diferentes projetos políticos que coexistem nesses espaços institucionais. (Lucena, 2015)</a:t>
            </a:r>
          </a:p>
          <a:p>
            <a:endParaRPr lang="pt-BR" dirty="0"/>
          </a:p>
        </p:txBody>
      </p:sp>
    </p:spTree>
    <p:extLst>
      <p:ext uri="{BB962C8B-B14F-4D97-AF65-F5344CB8AC3E}">
        <p14:creationId xmlns:p14="http://schemas.microsoft.com/office/powerpoint/2010/main" val="150660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A6FEEA1C-503A-DFC6-216E-81C397FF47A3}"/>
              </a:ext>
            </a:extLst>
          </p:cNvPr>
          <p:cNvSpPr txBox="1">
            <a:spLocks noChangeArrowheads="1"/>
          </p:cNvSpPr>
          <p:nvPr/>
        </p:nvSpPr>
        <p:spPr bwMode="auto">
          <a:xfrm>
            <a:off x="323850" y="404813"/>
            <a:ext cx="8208963"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500"/>
              <a:t>Trecho do artigo “DO POLICIAMENTO DOMICILIÁRIO A CARGO DO SERVIÇO DE CENTROS DE SAÚDE DA CAPITAL (sugestões para nova regulamentação)” 1944.</a:t>
            </a:r>
          </a:p>
          <a:p>
            <a:pPr eaLnBrk="1" hangingPunct="1">
              <a:spcBef>
                <a:spcPct val="0"/>
              </a:spcBef>
              <a:buFontTx/>
              <a:buNone/>
            </a:pPr>
            <a:r>
              <a:rPr lang="pt-BR" altLang="pt-BR" sz="1500"/>
              <a:t>In. Archivos de Higiene e Saúde Pública da Secretária de Saúde Pública e FSP-USP.</a:t>
            </a:r>
          </a:p>
          <a:p>
            <a:pPr eaLnBrk="1" hangingPunct="1">
              <a:spcBef>
                <a:spcPct val="0"/>
              </a:spcBef>
              <a:buFontTx/>
              <a:buNone/>
            </a:pPr>
            <a:r>
              <a:rPr lang="pt-BR" altLang="pt-BR" sz="1500"/>
              <a:t>Dr. Bráulio Goulart</a:t>
            </a:r>
          </a:p>
          <a:p>
            <a:pPr eaLnBrk="1" hangingPunct="1">
              <a:spcBef>
                <a:spcPct val="0"/>
              </a:spcBef>
              <a:buFontTx/>
              <a:buNone/>
            </a:pPr>
            <a:r>
              <a:rPr lang="pt-BR" altLang="pt-BR" sz="1500"/>
              <a:t>Inspetor Técnico do Serviço de Centros de Saúde da Capital</a:t>
            </a:r>
          </a:p>
          <a:p>
            <a:pPr eaLnBrk="1" hangingPunct="1">
              <a:spcBef>
                <a:spcPct val="0"/>
              </a:spcBef>
              <a:buFontTx/>
              <a:buNone/>
            </a:pPr>
            <a:r>
              <a:rPr lang="pt-BR" altLang="pt-BR" sz="1500"/>
              <a:t>E assim, ao entrar numa habitação, a autoridade sanitária, levará ou espírito prevenido e preparado para, num rápido exame, certificar-se das condições de vida de seus moradores porque daí decorrem todas as observações que terá de fazer: os cuidados de asseio individual e do meio; a superlotação das peças da habitação; a possível alteração das condições de salubridade do prédio, e outras, que seria longo enumerar,. Cabe-lhe então, interrogar sobre a saúde dos moradores e </a:t>
            </a:r>
            <a:r>
              <a:rPr lang="pt-BR" altLang="pt-BR" sz="1500" i="1"/>
              <a:t>observar</a:t>
            </a:r>
            <a:r>
              <a:rPr lang="pt-BR" altLang="pt-BR" sz="1500"/>
              <a:t>, porque pode acontecer que não lhe façam referencia a um doente acamado e sob assistência médica. Uma rápida verificação dirá se se trata ou não de qualquer doença de notificação compulsória, clandestinamente cuidada. Não é raro que seja encontrada uma criança, um escolar, com um lenço em volta do pescoço e que, interpelada, diga estar com dor de garganta... Pode ser um caso suspeito de difteria e estar-se em presença de um semeador de germes que deva ser prontamente isolado e tratado.Um caso de tuberculose ou mesmo uma </a:t>
            </a:r>
            <a:r>
              <a:rPr lang="pt-BR" altLang="pt-BR" sz="1500" i="1"/>
              <a:t>simples bronquite crônica</a:t>
            </a:r>
            <a:r>
              <a:rPr lang="pt-BR" altLang="pt-BR" sz="1500"/>
              <a:t> ou um </a:t>
            </a:r>
            <a:r>
              <a:rPr lang="pt-BR" altLang="pt-BR" sz="1500" i="1"/>
              <a:t>resfriado que está custando a sarar</a:t>
            </a:r>
            <a:r>
              <a:rPr lang="pt-BR" altLang="pt-BR" sz="1500"/>
              <a:t>, como é freqüente se ouvir falar, não podem se passar despercebidos, sobretudo se deparados em habitações coletiva, atendendo-se para a promiscuidade que nelas há. Alguma vez, ao se anunciar a entrada de um domicilio, pode a autoridade sanitária perceber, vindo lá de dentro, um rumor de passos apressados, trocas rápidas de palavras em voz baixa, fechar de portas... Mas ao penetrar no interior da casa estranha, encontrar-se apenas com uma ou duas pessoas </a:t>
            </a:r>
            <a:r>
              <a:rPr lang="pt-BR" altLang="pt-BR" sz="1500" i="1"/>
              <a:t>sorridentes e amáveis</a:t>
            </a:r>
            <a:r>
              <a:rPr lang="pt-BR" altLang="pt-BR" sz="1500"/>
              <a:t>... É qualquer coisa que se procura esconder, qualquer coisa que se deve interressar à saúde pública e que o ao sanitarista já ocorreu qual seja. Mais um pouco de perspicácia e observação será frustrado o </a:t>
            </a:r>
            <a:r>
              <a:rPr lang="pt-BR" altLang="pt-BR" sz="1500" i="1"/>
              <a:t>plano</a:t>
            </a:r>
            <a:r>
              <a:rPr lang="pt-BR" altLang="pt-BR" sz="1500"/>
              <a:t> e confirmadas as suas suspeitas, tendo sob a vista um caso de lepra.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95158964-3044-F4A7-8BAF-B3D044523E3A}"/>
              </a:ext>
            </a:extLst>
          </p:cNvPr>
          <p:cNvSpPr txBox="1">
            <a:spLocks noChangeArrowheads="1"/>
          </p:cNvSpPr>
          <p:nvPr/>
        </p:nvSpPr>
        <p:spPr bwMode="auto">
          <a:xfrm>
            <a:off x="971550" y="620713"/>
            <a:ext cx="7129463"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500"/>
              <a:t>Mas não é tudo ainda o que pode e deve produzir o trabalho do sanitarista domiciliário.</a:t>
            </a:r>
          </a:p>
          <a:p>
            <a:pPr eaLnBrk="1" hangingPunct="1">
              <a:spcBef>
                <a:spcPct val="0"/>
              </a:spcBef>
              <a:buFontTx/>
              <a:buNone/>
            </a:pPr>
            <a:r>
              <a:rPr lang="pt-BR" altLang="pt-BR" sz="1500"/>
              <a:t>Em outra casa, domicílio de uma parteira que tem à porta a sua placa de </a:t>
            </a:r>
            <a:r>
              <a:rPr lang="pt-BR" altLang="pt-BR" sz="1500" i="1"/>
              <a:t>primeira classe</a:t>
            </a:r>
            <a:r>
              <a:rPr lang="pt-BR" altLang="pt-BR" sz="1500"/>
              <a:t> e na sala da frente o seu consultório regular e legalmente instalado para o efeito de fiscalização profissional, vai ele </a:t>
            </a:r>
            <a:r>
              <a:rPr lang="pt-BR" altLang="pt-BR" sz="1500" i="1"/>
              <a:t>surpreender </a:t>
            </a:r>
            <a:r>
              <a:rPr lang="pt-BR" altLang="pt-BR" sz="1500"/>
              <a:t>em um cômodo dos fundos, modesto e acanhado, um outro consultório para a pratica de abortos criminosos e curativos ou intervenções para que </a:t>
            </a:r>
            <a:r>
              <a:rPr lang="pt-BR" altLang="pt-BR" sz="1500" i="1"/>
              <a:t>a profissional</a:t>
            </a:r>
            <a:r>
              <a:rPr lang="pt-BR" altLang="pt-BR" sz="1500"/>
              <a:t> não se acha habilitada . E se não é parteira, é o enfermeiro ousado, é o curandeiro, o fazedor de pomadas e </a:t>
            </a:r>
            <a:r>
              <a:rPr lang="pt-BR" altLang="pt-BR" sz="1500" i="1"/>
              <a:t>mézinhas</a:t>
            </a:r>
            <a:r>
              <a:rPr lang="pt-BR" altLang="pt-BR" sz="1500"/>
              <a:t> para a venda ao público crédulo e ignorante.</a:t>
            </a:r>
          </a:p>
          <a:p>
            <a:pPr eaLnBrk="1" hangingPunct="1">
              <a:spcBef>
                <a:spcPct val="0"/>
              </a:spcBef>
              <a:buFontTx/>
              <a:buNone/>
            </a:pPr>
            <a:r>
              <a:rPr lang="pt-BR" altLang="pt-BR" sz="1500"/>
              <a:t>Não compete à autoridade do policiamento domiciliário, direta intervenção em tais e semelhantes casos mas cumpre-lhe fazer, sem perda de tempo, as devidas notificações a quem de direito, para as necessárias providencias.</a:t>
            </a:r>
          </a:p>
          <a:p>
            <a:pPr eaLnBrk="1" hangingPunct="1">
              <a:spcBef>
                <a:spcPct val="0"/>
              </a:spcBef>
              <a:buFontTx/>
              <a:buNone/>
            </a:pPr>
            <a:r>
              <a:rPr lang="pt-BR" altLang="pt-BR" sz="1500"/>
              <a:t>Não menor atenção devem merecer os artigos de alimentação preparados em domicilio, uns porque aí encontram refúgio seguro contar a fiscalização sanitária especializada e que consistem em produtos clandestinos, falsificados e nocivos à saúde,. Outros, porque representam um modesto comércio de porta em porta mas de que está dependendo quase sempre a precária garantia da subsistência de quem não tem, para si e sua família, ouros meios de capazes de atender ás necessidades de uma existência difícil</a:t>
            </a:r>
            <a:r>
              <a:rPr lang="pt-BR" altLang="pt-BR" sz="180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9BC6345D-3E63-BBE1-D33D-6525CE602BB3}"/>
              </a:ext>
            </a:extLst>
          </p:cNvPr>
          <p:cNvSpPr txBox="1">
            <a:spLocks noChangeArrowheads="1"/>
          </p:cNvSpPr>
          <p:nvPr/>
        </p:nvSpPr>
        <p:spPr bwMode="auto">
          <a:xfrm>
            <a:off x="900113" y="765175"/>
            <a:ext cx="7272337"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500"/>
              <a:t>Entre aqueles se enfileiram as fábricas de vinho, de vinagre, de licores, de xaropes e outras que se instalam em lugares escusos de uma habitação, em um porão pouco acessível e que com delitos cometidos contra a saúde pública, devem ser surpreendidos pelo policiamento domiciliário que os levará ao conhecimento das autoridades competentes.</a:t>
            </a:r>
          </a:p>
          <a:p>
            <a:pPr eaLnBrk="1" hangingPunct="1">
              <a:spcBef>
                <a:spcPct val="0"/>
              </a:spcBef>
              <a:buFontTx/>
              <a:buNone/>
            </a:pPr>
            <a:r>
              <a:rPr lang="pt-BR" altLang="pt-BR" sz="1500"/>
              <a:t>Não será raro que se descubra em um domicilio, de fundo de prédio em cuja frente se acha instalado um açougue, um armazém, uma leiteria, uma sorveteria ou qualquer outro estabelecimento de fiscalização especializada, uma pequena fábrica de lingüiça, sòrdidamente funcionando em local absolutamente impróprio, mas aproveitando sobras do material de venda regular; ou um depósito de cebolas e batatas ou quaisquer outros artigos já em começo de deterioração, mas que lá estão de vistas indiscretas, à espera de um incauto ou infeliz comprador do armazém da frente; ou doces e sorvetes preparados sem a menor preocupação de limpeza, para serem vendidos no pequeno negócio que funciona anexo.</a:t>
            </a:r>
          </a:p>
          <a:p>
            <a:pPr eaLnBrk="1" hangingPunct="1">
              <a:spcBef>
                <a:spcPct val="0"/>
              </a:spcBef>
              <a:buFontTx/>
              <a:buNone/>
            </a:pPr>
            <a:r>
              <a:rPr lang="pt-BR" altLang="pt-BR" sz="1500"/>
              <a:t> </a:t>
            </a:r>
          </a:p>
          <a:p>
            <a:pPr eaLnBrk="1" hangingPunct="1">
              <a:spcBef>
                <a:spcPct val="0"/>
              </a:spcBef>
              <a:buFontTx/>
              <a:buNone/>
            </a:pPr>
            <a:r>
              <a:rPr lang="pt-BR" altLang="pt-BR" sz="1500"/>
              <a:t>Ao lado desses há os que podem e devem ser tolerados como meios lícitos de facilitar recursos para as necessidades da vida de tanta gente. Ninguém ignora que nos dias que correm não são poucos os domicílios que se transformaram em </a:t>
            </a:r>
            <a:r>
              <a:rPr lang="pt-BR" altLang="pt-BR" sz="1500" i="1"/>
              <a:t>cozinhas dos vizinhos</a:t>
            </a:r>
            <a:r>
              <a:rPr lang="pt-BR" altLang="pt-BR" sz="1500"/>
              <a:t> e de onde saem, duas vezes por dia, as marmitas que em todas as direções vão com destino aos pensionistas. Famílias modestas, às vezes de passados recursos econômicos e vida confortável, vivem ao auxiliam as despesas do lar atendendo encomendas que recebem para o preparo de doces e outras quitandas para as festas de casas ricas</a:t>
            </a:r>
            <a:r>
              <a:rPr lang="pt-BR" altLang="pt-BR" sz="180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A9510247-749D-B3FE-2ACF-34F098A981D3}"/>
              </a:ext>
            </a:extLst>
          </p:cNvPr>
          <p:cNvSpPr txBox="1">
            <a:spLocks noChangeArrowheads="1"/>
          </p:cNvSpPr>
          <p:nvPr/>
        </p:nvSpPr>
        <p:spPr bwMode="auto">
          <a:xfrm>
            <a:off x="539750" y="549275"/>
            <a:ext cx="80645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pt-BR" sz="1500"/>
              <a:t>E são ainda as lingüiças e pamonhas, doces modestos e balas baratas e outros muitos artigos domésticos que são apregoados nas ruas, oferecidos de porta em porta levados à freguesia certa.</a:t>
            </a:r>
          </a:p>
          <a:p>
            <a:pPr eaLnBrk="1" hangingPunct="1">
              <a:spcBef>
                <a:spcPct val="0"/>
              </a:spcBef>
              <a:buFontTx/>
              <a:buNone/>
            </a:pPr>
            <a:r>
              <a:rPr lang="pt-BR" altLang="pt-BR" sz="1500"/>
              <a:t>Sobre uns e outros cumpre ao policiamento domiciliário exercer fiscalização e vigilância para coibir ou denunciar alguns e tolerar e consentir outros, desde que o domicílio, o local em que são preparados e o cuidado e o asseio com que o são, a nada deixem a desejar não só sob o ponto de vista da higiene da habitação senão também do próprio artigo.</a:t>
            </a:r>
          </a:p>
          <a:p>
            <a:pPr eaLnBrk="1" hangingPunct="1">
              <a:spcBef>
                <a:spcPct val="0"/>
              </a:spcBef>
              <a:buFontTx/>
              <a:buNone/>
            </a:pPr>
            <a:r>
              <a:rPr lang="pt-BR" altLang="pt-BR" sz="1500"/>
              <a:t>Mas, há ainda dentro das habitações outras atividades que não podem fugir à fiscalização sanitária. Há trabalhos de toda natureza executados por oficiais de alfaiates, costureiros, coleteiras, pespontadeiras, sapateiros, guarda-chuveiros, consertadores de calçados e de tudo, além dos marceneiros lustradores, empalhadores de cadeiras, por todas as categorias enfim, de modestos artífices, ou velhos e inválidos operários incapacitados a par o trabalho regular das fábricas, que devem ser denominados </a:t>
            </a:r>
            <a:r>
              <a:rPr lang="pt-BR" altLang="pt-BR" sz="1500" i="1"/>
              <a:t>trabalhos domésticos</a:t>
            </a:r>
            <a:r>
              <a:rPr lang="pt-BR" altLang="pt-BR" sz="1500"/>
              <a:t> e que não comportam, pelos pequenos lucros que proporcionam uma oficina ou fábrica instalada em </a:t>
            </a:r>
            <a:r>
              <a:rPr lang="pt-BR" altLang="pt-BR" sz="1500" i="1"/>
              <a:t>local legalmente apropriado</a:t>
            </a:r>
            <a:r>
              <a:rPr lang="pt-BR" altLang="pt-BR" sz="1500"/>
              <a:t> e especialmente fiscalizado, cabendo por isso, ao policiamento domiciliário a sua fiscalização e vigilância sob o ponto de vista da higiene da habitação, porque não é raro o mesmo cômodo estar servindo de lugar do trabalho, dormitório, refeitório e até mesmo de cozinha.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DE90A1-7167-9311-3194-8731772AF15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22C3E8AC-083B-680D-8204-3F6E57C49D95}"/>
              </a:ext>
            </a:extLst>
          </p:cNvPr>
          <p:cNvSpPr>
            <a:spLocks noGrp="1"/>
          </p:cNvSpPr>
          <p:nvPr>
            <p:ph sz="quarter" idx="1"/>
          </p:nvPr>
        </p:nvSpPr>
        <p:spPr/>
        <p:txBody>
          <a:bodyPr/>
          <a:lstStyle/>
          <a:p>
            <a:endParaRPr lang="pt-BR" dirty="0"/>
          </a:p>
        </p:txBody>
      </p:sp>
    </p:spTree>
    <p:extLst>
      <p:ext uri="{BB962C8B-B14F-4D97-AF65-F5344CB8AC3E}">
        <p14:creationId xmlns:p14="http://schemas.microsoft.com/office/powerpoint/2010/main" val="47328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dirty="0"/>
              <a:t>Nos municípios: desafios e prioridades</a:t>
            </a:r>
          </a:p>
        </p:txBody>
      </p:sp>
      <p:sp>
        <p:nvSpPr>
          <p:cNvPr id="3" name="Espaço Reservado para Conteúdo 2"/>
          <p:cNvSpPr>
            <a:spLocks noGrp="1"/>
          </p:cNvSpPr>
          <p:nvPr>
            <p:ph idx="1"/>
          </p:nvPr>
        </p:nvSpPr>
        <p:spPr/>
        <p:txBody>
          <a:bodyPr>
            <a:normAutofit/>
          </a:bodyPr>
          <a:lstStyle/>
          <a:p>
            <a:pPr algn="just"/>
            <a:r>
              <a:rPr lang="pt-BR" dirty="0"/>
              <a:t>estratégias que permitam o </a:t>
            </a:r>
            <a:r>
              <a:rPr lang="pt-BR" b="1" dirty="0"/>
              <a:t>reconhecimento, análise e discussão sobre o espaço/território de atuação </a:t>
            </a:r>
            <a:r>
              <a:rPr lang="pt-BR" dirty="0"/>
              <a:t>na elaboração de diagnóstico da situação de saúde e condições de vida, identificação de situações-problema e propostas de intervenção no âmbito das </a:t>
            </a:r>
            <a:r>
              <a:rPr lang="pt-BR" dirty="0" err="1"/>
              <a:t>Vigilâncis</a:t>
            </a:r>
            <a:r>
              <a:rPr lang="pt-BR" dirty="0"/>
              <a:t> ( Sanitária incluso)</a:t>
            </a:r>
          </a:p>
          <a:p>
            <a:pPr algn="just"/>
            <a:endParaRPr lang="pt-BR" dirty="0"/>
          </a:p>
          <a:p>
            <a:pPr algn="just"/>
            <a:r>
              <a:rPr lang="pt-BR" dirty="0"/>
              <a:t>Formação e qualificação profissional que possibilite a compreensão do campo. Construção de um novo processo de trabalho.</a:t>
            </a:r>
          </a:p>
          <a:p>
            <a:pPr algn="just"/>
            <a:endParaRPr lang="pt-BR" dirty="0"/>
          </a:p>
          <a:p>
            <a:pPr marL="0" indent="0" algn="just">
              <a:buNone/>
            </a:pPr>
            <a:endParaRPr lang="pt-BR" dirty="0"/>
          </a:p>
        </p:txBody>
      </p:sp>
      <p:sp>
        <p:nvSpPr>
          <p:cNvPr id="4" name="Espaço Reservado para Número de Slide 3"/>
          <p:cNvSpPr>
            <a:spLocks noGrp="1"/>
          </p:cNvSpPr>
          <p:nvPr>
            <p:ph type="sldNum" sz="quarter" idx="12"/>
          </p:nvPr>
        </p:nvSpPr>
        <p:spPr/>
        <p:txBody>
          <a:bodyPr/>
          <a:lstStyle/>
          <a:p>
            <a:fld id="{F38DF745-7D3F-47F4-83A3-874385CFAA69}" type="slidenum">
              <a:rPr lang="en-US" smtClean="0"/>
              <a:pPr/>
              <a:t>8</a:t>
            </a:fld>
            <a:endParaRPr lang="en-US"/>
          </a:p>
        </p:txBody>
      </p:sp>
    </p:spTree>
    <p:extLst>
      <p:ext uri="{BB962C8B-B14F-4D97-AF65-F5344CB8AC3E}">
        <p14:creationId xmlns:p14="http://schemas.microsoft.com/office/powerpoint/2010/main" val="1641387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a:p>
            <a:r>
              <a:rPr lang="pt-BR" dirty="0"/>
              <a:t>Participação Social</a:t>
            </a:r>
          </a:p>
          <a:p>
            <a:endParaRPr lang="pt-BR" dirty="0"/>
          </a:p>
          <a:p>
            <a:r>
              <a:rPr lang="pt-BR" dirty="0"/>
              <a:t>Avanço na formalização dos espaços de participação social (Consolidação do SUS)</a:t>
            </a:r>
          </a:p>
          <a:p>
            <a:endParaRPr lang="pt-BR" dirty="0"/>
          </a:p>
          <a:p>
            <a:r>
              <a:rPr lang="pt-BR" dirty="0"/>
              <a:t>Fortalecer a participação no âmbito das Vigilâncias com o debate e reflexão do cenário dos Riscos e do direito à proteção </a:t>
            </a:r>
            <a:r>
              <a:rPr lang="pt-BR"/>
              <a:t>e promoção.</a:t>
            </a:r>
            <a:endParaRPr lang="pt-BR" dirty="0"/>
          </a:p>
        </p:txBody>
      </p:sp>
    </p:spTree>
    <p:extLst>
      <p:ext uri="{BB962C8B-B14F-4D97-AF65-F5344CB8AC3E}">
        <p14:creationId xmlns:p14="http://schemas.microsoft.com/office/powerpoint/2010/main" val="35057331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552</TotalTime>
  <Words>1950</Words>
  <Application>Microsoft Office PowerPoint</Application>
  <PresentationFormat>Apresentação na tela (4:3)</PresentationFormat>
  <Paragraphs>72</Paragraphs>
  <Slides>18</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18</vt:i4>
      </vt:variant>
    </vt:vector>
  </HeadingPairs>
  <TitlesOfParts>
    <vt:vector size="25" baseType="lpstr">
      <vt:lpstr>Arial</vt:lpstr>
      <vt:lpstr>Calibri</vt:lpstr>
      <vt:lpstr>Century Gothic</vt:lpstr>
      <vt:lpstr>Georgia</vt:lpstr>
      <vt:lpstr>Wingdings</vt:lpstr>
      <vt:lpstr>Wingdings 2</vt:lpstr>
      <vt:lpstr>Cívico</vt:lpstr>
      <vt:lpstr>Vigilância Sanitária e Atenção Básica/Primária</vt:lpstr>
      <vt:lpstr>Apresentação do PowerPoint</vt:lpstr>
      <vt:lpstr>Apresentação do PowerPoint</vt:lpstr>
      <vt:lpstr>Apresentação do PowerPoint</vt:lpstr>
      <vt:lpstr>Apresentação do PowerPoint</vt:lpstr>
      <vt:lpstr>Apresentação do PowerPoint</vt:lpstr>
      <vt:lpstr>Apresentação do PowerPoint</vt:lpstr>
      <vt:lpstr>Nos municípios: desafios e prioridades</vt:lpstr>
      <vt:lpstr>Apresentação do PowerPoint</vt:lpstr>
      <vt:lpstr>Apresentação do PowerPoint</vt:lpstr>
      <vt:lpstr>Conceitos Básicos</vt:lpstr>
      <vt:lpstr>VISA e PROTEÇÃO</vt:lpstr>
      <vt:lpstr>VISA e TERRITÓRIOS</vt:lpstr>
      <vt:lpstr>Apresentação do PowerPoint</vt:lpstr>
      <vt:lpstr>Áreas de atuação da vigilância sanitária</vt:lpstr>
      <vt:lpstr>Como proteção à saúde e como Direito Social.</vt:lpstr>
      <vt:lpstr>Apresentação do PowerPoint</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Risco e Território Vigilância Sanitária</dc:title>
  <dc:creator>Cristina</dc:creator>
  <cp:lastModifiedBy>Cristina Marques</cp:lastModifiedBy>
  <cp:revision>30</cp:revision>
  <dcterms:created xsi:type="dcterms:W3CDTF">2009-10-05T23:14:02Z</dcterms:created>
  <dcterms:modified xsi:type="dcterms:W3CDTF">2023-05-29T14:17:10Z</dcterms:modified>
</cp:coreProperties>
</file>