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319" r:id="rId3"/>
    <p:sldId id="317" r:id="rId4"/>
    <p:sldId id="318" r:id="rId5"/>
    <p:sldId id="266" r:id="rId6"/>
    <p:sldId id="320" r:id="rId7"/>
    <p:sldId id="321" r:id="rId8"/>
    <p:sldId id="307" r:id="rId9"/>
    <p:sldId id="301" r:id="rId10"/>
    <p:sldId id="268" r:id="rId11"/>
    <p:sldId id="328" r:id="rId12"/>
    <p:sldId id="324" r:id="rId13"/>
    <p:sldId id="329" r:id="rId14"/>
    <p:sldId id="326" r:id="rId15"/>
    <p:sldId id="330" r:id="rId16"/>
    <p:sldId id="325" r:id="rId17"/>
    <p:sldId id="331" r:id="rId18"/>
    <p:sldId id="327" r:id="rId19"/>
    <p:sldId id="322" r:id="rId20"/>
    <p:sldId id="316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89029" autoAdjust="0"/>
  </p:normalViewPr>
  <p:slideViewPr>
    <p:cSldViewPr snapToGrid="0">
      <p:cViewPr varScale="1">
        <p:scale>
          <a:sx n="91" d="100"/>
          <a:sy n="91" d="100"/>
        </p:scale>
        <p:origin x="3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2DEBD-9640-4A1E-800C-D78FE3F107CF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0E5C2-D2AE-461B-9D02-EB877D8080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60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86E8B-EB91-42EA-8B66-78E7E9FAF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641098-49CF-44E5-8A54-BCC0D366B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DA18C5-98E1-4DD4-AEBE-EB41AF00E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46888C-3A3B-48BA-9E6D-F410278C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07D3CB-2940-46CB-A65C-814033989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44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5A2D1-C024-4816-838C-9CE36ED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D2390C-C2F0-4395-985F-BF38E5C8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4EEC1E-96AF-49FD-9932-8A07CA455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17747A-E945-43A5-892F-A58E61A0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D78A89-9EF6-4017-BEEB-681580DA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86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3C2EF7-D4B8-4FD5-948A-F4B8852F2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A34110F-439F-454B-96C3-2828C941B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E4922D-8AA5-48FF-ABDD-77021861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D5C071-BFF8-4E9B-9214-E7664342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5DDFD3-7642-49DD-BE6A-08E92722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97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/>
              <a:t>Clique para editar o título mestre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160197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48817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8DACB-4AA0-4F5A-BBEE-4558B444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C3BB9B-9BAE-42E0-9A7A-A82A884F1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59E1EB-0520-4B8B-B3F4-537C02B15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FE3A7F-7151-4088-BC18-919EAC82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2F8AA2-41EC-4A0F-9841-7A33865F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54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85ECA-CB5D-4357-B3C1-75F62744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ACCCCD-FD0B-4C15-83BD-B9F4BD0A5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360962-BD68-47C8-A9BC-0C30BA9A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4DEEE4-1F20-489A-BF22-894CF25E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13778B-9015-47AF-B40F-4549F9B8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34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F3812-B97E-4AEF-9A41-510C9288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41970E-ACA7-45C4-BB66-1A7FED2E2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4A6707-51DE-46CE-9E90-D3BD6AA9A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3EA0E1-5758-4DD5-8A36-B8A64781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E946D7-B2B6-4A44-92E2-7D25F3F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7712DC-0618-4A5E-BA24-B82DF215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66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9B097-F30C-47AD-9846-E802FDFB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C15EDA-DBE1-442A-9C45-CA6811DBD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3D69E7-E9EB-4DF1-814F-F859B3AF1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AEC47C-9EFF-4132-8949-045984655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2E34E3-6A6A-44F2-9542-D0F1513A2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B035A6-CB76-41BA-BBC1-18ACE0CC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D3E6208-3ACD-4146-B8C9-49C4438D6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5D573F9-8847-4249-A49C-A4F76976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13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4DEDF-E871-4E2D-9896-178C9036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2C03F7-5731-4C95-9221-82C87CE2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02953EE-4655-48CE-B518-DE0F3906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0E0455-57D5-4CC3-B385-C9280992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47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4D91DEC-7921-44DC-99B5-C9F1843E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F583682-5F53-42DF-8F8A-CDC6A0E34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17AC51-B627-4F8B-8690-0454C2A0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4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7399D-9A03-4788-8EB9-DAFF86B7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DA8CCE-D027-46CA-8AAD-055782BF1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C5CBE2-51DF-4DE3-808E-4C20CEBAC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DC4BD8-377A-4E5A-9339-AB2893AC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259108-44D7-46CE-939F-90CBA572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6D2178-BCA1-48CB-94F4-B3A51BFE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73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8C9CC-D128-4C35-A3B6-A8DBB4C1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4A4D41C-933C-45D5-BC70-B321B0636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4575AB-7006-43C0-B894-AB8FAB46B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0A6F2D-F214-4028-B3BC-9A0CF539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4DC484-DCB1-4945-ACF1-28451A4C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71F978-500D-4760-8CD3-7B7C8AE5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18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ED9345D-6D5D-4623-94C4-29C07A38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BE851F6-ACDA-480D-99A0-EA854E3E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6EEB17-15EC-490F-8764-618241356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30102-414E-4841-958D-42FFB1BB4441}" type="datetimeFigureOut">
              <a:rPr lang="pt-BR" smtClean="0"/>
              <a:t>27/09/2023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EE076B-2613-4933-B182-EC1EB12D0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DF6E5C-E671-4864-B098-D4901046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10B0-DE1E-46F4-9A72-DFE0F4BF5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54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tiff"/><Relationship Id="rId4" Type="http://schemas.openxmlformats.org/officeDocument/2006/relationships/image" Target="../media/image48.png"/><Relationship Id="rId9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nph.onlinelibrary.wiley.com/action/doSearch?ContribAuthorRaw=Garc%C3%ADa-Guzm%C3%A1n,+Graciela" TargetMode="External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hyperlink" Target="https://nph.onlinelibrary.wiley.com/action/doSearch?ContribAuthorRaw=Heil,+Martin" TargetMode="External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hyperlink" Target="https://www.semanticscholar.org/author/J.-McDowell/143863125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openxmlformats.org/officeDocument/2006/relationships/hyperlink" Target="https://www.semanticscholar.org/author/J.-McDowell/143863125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63AF411-958C-451E-AFBC-21FBB87865D9}"/>
              </a:ext>
            </a:extLst>
          </p:cNvPr>
          <p:cNvSpPr/>
          <p:nvPr/>
        </p:nvSpPr>
        <p:spPr>
          <a:xfrm>
            <a:off x="651253" y="681009"/>
            <a:ext cx="10041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FF"/>
                </a:solidFill>
              </a:rPr>
              <a:t>Aulas Práticas - LFN 0424 Fitopatologia - 2</a:t>
            </a:r>
            <a:r>
              <a:rPr lang="pt-BR" sz="3200" b="1" baseline="30000" dirty="0">
                <a:solidFill>
                  <a:srgbClr val="0000FF"/>
                </a:solidFill>
              </a:rPr>
              <a:t>o</a:t>
            </a:r>
            <a:r>
              <a:rPr lang="pt-BR" sz="3200" b="1" dirty="0">
                <a:solidFill>
                  <a:srgbClr val="0000FF"/>
                </a:solidFill>
              </a:rPr>
              <a:t> Semestre 2023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C353017-F5ED-4F02-9A93-7D538831EFAF}"/>
              </a:ext>
            </a:extLst>
          </p:cNvPr>
          <p:cNvSpPr txBox="1"/>
          <p:nvPr/>
        </p:nvSpPr>
        <p:spPr>
          <a:xfrm>
            <a:off x="1047735" y="2440010"/>
            <a:ext cx="10272961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pt-BR" sz="2800" b="1" i="1" dirty="0">
                <a:solidFill>
                  <a:srgbClr val="FF0000"/>
                </a:solidFill>
                <a:latin typeface="Arial" panose="020B0604020202020204" pitchFamily="34" charset="0"/>
              </a:rPr>
              <a:t>Roteiro da aula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Classificação de </a:t>
            </a:r>
            <a:r>
              <a:rPr lang="pt-BR" sz="2800" dirty="0" err="1">
                <a:latin typeface="Arial" panose="020B0604020202020204" pitchFamily="34" charset="0"/>
              </a:rPr>
              <a:t>McNew</a:t>
            </a:r>
            <a:endParaRPr lang="pt-BR" sz="2800" dirty="0">
              <a:latin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Manchas foliares</a:t>
            </a:r>
          </a:p>
          <a:p>
            <a:pPr marL="9144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Ciclo e caraterísticas gerais</a:t>
            </a:r>
          </a:p>
          <a:p>
            <a:pPr marL="457200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Arial" panose="020B0604020202020204" pitchFamily="34" charset="0"/>
              </a:rPr>
              <a:t>Diagnose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15" y="755529"/>
            <a:ext cx="938532" cy="793185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8177285" y="1340304"/>
            <a:ext cx="1285103" cy="1285103"/>
            <a:chOff x="8330516" y="1509934"/>
            <a:chExt cx="1285103" cy="1285103"/>
          </a:xfrm>
        </p:grpSpPr>
        <p:sp>
          <p:nvSpPr>
            <p:cNvPr id="8" name="Elipse 7"/>
            <p:cNvSpPr/>
            <p:nvPr/>
          </p:nvSpPr>
          <p:spPr>
            <a:xfrm>
              <a:off x="8330516" y="1509934"/>
              <a:ext cx="1285103" cy="12851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419070" y="1721708"/>
              <a:ext cx="1107996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AULA</a:t>
              </a:r>
            </a:p>
            <a:p>
              <a:pPr algn="ctr">
                <a:lnSpc>
                  <a:spcPts val="3600"/>
                </a:lnSpc>
              </a:pPr>
              <a:r>
                <a:rPr lang="pt-BR" sz="4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</a:t>
              </a: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5CCFF3D3-85FE-FA26-DFF2-BAB19163EB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0" b="89976" l="9885" r="99939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1" t="3059" b="16364"/>
          <a:stretch/>
        </p:blipFill>
        <p:spPr>
          <a:xfrm>
            <a:off x="7251155" y="2696563"/>
            <a:ext cx="2966128" cy="20906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7A20AAE-2705-5C16-4EB2-32B6748A4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2627" y="4140411"/>
            <a:ext cx="3877984" cy="8479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EE6D7E6-4185-2C8C-AEF0-B96EC4D5BE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8000" l="5625" r="95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" t="3286" r="31839"/>
          <a:stretch/>
        </p:blipFill>
        <p:spPr>
          <a:xfrm rot="1247571">
            <a:off x="8363855" y="4818281"/>
            <a:ext cx="672586" cy="76498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97BB146-DE7B-308B-F358-2FA37B90FD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47" y="4787197"/>
            <a:ext cx="2282435" cy="22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4325" y="1494382"/>
            <a:ext cx="386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1 - Mamoeiro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42" y="2402576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6222999" y="1432827"/>
            <a:ext cx="520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Cap. 51 – Doenças do mamoeiro</a:t>
            </a:r>
          </a:p>
          <a:p>
            <a:pPr algn="ctr"/>
            <a:r>
              <a:rPr lang="pt-BR" dirty="0"/>
              <a:t>Pg. 497 - 509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   Doenças do Grupo V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9D0F52C-F1EB-7F31-29D4-14077CC11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90"/>
          <a:stretch/>
        </p:blipFill>
        <p:spPr>
          <a:xfrm>
            <a:off x="2065106" y="2552676"/>
            <a:ext cx="3609571" cy="30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63495" y="841981"/>
            <a:ext cx="3860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 1 - Mamoeiro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207" y="2283702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8469941" y="1517284"/>
            <a:ext cx="330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Cap. 51 – Doenças do mamoeiro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Pg. 497 - 509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9D0F52C-F1EB-7F31-29D4-14077CC11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90"/>
          <a:stretch/>
        </p:blipFill>
        <p:spPr>
          <a:xfrm>
            <a:off x="5677367" y="2872074"/>
            <a:ext cx="2317113" cy="194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3B9D67-0168-A2D9-C299-3E821E415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671" y="1749018"/>
            <a:ext cx="2599648" cy="194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ADC4C71-4D5F-54DE-02DA-AF46E96D2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516" y="4411542"/>
            <a:ext cx="2595959" cy="194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DD92200-7847-9F80-7C3D-2438892A8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231" y="1959814"/>
            <a:ext cx="720897" cy="152537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7413658-7182-9DF3-77D5-D7B15B6260FA}"/>
              </a:ext>
            </a:extLst>
          </p:cNvPr>
          <p:cNvSpPr txBox="1"/>
          <p:nvPr/>
        </p:nvSpPr>
        <p:spPr>
          <a:xfrm>
            <a:off x="2120442" y="1353646"/>
            <a:ext cx="137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Corynespora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AF1F0EF-C728-0BB6-D5CA-BC09A79A6A9E}"/>
              </a:ext>
            </a:extLst>
          </p:cNvPr>
          <p:cNvSpPr txBox="1"/>
          <p:nvPr/>
        </p:nvSpPr>
        <p:spPr>
          <a:xfrm>
            <a:off x="2371120" y="396519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Oidium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CEE71D7-02DC-BFE3-AAE0-2B79F19CE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00" y="4662373"/>
            <a:ext cx="1204816" cy="135364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FAAE44F-E522-5398-F50B-E8249A3F9E0D}"/>
              </a:ext>
            </a:extLst>
          </p:cNvPr>
          <p:cNvSpPr txBox="1"/>
          <p:nvPr/>
        </p:nvSpPr>
        <p:spPr>
          <a:xfrm>
            <a:off x="6060711" y="2502742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Asperisporium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FF963C9-8BD0-493B-FEA4-99CF56238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073" y="3182564"/>
            <a:ext cx="1215028" cy="132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2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4325" y="1494382"/>
            <a:ext cx="3900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2 - Cebolinha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42" y="2402576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6222999" y="1432827"/>
            <a:ext cx="5205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Cap. 9 – Doenças do alho e da cebola</a:t>
            </a:r>
          </a:p>
          <a:p>
            <a:pPr algn="ctr"/>
            <a:r>
              <a:rPr lang="pt-BR" dirty="0"/>
              <a:t>Pg. 65-67</a:t>
            </a:r>
          </a:p>
          <a:p>
            <a:pPr algn="ctr"/>
            <a:r>
              <a:rPr lang="pt-BR" dirty="0"/>
              <a:t>(mancha)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   Doenças do Grupo V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81E857-EF4C-572E-80BE-6B41992DF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8" r="14735"/>
          <a:stretch/>
        </p:blipFill>
        <p:spPr>
          <a:xfrm rot="5400000">
            <a:off x="444325" y="3461289"/>
            <a:ext cx="4328719" cy="18567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D3540CC-14B0-92AC-AF49-5363B519F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99" t="19570" r="21095" b="2260"/>
          <a:stretch/>
        </p:blipFill>
        <p:spPr>
          <a:xfrm>
            <a:off x="3813456" y="2225284"/>
            <a:ext cx="1856710" cy="432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18993" y="1097567"/>
            <a:ext cx="3900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 2 - Cebolinha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760" y="2034798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8199843" y="1234418"/>
            <a:ext cx="3800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Cap. 9 – Doenças do alho e da cebola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Pg. 65-67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F6A8986-63D3-3790-54F2-AF9FC88EC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5952" y="2354635"/>
            <a:ext cx="2533357" cy="18936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E14B47-60D0-3C69-D2FB-878535AE9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88"/>
          <a:stretch/>
        </p:blipFill>
        <p:spPr>
          <a:xfrm rot="5400000">
            <a:off x="3436117" y="2309616"/>
            <a:ext cx="2630604" cy="208096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EF09ED9-3F58-A7AE-559F-076A30F3F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13" t="26306" b="26914"/>
          <a:stretch/>
        </p:blipFill>
        <p:spPr>
          <a:xfrm rot="16200000">
            <a:off x="5804251" y="2780021"/>
            <a:ext cx="2646418" cy="114015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551DCC5-9361-7181-BE08-6AA41750C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64" y="4820439"/>
            <a:ext cx="1381332" cy="187998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9B3A7B6-4034-8F67-431A-892BD7198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60" y="4908432"/>
            <a:ext cx="1587811" cy="157815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4004E7A-7BD5-6AF9-4027-6E6ED740D6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1" b="92149" l="6125" r="95869">
                        <a14:foregroundMark x1="83333" y1="45868" x2="83333" y2="45868"/>
                        <a14:foregroundMark x1="85185" y1="46901" x2="85185" y2="46901"/>
                        <a14:foregroundMark x1="86467" y1="40289" x2="86467" y2="40289"/>
                        <a14:foregroundMark x1="86467" y1="40289" x2="86467" y2="40289"/>
                        <a14:foregroundMark x1="86467" y1="40289" x2="85897" y2="44008"/>
                        <a14:foregroundMark x1="84615" y1="51446" x2="84615" y2="51446"/>
                        <a14:foregroundMark x1="86467" y1="59711" x2="86467" y2="59711"/>
                        <a14:foregroundMark x1="91595" y1="59711" x2="91595" y2="59711"/>
                        <a14:foregroundMark x1="96011" y1="49587" x2="96011" y2="49587"/>
                        <a14:foregroundMark x1="94729" y1="60744" x2="94729" y2="60744"/>
                        <a14:foregroundMark x1="66667" y1="92149" x2="66667" y2="92149"/>
                        <a14:foregroundMark x1="53989" y1="12603" x2="53989" y2="12603"/>
                        <a14:foregroundMark x1="6125" y1="59711" x2="6125" y2="59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87019" y="5640942"/>
            <a:ext cx="534925" cy="36880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E0C8C31-81D4-3232-AAA3-25D05B9FD1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1" b="92149" l="6125" r="95869">
                        <a14:foregroundMark x1="83333" y1="45868" x2="83333" y2="45868"/>
                        <a14:foregroundMark x1="85185" y1="46901" x2="85185" y2="46901"/>
                        <a14:foregroundMark x1="86467" y1="40289" x2="86467" y2="40289"/>
                        <a14:foregroundMark x1="86467" y1="40289" x2="86467" y2="40289"/>
                        <a14:foregroundMark x1="86467" y1="40289" x2="85897" y2="44008"/>
                        <a14:foregroundMark x1="84615" y1="51446" x2="84615" y2="51446"/>
                        <a14:foregroundMark x1="86467" y1="59711" x2="86467" y2="59711"/>
                        <a14:foregroundMark x1="91595" y1="59711" x2="91595" y2="59711"/>
                        <a14:foregroundMark x1="96011" y1="49587" x2="96011" y2="49587"/>
                        <a14:foregroundMark x1="94729" y1="60744" x2="94729" y2="60744"/>
                        <a14:foregroundMark x1="66667" y1="92149" x2="66667" y2="92149"/>
                        <a14:foregroundMark x1="53989" y1="12603" x2="53989" y2="12603"/>
                        <a14:foregroundMark x1="6125" y1="59711" x2="6125" y2="59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0929" y="5627917"/>
            <a:ext cx="534925" cy="36880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B9229D0-E116-BCDF-F0E4-08C31E18976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1" b="92149" l="6125" r="95869">
                        <a14:foregroundMark x1="83333" y1="45868" x2="83333" y2="45868"/>
                        <a14:foregroundMark x1="85185" y1="46901" x2="85185" y2="46901"/>
                        <a14:foregroundMark x1="86467" y1="40289" x2="86467" y2="40289"/>
                        <a14:foregroundMark x1="86467" y1="40289" x2="86467" y2="40289"/>
                        <a14:foregroundMark x1="86467" y1="40289" x2="85897" y2="44008"/>
                        <a14:foregroundMark x1="84615" y1="51446" x2="84615" y2="51446"/>
                        <a14:foregroundMark x1="86467" y1="59711" x2="86467" y2="59711"/>
                        <a14:foregroundMark x1="91595" y1="59711" x2="91595" y2="59711"/>
                        <a14:foregroundMark x1="96011" y1="49587" x2="96011" y2="49587"/>
                        <a14:foregroundMark x1="94729" y1="60744" x2="94729" y2="60744"/>
                        <a14:foregroundMark x1="66667" y1="92149" x2="66667" y2="92149"/>
                        <a14:foregroundMark x1="53989" y1="12603" x2="53989" y2="12603"/>
                        <a14:foregroundMark x1="6125" y1="59711" x2="6125" y2="59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4445">
            <a:off x="4293741" y="5681183"/>
            <a:ext cx="534925" cy="36880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9CB8365B-44CA-935C-EF45-04C6B63FF0E2}"/>
              </a:ext>
            </a:extLst>
          </p:cNvPr>
          <p:cNvSpPr txBox="1"/>
          <p:nvPr/>
        </p:nvSpPr>
        <p:spPr>
          <a:xfrm>
            <a:off x="4354925" y="6169984"/>
            <a:ext cx="966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urediniósporos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923FC7D-2779-EED7-0C0B-B645A545B091}"/>
              </a:ext>
            </a:extLst>
          </p:cNvPr>
          <p:cNvSpPr txBox="1"/>
          <p:nvPr/>
        </p:nvSpPr>
        <p:spPr>
          <a:xfrm>
            <a:off x="1394272" y="1622851"/>
            <a:ext cx="111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Alternaria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BEA4F5E-5C0F-D60E-7CF2-F04B73E35D1F}"/>
              </a:ext>
            </a:extLst>
          </p:cNvPr>
          <p:cNvSpPr txBox="1"/>
          <p:nvPr/>
        </p:nvSpPr>
        <p:spPr>
          <a:xfrm>
            <a:off x="4271961" y="1622851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Puccinia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74E992E-608F-0C1D-719C-9A84D4B42035}"/>
              </a:ext>
            </a:extLst>
          </p:cNvPr>
          <p:cNvSpPr txBox="1"/>
          <p:nvPr/>
        </p:nvSpPr>
        <p:spPr>
          <a:xfrm>
            <a:off x="6439740" y="1622851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Peronospora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4325" y="1494382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3 - Citros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42" y="2402576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6222999" y="1432827"/>
            <a:ext cx="5205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Cap. 30 – Doenças dos citros</a:t>
            </a:r>
          </a:p>
          <a:p>
            <a:pPr algn="ctr"/>
            <a:r>
              <a:rPr lang="pt-BR" dirty="0"/>
              <a:t>Pg. 271 - 319</a:t>
            </a:r>
          </a:p>
          <a:p>
            <a:pPr algn="ctr"/>
            <a:r>
              <a:rPr lang="pt-BR" dirty="0"/>
              <a:t>(mancha)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   Doenças do Grupo V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120B3E-290F-95FA-4DA6-38C96F331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50180" y="2636117"/>
            <a:ext cx="3762017" cy="29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04527" y="963765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 3 - Citros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42" y="2402576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6222999" y="1432827"/>
            <a:ext cx="5205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Cap. 30 – Doenças dos citros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Pg. 292 - 293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(mancha)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287DBB1-4C6D-92A5-2878-D8CE928C4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7" t="1549" r="47553" b="1814"/>
          <a:stretch/>
        </p:blipFill>
        <p:spPr>
          <a:xfrm>
            <a:off x="1316574" y="1716541"/>
            <a:ext cx="1786449" cy="301023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AA56726-6672-9683-66EA-05E6853C5C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3" r="19955" b="30147"/>
          <a:stretch/>
        </p:blipFill>
        <p:spPr>
          <a:xfrm>
            <a:off x="4233681" y="1967775"/>
            <a:ext cx="2425479" cy="30102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0FADCB4-14F3-21CE-B43C-86BB017DC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765" y="5196967"/>
            <a:ext cx="1553155" cy="156985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5D12A7A-5126-FF21-7B2C-24DF83B64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55" y="4978013"/>
            <a:ext cx="1381332" cy="187998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651440" y="1347209"/>
            <a:ext cx="111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Alternaria</a:t>
            </a:r>
            <a:endParaRPr lang="pt-BR" i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979433" y="1347209"/>
            <a:ext cx="93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err="1" smtClean="0"/>
              <a:t>Stenella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8816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4325" y="1494382"/>
            <a:ext cx="3873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4 - Tomateiro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42" y="2402576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6222999" y="1432827"/>
            <a:ext cx="520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Cap. 70 – Doenças do tomateiro</a:t>
            </a:r>
          </a:p>
          <a:p>
            <a:pPr algn="ctr"/>
            <a:r>
              <a:rPr lang="pt-BR" dirty="0"/>
              <a:t>Pg. 710 -713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   Doenças do Grupo V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2D0F3A-4A9B-D3E9-AC11-A91210728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47" y="2640435"/>
            <a:ext cx="4664853" cy="30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73937" y="891482"/>
            <a:ext cx="3873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 4 - Tomateiro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579" y="2317405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8833207" y="1494382"/>
            <a:ext cx="3229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Cap. 70 – Doenças do tomateiro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Pg. 710-713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Doenças do Grupo V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B3F5AE3-97C9-7A0B-C0D6-FDEC60C5B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99" y="1686014"/>
            <a:ext cx="1687986" cy="186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79E1BB3-E2AC-6896-79A4-E661BD6A3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305" y="4518136"/>
            <a:ext cx="2210108" cy="184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72F958C-169D-21F0-2BBE-05FD8E762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62" y="4513832"/>
            <a:ext cx="2783060" cy="185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EE0A5C0-1B18-C3CC-DF9A-B29B3F68E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674" y="1627391"/>
            <a:ext cx="2667371" cy="1986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D309037-781C-F7E1-1E52-BC59F298ED5D}"/>
              </a:ext>
            </a:extLst>
          </p:cNvPr>
          <p:cNvSpPr txBox="1"/>
          <p:nvPr/>
        </p:nvSpPr>
        <p:spPr>
          <a:xfrm>
            <a:off x="1170834" y="1307616"/>
            <a:ext cx="111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Alternaria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A4C1AC9-BEE4-2F00-49D7-F30C9FB87FCC}"/>
              </a:ext>
            </a:extLst>
          </p:cNvPr>
          <p:cNvSpPr txBox="1"/>
          <p:nvPr/>
        </p:nvSpPr>
        <p:spPr>
          <a:xfrm>
            <a:off x="4148925" y="1307616"/>
            <a:ext cx="96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Septoria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3CDCEF8-5EAB-E769-4B02-5D2AC0DA46CB}"/>
              </a:ext>
            </a:extLst>
          </p:cNvPr>
          <p:cNvSpPr txBox="1"/>
          <p:nvPr/>
        </p:nvSpPr>
        <p:spPr>
          <a:xfrm>
            <a:off x="1019094" y="4165008"/>
            <a:ext cx="142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Stemphylium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A7F20E4-BAA9-0829-1B57-F78EDFCF1117}"/>
              </a:ext>
            </a:extLst>
          </p:cNvPr>
          <p:cNvSpPr txBox="1"/>
          <p:nvPr/>
        </p:nvSpPr>
        <p:spPr>
          <a:xfrm>
            <a:off x="3946306" y="4165008"/>
            <a:ext cx="137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Corynespora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20B8932-184D-85AB-A43E-83DFBDC1D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110" y="1668010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5E6A573-CF3A-C303-6BE1-0E35A82C5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5609" y="4588366"/>
            <a:ext cx="2540003" cy="170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3F4C527-DE92-7CC7-A99E-6A8646482037}"/>
              </a:ext>
            </a:extLst>
          </p:cNvPr>
          <p:cNvSpPr txBox="1"/>
          <p:nvPr/>
        </p:nvSpPr>
        <p:spPr>
          <a:xfrm>
            <a:off x="6816238" y="1307616"/>
            <a:ext cx="1498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Pseudomonas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A3EC6C3-F2F1-764C-7C59-EF8C6BD4245C}"/>
              </a:ext>
            </a:extLst>
          </p:cNvPr>
          <p:cNvSpPr txBox="1"/>
          <p:nvPr/>
        </p:nvSpPr>
        <p:spPr>
          <a:xfrm>
            <a:off x="6953071" y="4165008"/>
            <a:ext cx="122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Clavibacter</a:t>
            </a:r>
            <a:endParaRPr kumimoji="0" lang="pt-BR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0D4039C-FEFD-F1FA-DA95-47C944CA1E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0" y="1916294"/>
            <a:ext cx="861659" cy="117271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407682D-9F88-429C-0239-5CCEC3BA2B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79" y="4996449"/>
            <a:ext cx="415077" cy="89148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1DF8515E-3892-733D-FF0C-33DF3DEB72E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1879"/>
          <a:stretch/>
        </p:blipFill>
        <p:spPr>
          <a:xfrm>
            <a:off x="2929086" y="1938808"/>
            <a:ext cx="1189365" cy="912551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ED04E60-101B-DF51-BCF0-A5FA38C942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02" y="4751481"/>
            <a:ext cx="1029863" cy="12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4325" y="1494382"/>
            <a:ext cx="3902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5 - Bananeira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42" y="2402576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6222999" y="1432827"/>
            <a:ext cx="520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Cap. 15 – Doenças da bananeira</a:t>
            </a:r>
          </a:p>
          <a:p>
            <a:pPr algn="ctr"/>
            <a:r>
              <a:rPr lang="pt-BR" dirty="0"/>
              <a:t>Pg. 109 - 123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   Doenças do Grupo V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AAA5B7-274E-EA8F-BDEC-37C8C882C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106" y="2777775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4325" y="1494382"/>
            <a:ext cx="326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6 - Couve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F7DDF3-9D75-7333-5356-0552160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42" y="2402576"/>
            <a:ext cx="2783059" cy="37323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2F5CA3-F913-469E-C9C2-B9CD234B96DE}"/>
              </a:ext>
            </a:extLst>
          </p:cNvPr>
          <p:cNvSpPr txBox="1"/>
          <p:nvPr/>
        </p:nvSpPr>
        <p:spPr>
          <a:xfrm>
            <a:off x="6222999" y="1432827"/>
            <a:ext cx="520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Cap. 19 – Doenças das </a:t>
            </a:r>
            <a:r>
              <a:rPr lang="pt-BR" dirty="0" err="1"/>
              <a:t>brássicas</a:t>
            </a:r>
            <a:endParaRPr lang="pt-BR" dirty="0"/>
          </a:p>
          <a:p>
            <a:pPr algn="ctr"/>
            <a:r>
              <a:rPr lang="pt-BR" dirty="0"/>
              <a:t>Pg. 165 - 173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761377C3-AE93-A8CB-614E-B0570B47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33" y="303996"/>
            <a:ext cx="10786533" cy="430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   Doenças do Grupo V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79C7A13-D9BA-233C-7F35-BDE39D24A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50"/>
          <a:stretch/>
        </p:blipFill>
        <p:spPr>
          <a:xfrm>
            <a:off x="1929375" y="2244826"/>
            <a:ext cx="3262432" cy="35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940984" y="404814"/>
            <a:ext cx="8159749" cy="769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 CLASSIFICAÇÃO DE DOENÇAS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200" b="1" dirty="0"/>
              <a:t>Doenças do Grupo V – Manchas foliares </a:t>
            </a:r>
          </a:p>
        </p:txBody>
      </p:sp>
      <p:sp>
        <p:nvSpPr>
          <p:cNvPr id="4099" name="CaixaDeTexto 1"/>
          <p:cNvSpPr txBox="1">
            <a:spLocks noChangeArrowheads="1"/>
          </p:cNvSpPr>
          <p:nvPr/>
        </p:nvSpPr>
        <p:spPr bwMode="auto">
          <a:xfrm>
            <a:off x="1325790" y="5957169"/>
            <a:ext cx="9390135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en-US" sz="1800" b="1" dirty="0">
                <a:solidFill>
                  <a:srgbClr val="0000FF"/>
                </a:solidFill>
                <a:ea typeface="ＭＳ Ｐゴシック" pitchFamily="34" charset="-128"/>
              </a:rPr>
              <a:t>O material da aula está disponível no STOA e no Canal USP do </a:t>
            </a:r>
            <a:r>
              <a:rPr lang="pt-BR" altLang="en-US" sz="1800" b="1" dirty="0" err="1">
                <a:solidFill>
                  <a:srgbClr val="0000FF"/>
                </a:solidFill>
                <a:ea typeface="ＭＳ Ｐゴシック" pitchFamily="34" charset="-128"/>
              </a:rPr>
              <a:t>youtube</a:t>
            </a:r>
            <a:endParaRPr lang="pt-BR" altLang="en-US" sz="1800" b="1" dirty="0">
              <a:solidFill>
                <a:srgbClr val="0000FF"/>
              </a:solidFill>
              <a:ea typeface="ＭＳ Ｐゴシック" pitchFamily="34" charset="-128"/>
            </a:endParaRPr>
          </a:p>
          <a:p>
            <a:pPr algn="ctr">
              <a:buNone/>
            </a:pPr>
            <a:r>
              <a:rPr lang="pt-BR" altLang="pt-BR" sz="1800" b="1" dirty="0">
                <a:solidFill>
                  <a:srgbClr val="000000"/>
                </a:solidFill>
              </a:rPr>
              <a:t>https://www.livrosabertos.sibi.usp.br/portaldelivrosUSP/search?query=fitopatologia</a:t>
            </a:r>
          </a:p>
          <a:p>
            <a:pPr algn="ctr" eaLnBrk="1" hangingPunct="1">
              <a:buFontTx/>
              <a:buNone/>
            </a:pPr>
            <a:endParaRPr lang="en-GB" altLang="en-US" sz="1800" b="1" dirty="0">
              <a:solidFill>
                <a:srgbClr val="0000FF"/>
              </a:solidFill>
              <a:ea typeface="ＭＳ Ｐゴシック" pitchFamily="34" charset="-128"/>
            </a:endParaRPr>
          </a:p>
        </p:txBody>
      </p:sp>
      <p:pic>
        <p:nvPicPr>
          <p:cNvPr id="410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76" y="1338682"/>
            <a:ext cx="3543924" cy="45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153827" y="5105178"/>
            <a:ext cx="89159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b="1" dirty="0"/>
              <a:t>2018</a:t>
            </a:r>
          </a:p>
          <a:p>
            <a:pPr algn="ctr" eaLnBrk="1" hangingPunct="1">
              <a:defRPr/>
            </a:pPr>
            <a:r>
              <a:rPr lang="pt-BR" b="1" dirty="0"/>
              <a:t>Cap. 23</a:t>
            </a:r>
            <a:endParaRPr lang="en-US" b="1" dirty="0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2D7DCE32-2373-5887-24DC-5B5EADF14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390650"/>
            <a:ext cx="342106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1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550" y="4204657"/>
            <a:ext cx="1289704" cy="166987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2" t="-466" r="21597" b="466"/>
          <a:stretch/>
        </p:blipFill>
        <p:spPr>
          <a:xfrm>
            <a:off x="2674930" y="1093293"/>
            <a:ext cx="2310696" cy="166591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print"/>
          <a:srcRect l="8046" t="25325" r="4743" b="11796"/>
          <a:stretch/>
        </p:blipFill>
        <p:spPr>
          <a:xfrm>
            <a:off x="7680177" y="3573017"/>
            <a:ext cx="2258925" cy="162866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238621" y="2768749"/>
            <a:ext cx="29643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corte retangular (0,4 x 0,5 cm) nas margens da lesão</a:t>
            </a:r>
          </a:p>
        </p:txBody>
      </p:sp>
      <p:sp>
        <p:nvSpPr>
          <p:cNvPr id="7" name="Retângulo 6"/>
          <p:cNvSpPr/>
          <p:nvPr/>
        </p:nvSpPr>
        <p:spPr bwMode="auto">
          <a:xfrm>
            <a:off x="2783632" y="166602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pt-BR" sz="23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3847837" y="2262575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pt-BR" sz="23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9" name="Seta para a direita 8"/>
          <p:cNvSpPr/>
          <p:nvPr/>
        </p:nvSpPr>
        <p:spPr bwMode="auto">
          <a:xfrm>
            <a:off x="5281115" y="1774033"/>
            <a:ext cx="566589" cy="36244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pt-BR" sz="2300" dirty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84" t="28571" r="2490" b="12331"/>
          <a:stretch/>
        </p:blipFill>
        <p:spPr>
          <a:xfrm>
            <a:off x="5951984" y="1291318"/>
            <a:ext cx="2160240" cy="166172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519936" y="2879298"/>
            <a:ext cx="25922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Colocar duas gotas de água na lâmina microscópica</a:t>
            </a:r>
          </a:p>
        </p:txBody>
      </p:sp>
      <p:sp>
        <p:nvSpPr>
          <p:cNvPr id="12" name="Retângulo 11"/>
          <p:cNvSpPr/>
          <p:nvPr/>
        </p:nvSpPr>
        <p:spPr bwMode="auto">
          <a:xfrm>
            <a:off x="8809638" y="4941169"/>
            <a:ext cx="144016" cy="4571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pt-BR" sz="23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4" name="Seta dobrada 13"/>
          <p:cNvSpPr/>
          <p:nvPr/>
        </p:nvSpPr>
        <p:spPr bwMode="auto">
          <a:xfrm rot="5400000">
            <a:off x="8456627" y="1992048"/>
            <a:ext cx="813816" cy="868680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pt-BR" sz="2300" dirty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513494" y="5273252"/>
            <a:ext cx="25922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Cubra o fragmento com a lamínula</a:t>
            </a:r>
          </a:p>
        </p:txBody>
      </p:sp>
      <p:sp>
        <p:nvSpPr>
          <p:cNvPr id="16" name="Seta para a direita 15"/>
          <p:cNvSpPr/>
          <p:nvPr/>
        </p:nvSpPr>
        <p:spPr bwMode="auto">
          <a:xfrm rot="10800000">
            <a:off x="6816081" y="4899014"/>
            <a:ext cx="566589" cy="36244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pt-BR" sz="2300" dirty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14349" y="3957664"/>
            <a:ext cx="1901731" cy="1901731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567772" y="5859395"/>
            <a:ext cx="49227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 ao microscópio no aumento de 100x, com o diafragma fechado e o condensador abaixado</a:t>
            </a:r>
          </a:p>
        </p:txBody>
      </p:sp>
      <p:cxnSp>
        <p:nvCxnSpPr>
          <p:cNvPr id="21" name="Conector de seta reta 20"/>
          <p:cNvCxnSpPr/>
          <p:nvPr/>
        </p:nvCxnSpPr>
        <p:spPr>
          <a:xfrm>
            <a:off x="4011478" y="4850896"/>
            <a:ext cx="147165" cy="2922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3669711" y="5338563"/>
            <a:ext cx="1300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corrida bacteriana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CDC81E5-34AA-5C4D-D43B-DC1EC797F2DE}"/>
              </a:ext>
            </a:extLst>
          </p:cNvPr>
          <p:cNvSpPr/>
          <p:nvPr/>
        </p:nvSpPr>
        <p:spPr>
          <a:xfrm>
            <a:off x="1784232" y="377731"/>
            <a:ext cx="9165668" cy="446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Técnica de diagnose para doença de couve</a:t>
            </a:r>
          </a:p>
        </p:txBody>
      </p:sp>
    </p:spTree>
    <p:extLst>
      <p:ext uri="{BB962C8B-B14F-4D97-AF65-F5344CB8AC3E}">
        <p14:creationId xmlns:p14="http://schemas.microsoft.com/office/powerpoint/2010/main" val="3433911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23521A57-C80F-110E-94D8-AF74F0C89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1668463"/>
            <a:ext cx="4814888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1. Utilização de reservas nutricionais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2. Formação de tecidos jovens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3. Absorção de água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4. Transporte de água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5. Fotossíntese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pt-BR" altLang="en-US" sz="1800" b="1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6. Utilização dos produtos da fotossíntese</a:t>
            </a:r>
          </a:p>
        </p:txBody>
      </p:sp>
      <p:sp>
        <p:nvSpPr>
          <p:cNvPr id="4099" name="Text Box 5">
            <a:extLst>
              <a:ext uri="{FF2B5EF4-FFF2-40B4-BE49-F238E27FC236}">
                <a16:creationId xmlns:a16="http://schemas.microsoft.com/office/drawing/2014/main" id="{1D167961-8C9A-DA8C-9FF8-DDA9DD9B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063" y="557213"/>
            <a:ext cx="48148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Processos fisiológicos do hospedeiro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E63D7D47-7A46-B5CB-CCC5-5DA832CE0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022475"/>
            <a:ext cx="4776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I – Podridões de órgãos de reserva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7988756-3C34-494A-D114-946E2C9B6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2819400"/>
            <a:ext cx="52895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II – Danos em plântulas (“damping-off”)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8FDA8941-42CF-BCD2-D5B1-86F665F6D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3635375"/>
            <a:ext cx="43021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III – Podridões de raízes e colo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9736B1F5-93D8-5721-E5AC-D27D75462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4491038"/>
            <a:ext cx="3622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IV – Murchas vasculares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8D54573E-7765-CD21-620B-099E06E1B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5278438"/>
            <a:ext cx="3224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V – Manchas foliares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06A3C82D-DBF4-6F72-CAD1-58870A8E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6075363"/>
            <a:ext cx="42338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Grupo VI – Viroses, galhas e carvões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2BABD877-282C-736B-BD48-229CB85C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823913"/>
            <a:ext cx="45164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Doenças correspondentes - McNew</a:t>
            </a:r>
          </a:p>
        </p:txBody>
      </p:sp>
      <p:sp>
        <p:nvSpPr>
          <p:cNvPr id="22" name="Seta para a direita 21">
            <a:extLst>
              <a:ext uri="{FF2B5EF4-FFF2-40B4-BE49-F238E27FC236}">
                <a16:creationId xmlns:a16="http://schemas.microsoft.com/office/drawing/2014/main" id="{1D62B7F0-51A0-A19B-BC03-9B193764EA1A}"/>
              </a:ext>
            </a:extLst>
          </p:cNvPr>
          <p:cNvSpPr/>
          <p:nvPr/>
        </p:nvSpPr>
        <p:spPr>
          <a:xfrm>
            <a:off x="3321050" y="4964113"/>
            <a:ext cx="560388" cy="6826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4108" name="Group 19">
            <a:extLst>
              <a:ext uri="{FF2B5EF4-FFF2-40B4-BE49-F238E27FC236}">
                <a16:creationId xmlns:a16="http://schemas.microsoft.com/office/drawing/2014/main" id="{BABFBDF8-E88F-B89E-44B9-4068F1421103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1968500"/>
            <a:ext cx="1808163" cy="4479925"/>
            <a:chOff x="340" y="1005"/>
            <a:chExt cx="854" cy="3392"/>
          </a:xfrm>
        </p:grpSpPr>
        <p:sp>
          <p:nvSpPr>
            <p:cNvPr id="4118" name="Line 13">
              <a:extLst>
                <a:ext uri="{FF2B5EF4-FFF2-40B4-BE49-F238E27FC236}">
                  <a16:creationId xmlns:a16="http://schemas.microsoft.com/office/drawing/2014/main" id="{941FC045-86D9-CD5E-B3D2-6214A63B57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8" y="1005"/>
              <a:ext cx="0" cy="295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A39B9D8A-EBFC-7706-5471-2C5D93432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" y="3953"/>
              <a:ext cx="854" cy="444"/>
            </a:xfrm>
            <a:prstGeom prst="rect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Agressividade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(-)</a:t>
              </a:r>
            </a:p>
          </p:txBody>
        </p:sp>
      </p:grpSp>
      <p:grpSp>
        <p:nvGrpSpPr>
          <p:cNvPr id="4109" name="Group 18">
            <a:extLst>
              <a:ext uri="{FF2B5EF4-FFF2-40B4-BE49-F238E27FC236}">
                <a16:creationId xmlns:a16="http://schemas.microsoft.com/office/drawing/2014/main" id="{FAFFEE3F-A67C-6BB4-9AE6-FC606DBB9AF4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008063"/>
            <a:ext cx="1549400" cy="4287837"/>
            <a:chOff x="357" y="541"/>
            <a:chExt cx="732" cy="3265"/>
          </a:xfrm>
        </p:grpSpPr>
        <p:sp>
          <p:nvSpPr>
            <p:cNvPr id="4116" name="Line 16">
              <a:extLst>
                <a:ext uri="{FF2B5EF4-FFF2-40B4-BE49-F238E27FC236}">
                  <a16:creationId xmlns:a16="http://schemas.microsoft.com/office/drawing/2014/main" id="{BFF36C23-64BE-E3E3-0C64-B12439152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" y="676"/>
              <a:ext cx="0" cy="313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 Box 17">
              <a:extLst>
                <a:ext uri="{FF2B5EF4-FFF2-40B4-BE49-F238E27FC236}">
                  <a16:creationId xmlns:a16="http://schemas.microsoft.com/office/drawing/2014/main" id="{47E90171-952C-B23E-FC37-65F306EBF3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" y="541"/>
              <a:ext cx="732" cy="445"/>
            </a:xfrm>
            <a:prstGeom prst="rect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Parasitismo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(-)</a:t>
              </a:r>
            </a:p>
          </p:txBody>
        </p:sp>
      </p:grpSp>
      <p:sp>
        <p:nvSpPr>
          <p:cNvPr id="4110" name="CaixaDeTexto 1">
            <a:extLst>
              <a:ext uri="{FF2B5EF4-FFF2-40B4-BE49-F238E27FC236}">
                <a16:creationId xmlns:a16="http://schemas.microsoft.com/office/drawing/2014/main" id="{29938232-014B-45C0-3951-F73A9B778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5295900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(+)</a:t>
            </a:r>
            <a:endParaRPr lang="en-GB" altLang="en-US" sz="1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11" name="CaixaDeTexto 19">
            <a:extLst>
              <a:ext uri="{FF2B5EF4-FFF2-40B4-BE49-F238E27FC236}">
                <a16:creationId xmlns:a16="http://schemas.microsoft.com/office/drawing/2014/main" id="{FB5C6E44-5CCA-4C16-D0AF-8273E4B06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1585913"/>
            <a:ext cx="582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(+)</a:t>
            </a:r>
            <a:endParaRPr lang="en-GB" altLang="en-US" sz="1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112" name="Group 22">
            <a:extLst>
              <a:ext uri="{FF2B5EF4-FFF2-40B4-BE49-F238E27FC236}">
                <a16:creationId xmlns:a16="http://schemas.microsoft.com/office/drawing/2014/main" id="{08EDEB59-B869-B0E0-29EA-73AC5D22A630}"/>
              </a:ext>
            </a:extLst>
          </p:cNvPr>
          <p:cNvGrpSpPr>
            <a:grpSpLocks/>
          </p:cNvGrpSpPr>
          <p:nvPr/>
        </p:nvGrpSpPr>
        <p:grpSpPr bwMode="auto">
          <a:xfrm>
            <a:off x="9825038" y="587375"/>
            <a:ext cx="2074862" cy="5434013"/>
            <a:chOff x="4732" y="370"/>
            <a:chExt cx="980" cy="3423"/>
          </a:xfrm>
        </p:grpSpPr>
        <p:sp>
          <p:nvSpPr>
            <p:cNvPr id="34" name="Text Box 20">
              <a:extLst>
                <a:ext uri="{FF2B5EF4-FFF2-40B4-BE49-F238E27FC236}">
                  <a16:creationId xmlns:a16="http://schemas.microsoft.com/office/drawing/2014/main" id="{0A828678-4272-FD85-A263-35CA28DF0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2" y="370"/>
              <a:ext cx="980" cy="523"/>
            </a:xfrm>
            <a:prstGeom prst="rect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Especificidade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(ao hospedeiro,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tecidos) (-)</a:t>
              </a:r>
            </a:p>
          </p:txBody>
        </p:sp>
        <p:sp>
          <p:nvSpPr>
            <p:cNvPr id="4115" name="Line 21">
              <a:extLst>
                <a:ext uri="{FF2B5EF4-FFF2-40B4-BE49-F238E27FC236}">
                  <a16:creationId xmlns:a16="http://schemas.microsoft.com/office/drawing/2014/main" id="{AED3D7D5-52EC-B74A-690C-FB907A518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4" y="914"/>
              <a:ext cx="0" cy="287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113" name="CaixaDeTexto 21">
            <a:extLst>
              <a:ext uri="{FF2B5EF4-FFF2-40B4-BE49-F238E27FC236}">
                <a16:creationId xmlns:a16="http://schemas.microsoft.com/office/drawing/2014/main" id="{0E2C1575-FCB6-9951-AF28-FACF40A7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9113" y="6024563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(+)</a:t>
            </a:r>
            <a:endParaRPr lang="en-GB" altLang="en-US" sz="1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fotossíntese-McNew">
            <a:extLst>
              <a:ext uri="{FF2B5EF4-FFF2-40B4-BE49-F238E27FC236}">
                <a16:creationId xmlns:a16="http://schemas.microsoft.com/office/drawing/2014/main" id="{7FA3F55F-0EE4-6611-191D-181DEA9E0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 r="11189"/>
          <a:stretch>
            <a:fillRect/>
          </a:stretch>
        </p:blipFill>
        <p:spPr bwMode="auto">
          <a:xfrm>
            <a:off x="1748632" y="1857375"/>
            <a:ext cx="15636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rma livre 2">
            <a:extLst>
              <a:ext uri="{FF2B5EF4-FFF2-40B4-BE49-F238E27FC236}">
                <a16:creationId xmlns:a16="http://schemas.microsoft.com/office/drawing/2014/main" id="{1D443E02-C69B-0741-8EB6-3A94C31BABBE}"/>
              </a:ext>
            </a:extLst>
          </p:cNvPr>
          <p:cNvSpPr/>
          <p:nvPr/>
        </p:nvSpPr>
        <p:spPr>
          <a:xfrm>
            <a:off x="1315244" y="4522788"/>
            <a:ext cx="2003425" cy="130175"/>
          </a:xfrm>
          <a:custGeom>
            <a:avLst/>
            <a:gdLst>
              <a:gd name="connsiteX0" fmla="*/ 0 w 2004594"/>
              <a:gd name="connsiteY0" fmla="*/ 57499 h 130895"/>
              <a:gd name="connsiteX1" fmla="*/ 367646 w 2004594"/>
              <a:gd name="connsiteY1" fmla="*/ 104633 h 130895"/>
              <a:gd name="connsiteX2" fmla="*/ 688157 w 2004594"/>
              <a:gd name="connsiteY2" fmla="*/ 938 h 130895"/>
              <a:gd name="connsiteX3" fmla="*/ 942681 w 2004594"/>
              <a:gd name="connsiteY3" fmla="*/ 104633 h 130895"/>
              <a:gd name="connsiteX4" fmla="*/ 1517716 w 2004594"/>
              <a:gd name="connsiteY4" fmla="*/ 123486 h 130895"/>
              <a:gd name="connsiteX5" fmla="*/ 1772240 w 2004594"/>
              <a:gd name="connsiteY5" fmla="*/ 938 h 130895"/>
              <a:gd name="connsiteX6" fmla="*/ 1989056 w 2004594"/>
              <a:gd name="connsiteY6" fmla="*/ 66926 h 130895"/>
              <a:gd name="connsiteX7" fmla="*/ 1970202 w 2004594"/>
              <a:gd name="connsiteY7" fmla="*/ 66926 h 13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4594" h="130895">
                <a:moveTo>
                  <a:pt x="0" y="57499"/>
                </a:moveTo>
                <a:cubicBezTo>
                  <a:pt x="126476" y="85779"/>
                  <a:pt x="252953" y="114060"/>
                  <a:pt x="367646" y="104633"/>
                </a:cubicBezTo>
                <a:cubicBezTo>
                  <a:pt x="482339" y="95206"/>
                  <a:pt x="592318" y="938"/>
                  <a:pt x="688157" y="938"/>
                </a:cubicBezTo>
                <a:cubicBezTo>
                  <a:pt x="783996" y="938"/>
                  <a:pt x="804421" y="84208"/>
                  <a:pt x="942681" y="104633"/>
                </a:cubicBezTo>
                <a:cubicBezTo>
                  <a:pt x="1080941" y="125058"/>
                  <a:pt x="1379456" y="140768"/>
                  <a:pt x="1517716" y="123486"/>
                </a:cubicBezTo>
                <a:cubicBezTo>
                  <a:pt x="1655976" y="106204"/>
                  <a:pt x="1693683" y="10365"/>
                  <a:pt x="1772240" y="938"/>
                </a:cubicBezTo>
                <a:cubicBezTo>
                  <a:pt x="1850797" y="-8489"/>
                  <a:pt x="1956062" y="55928"/>
                  <a:pt x="1989056" y="66926"/>
                </a:cubicBezTo>
                <a:cubicBezTo>
                  <a:pt x="2022050" y="77924"/>
                  <a:pt x="1996126" y="72425"/>
                  <a:pt x="1970202" y="66926"/>
                </a:cubicBezTo>
              </a:path>
            </a:pathLst>
          </a:custGeom>
          <a:noFill/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D48B745-9D50-4B1D-2E8B-A295763D920D}"/>
              </a:ext>
            </a:extLst>
          </p:cNvPr>
          <p:cNvCxnSpPr/>
          <p:nvPr/>
        </p:nvCxnSpPr>
        <p:spPr>
          <a:xfrm flipV="1">
            <a:off x="1078707" y="4730750"/>
            <a:ext cx="885825" cy="56515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26A0471-7A64-62E3-DD94-E9F7AE66E99F}"/>
              </a:ext>
            </a:extLst>
          </p:cNvPr>
          <p:cNvCxnSpPr/>
          <p:nvPr/>
        </p:nvCxnSpPr>
        <p:spPr>
          <a:xfrm flipV="1">
            <a:off x="1513682" y="4789488"/>
            <a:ext cx="885825" cy="56515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1606246-DAA3-119D-EF51-A5ED80A6480B}"/>
              </a:ext>
            </a:extLst>
          </p:cNvPr>
          <p:cNvCxnSpPr/>
          <p:nvPr/>
        </p:nvCxnSpPr>
        <p:spPr>
          <a:xfrm flipV="1">
            <a:off x="1964532" y="4751388"/>
            <a:ext cx="887412" cy="56515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7EBBBAF-FF99-2D44-4439-B2AF0B4E0CA0}"/>
              </a:ext>
            </a:extLst>
          </p:cNvPr>
          <p:cNvCxnSpPr/>
          <p:nvPr/>
        </p:nvCxnSpPr>
        <p:spPr>
          <a:xfrm flipV="1">
            <a:off x="2399507" y="4743450"/>
            <a:ext cx="887412" cy="56515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9">
            <a:extLst>
              <a:ext uri="{FF2B5EF4-FFF2-40B4-BE49-F238E27FC236}">
                <a16:creationId xmlns:a16="http://schemas.microsoft.com/office/drawing/2014/main" id="{F5AD1561-0D3D-C4F0-3289-9FB448186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300038"/>
            <a:ext cx="8777287" cy="522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Grupo V – Doenças que interferem na fotossíntese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F5487F0-A61F-8715-A61D-B0C56AF82475}"/>
              </a:ext>
            </a:extLst>
          </p:cNvPr>
          <p:cNvSpPr/>
          <p:nvPr/>
        </p:nvSpPr>
        <p:spPr>
          <a:xfrm>
            <a:off x="2378869" y="2020888"/>
            <a:ext cx="911225" cy="914400"/>
          </a:xfrm>
          <a:prstGeom prst="ellipse">
            <a:avLst/>
          </a:prstGeom>
          <a:solidFill>
            <a:srgbClr val="DEEBF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79F295FF-DD38-13C4-9D82-B681669FB95C}"/>
              </a:ext>
            </a:extLst>
          </p:cNvPr>
          <p:cNvCxnSpPr>
            <a:cxnSpLocks/>
            <a:stCxn id="2" idx="7"/>
          </p:cNvCxnSpPr>
          <p:nvPr/>
        </p:nvCxnSpPr>
        <p:spPr>
          <a:xfrm flipV="1">
            <a:off x="3352198" y="1984375"/>
            <a:ext cx="1762727" cy="4782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65D5567E-770C-BC18-7DD6-F8609AB39203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3365691" y="2496033"/>
            <a:ext cx="1533334" cy="428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A9F130F-EC0A-102A-91FC-2B6E3E7FA9EF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3352198" y="2510750"/>
            <a:ext cx="2587870" cy="180800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D9DCC2F3-146E-E8A5-4374-B63277A139D6}"/>
              </a:ext>
            </a:extLst>
          </p:cNvPr>
          <p:cNvCxnSpPr/>
          <p:nvPr/>
        </p:nvCxnSpPr>
        <p:spPr>
          <a:xfrm>
            <a:off x="3312319" y="2498478"/>
            <a:ext cx="1246188" cy="22529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34" name="CaixaDeTexto 26">
            <a:extLst>
              <a:ext uri="{FF2B5EF4-FFF2-40B4-BE49-F238E27FC236}">
                <a16:creationId xmlns:a16="http://schemas.microsoft.com/office/drawing/2014/main" id="{69F355BD-368C-421C-2390-8A314056C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1522413"/>
            <a:ext cx="1347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400"/>
              <a:t>Oídios</a:t>
            </a:r>
            <a:endParaRPr lang="en-GB" altLang="en-US" sz="240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AC65CC0-0E0D-39AD-59F0-B1084DC70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2693988"/>
            <a:ext cx="1347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400"/>
              <a:t>Míldios</a:t>
            </a:r>
            <a:endParaRPr lang="en-GB" altLang="en-US" sz="240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6C42863-25EB-5D47-8593-8BC0D767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352" y="4088565"/>
            <a:ext cx="4942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b="1" dirty="0"/>
              <a:t>Manchas foliares</a:t>
            </a:r>
            <a:endParaRPr lang="en-GB" altLang="en-US" b="1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42AD95B-4ED1-5C99-B04B-0F3152B3F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507" y="4521201"/>
            <a:ext cx="2386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2400" dirty="0"/>
              <a:t>Ferrugens</a:t>
            </a:r>
            <a:endParaRPr lang="en-GB" altLang="en-US" sz="2400" dirty="0"/>
          </a:p>
        </p:txBody>
      </p:sp>
      <p:pic>
        <p:nvPicPr>
          <p:cNvPr id="5138" name="Picture 3">
            <a:extLst>
              <a:ext uri="{FF2B5EF4-FFF2-40B4-BE49-F238E27FC236}">
                <a16:creationId xmlns:a16="http://schemas.microsoft.com/office/drawing/2014/main" id="{104CBE10-254B-8F57-0A97-E23D6A6EB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906463"/>
            <a:ext cx="1931988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DF3C76C8-D283-C2C9-3BD7-4A429564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13" y="2417763"/>
            <a:ext cx="191293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82FD77E-6EF3-4133-3AE3-1A52826E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56" y="1690031"/>
            <a:ext cx="18542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D958BE7-5FBD-FDE1-FC72-5CCCA7E9F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r="13191"/>
          <a:stretch>
            <a:fillRect/>
          </a:stretch>
        </p:blipFill>
        <p:spPr bwMode="auto">
          <a:xfrm rot="16200000">
            <a:off x="4653758" y="4227513"/>
            <a:ext cx="1668462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4F7A0A5D-A363-8F9A-6E89-61E863A212B1}"/>
              </a:ext>
            </a:extLst>
          </p:cNvPr>
          <p:cNvSpPr/>
          <p:nvPr/>
        </p:nvSpPr>
        <p:spPr>
          <a:xfrm>
            <a:off x="3296443" y="2452688"/>
            <a:ext cx="65321" cy="68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70470C5-1CA5-1392-2B97-1DB29F7BB1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09" y="4789488"/>
            <a:ext cx="2214694" cy="1476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502130" y="295594"/>
            <a:ext cx="9165668" cy="446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Doenças do Grupo V - Manchas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DF7C7B-42C6-2288-1F11-BADBBB4C1636}"/>
              </a:ext>
            </a:extLst>
          </p:cNvPr>
          <p:cNvSpPr txBox="1"/>
          <p:nvPr/>
        </p:nvSpPr>
        <p:spPr>
          <a:xfrm>
            <a:off x="580795" y="906507"/>
            <a:ext cx="6497869" cy="335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Sintomas: manchas necróticas e crestamentos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Patógenos: Fungos e bactérias de gêneros diversos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Sobrevivência: Sementes e restos culturais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Dispersão: Vento, respingos de água, homem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Parasitismo: </a:t>
            </a:r>
            <a:r>
              <a:rPr lang="pt-BR" sz="2400" dirty="0" err="1"/>
              <a:t>Necrotróficos</a:t>
            </a:r>
            <a:r>
              <a:rPr lang="pt-BR" sz="2400" dirty="0"/>
              <a:t> e </a:t>
            </a:r>
            <a:r>
              <a:rPr lang="pt-BR" sz="2400" dirty="0" err="1"/>
              <a:t>hemibiotróficos</a:t>
            </a:r>
            <a:endParaRPr lang="pt-BR" sz="2400" dirty="0"/>
          </a:p>
          <a:p>
            <a:pPr>
              <a:lnSpc>
                <a:spcPct val="150000"/>
              </a:lnSpc>
            </a:pPr>
            <a:endParaRPr lang="pt-BR" sz="2400" dirty="0"/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2360C382-A43B-76F6-3F1B-5B9A70CF1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79" r="35392"/>
          <a:stretch/>
        </p:blipFill>
        <p:spPr>
          <a:xfrm>
            <a:off x="1087074" y="4361350"/>
            <a:ext cx="5028907" cy="2142603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E909565A-6C4C-5B1E-3B56-C8ADADE282CB}"/>
              </a:ext>
            </a:extLst>
          </p:cNvPr>
          <p:cNvSpPr txBox="1"/>
          <p:nvPr/>
        </p:nvSpPr>
        <p:spPr>
          <a:xfrm>
            <a:off x="941633" y="3730202"/>
            <a:ext cx="2555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i="1" dirty="0" err="1">
                <a:solidFill>
                  <a:schemeClr val="accent1">
                    <a:lumMod val="75000"/>
                  </a:schemeClr>
                </a:solidFill>
              </a:rPr>
              <a:t>Biotróficos</a:t>
            </a:r>
            <a:r>
              <a:rPr lang="pt-BR" sz="1600" i="1" dirty="0">
                <a:solidFill>
                  <a:schemeClr val="accent1">
                    <a:lumMod val="75000"/>
                  </a:schemeClr>
                </a:solidFill>
              </a:rPr>
              <a:t>: ferrugens, oídios</a:t>
            </a:r>
          </a:p>
          <a:p>
            <a:pPr algn="ctr"/>
            <a:r>
              <a:rPr lang="pt-BR" sz="1600" i="1" dirty="0">
                <a:solidFill>
                  <a:schemeClr val="accent1">
                    <a:lumMod val="75000"/>
                  </a:schemeClr>
                </a:solidFill>
              </a:rPr>
              <a:t> e míldios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CCF9926-0941-A5CD-5775-C225CA966795}"/>
              </a:ext>
            </a:extLst>
          </p:cNvPr>
          <p:cNvSpPr txBox="1"/>
          <p:nvPr/>
        </p:nvSpPr>
        <p:spPr>
          <a:xfrm>
            <a:off x="1063717" y="6503953"/>
            <a:ext cx="15921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0" i="0" u="sng" strike="noStrike" dirty="0"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(García-Guzmán</a:t>
            </a:r>
            <a:r>
              <a:rPr lang="pt-BR" sz="800" b="0" i="0" u="sng" dirty="0">
                <a:effectLst/>
                <a:latin typeface="Open Sans" panose="020B0606030504020204" pitchFamily="34" charset="0"/>
              </a:rPr>
              <a:t> &amp; </a:t>
            </a:r>
            <a:r>
              <a:rPr lang="pt-BR" sz="800" b="0" i="0" u="sng" strike="noStrike" dirty="0" err="1"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Heil</a:t>
            </a:r>
            <a:r>
              <a:rPr lang="pt-BR" sz="800" b="0" i="0" u="sng" strike="noStrike" dirty="0">
                <a:effectLst/>
                <a:latin typeface="Open Sans" panose="020B0606030504020204" pitchFamily="34" charset="0"/>
              </a:rPr>
              <a:t>, 2013)</a:t>
            </a:r>
            <a:endParaRPr lang="pt-BR" sz="800" u="sng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F89CF0A-299D-225D-CA22-17C1DED86897}"/>
              </a:ext>
            </a:extLst>
          </p:cNvPr>
          <p:cNvSpPr txBox="1"/>
          <p:nvPr/>
        </p:nvSpPr>
        <p:spPr>
          <a:xfrm>
            <a:off x="3711472" y="3711119"/>
            <a:ext cx="2885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dirty="0" err="1">
                <a:solidFill>
                  <a:schemeClr val="accent1">
                    <a:lumMod val="75000"/>
                  </a:schemeClr>
                </a:solidFill>
              </a:rPr>
              <a:t>Necrotróficos</a:t>
            </a:r>
            <a:r>
              <a:rPr lang="pt-BR" sz="1600" i="1" dirty="0">
                <a:solidFill>
                  <a:schemeClr val="accent1">
                    <a:lumMod val="75000"/>
                  </a:schemeClr>
                </a:solidFill>
              </a:rPr>
              <a:t> e </a:t>
            </a:r>
            <a:r>
              <a:rPr lang="pt-BR" sz="1600" i="1" dirty="0" err="1">
                <a:solidFill>
                  <a:schemeClr val="accent1">
                    <a:lumMod val="75000"/>
                  </a:schemeClr>
                </a:solidFill>
              </a:rPr>
              <a:t>hemibiotróficos</a:t>
            </a:r>
            <a:r>
              <a:rPr lang="pt-BR" sz="1600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pt-BR" sz="1600" i="1" dirty="0">
                <a:solidFill>
                  <a:schemeClr val="accent1">
                    <a:lumMod val="75000"/>
                  </a:schemeClr>
                </a:solidFill>
              </a:rPr>
              <a:t>Manchas e antracnoses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9B02DE9-8494-4B84-A15A-1DB9B45AB154}"/>
              </a:ext>
            </a:extLst>
          </p:cNvPr>
          <p:cNvGrpSpPr/>
          <p:nvPr/>
        </p:nvGrpSpPr>
        <p:grpSpPr>
          <a:xfrm>
            <a:off x="7087053" y="787050"/>
            <a:ext cx="4475734" cy="5912747"/>
            <a:chOff x="7087053" y="787050"/>
            <a:chExt cx="4475734" cy="5912747"/>
          </a:xfrm>
        </p:grpSpPr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06656A4D-9777-45AA-6969-F7E6B95B1918}"/>
                </a:ext>
              </a:extLst>
            </p:cNvPr>
            <p:cNvGrpSpPr/>
            <p:nvPr/>
          </p:nvGrpSpPr>
          <p:grpSpPr>
            <a:xfrm>
              <a:off x="7087053" y="787050"/>
              <a:ext cx="4475734" cy="5912747"/>
              <a:chOff x="7029248" y="767594"/>
              <a:chExt cx="4475734" cy="5912747"/>
            </a:xfrm>
          </p:grpSpPr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6D7DB86-BDAD-5422-EEC2-7247086E35F0}"/>
                  </a:ext>
                </a:extLst>
              </p:cNvPr>
              <p:cNvSpPr txBox="1"/>
              <p:nvPr/>
            </p:nvSpPr>
            <p:spPr>
              <a:xfrm>
                <a:off x="7437800" y="767594"/>
                <a:ext cx="1467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Cancro cítrico</a:t>
                </a: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CC518421-EFA4-2CD7-C6AD-59908ECBCEEF}"/>
                  </a:ext>
                </a:extLst>
              </p:cNvPr>
              <p:cNvSpPr txBox="1"/>
              <p:nvPr/>
            </p:nvSpPr>
            <p:spPr>
              <a:xfrm>
                <a:off x="9696300" y="2988351"/>
                <a:ext cx="16996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i="1" dirty="0" err="1"/>
                  <a:t>Xanthomonas</a:t>
                </a:r>
                <a:r>
                  <a:rPr lang="pt-BR" sz="1600" i="1" dirty="0"/>
                  <a:t> </a:t>
                </a:r>
                <a:r>
                  <a:rPr lang="pt-BR" sz="1600" i="1" dirty="0" err="1"/>
                  <a:t>citri</a:t>
                </a:r>
                <a:endParaRPr lang="pt-BR" sz="1600" i="1" dirty="0"/>
              </a:p>
            </p:txBody>
          </p:sp>
          <p:pic>
            <p:nvPicPr>
              <p:cNvPr id="31" name="Imagem 30">
                <a:extLst>
                  <a:ext uri="{FF2B5EF4-FFF2-40B4-BE49-F238E27FC236}">
                    <a16:creationId xmlns:a16="http://schemas.microsoft.com/office/drawing/2014/main" id="{26CF223E-0C13-E118-8548-3EA1E51AA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47820" y="5215408"/>
                <a:ext cx="1088434" cy="1399415"/>
              </a:xfrm>
              <a:prstGeom prst="rect">
                <a:avLst/>
              </a:prstGeom>
            </p:spPr>
          </p:pic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6336F95D-06EA-6928-72E9-40C2B4716E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4" t="1247" r="2314" b="1176"/>
              <a:stretch/>
            </p:blipFill>
            <p:spPr>
              <a:xfrm rot="5400000">
                <a:off x="6966700" y="4367949"/>
                <a:ext cx="2558524" cy="2066260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33" name="Imagem 32">
                <a:extLst>
                  <a:ext uri="{FF2B5EF4-FFF2-40B4-BE49-F238E27FC236}">
                    <a16:creationId xmlns:a16="http://schemas.microsoft.com/office/drawing/2014/main" id="{02B15525-6425-FB95-2840-6D813B3FA9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5000" contras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4" t="58" r="996" b="-58"/>
              <a:stretch/>
            </p:blipFill>
            <p:spPr>
              <a:xfrm>
                <a:off x="9130906" y="4192428"/>
                <a:ext cx="865100" cy="681063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5C0DF754-4D8A-DEF6-63B4-530D57B6B081}"/>
                  </a:ext>
                </a:extLst>
              </p:cNvPr>
              <p:cNvSpPr/>
              <p:nvPr/>
            </p:nvSpPr>
            <p:spPr>
              <a:xfrm>
                <a:off x="7029248" y="767595"/>
                <a:ext cx="4436830" cy="27376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Retângulo 34">
                <a:extLst>
                  <a:ext uri="{FF2B5EF4-FFF2-40B4-BE49-F238E27FC236}">
                    <a16:creationId xmlns:a16="http://schemas.microsoft.com/office/drawing/2014/main" id="{877464B3-1353-98F1-2117-DD12A2D368FD}"/>
                  </a:ext>
                </a:extLst>
              </p:cNvPr>
              <p:cNvSpPr/>
              <p:nvPr/>
            </p:nvSpPr>
            <p:spPr>
              <a:xfrm>
                <a:off x="7068151" y="3775674"/>
                <a:ext cx="4436831" cy="29046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5248A853-8329-DB8C-7F16-DEE212C236A8}"/>
                  </a:ext>
                </a:extLst>
              </p:cNvPr>
              <p:cNvSpPr txBox="1"/>
              <p:nvPr/>
            </p:nvSpPr>
            <p:spPr>
              <a:xfrm>
                <a:off x="7697113" y="3799385"/>
                <a:ext cx="32964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err="1"/>
                  <a:t>Sigatoka</a:t>
                </a:r>
                <a:r>
                  <a:rPr lang="pt-BR" dirty="0"/>
                  <a:t> amarela da bananeira</a:t>
                </a:r>
              </a:p>
            </p:txBody>
          </p:sp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0B1189D3-4829-7315-2F28-33EC75FF2066}"/>
                  </a:ext>
                </a:extLst>
              </p:cNvPr>
              <p:cNvSpPr txBox="1"/>
              <p:nvPr/>
            </p:nvSpPr>
            <p:spPr>
              <a:xfrm>
                <a:off x="9130906" y="4954922"/>
                <a:ext cx="22843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i="1" dirty="0" err="1"/>
                  <a:t>Mycosphaerella</a:t>
                </a:r>
                <a:r>
                  <a:rPr lang="pt-BR" sz="1600" i="1" dirty="0"/>
                  <a:t> </a:t>
                </a:r>
                <a:r>
                  <a:rPr lang="pt-BR" sz="1600" i="1" dirty="0" err="1"/>
                  <a:t>musicola</a:t>
                </a:r>
                <a:endParaRPr lang="pt-BR" sz="1600" dirty="0"/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64042DBF-B5CD-5120-D10A-65C490E40245}"/>
                  </a:ext>
                </a:extLst>
              </p:cNvPr>
              <p:cNvSpPr/>
              <p:nvPr/>
            </p:nvSpPr>
            <p:spPr>
              <a:xfrm>
                <a:off x="7567337" y="5353215"/>
                <a:ext cx="148826" cy="17217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0" name="Conector reto 39">
                <a:extLst>
                  <a:ext uri="{FF2B5EF4-FFF2-40B4-BE49-F238E27FC236}">
                    <a16:creationId xmlns:a16="http://schemas.microsoft.com/office/drawing/2014/main" id="{030BA57C-A775-3875-0D45-B6746B9BD730}"/>
                  </a:ext>
                </a:extLst>
              </p:cNvPr>
              <p:cNvCxnSpPr>
                <a:cxnSpLocks/>
                <a:stCxn id="38" idx="0"/>
              </p:cNvCxnSpPr>
              <p:nvPr/>
            </p:nvCxnSpPr>
            <p:spPr>
              <a:xfrm flipV="1">
                <a:off x="7641750" y="4313852"/>
                <a:ext cx="1584950" cy="103936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>
                <a:extLst>
                  <a:ext uri="{FF2B5EF4-FFF2-40B4-BE49-F238E27FC236}">
                    <a16:creationId xmlns:a16="http://schemas.microsoft.com/office/drawing/2014/main" id="{81090ACD-EFF3-CF5E-C9FB-242F8A4A03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5475" y="4881029"/>
                <a:ext cx="1849229" cy="63682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" name="Picture 5">
              <a:extLst>
                <a:ext uri="{FF2B5EF4-FFF2-40B4-BE49-F238E27FC236}">
                  <a16:creationId xmlns:a16="http://schemas.microsoft.com/office/drawing/2014/main" id="{1880C99A-F9D0-9279-8595-F3FAED5B04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86"/>
            <a:stretch/>
          </p:blipFill>
          <p:spPr bwMode="auto">
            <a:xfrm>
              <a:off x="7464787" y="1338932"/>
              <a:ext cx="2360445" cy="158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F1525FC8-CFA1-5E57-0ED6-DF2F6528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06399" y="1480387"/>
              <a:ext cx="1379845" cy="1374578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3E06E86-14FE-9A09-2787-87F3C10EC817}"/>
                </a:ext>
              </a:extLst>
            </p:cNvPr>
            <p:cNvSpPr txBox="1"/>
            <p:nvPr/>
          </p:nvSpPr>
          <p:spPr>
            <a:xfrm>
              <a:off x="10524218" y="1324572"/>
              <a:ext cx="9396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/>
                <a:t>(Khan et al., 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04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502130" y="295594"/>
            <a:ext cx="9165668" cy="446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Doenças do Grupo V - Manchas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DF7C7B-42C6-2288-1F11-BADBBB4C1636}"/>
              </a:ext>
            </a:extLst>
          </p:cNvPr>
          <p:cNvSpPr txBox="1"/>
          <p:nvPr/>
        </p:nvSpPr>
        <p:spPr>
          <a:xfrm>
            <a:off x="582213" y="880796"/>
            <a:ext cx="6497869" cy="335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Sintomas: manchas necróticas e crestamentos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Patógenos: Fungos e bactérias de gêneros diversos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Sobrevivência: Sementes e restos culturais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Dispersão: Vento, respingos de água, homem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Parasitismo: </a:t>
            </a:r>
            <a:r>
              <a:rPr lang="pt-BR" sz="2400" dirty="0" err="1"/>
              <a:t>Necrotróficos</a:t>
            </a:r>
            <a:r>
              <a:rPr lang="pt-BR" sz="2400" dirty="0"/>
              <a:t> e </a:t>
            </a:r>
            <a:r>
              <a:rPr lang="pt-BR" sz="2400" dirty="0" err="1"/>
              <a:t>hemibiotróficos</a:t>
            </a:r>
            <a:endParaRPr lang="pt-BR" sz="2400" dirty="0"/>
          </a:p>
          <a:p>
            <a:pPr>
              <a:lnSpc>
                <a:spcPct val="150000"/>
              </a:lnSpc>
            </a:pPr>
            <a:endParaRPr lang="pt-BR"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8C3FBB-1F5B-CFEC-804B-82F311353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4" b="24817"/>
          <a:stretch/>
        </p:blipFill>
        <p:spPr>
          <a:xfrm>
            <a:off x="444724" y="3938367"/>
            <a:ext cx="6339519" cy="28050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F2CED4B-D4B2-BB94-1C03-979D4636AD11}"/>
              </a:ext>
            </a:extLst>
          </p:cNvPr>
          <p:cNvSpPr txBox="1"/>
          <p:nvPr/>
        </p:nvSpPr>
        <p:spPr>
          <a:xfrm rot="16200000">
            <a:off x="-126170" y="5623000"/>
            <a:ext cx="10236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(</a:t>
            </a:r>
            <a:r>
              <a:rPr lang="pt-BR" sz="800" b="0" i="0" u="sng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McDowell</a:t>
            </a:r>
            <a:r>
              <a:rPr lang="pt-BR" sz="8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2013)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2C88DF6-BE12-0105-EBFE-7DE834DE6633}"/>
              </a:ext>
            </a:extLst>
          </p:cNvPr>
          <p:cNvGrpSpPr/>
          <p:nvPr/>
        </p:nvGrpSpPr>
        <p:grpSpPr>
          <a:xfrm>
            <a:off x="7087053" y="787050"/>
            <a:ext cx="4475734" cy="5912747"/>
            <a:chOff x="7087053" y="787050"/>
            <a:chExt cx="4475734" cy="5912747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952262C4-31CB-9432-41B3-EE4ADD574AC6}"/>
                </a:ext>
              </a:extLst>
            </p:cNvPr>
            <p:cNvGrpSpPr/>
            <p:nvPr/>
          </p:nvGrpSpPr>
          <p:grpSpPr>
            <a:xfrm>
              <a:off x="7087053" y="787050"/>
              <a:ext cx="4475734" cy="5912747"/>
              <a:chOff x="7029248" y="767594"/>
              <a:chExt cx="4475734" cy="5912747"/>
            </a:xfrm>
          </p:grpSpPr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1141FCB0-06EA-EB0D-4564-6EC8B39B6E95}"/>
                  </a:ext>
                </a:extLst>
              </p:cNvPr>
              <p:cNvSpPr txBox="1"/>
              <p:nvPr/>
            </p:nvSpPr>
            <p:spPr>
              <a:xfrm>
                <a:off x="7437800" y="767594"/>
                <a:ext cx="1467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Cancro cítrico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33B9DCF4-A716-9DE8-B8F8-557E19A8D2F9}"/>
                  </a:ext>
                </a:extLst>
              </p:cNvPr>
              <p:cNvSpPr txBox="1"/>
              <p:nvPr/>
            </p:nvSpPr>
            <p:spPr>
              <a:xfrm>
                <a:off x="8938885" y="2996213"/>
                <a:ext cx="16996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i="1" dirty="0" err="1"/>
                  <a:t>Xanthomonas</a:t>
                </a:r>
                <a:r>
                  <a:rPr lang="pt-BR" sz="1600" i="1" dirty="0"/>
                  <a:t> </a:t>
                </a:r>
                <a:r>
                  <a:rPr lang="pt-BR" sz="1600" i="1" dirty="0" err="1"/>
                  <a:t>citri</a:t>
                </a:r>
                <a:endParaRPr lang="pt-BR" sz="1600" i="1" dirty="0"/>
              </a:p>
            </p:txBody>
          </p:sp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E008D016-FB59-C8E3-E93F-320022A7F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47820" y="5215408"/>
                <a:ext cx="1088434" cy="1399415"/>
              </a:xfrm>
              <a:prstGeom prst="rect">
                <a:avLst/>
              </a:prstGeom>
            </p:spPr>
          </p:pic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AFE66CC9-9825-F3DB-8AF4-4C208F99FA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4" t="1247" r="2314" b="1176"/>
              <a:stretch/>
            </p:blipFill>
            <p:spPr>
              <a:xfrm rot="5400000">
                <a:off x="6966700" y="4367949"/>
                <a:ext cx="2558524" cy="2066260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8BB5CA32-9495-B012-6124-482520903E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5000" contrast="2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4" t="58" r="996" b="-58"/>
              <a:stretch/>
            </p:blipFill>
            <p:spPr>
              <a:xfrm>
                <a:off x="9130906" y="4192428"/>
                <a:ext cx="865100" cy="681063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8F954512-17C6-03D9-1B8A-2764550A99BA}"/>
                  </a:ext>
                </a:extLst>
              </p:cNvPr>
              <p:cNvSpPr/>
              <p:nvPr/>
            </p:nvSpPr>
            <p:spPr>
              <a:xfrm>
                <a:off x="7029248" y="767595"/>
                <a:ext cx="4436830" cy="27376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1B9BDD12-6BB0-1130-30E7-CCFC5329BC20}"/>
                  </a:ext>
                </a:extLst>
              </p:cNvPr>
              <p:cNvSpPr/>
              <p:nvPr/>
            </p:nvSpPr>
            <p:spPr>
              <a:xfrm>
                <a:off x="7068151" y="3775674"/>
                <a:ext cx="4436831" cy="29046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F0E41185-54D0-3120-3ECC-40F213E7A917}"/>
                  </a:ext>
                </a:extLst>
              </p:cNvPr>
              <p:cNvSpPr txBox="1"/>
              <p:nvPr/>
            </p:nvSpPr>
            <p:spPr>
              <a:xfrm>
                <a:off x="7697113" y="3799385"/>
                <a:ext cx="32964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err="1"/>
                  <a:t>Sigatoka</a:t>
                </a:r>
                <a:r>
                  <a:rPr lang="pt-BR" dirty="0"/>
                  <a:t> amarela da bananeira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EBB7A59-057C-BDF3-4846-C83B438A12CA}"/>
                  </a:ext>
                </a:extLst>
              </p:cNvPr>
              <p:cNvSpPr txBox="1"/>
              <p:nvPr/>
            </p:nvSpPr>
            <p:spPr>
              <a:xfrm>
                <a:off x="9130906" y="4954922"/>
                <a:ext cx="22843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00" i="1" dirty="0" err="1"/>
                  <a:t>Mycosphaerella</a:t>
                </a:r>
                <a:r>
                  <a:rPr lang="pt-BR" sz="1600" i="1" dirty="0"/>
                  <a:t> </a:t>
                </a:r>
                <a:r>
                  <a:rPr lang="pt-BR" sz="1600" i="1" dirty="0" err="1"/>
                  <a:t>musicola</a:t>
                </a:r>
                <a:endParaRPr lang="pt-BR" sz="1600" dirty="0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A0C77135-479E-39AB-D42D-684D00D8B4AA}"/>
                  </a:ext>
                </a:extLst>
              </p:cNvPr>
              <p:cNvSpPr/>
              <p:nvPr/>
            </p:nvSpPr>
            <p:spPr>
              <a:xfrm>
                <a:off x="7567337" y="5353215"/>
                <a:ext cx="148826" cy="17217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25" name="Conector reto 24">
                <a:extLst>
                  <a:ext uri="{FF2B5EF4-FFF2-40B4-BE49-F238E27FC236}">
                    <a16:creationId xmlns:a16="http://schemas.microsoft.com/office/drawing/2014/main" id="{A0B5329A-B621-B557-5C32-E4B5718E7A21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 flipV="1">
                <a:off x="7641750" y="4313852"/>
                <a:ext cx="1584950" cy="103936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>
                <a:extLst>
                  <a:ext uri="{FF2B5EF4-FFF2-40B4-BE49-F238E27FC236}">
                    <a16:creationId xmlns:a16="http://schemas.microsoft.com/office/drawing/2014/main" id="{B80A4C48-84FF-0491-40FF-1279CDE887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85475" y="4881029"/>
                <a:ext cx="1849229" cy="63682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407959-B78E-4D87-22F0-4C2401CCBD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86"/>
            <a:stretch/>
          </p:blipFill>
          <p:spPr bwMode="auto">
            <a:xfrm>
              <a:off x="7464787" y="1338932"/>
              <a:ext cx="2360445" cy="1580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455D7BB-D032-BF35-C182-7F2A64EDF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6399" y="1480387"/>
              <a:ext cx="1379845" cy="1374578"/>
            </a:xfrm>
            <a:prstGeom prst="rect">
              <a:avLst/>
            </a:prstGeom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648E7950-CEEE-6DE3-0368-72BA3FC37849}"/>
                </a:ext>
              </a:extLst>
            </p:cNvPr>
            <p:cNvSpPr txBox="1"/>
            <p:nvPr/>
          </p:nvSpPr>
          <p:spPr>
            <a:xfrm>
              <a:off x="10524218" y="1324572"/>
              <a:ext cx="9396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/>
                <a:t>(Khan et al., 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188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502130" y="295594"/>
            <a:ext cx="9165668" cy="446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Doenças do Grupo V - Antracnoses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CDF7C7B-42C6-2288-1F11-BADBBB4C1636}"/>
              </a:ext>
            </a:extLst>
          </p:cNvPr>
          <p:cNvSpPr txBox="1"/>
          <p:nvPr/>
        </p:nvSpPr>
        <p:spPr>
          <a:xfrm>
            <a:off x="580248" y="971557"/>
            <a:ext cx="10700878" cy="335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Sintomas: manchas necróticas e crestamentos não apenas nas folhas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Patógenos: Fungos </a:t>
            </a:r>
            <a:r>
              <a:rPr lang="pt-BR" sz="2400" i="1" dirty="0" err="1"/>
              <a:t>Colletotrichum</a:t>
            </a:r>
            <a:r>
              <a:rPr lang="pt-BR" sz="2400" dirty="0"/>
              <a:t> e </a:t>
            </a:r>
            <a:r>
              <a:rPr lang="pt-BR" sz="2400" i="1" dirty="0" err="1"/>
              <a:t>Sphaceloma</a:t>
            </a:r>
            <a:r>
              <a:rPr lang="pt-BR" sz="2400" i="1" dirty="0"/>
              <a:t> </a:t>
            </a:r>
            <a:r>
              <a:rPr lang="pt-BR" sz="2400" dirty="0"/>
              <a:t>(formam acérvulos com mucilagem)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Sobrevivência: Sementes, restos culturais, daninhas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Dispersão: Respingos de água, homem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Parasitismo: </a:t>
            </a:r>
            <a:r>
              <a:rPr lang="pt-BR" sz="2400" dirty="0" err="1"/>
              <a:t>Necrotróficos</a:t>
            </a:r>
            <a:r>
              <a:rPr lang="pt-BR" sz="2400" dirty="0"/>
              <a:t> e </a:t>
            </a:r>
            <a:r>
              <a:rPr lang="pt-BR" sz="2400" dirty="0" err="1"/>
              <a:t>hemibiotróficos</a:t>
            </a:r>
            <a:endParaRPr lang="pt-BR" sz="2400" dirty="0"/>
          </a:p>
          <a:p>
            <a:pPr>
              <a:lnSpc>
                <a:spcPct val="150000"/>
              </a:lnSpc>
            </a:pPr>
            <a:endParaRPr lang="pt-BR" sz="2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8C3FBB-1F5B-CFEC-804B-82F311353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4" b="24817"/>
          <a:stretch/>
        </p:blipFill>
        <p:spPr>
          <a:xfrm>
            <a:off x="444724" y="3938367"/>
            <a:ext cx="6339519" cy="28050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B5EB965-3928-D2B9-D545-21C3DF14E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5" b="97495" l="10273" r="84576">
                        <a14:foregroundMark x1="15788" y1="52162" x2="10424" y2="43636"/>
                        <a14:foregroundMark x1="10424" y1="43636" x2="10273" y2="43636"/>
                        <a14:foregroundMark x1="50909" y1="88768" x2="58818" y2="92444"/>
                        <a14:foregroundMark x1="58818" y1="92444" x2="63212" y2="87758"/>
                        <a14:foregroundMark x1="54121" y1="97495" x2="54121" y2="97495"/>
                        <a14:foregroundMark x1="48606" y1="12162" x2="56364" y2="7596"/>
                        <a14:foregroundMark x1="56364" y1="7596" x2="59364" y2="11152"/>
                        <a14:foregroundMark x1="52455" y1="4808" x2="53333" y2="4485"/>
                        <a14:backgroundMark x1="70152" y1="66384" x2="66697" y2="56081"/>
                        <a14:backgroundMark x1="66697" y1="56081" x2="60273" y2="49172"/>
                        <a14:backgroundMark x1="60273" y1="49172" x2="60273" y2="49091"/>
                        <a14:backgroundMark x1="55909" y1="49455" x2="57576" y2="48929"/>
                        <a14:backgroundMark x1="57697" y1="49939" x2="57697" y2="49939"/>
                        <a14:backgroundMark x1="59636" y1="48768" x2="59636" y2="48768"/>
                        <a14:backgroundMark x1="49485" y1="46869" x2="49485" y2="46869"/>
                        <a14:backgroundMark x1="67333" y1="30303" x2="67333" y2="30303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7" r="25864"/>
          <a:stretch/>
        </p:blipFill>
        <p:spPr>
          <a:xfrm rot="5400000">
            <a:off x="7843993" y="3978188"/>
            <a:ext cx="2488131" cy="276749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68B01B5-CCEB-D9A1-9659-0FB0DBAB92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11" b="91507" l="9452" r="89928">
                        <a14:foregroundMark x1="35795" y1="27740" x2="59659" y2="25411"/>
                        <a14:foregroundMark x1="9452" y1="57192" x2="9866" y2="63973"/>
                        <a14:backgroundMark x1="50981" y1="79178" x2="62448" y2="75959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7" t="20652" r="19550" b="11489"/>
          <a:stretch/>
        </p:blipFill>
        <p:spPr>
          <a:xfrm rot="16966088">
            <a:off x="11577750" y="4623052"/>
            <a:ext cx="209704" cy="14561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C52CC31-8D42-8347-B049-3C8DAC6694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8000" l="5625" r="95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" t="3286" r="31839"/>
          <a:stretch/>
        </p:blipFill>
        <p:spPr>
          <a:xfrm rot="1247571">
            <a:off x="8911823" y="2086163"/>
            <a:ext cx="672586" cy="7649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378DBB-44C4-A27C-38AC-CF1BE83F0A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5" r="20654"/>
          <a:stretch/>
        </p:blipFill>
        <p:spPr>
          <a:xfrm>
            <a:off x="10268102" y="2254881"/>
            <a:ext cx="919843" cy="152642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199699C-0956-0BA7-29D7-EE991BFB3C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15" y="2055079"/>
            <a:ext cx="2282435" cy="22902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0744FFA-E7F7-2027-C936-66DD0723E9CE}"/>
              </a:ext>
            </a:extLst>
          </p:cNvPr>
          <p:cNvSpPr txBox="1"/>
          <p:nvPr/>
        </p:nvSpPr>
        <p:spPr>
          <a:xfrm rot="16200000">
            <a:off x="-126170" y="5623000"/>
            <a:ext cx="10236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(</a:t>
            </a:r>
            <a:r>
              <a:rPr lang="pt-BR" sz="800" b="0" i="0" u="sng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McDowell</a:t>
            </a:r>
            <a:r>
              <a:rPr lang="pt-BR" sz="8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2013)</a:t>
            </a:r>
            <a:endParaRPr lang="pt-B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20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211076" y="52168"/>
            <a:ext cx="5769849" cy="7386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rgbClr val="0000FF"/>
                </a:solidFill>
                <a:latin typeface="Impact" panose="020B0806030902050204" pitchFamily="34" charset="0"/>
              </a:rPr>
              <a:t>um ciclo </a:t>
            </a:r>
            <a:r>
              <a:rPr lang="pt-BR" sz="2800" u="sng" dirty="0">
                <a:solidFill>
                  <a:srgbClr val="FF0000"/>
                </a:solidFill>
                <a:latin typeface="Impact" panose="020B0806030902050204" pitchFamily="34" charset="0"/>
              </a:rPr>
              <a:t>TÍPICO</a:t>
            </a:r>
            <a:r>
              <a:rPr lang="pt-BR" sz="2800" dirty="0">
                <a:solidFill>
                  <a:srgbClr val="0000FF"/>
                </a:solidFill>
                <a:latin typeface="Impact" panose="020B0806030902050204" pitchFamily="34" charset="0"/>
              </a:rPr>
              <a:t> de mancha foliar</a:t>
            </a:r>
          </a:p>
          <a:p>
            <a:pPr algn="ctr"/>
            <a:r>
              <a:rPr lang="pt-BR" sz="1400" b="1" dirty="0">
                <a:solidFill>
                  <a:srgbClr val="C00000"/>
                </a:solidFill>
              </a:rPr>
              <a:t>(fase sexual introduz o patógeno; epidemia é construída pela fase assexual)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585913" y="790832"/>
            <a:ext cx="9020175" cy="5955957"/>
            <a:chOff x="1445868" y="790832"/>
            <a:chExt cx="9020175" cy="5955957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/>
            <a:srcRect b="6394"/>
            <a:stretch/>
          </p:blipFill>
          <p:spPr>
            <a:xfrm>
              <a:off x="1445868" y="790832"/>
              <a:ext cx="9020175" cy="5848866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9901881" y="5362832"/>
              <a:ext cx="337751" cy="280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3954162" y="5642919"/>
              <a:ext cx="1103870" cy="922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1445868" y="873211"/>
              <a:ext cx="8694910" cy="587357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1551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8560"/>
          <a:stretch/>
        </p:blipFill>
        <p:spPr>
          <a:xfrm>
            <a:off x="2965926" y="1468877"/>
            <a:ext cx="8566752" cy="5077396"/>
          </a:xfrm>
          <a:prstGeom prst="rect">
            <a:avLst/>
          </a:prstGeom>
          <a:ln w="12700"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03" y="395513"/>
            <a:ext cx="2184861" cy="21457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03" y="3484777"/>
            <a:ext cx="2184861" cy="20553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1575409" y="2581691"/>
            <a:ext cx="1163972" cy="64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pt-BR" sz="1600" dirty="0">
                <a:solidFill>
                  <a:srgbClr val="0000FF"/>
                </a:solidFill>
              </a:rPr>
              <a:t>mucilagem</a:t>
            </a:r>
          </a:p>
          <a:p>
            <a:pPr algn="r">
              <a:lnSpc>
                <a:spcPts val="1400"/>
              </a:lnSpc>
            </a:pPr>
            <a:r>
              <a:rPr lang="pt-BR" sz="1600" dirty="0">
                <a:solidFill>
                  <a:srgbClr val="0000FF"/>
                </a:solidFill>
              </a:rPr>
              <a:t>cobrindo os</a:t>
            </a:r>
          </a:p>
          <a:p>
            <a:pPr algn="r">
              <a:lnSpc>
                <a:spcPts val="1400"/>
              </a:lnSpc>
            </a:pPr>
            <a:r>
              <a:rPr lang="pt-BR" sz="1600" dirty="0">
                <a:solidFill>
                  <a:srgbClr val="0000FF"/>
                </a:solidFill>
              </a:rPr>
              <a:t>conídios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45877" y="5604615"/>
            <a:ext cx="1093504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pt-BR" sz="1600" dirty="0">
                <a:solidFill>
                  <a:srgbClr val="0000FF"/>
                </a:solidFill>
              </a:rPr>
              <a:t>mucilagem</a:t>
            </a:r>
          </a:p>
          <a:p>
            <a:pPr algn="r">
              <a:lnSpc>
                <a:spcPts val="1400"/>
              </a:lnSpc>
            </a:pPr>
            <a:r>
              <a:rPr lang="pt-BR" sz="1600" dirty="0">
                <a:solidFill>
                  <a:srgbClr val="0000FF"/>
                </a:solidFill>
              </a:rPr>
              <a:t>dissolvida</a:t>
            </a:r>
          </a:p>
          <a:p>
            <a:pPr algn="r">
              <a:lnSpc>
                <a:spcPts val="1400"/>
              </a:lnSpc>
            </a:pPr>
            <a:r>
              <a:rPr lang="pt-BR" sz="1600" dirty="0">
                <a:solidFill>
                  <a:srgbClr val="0000FF"/>
                </a:solidFill>
              </a:rPr>
              <a:t>pela água</a:t>
            </a:r>
          </a:p>
          <a:p>
            <a:pPr algn="r">
              <a:lnSpc>
                <a:spcPts val="1400"/>
              </a:lnSpc>
            </a:pPr>
            <a:r>
              <a:rPr lang="pt-BR" sz="1600" dirty="0">
                <a:solidFill>
                  <a:srgbClr val="0000FF"/>
                </a:solidFill>
              </a:rPr>
              <a:t> e conídios</a:t>
            </a:r>
          </a:p>
          <a:p>
            <a:pPr algn="r">
              <a:lnSpc>
                <a:spcPts val="1400"/>
              </a:lnSpc>
            </a:pPr>
            <a:r>
              <a:rPr lang="pt-BR" sz="1600" dirty="0">
                <a:solidFill>
                  <a:srgbClr val="0000FF"/>
                </a:solidFill>
              </a:rPr>
              <a:t>liberados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24B15D5-CBAC-8918-594F-6329D3D425D0}"/>
              </a:ext>
            </a:extLst>
          </p:cNvPr>
          <p:cNvSpPr/>
          <p:nvPr/>
        </p:nvSpPr>
        <p:spPr>
          <a:xfrm>
            <a:off x="2825092" y="311727"/>
            <a:ext cx="9165668" cy="4462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300" b="1" dirty="0">
                <a:latin typeface="Arial" panose="020B0604020202020204" pitchFamily="34" charset="0"/>
                <a:cs typeface="Arial" panose="020B0604020202020204" pitchFamily="34" charset="0"/>
              </a:rPr>
              <a:t>Doenças do Grupo V - Antracnoses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90B005-0E07-48A5-77FD-F8D3854779BA}"/>
              </a:ext>
            </a:extLst>
          </p:cNvPr>
          <p:cNvSpPr txBox="1"/>
          <p:nvPr/>
        </p:nvSpPr>
        <p:spPr>
          <a:xfrm>
            <a:off x="4727643" y="940488"/>
            <a:ext cx="204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err="1"/>
              <a:t>Colletotrichum</a:t>
            </a:r>
            <a:endParaRPr lang="pt-BR" sz="2400" i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F8626B-707F-3DAF-9585-63592B316242}"/>
              </a:ext>
            </a:extLst>
          </p:cNvPr>
          <p:cNvSpPr txBox="1"/>
          <p:nvPr/>
        </p:nvSpPr>
        <p:spPr>
          <a:xfrm>
            <a:off x="7905345" y="940487"/>
            <a:ext cx="1705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err="1"/>
              <a:t>Sphaceloma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379569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688</Words>
  <Application>Microsoft Office PowerPoint</Application>
  <PresentationFormat>Widescreen</PresentationFormat>
  <Paragraphs>165</Paragraphs>
  <Slides>20</Slides>
  <Notes>0</Notes>
  <HiddenSlides>2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Calibri Light</vt:lpstr>
      <vt:lpstr>Impact</vt:lpstr>
      <vt:lpstr>Open Sans</vt:lpstr>
      <vt:lpstr>Segoe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AulaPratica</cp:lastModifiedBy>
  <cp:revision>304</cp:revision>
  <dcterms:created xsi:type="dcterms:W3CDTF">2020-07-14T16:21:28Z</dcterms:created>
  <dcterms:modified xsi:type="dcterms:W3CDTF">2023-09-27T14:59:19Z</dcterms:modified>
</cp:coreProperties>
</file>