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35"/>
  </p:notesMasterIdLst>
  <p:sldIdLst>
    <p:sldId id="256" r:id="rId2"/>
    <p:sldId id="307" r:id="rId3"/>
    <p:sldId id="281" r:id="rId4"/>
    <p:sldId id="306" r:id="rId5"/>
    <p:sldId id="257" r:id="rId6"/>
    <p:sldId id="259" r:id="rId7"/>
    <p:sldId id="291" r:id="rId8"/>
    <p:sldId id="292" r:id="rId9"/>
    <p:sldId id="261" r:id="rId10"/>
    <p:sldId id="265" r:id="rId11"/>
    <p:sldId id="294" r:id="rId12"/>
    <p:sldId id="262" r:id="rId13"/>
    <p:sldId id="295" r:id="rId14"/>
    <p:sldId id="296" r:id="rId15"/>
    <p:sldId id="297" r:id="rId16"/>
    <p:sldId id="266" r:id="rId17"/>
    <p:sldId id="268" r:id="rId18"/>
    <p:sldId id="264" r:id="rId19"/>
    <p:sldId id="267" r:id="rId20"/>
    <p:sldId id="269" r:id="rId21"/>
    <p:sldId id="298" r:id="rId22"/>
    <p:sldId id="299" r:id="rId23"/>
    <p:sldId id="260" r:id="rId24"/>
    <p:sldId id="279" r:id="rId25"/>
    <p:sldId id="286" r:id="rId26"/>
    <p:sldId id="271" r:id="rId27"/>
    <p:sldId id="270" r:id="rId28"/>
    <p:sldId id="308" r:id="rId29"/>
    <p:sldId id="301" r:id="rId30"/>
    <p:sldId id="302" r:id="rId31"/>
    <p:sldId id="303" r:id="rId32"/>
    <p:sldId id="304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99"/>
    <a:srgbClr val="CCFF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26A50-3673-2D49-9036-551FE20F916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D11DD8-9E7F-4D43-93B8-417C0E77B39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2400" dirty="0">
              <a:solidFill>
                <a:schemeClr val="tx1"/>
              </a:solidFill>
            </a:rPr>
            <a:t>Focaliza a relação entre pessoa, ambiente e ocupação</a:t>
          </a:r>
        </a:p>
      </dgm:t>
    </dgm:pt>
    <dgm:pt modelId="{5CB205EF-DD66-C644-A351-EB202EA0A355}" type="parTrans" cxnId="{C1229621-ADCE-6C46-AFC1-BE50E0AEDC8B}">
      <dgm:prSet/>
      <dgm:spPr/>
      <dgm:t>
        <a:bodyPr/>
        <a:lstStyle/>
        <a:p>
          <a:endParaRPr lang="en-US" sz="1600"/>
        </a:p>
      </dgm:t>
    </dgm:pt>
    <dgm:pt modelId="{E5CE2FE9-69E6-124E-82A1-CF7D562F0AEB}" type="sibTrans" cxnId="{C1229621-ADCE-6C46-AFC1-BE50E0AEDC8B}">
      <dgm:prSet/>
      <dgm:spPr/>
      <dgm:t>
        <a:bodyPr/>
        <a:lstStyle/>
        <a:p>
          <a:endParaRPr lang="en-US" sz="1600"/>
        </a:p>
      </dgm:t>
    </dgm:pt>
    <dgm:pt modelId="{BB98A074-66B2-B448-9F6B-FB45BC7E5090}">
      <dgm:prSet custT="1"/>
      <dgm:spPr/>
      <dgm:t>
        <a:bodyPr/>
        <a:lstStyle/>
        <a:p>
          <a:pPr rtl="0"/>
          <a:r>
            <a:rPr lang="pt-BR" sz="2400" dirty="0"/>
            <a:t>Pessoa = nível físico, afetivo, cognitivo</a:t>
          </a:r>
        </a:p>
      </dgm:t>
    </dgm:pt>
    <dgm:pt modelId="{DD9F23D9-6A30-124E-969A-F2762A576F93}" type="parTrans" cxnId="{388AE6D6-7B47-6C4B-A047-EDFDDAA28D2F}">
      <dgm:prSet/>
      <dgm:spPr/>
      <dgm:t>
        <a:bodyPr/>
        <a:lstStyle/>
        <a:p>
          <a:endParaRPr lang="en-US" sz="1600"/>
        </a:p>
      </dgm:t>
    </dgm:pt>
    <dgm:pt modelId="{93404D54-7775-0B48-81B1-D584645EFE63}" type="sibTrans" cxnId="{388AE6D6-7B47-6C4B-A047-EDFDDAA28D2F}">
      <dgm:prSet/>
      <dgm:spPr/>
      <dgm:t>
        <a:bodyPr/>
        <a:lstStyle/>
        <a:p>
          <a:endParaRPr lang="en-US" sz="1600"/>
        </a:p>
      </dgm:t>
    </dgm:pt>
    <dgm:pt modelId="{E750854D-D50A-3046-B55D-B0165A634FA4}">
      <dgm:prSet custT="1"/>
      <dgm:spPr/>
      <dgm:t>
        <a:bodyPr/>
        <a:lstStyle/>
        <a:p>
          <a:pPr rtl="0"/>
          <a:r>
            <a:rPr lang="pt-BR" sz="2400" dirty="0"/>
            <a:t>Ambiente = físico,  social, cultural, institucional</a:t>
          </a:r>
        </a:p>
      </dgm:t>
    </dgm:pt>
    <dgm:pt modelId="{B7756C71-2297-724C-8A2F-D00C51AE8A17}" type="parTrans" cxnId="{794F30CD-89C6-5249-9D9F-BF53ECE0F574}">
      <dgm:prSet/>
      <dgm:spPr/>
      <dgm:t>
        <a:bodyPr/>
        <a:lstStyle/>
        <a:p>
          <a:endParaRPr lang="en-US" sz="1600"/>
        </a:p>
      </dgm:t>
    </dgm:pt>
    <dgm:pt modelId="{1F008E6E-9FED-DF42-A139-E3428EBE8D1D}" type="sibTrans" cxnId="{794F30CD-89C6-5249-9D9F-BF53ECE0F574}">
      <dgm:prSet/>
      <dgm:spPr/>
      <dgm:t>
        <a:bodyPr/>
        <a:lstStyle/>
        <a:p>
          <a:endParaRPr lang="en-US" sz="1600"/>
        </a:p>
      </dgm:t>
    </dgm:pt>
    <dgm:pt modelId="{6857DE2A-D041-7342-987F-E675D2A34C66}">
      <dgm:prSet custT="1"/>
      <dgm:spPr/>
      <dgm:t>
        <a:bodyPr/>
        <a:lstStyle/>
        <a:p>
          <a:pPr rtl="0"/>
          <a:r>
            <a:rPr lang="pt-BR" sz="2400" dirty="0"/>
            <a:t>Ocupações = auto cuidado, produtividade, lazer</a:t>
          </a:r>
        </a:p>
      </dgm:t>
    </dgm:pt>
    <dgm:pt modelId="{F5B83257-B802-484F-BFF6-381B247FC377}" type="parTrans" cxnId="{DFEAC4A6-A7D1-4A40-85E4-B304D944C115}">
      <dgm:prSet/>
      <dgm:spPr/>
      <dgm:t>
        <a:bodyPr/>
        <a:lstStyle/>
        <a:p>
          <a:endParaRPr lang="en-US" sz="1600"/>
        </a:p>
      </dgm:t>
    </dgm:pt>
    <dgm:pt modelId="{82B939BB-3E06-834C-A011-C6FFAEEC4AED}" type="sibTrans" cxnId="{DFEAC4A6-A7D1-4A40-85E4-B304D944C115}">
      <dgm:prSet/>
      <dgm:spPr/>
      <dgm:t>
        <a:bodyPr/>
        <a:lstStyle/>
        <a:p>
          <a:endParaRPr lang="en-US" sz="1600"/>
        </a:p>
      </dgm:t>
    </dgm:pt>
    <dgm:pt modelId="{F8601012-2001-F444-85E2-2F096C8A6BBA}" type="pres">
      <dgm:prSet presAssocID="{E2C26A50-3673-2D49-9036-551FE20F916C}" presName="linear" presStyleCnt="0">
        <dgm:presLayoutVars>
          <dgm:animLvl val="lvl"/>
          <dgm:resizeHandles val="exact"/>
        </dgm:presLayoutVars>
      </dgm:prSet>
      <dgm:spPr/>
    </dgm:pt>
    <dgm:pt modelId="{7DDCEFC2-61A7-A948-9AD8-13786B1685A4}" type="pres">
      <dgm:prSet presAssocID="{7FD11DD8-9E7F-4D43-93B8-417C0E77B39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8D36294-5BB4-0749-96E8-0622F18C68C4}" type="pres">
      <dgm:prSet presAssocID="{7FD11DD8-9E7F-4D43-93B8-417C0E77B3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1229621-ADCE-6C46-AFC1-BE50E0AEDC8B}" srcId="{E2C26A50-3673-2D49-9036-551FE20F916C}" destId="{7FD11DD8-9E7F-4D43-93B8-417C0E77B397}" srcOrd="0" destOrd="0" parTransId="{5CB205EF-DD66-C644-A351-EB202EA0A355}" sibTransId="{E5CE2FE9-69E6-124E-82A1-CF7D562F0AEB}"/>
    <dgm:cxn modelId="{A156F728-1067-F846-8AF6-22594290F05B}" type="presOf" srcId="{6857DE2A-D041-7342-987F-E675D2A34C66}" destId="{88D36294-5BB4-0749-96E8-0622F18C68C4}" srcOrd="0" destOrd="2" presId="urn:microsoft.com/office/officeart/2005/8/layout/vList2"/>
    <dgm:cxn modelId="{F6B08138-99AD-C94A-A36F-B867F7DB8BCE}" type="presOf" srcId="{E2C26A50-3673-2D49-9036-551FE20F916C}" destId="{F8601012-2001-F444-85E2-2F096C8A6BBA}" srcOrd="0" destOrd="0" presId="urn:microsoft.com/office/officeart/2005/8/layout/vList2"/>
    <dgm:cxn modelId="{DD838F61-AA90-4442-8452-2A8D04A66B83}" type="presOf" srcId="{E750854D-D50A-3046-B55D-B0165A634FA4}" destId="{88D36294-5BB4-0749-96E8-0622F18C68C4}" srcOrd="0" destOrd="1" presId="urn:microsoft.com/office/officeart/2005/8/layout/vList2"/>
    <dgm:cxn modelId="{29C3CE61-50C8-8B42-9D2A-7B2648327100}" type="presOf" srcId="{7FD11DD8-9E7F-4D43-93B8-417C0E77B397}" destId="{7DDCEFC2-61A7-A948-9AD8-13786B1685A4}" srcOrd="0" destOrd="0" presId="urn:microsoft.com/office/officeart/2005/8/layout/vList2"/>
    <dgm:cxn modelId="{0C4FE16D-8EAC-5043-88FE-11513479AC61}" type="presOf" srcId="{BB98A074-66B2-B448-9F6B-FB45BC7E5090}" destId="{88D36294-5BB4-0749-96E8-0622F18C68C4}" srcOrd="0" destOrd="0" presId="urn:microsoft.com/office/officeart/2005/8/layout/vList2"/>
    <dgm:cxn modelId="{DFEAC4A6-A7D1-4A40-85E4-B304D944C115}" srcId="{7FD11DD8-9E7F-4D43-93B8-417C0E77B397}" destId="{6857DE2A-D041-7342-987F-E675D2A34C66}" srcOrd="2" destOrd="0" parTransId="{F5B83257-B802-484F-BFF6-381B247FC377}" sibTransId="{82B939BB-3E06-834C-A011-C6FFAEEC4AED}"/>
    <dgm:cxn modelId="{794F30CD-89C6-5249-9D9F-BF53ECE0F574}" srcId="{7FD11DD8-9E7F-4D43-93B8-417C0E77B397}" destId="{E750854D-D50A-3046-B55D-B0165A634FA4}" srcOrd="1" destOrd="0" parTransId="{B7756C71-2297-724C-8A2F-D00C51AE8A17}" sibTransId="{1F008E6E-9FED-DF42-A139-E3428EBE8D1D}"/>
    <dgm:cxn modelId="{388AE6D6-7B47-6C4B-A047-EDFDDAA28D2F}" srcId="{7FD11DD8-9E7F-4D43-93B8-417C0E77B397}" destId="{BB98A074-66B2-B448-9F6B-FB45BC7E5090}" srcOrd="0" destOrd="0" parTransId="{DD9F23D9-6A30-124E-969A-F2762A576F93}" sibTransId="{93404D54-7775-0B48-81B1-D584645EFE63}"/>
    <dgm:cxn modelId="{E40B0A32-7D82-E044-969C-95BB0C22FCE3}" type="presParOf" srcId="{F8601012-2001-F444-85E2-2F096C8A6BBA}" destId="{7DDCEFC2-61A7-A948-9AD8-13786B1685A4}" srcOrd="0" destOrd="0" presId="urn:microsoft.com/office/officeart/2005/8/layout/vList2"/>
    <dgm:cxn modelId="{AC9DE649-AA2E-0149-BC13-2D88082678A5}" type="presParOf" srcId="{F8601012-2001-F444-85E2-2F096C8A6BBA}" destId="{88D36294-5BB4-0749-96E8-0622F18C68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27195-CA3E-8B45-AC2E-E6F7E4E4E61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55D98C-3EA8-4A42-834B-A647945C74F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2000" dirty="0">
              <a:solidFill>
                <a:schemeClr val="tx1"/>
              </a:solidFill>
            </a:rPr>
            <a:t>A MCDO é provavelmente um dos instrumentos padronizado de avaliação mais utilizados e conhecidos por terapeutas ocupacionais. Publicada em 1991 por um grupo de terapeutas ocupacionais canadenses, a Medida foi traduzida em mais de 20 idiomas e tem sido usada em cerca de 35 países. </a:t>
          </a:r>
        </a:p>
      </dgm:t>
    </dgm:pt>
    <dgm:pt modelId="{1BD26B74-D0E2-B344-9BF4-14C893200740}" type="parTrans" cxnId="{5AAFC67A-2B5D-3F4A-AFDF-F858554EB361}">
      <dgm:prSet/>
      <dgm:spPr/>
      <dgm:t>
        <a:bodyPr/>
        <a:lstStyle/>
        <a:p>
          <a:endParaRPr lang="en-US"/>
        </a:p>
      </dgm:t>
    </dgm:pt>
    <dgm:pt modelId="{F94DACC2-6C8B-094B-A04B-2B36F463233A}" type="sibTrans" cxnId="{5AAFC67A-2B5D-3F4A-AFDF-F858554EB361}">
      <dgm:prSet/>
      <dgm:spPr/>
      <dgm:t>
        <a:bodyPr/>
        <a:lstStyle/>
        <a:p>
          <a:endParaRPr lang="en-US"/>
        </a:p>
      </dgm:t>
    </dgm:pt>
    <dgm:pt modelId="{01595012-2BF2-7848-8BAD-8F6B0F973642}" type="pres">
      <dgm:prSet presAssocID="{9D627195-CA3E-8B45-AC2E-E6F7E4E4E61F}" presName="linear" presStyleCnt="0">
        <dgm:presLayoutVars>
          <dgm:animLvl val="lvl"/>
          <dgm:resizeHandles val="exact"/>
        </dgm:presLayoutVars>
      </dgm:prSet>
      <dgm:spPr/>
    </dgm:pt>
    <dgm:pt modelId="{36D21F2A-CD19-8042-986C-E976ED434CAC}" type="pres">
      <dgm:prSet presAssocID="{0A55D98C-3EA8-4A42-834B-A647945C74F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AAFC67A-2B5D-3F4A-AFDF-F858554EB361}" srcId="{9D627195-CA3E-8B45-AC2E-E6F7E4E4E61F}" destId="{0A55D98C-3EA8-4A42-834B-A647945C74FB}" srcOrd="0" destOrd="0" parTransId="{1BD26B74-D0E2-B344-9BF4-14C893200740}" sibTransId="{F94DACC2-6C8B-094B-A04B-2B36F463233A}"/>
    <dgm:cxn modelId="{0CA4C7B9-6E5F-D848-BCE5-556F14FD6782}" type="presOf" srcId="{9D627195-CA3E-8B45-AC2E-E6F7E4E4E61F}" destId="{01595012-2BF2-7848-8BAD-8F6B0F973642}" srcOrd="0" destOrd="0" presId="urn:microsoft.com/office/officeart/2005/8/layout/vList2"/>
    <dgm:cxn modelId="{0B21CAE1-8190-E045-8F1D-2F727C63843E}" type="presOf" srcId="{0A55D98C-3EA8-4A42-834B-A647945C74FB}" destId="{36D21F2A-CD19-8042-986C-E976ED434CAC}" srcOrd="0" destOrd="0" presId="urn:microsoft.com/office/officeart/2005/8/layout/vList2"/>
    <dgm:cxn modelId="{3F553943-EAD0-6448-B845-18BD39ADD8DA}" type="presParOf" srcId="{01595012-2BF2-7848-8BAD-8F6B0F973642}" destId="{36D21F2A-CD19-8042-986C-E976ED434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C6211-FD70-D640-8C8B-5A8390E1E3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36BFB-B9D8-0946-B326-44A4A291051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2000" dirty="0">
              <a:solidFill>
                <a:schemeClr val="tx2">
                  <a:lumMod val="75000"/>
                </a:schemeClr>
              </a:solidFill>
            </a:rPr>
            <a:t>Investiga a percepção do  cliente sobre o seu próprio desempenho ocupacional </a:t>
          </a:r>
        </a:p>
      </dgm:t>
    </dgm:pt>
    <dgm:pt modelId="{A4147A31-408F-E645-81F3-B4AD48F1F20C}" type="parTrans" cxnId="{2E8B28F6-682A-FC40-80F0-FB376803ECA1}">
      <dgm:prSet/>
      <dgm:spPr/>
      <dgm:t>
        <a:bodyPr/>
        <a:lstStyle/>
        <a:p>
          <a:endParaRPr lang="en-US"/>
        </a:p>
      </dgm:t>
    </dgm:pt>
    <dgm:pt modelId="{78BE1BF4-D3C7-FD48-89AE-AF461B26A4FC}" type="sibTrans" cxnId="{2E8B28F6-682A-FC40-80F0-FB376803ECA1}">
      <dgm:prSet/>
      <dgm:spPr/>
      <dgm:t>
        <a:bodyPr/>
        <a:lstStyle/>
        <a:p>
          <a:endParaRPr lang="en-US"/>
        </a:p>
      </dgm:t>
    </dgm:pt>
    <dgm:pt modelId="{4E81A83D-50EE-4648-94F4-9B23ADF2B42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2000" dirty="0">
              <a:solidFill>
                <a:schemeClr val="tx2">
                  <a:lumMod val="75000"/>
                </a:schemeClr>
              </a:solidFill>
            </a:rPr>
            <a:t>Foi criada para medir </a:t>
          </a:r>
          <a:r>
            <a:rPr lang="pt-BR" sz="2000" b="1" u="sng" dirty="0">
              <a:solidFill>
                <a:schemeClr val="tx2">
                  <a:lumMod val="75000"/>
                </a:schemeClr>
              </a:solidFill>
            </a:rPr>
            <a:t>MUDANÇAS</a:t>
          </a:r>
          <a:r>
            <a:rPr lang="pt-BR" sz="2000" dirty="0">
              <a:solidFill>
                <a:schemeClr val="tx2">
                  <a:lumMod val="75000"/>
                </a:schemeClr>
              </a:solidFill>
            </a:rPr>
            <a:t> e resultados de intervenções ocupacionais </a:t>
          </a:r>
        </a:p>
      </dgm:t>
    </dgm:pt>
    <dgm:pt modelId="{65A05A8E-A291-A844-9370-693A1F379871}" type="parTrans" cxnId="{84D5D1FD-EE49-BF47-8663-054CD28E426E}">
      <dgm:prSet/>
      <dgm:spPr/>
      <dgm:t>
        <a:bodyPr/>
        <a:lstStyle/>
        <a:p>
          <a:endParaRPr lang="en-US"/>
        </a:p>
      </dgm:t>
    </dgm:pt>
    <dgm:pt modelId="{A0EE31FC-1C8C-C042-A09B-81271847D32F}" type="sibTrans" cxnId="{84D5D1FD-EE49-BF47-8663-054CD28E426E}">
      <dgm:prSet/>
      <dgm:spPr/>
      <dgm:t>
        <a:bodyPr/>
        <a:lstStyle/>
        <a:p>
          <a:endParaRPr lang="en-US"/>
        </a:p>
      </dgm:t>
    </dgm:pt>
    <dgm:pt modelId="{12733D8E-9FF5-4F27-996F-FEB86C221069}">
      <dgm:prSet custT="1"/>
      <dgm:spPr>
        <a:solidFill>
          <a:schemeClr val="bg1"/>
        </a:solidFill>
      </dgm:spPr>
      <dgm:t>
        <a:bodyPr/>
        <a:lstStyle/>
        <a:p>
          <a:pPr algn="r"/>
          <a:r>
            <a:rPr lang="pt-BR" sz="2000" dirty="0">
              <a:solidFill>
                <a:schemeClr val="tx1"/>
              </a:solidFill>
              <a:latin typeface="Athelas Regular"/>
              <a:cs typeface="Athelas Regular"/>
            </a:rPr>
            <a:t>(Lilian Magalhães)</a:t>
          </a:r>
          <a:endParaRPr lang="pt-BR" sz="2000" dirty="0">
            <a:solidFill>
              <a:schemeClr val="tx1"/>
            </a:solidFill>
          </a:endParaRPr>
        </a:p>
      </dgm:t>
    </dgm:pt>
    <dgm:pt modelId="{CACEB411-3E1E-41B1-8E0D-907343B24660}" type="parTrans" cxnId="{FFA6A19A-2F55-42B6-AEAC-9B7EFD3F08FE}">
      <dgm:prSet/>
      <dgm:spPr/>
      <dgm:t>
        <a:bodyPr/>
        <a:lstStyle/>
        <a:p>
          <a:endParaRPr lang="pt-BR"/>
        </a:p>
      </dgm:t>
    </dgm:pt>
    <dgm:pt modelId="{1F4B3F01-EE2F-4434-842F-16A94DAAEF7D}" type="sibTrans" cxnId="{FFA6A19A-2F55-42B6-AEAC-9B7EFD3F08FE}">
      <dgm:prSet/>
      <dgm:spPr/>
      <dgm:t>
        <a:bodyPr/>
        <a:lstStyle/>
        <a:p>
          <a:endParaRPr lang="pt-BR"/>
        </a:p>
      </dgm:t>
    </dgm:pt>
    <dgm:pt modelId="{04A3BB58-BCEB-AA4C-AE7D-7E3FABBD78E9}" type="pres">
      <dgm:prSet presAssocID="{6B5C6211-FD70-D640-8C8B-5A8390E1E315}" presName="linear" presStyleCnt="0">
        <dgm:presLayoutVars>
          <dgm:animLvl val="lvl"/>
          <dgm:resizeHandles val="exact"/>
        </dgm:presLayoutVars>
      </dgm:prSet>
      <dgm:spPr/>
    </dgm:pt>
    <dgm:pt modelId="{06DE34C6-92DD-A442-8099-3F2C43B3A4A1}" type="pres">
      <dgm:prSet presAssocID="{CD836BFB-B9D8-0946-B326-44A4A29105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C38640-C493-E84D-AF9F-CD4B787CE5A0}" type="pres">
      <dgm:prSet presAssocID="{78BE1BF4-D3C7-FD48-89AE-AF461B26A4FC}" presName="spacer" presStyleCnt="0"/>
      <dgm:spPr/>
    </dgm:pt>
    <dgm:pt modelId="{453F5810-6561-CF4C-A3D3-DB2EB744EBE0}" type="pres">
      <dgm:prSet presAssocID="{4E81A83D-50EE-4648-94F4-9B23ADF2B4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96C2C5-4645-4AFE-B163-70768C37F7C3}" type="pres">
      <dgm:prSet presAssocID="{A0EE31FC-1C8C-C042-A09B-81271847D32F}" presName="spacer" presStyleCnt="0"/>
      <dgm:spPr/>
    </dgm:pt>
    <dgm:pt modelId="{F2D0C940-FC2E-4DDC-A9E3-FB3A081B110B}" type="pres">
      <dgm:prSet presAssocID="{12733D8E-9FF5-4F27-996F-FEB86C2210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36D03A-54B3-F241-9972-60E2F57ABBFC}" type="presOf" srcId="{4E81A83D-50EE-4648-94F4-9B23ADF2B42C}" destId="{453F5810-6561-CF4C-A3D3-DB2EB744EBE0}" srcOrd="0" destOrd="0" presId="urn:microsoft.com/office/officeart/2005/8/layout/vList2"/>
    <dgm:cxn modelId="{3937D33A-1370-4148-8CE2-3D2596FE2F75}" type="presOf" srcId="{CD836BFB-B9D8-0946-B326-44A4A291051E}" destId="{06DE34C6-92DD-A442-8099-3F2C43B3A4A1}" srcOrd="0" destOrd="0" presId="urn:microsoft.com/office/officeart/2005/8/layout/vList2"/>
    <dgm:cxn modelId="{FEF54883-6524-6841-8B55-9FCB749399E0}" type="presOf" srcId="{6B5C6211-FD70-D640-8C8B-5A8390E1E315}" destId="{04A3BB58-BCEB-AA4C-AE7D-7E3FABBD78E9}" srcOrd="0" destOrd="0" presId="urn:microsoft.com/office/officeart/2005/8/layout/vList2"/>
    <dgm:cxn modelId="{4D652197-CC78-495B-9BE7-99011D3AF025}" type="presOf" srcId="{12733D8E-9FF5-4F27-996F-FEB86C221069}" destId="{F2D0C940-FC2E-4DDC-A9E3-FB3A081B110B}" srcOrd="0" destOrd="0" presId="urn:microsoft.com/office/officeart/2005/8/layout/vList2"/>
    <dgm:cxn modelId="{FFA6A19A-2F55-42B6-AEAC-9B7EFD3F08FE}" srcId="{6B5C6211-FD70-D640-8C8B-5A8390E1E315}" destId="{12733D8E-9FF5-4F27-996F-FEB86C221069}" srcOrd="2" destOrd="0" parTransId="{CACEB411-3E1E-41B1-8E0D-907343B24660}" sibTransId="{1F4B3F01-EE2F-4434-842F-16A94DAAEF7D}"/>
    <dgm:cxn modelId="{2E8B28F6-682A-FC40-80F0-FB376803ECA1}" srcId="{6B5C6211-FD70-D640-8C8B-5A8390E1E315}" destId="{CD836BFB-B9D8-0946-B326-44A4A291051E}" srcOrd="0" destOrd="0" parTransId="{A4147A31-408F-E645-81F3-B4AD48F1F20C}" sibTransId="{78BE1BF4-D3C7-FD48-89AE-AF461B26A4FC}"/>
    <dgm:cxn modelId="{84D5D1FD-EE49-BF47-8663-054CD28E426E}" srcId="{6B5C6211-FD70-D640-8C8B-5A8390E1E315}" destId="{4E81A83D-50EE-4648-94F4-9B23ADF2B42C}" srcOrd="1" destOrd="0" parTransId="{65A05A8E-A291-A844-9370-693A1F379871}" sibTransId="{A0EE31FC-1C8C-C042-A09B-81271847D32F}"/>
    <dgm:cxn modelId="{DFDA8BDF-CC88-1647-AD19-72AB12756547}" type="presParOf" srcId="{04A3BB58-BCEB-AA4C-AE7D-7E3FABBD78E9}" destId="{06DE34C6-92DD-A442-8099-3F2C43B3A4A1}" srcOrd="0" destOrd="0" presId="urn:microsoft.com/office/officeart/2005/8/layout/vList2"/>
    <dgm:cxn modelId="{D89F7D80-258C-4045-BE08-F072F76F83D1}" type="presParOf" srcId="{04A3BB58-BCEB-AA4C-AE7D-7E3FABBD78E9}" destId="{FBC38640-C493-E84D-AF9F-CD4B787CE5A0}" srcOrd="1" destOrd="0" presId="urn:microsoft.com/office/officeart/2005/8/layout/vList2"/>
    <dgm:cxn modelId="{EB90E6F9-2DDB-F34E-B445-5AA07BC5FE51}" type="presParOf" srcId="{04A3BB58-BCEB-AA4C-AE7D-7E3FABBD78E9}" destId="{453F5810-6561-CF4C-A3D3-DB2EB744EBE0}" srcOrd="2" destOrd="0" presId="urn:microsoft.com/office/officeart/2005/8/layout/vList2"/>
    <dgm:cxn modelId="{7489945B-2747-456C-9EB5-4502DA82A51F}" type="presParOf" srcId="{04A3BB58-BCEB-AA4C-AE7D-7E3FABBD78E9}" destId="{DC96C2C5-4645-4AFE-B163-70768C37F7C3}" srcOrd="3" destOrd="0" presId="urn:microsoft.com/office/officeart/2005/8/layout/vList2"/>
    <dgm:cxn modelId="{7A81D18B-C729-49B5-9530-BC11F8A98977}" type="presParOf" srcId="{04A3BB58-BCEB-AA4C-AE7D-7E3FABBD78E9}" destId="{F2D0C940-FC2E-4DDC-A9E3-FB3A081B11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DF524-CDC4-FE45-A871-63893EB1C0A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3BE0A-4DC2-7341-B4E0-8AE70B5ACC67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pt-BR" dirty="0">
              <a:solidFill>
                <a:schemeClr val="tx1"/>
              </a:solidFill>
            </a:rPr>
            <a:t>Considerar seriamente as ideias e crenças dos pacientes (clientes)</a:t>
          </a:r>
        </a:p>
      </dgm:t>
    </dgm:pt>
    <dgm:pt modelId="{6D97FC2B-4C94-A943-A78C-7368545AF342}" type="parTrans" cxnId="{F694426C-9FBE-2B4C-A615-FCC227E260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C9142F-C1CD-9C49-A733-E2C2F560EB22}" type="sibTrans" cxnId="{F694426C-9FBE-2B4C-A615-FCC227E260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5D5968-54B6-BF4C-BA71-8CBC120C8BE3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pt-BR">
              <a:solidFill>
                <a:schemeClr val="tx1"/>
              </a:solidFill>
            </a:rPr>
            <a:t>Conscientizar os clientes sobre suas condições para levá-los a responsabilizar-se pela sua própria saúde</a:t>
          </a:r>
        </a:p>
      </dgm:t>
    </dgm:pt>
    <dgm:pt modelId="{891B3AEF-1FC9-E043-8B43-83B8A46F37E8}" type="parTrans" cxnId="{F647BC8A-D0AE-C244-A858-DCF2823011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46F0C6-7C98-6A46-A4B1-C435FD592E2D}" type="sibTrans" cxnId="{F647BC8A-D0AE-C244-A858-DCF2823011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635686-8610-464B-8ACB-666E1CFC17AC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pt-BR">
              <a:solidFill>
                <a:schemeClr val="tx1"/>
              </a:solidFill>
            </a:rPr>
            <a:t>Respeitar as escolhas dos clientes e suas famílias</a:t>
          </a:r>
        </a:p>
      </dgm:t>
    </dgm:pt>
    <dgm:pt modelId="{CDE55CAB-B571-DA40-B7EF-F376607349C4}" type="parTrans" cxnId="{976469D1-89EC-2541-AB38-D4FB22C079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F8926A-322D-B54C-87B2-059E288085B1}" type="sibTrans" cxnId="{976469D1-89EC-2541-AB38-D4FB22C079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4B2B66-2A88-1747-A2DE-A407D6FE48D5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pt-BR">
              <a:solidFill>
                <a:schemeClr val="tx1"/>
              </a:solidFill>
            </a:rPr>
            <a:t>Prover informação, suporte emocional e conforto físico</a:t>
          </a:r>
        </a:p>
      </dgm:t>
    </dgm:pt>
    <dgm:pt modelId="{FCF9C927-6D09-9742-8767-8B41EA153A10}" type="parTrans" cxnId="{4BC2A5B7-728A-034C-A284-AF36E46178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7DF92D-94FE-FE49-83AD-004FC5BFC095}" type="sibTrans" cxnId="{4BC2A5B7-728A-034C-A284-AF36E46178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117D9D-81AC-874B-84B2-D5167456EA75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pt-BR">
              <a:solidFill>
                <a:schemeClr val="tx1"/>
              </a:solidFill>
            </a:rPr>
            <a:t>Enfatizar a comunicação centrada na pessoa</a:t>
          </a:r>
        </a:p>
      </dgm:t>
    </dgm:pt>
    <dgm:pt modelId="{5F836E62-A110-C24F-8CE4-41E9DD38224E}" type="parTrans" cxnId="{9492F8B5-87CC-1345-BE58-9092929CAD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5E5D96-9014-EB4B-B0D4-72743A735411}" type="sibTrans" cxnId="{9492F8B5-87CC-1345-BE58-9092929CAD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487E08-2AF3-D548-AD49-8E44D7F31BED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pt-BR">
              <a:solidFill>
                <a:schemeClr val="tx1"/>
              </a:solidFill>
            </a:rPr>
            <a:t>Promover intervenções flexíveis e individualizadas</a:t>
          </a:r>
        </a:p>
      </dgm:t>
    </dgm:pt>
    <dgm:pt modelId="{D626F924-5B37-2440-A44D-1190CC1ADB5F}" type="parTrans" cxnId="{5A6987F2-1922-F240-9EB3-289271F7EB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E2CB91-67F0-2047-AC5C-CF064649ED96}" type="sibTrans" cxnId="{5A6987F2-1922-F240-9EB3-289271F7EB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03814D-C2E2-CA41-8D82-9BAF28C9B7F4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pt-BR">
              <a:solidFill>
                <a:schemeClr val="tx1"/>
              </a:solidFill>
            </a:rPr>
            <a:t>Favorecer a tomada de decisões por parte dos clientes</a:t>
          </a:r>
        </a:p>
      </dgm:t>
    </dgm:pt>
    <dgm:pt modelId="{DE5B68E3-5EE4-9E4C-BB17-FE362502CFE8}" type="parTrans" cxnId="{775CDD67-74FB-2E40-8378-10CBF854ED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F06D6C-1E68-2A43-8998-95FE2296FEA9}" type="sibTrans" cxnId="{775CDD67-74FB-2E40-8378-10CBF854ED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756157-9458-2D49-9484-FE0C423A1B65}" type="pres">
      <dgm:prSet presAssocID="{0A5DF524-CDC4-FE45-A871-63893EB1C0AC}" presName="linear" presStyleCnt="0">
        <dgm:presLayoutVars>
          <dgm:animLvl val="lvl"/>
          <dgm:resizeHandles val="exact"/>
        </dgm:presLayoutVars>
      </dgm:prSet>
      <dgm:spPr/>
    </dgm:pt>
    <dgm:pt modelId="{7D3D53E7-CF59-EF4B-9EEE-147E2D1C0721}" type="pres">
      <dgm:prSet presAssocID="{A993BE0A-4DC2-7341-B4E0-8AE70B5ACC6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1AFC832-722D-0E4D-9573-E96CB2D63953}" type="pres">
      <dgm:prSet presAssocID="{BDC9142F-C1CD-9C49-A733-E2C2F560EB22}" presName="spacer" presStyleCnt="0"/>
      <dgm:spPr/>
    </dgm:pt>
    <dgm:pt modelId="{DD3E21BF-09C8-C348-A597-996827EC89EF}" type="pres">
      <dgm:prSet presAssocID="{FE5D5968-54B6-BF4C-BA71-8CBC120C8BE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7C839D-77E9-A941-B7E6-A5F1A7143EFB}" type="pres">
      <dgm:prSet presAssocID="{B046F0C6-7C98-6A46-A4B1-C435FD592E2D}" presName="spacer" presStyleCnt="0"/>
      <dgm:spPr/>
    </dgm:pt>
    <dgm:pt modelId="{5381945A-4520-0A4D-B46C-D0A7693C8433}" type="pres">
      <dgm:prSet presAssocID="{43635686-8610-464B-8ACB-666E1CFC17A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BC09054-4DBD-A74B-ABDF-B59B0BCA3E3B}" type="pres">
      <dgm:prSet presAssocID="{D1F8926A-322D-B54C-87B2-059E288085B1}" presName="spacer" presStyleCnt="0"/>
      <dgm:spPr/>
    </dgm:pt>
    <dgm:pt modelId="{F7E605D0-D2A7-3847-83B7-4FF86BA931D7}" type="pres">
      <dgm:prSet presAssocID="{CB4B2B66-2A88-1747-A2DE-A407D6FE48D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04DF9E3-EF24-F44C-9749-6760BB393734}" type="pres">
      <dgm:prSet presAssocID="{FB7DF92D-94FE-FE49-83AD-004FC5BFC095}" presName="spacer" presStyleCnt="0"/>
      <dgm:spPr/>
    </dgm:pt>
    <dgm:pt modelId="{85C6CE34-AFBD-EB46-A312-253939A00951}" type="pres">
      <dgm:prSet presAssocID="{B9117D9D-81AC-874B-84B2-D5167456EA7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69A5E38-2CCB-364B-8F22-3309E20B1E6E}" type="pres">
      <dgm:prSet presAssocID="{FC5E5D96-9014-EB4B-B0D4-72743A735411}" presName="spacer" presStyleCnt="0"/>
      <dgm:spPr/>
    </dgm:pt>
    <dgm:pt modelId="{6F5C7F3D-3183-B84B-88EF-0D85BA662F54}" type="pres">
      <dgm:prSet presAssocID="{D0487E08-2AF3-D548-AD49-8E44D7F31BE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ACD997D-1429-8046-9764-C55206131069}" type="pres">
      <dgm:prSet presAssocID="{9FE2CB91-67F0-2047-AC5C-CF064649ED96}" presName="spacer" presStyleCnt="0"/>
      <dgm:spPr/>
    </dgm:pt>
    <dgm:pt modelId="{84CEBA6F-0F4F-F14C-8BE8-DA128FF5D9BC}" type="pres">
      <dgm:prSet presAssocID="{9203814D-C2E2-CA41-8D82-9BAF28C9B7F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DAF8106-EE3C-9A41-AEE8-BD2C47B6E9A0}" type="presOf" srcId="{CB4B2B66-2A88-1747-A2DE-A407D6FE48D5}" destId="{F7E605D0-D2A7-3847-83B7-4FF86BA931D7}" srcOrd="0" destOrd="0" presId="urn:microsoft.com/office/officeart/2005/8/layout/vList2"/>
    <dgm:cxn modelId="{647C100D-92DF-3940-8628-D15AEF415EC8}" type="presOf" srcId="{FE5D5968-54B6-BF4C-BA71-8CBC120C8BE3}" destId="{DD3E21BF-09C8-C348-A597-996827EC89EF}" srcOrd="0" destOrd="0" presId="urn:microsoft.com/office/officeart/2005/8/layout/vList2"/>
    <dgm:cxn modelId="{B885430E-8433-7645-96C0-F5869716F752}" type="presOf" srcId="{D0487E08-2AF3-D548-AD49-8E44D7F31BED}" destId="{6F5C7F3D-3183-B84B-88EF-0D85BA662F54}" srcOrd="0" destOrd="0" presId="urn:microsoft.com/office/officeart/2005/8/layout/vList2"/>
    <dgm:cxn modelId="{36AD4D2C-7834-6540-90B5-01716033E702}" type="presOf" srcId="{9203814D-C2E2-CA41-8D82-9BAF28C9B7F4}" destId="{84CEBA6F-0F4F-F14C-8BE8-DA128FF5D9BC}" srcOrd="0" destOrd="0" presId="urn:microsoft.com/office/officeart/2005/8/layout/vList2"/>
    <dgm:cxn modelId="{BFB4CE5D-08C1-9A40-9E0A-F25FA546940D}" type="presOf" srcId="{0A5DF524-CDC4-FE45-A871-63893EB1C0AC}" destId="{6F756157-9458-2D49-9484-FE0C423A1B65}" srcOrd="0" destOrd="0" presId="urn:microsoft.com/office/officeart/2005/8/layout/vList2"/>
    <dgm:cxn modelId="{775CDD67-74FB-2E40-8378-10CBF854ED4D}" srcId="{0A5DF524-CDC4-FE45-A871-63893EB1C0AC}" destId="{9203814D-C2E2-CA41-8D82-9BAF28C9B7F4}" srcOrd="6" destOrd="0" parTransId="{DE5B68E3-5EE4-9E4C-BB17-FE362502CFE8}" sibTransId="{7AF06D6C-1E68-2A43-8998-95FE2296FEA9}"/>
    <dgm:cxn modelId="{F694426C-9FBE-2B4C-A615-FCC227E26093}" srcId="{0A5DF524-CDC4-FE45-A871-63893EB1C0AC}" destId="{A993BE0A-4DC2-7341-B4E0-8AE70B5ACC67}" srcOrd="0" destOrd="0" parTransId="{6D97FC2B-4C94-A943-A78C-7368545AF342}" sibTransId="{BDC9142F-C1CD-9C49-A733-E2C2F560EB22}"/>
    <dgm:cxn modelId="{63E41F71-49F7-0B41-ACC2-945ED5FD7E5C}" type="presOf" srcId="{A993BE0A-4DC2-7341-B4E0-8AE70B5ACC67}" destId="{7D3D53E7-CF59-EF4B-9EEE-147E2D1C0721}" srcOrd="0" destOrd="0" presId="urn:microsoft.com/office/officeart/2005/8/layout/vList2"/>
    <dgm:cxn modelId="{D72E4C54-7148-B34E-9D85-EBAB0C7ADEB9}" type="presOf" srcId="{43635686-8610-464B-8ACB-666E1CFC17AC}" destId="{5381945A-4520-0A4D-B46C-D0A7693C8433}" srcOrd="0" destOrd="0" presId="urn:microsoft.com/office/officeart/2005/8/layout/vList2"/>
    <dgm:cxn modelId="{F647BC8A-D0AE-C244-A858-DCF282301194}" srcId="{0A5DF524-CDC4-FE45-A871-63893EB1C0AC}" destId="{FE5D5968-54B6-BF4C-BA71-8CBC120C8BE3}" srcOrd="1" destOrd="0" parTransId="{891B3AEF-1FC9-E043-8B43-83B8A46F37E8}" sibTransId="{B046F0C6-7C98-6A46-A4B1-C435FD592E2D}"/>
    <dgm:cxn modelId="{9492F8B5-87CC-1345-BE58-9092929CADF9}" srcId="{0A5DF524-CDC4-FE45-A871-63893EB1C0AC}" destId="{B9117D9D-81AC-874B-84B2-D5167456EA75}" srcOrd="4" destOrd="0" parTransId="{5F836E62-A110-C24F-8CE4-41E9DD38224E}" sibTransId="{FC5E5D96-9014-EB4B-B0D4-72743A735411}"/>
    <dgm:cxn modelId="{4BC2A5B7-728A-034C-A284-AF36E461787B}" srcId="{0A5DF524-CDC4-FE45-A871-63893EB1C0AC}" destId="{CB4B2B66-2A88-1747-A2DE-A407D6FE48D5}" srcOrd="3" destOrd="0" parTransId="{FCF9C927-6D09-9742-8767-8B41EA153A10}" sibTransId="{FB7DF92D-94FE-FE49-83AD-004FC5BFC095}"/>
    <dgm:cxn modelId="{976469D1-89EC-2541-AB38-D4FB22C079D8}" srcId="{0A5DF524-CDC4-FE45-A871-63893EB1C0AC}" destId="{43635686-8610-464B-8ACB-666E1CFC17AC}" srcOrd="2" destOrd="0" parTransId="{CDE55CAB-B571-DA40-B7EF-F376607349C4}" sibTransId="{D1F8926A-322D-B54C-87B2-059E288085B1}"/>
    <dgm:cxn modelId="{5A6987F2-1922-F240-9EB3-289271F7EB51}" srcId="{0A5DF524-CDC4-FE45-A871-63893EB1C0AC}" destId="{D0487E08-2AF3-D548-AD49-8E44D7F31BED}" srcOrd="5" destOrd="0" parTransId="{D626F924-5B37-2440-A44D-1190CC1ADB5F}" sibTransId="{9FE2CB91-67F0-2047-AC5C-CF064649ED96}"/>
    <dgm:cxn modelId="{85EC6BFF-7AB1-3642-8EB7-D9E4855C57DA}" type="presOf" srcId="{B9117D9D-81AC-874B-84B2-D5167456EA75}" destId="{85C6CE34-AFBD-EB46-A312-253939A00951}" srcOrd="0" destOrd="0" presId="urn:microsoft.com/office/officeart/2005/8/layout/vList2"/>
    <dgm:cxn modelId="{EB9A8B0B-D977-A446-A4AD-FE19D085BB56}" type="presParOf" srcId="{6F756157-9458-2D49-9484-FE0C423A1B65}" destId="{7D3D53E7-CF59-EF4B-9EEE-147E2D1C0721}" srcOrd="0" destOrd="0" presId="urn:microsoft.com/office/officeart/2005/8/layout/vList2"/>
    <dgm:cxn modelId="{AD596D20-86FF-CF46-97D6-DC24B4509938}" type="presParOf" srcId="{6F756157-9458-2D49-9484-FE0C423A1B65}" destId="{D1AFC832-722D-0E4D-9573-E96CB2D63953}" srcOrd="1" destOrd="0" presId="urn:microsoft.com/office/officeart/2005/8/layout/vList2"/>
    <dgm:cxn modelId="{83A0863B-8D3F-2A43-A452-04C2EE0727EC}" type="presParOf" srcId="{6F756157-9458-2D49-9484-FE0C423A1B65}" destId="{DD3E21BF-09C8-C348-A597-996827EC89EF}" srcOrd="2" destOrd="0" presId="urn:microsoft.com/office/officeart/2005/8/layout/vList2"/>
    <dgm:cxn modelId="{FA5D4113-CC5A-4B42-8085-EAB44795137F}" type="presParOf" srcId="{6F756157-9458-2D49-9484-FE0C423A1B65}" destId="{E37C839D-77E9-A941-B7E6-A5F1A7143EFB}" srcOrd="3" destOrd="0" presId="urn:microsoft.com/office/officeart/2005/8/layout/vList2"/>
    <dgm:cxn modelId="{6E25F215-098D-6145-B12F-FAC6BF8E9CBA}" type="presParOf" srcId="{6F756157-9458-2D49-9484-FE0C423A1B65}" destId="{5381945A-4520-0A4D-B46C-D0A7693C8433}" srcOrd="4" destOrd="0" presId="urn:microsoft.com/office/officeart/2005/8/layout/vList2"/>
    <dgm:cxn modelId="{FB0A7077-244A-EC44-B98C-944639D2E737}" type="presParOf" srcId="{6F756157-9458-2D49-9484-FE0C423A1B65}" destId="{2BC09054-4DBD-A74B-ABDF-B59B0BCA3E3B}" srcOrd="5" destOrd="0" presId="urn:microsoft.com/office/officeart/2005/8/layout/vList2"/>
    <dgm:cxn modelId="{A95503DD-579F-4944-9053-55040EC1FDCD}" type="presParOf" srcId="{6F756157-9458-2D49-9484-FE0C423A1B65}" destId="{F7E605D0-D2A7-3847-83B7-4FF86BA931D7}" srcOrd="6" destOrd="0" presId="urn:microsoft.com/office/officeart/2005/8/layout/vList2"/>
    <dgm:cxn modelId="{385FE5DA-578F-C142-9542-57E40F33AE92}" type="presParOf" srcId="{6F756157-9458-2D49-9484-FE0C423A1B65}" destId="{F04DF9E3-EF24-F44C-9749-6760BB393734}" srcOrd="7" destOrd="0" presId="urn:microsoft.com/office/officeart/2005/8/layout/vList2"/>
    <dgm:cxn modelId="{93A07D72-ACAC-5C46-99A5-5671DE82AF2E}" type="presParOf" srcId="{6F756157-9458-2D49-9484-FE0C423A1B65}" destId="{85C6CE34-AFBD-EB46-A312-253939A00951}" srcOrd="8" destOrd="0" presId="urn:microsoft.com/office/officeart/2005/8/layout/vList2"/>
    <dgm:cxn modelId="{53FAD866-B01F-8D43-ADBF-DE7469B2B647}" type="presParOf" srcId="{6F756157-9458-2D49-9484-FE0C423A1B65}" destId="{D69A5E38-2CCB-364B-8F22-3309E20B1E6E}" srcOrd="9" destOrd="0" presId="urn:microsoft.com/office/officeart/2005/8/layout/vList2"/>
    <dgm:cxn modelId="{F84AC1F4-9BBE-4545-BF40-0750649C578B}" type="presParOf" srcId="{6F756157-9458-2D49-9484-FE0C423A1B65}" destId="{6F5C7F3D-3183-B84B-88EF-0D85BA662F54}" srcOrd="10" destOrd="0" presId="urn:microsoft.com/office/officeart/2005/8/layout/vList2"/>
    <dgm:cxn modelId="{E2C50C66-3C8D-2149-BFE8-DBEDBD7F3230}" type="presParOf" srcId="{6F756157-9458-2D49-9484-FE0C423A1B65}" destId="{AACD997D-1429-8046-9764-C55206131069}" srcOrd="11" destOrd="0" presId="urn:microsoft.com/office/officeart/2005/8/layout/vList2"/>
    <dgm:cxn modelId="{2BF01865-BD42-8A48-88B0-92DAD9A9B2AD}" type="presParOf" srcId="{6F756157-9458-2D49-9484-FE0C423A1B65}" destId="{84CEBA6F-0F4F-F14C-8BE8-DA128FF5D9BC}" srcOrd="12" destOrd="0" presId="urn:microsoft.com/office/officeart/2005/8/layout/vList2"/>
  </dgm:cxnLst>
  <dgm:bg/>
  <dgm:whole>
    <a:ln>
      <a:solidFill>
        <a:schemeClr val="tx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3341A-74AB-6C46-B921-36FE6F555FF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16C68-0370-BE4B-B3A5-59DA914E0C14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dirty="0">
              <a:solidFill>
                <a:schemeClr val="tx2">
                  <a:lumMod val="75000"/>
                </a:schemeClr>
              </a:solidFill>
            </a:rPr>
            <a:t>Identifica áreas problema  no auto cuidado, na produtividade e no lazer </a:t>
          </a:r>
        </a:p>
      </dgm:t>
    </dgm:pt>
    <dgm:pt modelId="{85D73DB6-BD25-0C44-B62B-B87ADCB90569}" type="parTrans" cxnId="{BBA6A613-6CBA-2946-95F5-1C518899FF75}">
      <dgm:prSet/>
      <dgm:spPr/>
      <dgm:t>
        <a:bodyPr/>
        <a:lstStyle/>
        <a:p>
          <a:endParaRPr lang="en-US"/>
        </a:p>
      </dgm:t>
    </dgm:pt>
    <dgm:pt modelId="{082AB5DA-F64F-FB41-9EC1-9FCF13554C11}" type="sibTrans" cxnId="{BBA6A613-6CBA-2946-95F5-1C518899FF75}">
      <dgm:prSet/>
      <dgm:spPr/>
      <dgm:t>
        <a:bodyPr/>
        <a:lstStyle/>
        <a:p>
          <a:endParaRPr lang="en-US"/>
        </a:p>
      </dgm:t>
    </dgm:pt>
    <dgm:pt modelId="{4D60EE7A-E2E8-934A-BBA3-DBD0B97E6A4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>
              <a:solidFill>
                <a:schemeClr val="tx2">
                  <a:lumMod val="75000"/>
                </a:schemeClr>
              </a:solidFill>
            </a:rPr>
            <a:t>Define números de 1 a 10 para estabelecer prioridades e satisfação </a:t>
          </a:r>
        </a:p>
      </dgm:t>
    </dgm:pt>
    <dgm:pt modelId="{8BFA2712-464B-BA40-A846-9DE975752501}" type="parTrans" cxnId="{1D8ADDB1-E54A-994D-B0C7-371ED144AC08}">
      <dgm:prSet/>
      <dgm:spPr/>
      <dgm:t>
        <a:bodyPr/>
        <a:lstStyle/>
        <a:p>
          <a:endParaRPr lang="en-US"/>
        </a:p>
      </dgm:t>
    </dgm:pt>
    <dgm:pt modelId="{C23EE20C-C16F-9B42-A51C-6944FC3CC2CE}" type="sibTrans" cxnId="{1D8ADDB1-E54A-994D-B0C7-371ED144AC08}">
      <dgm:prSet/>
      <dgm:spPr/>
      <dgm:t>
        <a:bodyPr/>
        <a:lstStyle/>
        <a:p>
          <a:endParaRPr lang="en-US"/>
        </a:p>
      </dgm:t>
    </dgm:pt>
    <dgm:pt modelId="{C6977B19-F385-4041-9961-D58A83915CB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>
              <a:solidFill>
                <a:schemeClr val="tx2">
                  <a:lumMod val="75000"/>
                </a:schemeClr>
              </a:solidFill>
            </a:rPr>
            <a:t>Escolhe os  5 problemas prioritários </a:t>
          </a:r>
        </a:p>
      </dgm:t>
    </dgm:pt>
    <dgm:pt modelId="{223FCBE8-9779-1245-9823-B44CDCA0C2CE}" type="parTrans" cxnId="{A0AA7ACB-B1F8-AA46-9046-A72C47CEDB02}">
      <dgm:prSet/>
      <dgm:spPr/>
      <dgm:t>
        <a:bodyPr/>
        <a:lstStyle/>
        <a:p>
          <a:endParaRPr lang="en-US"/>
        </a:p>
      </dgm:t>
    </dgm:pt>
    <dgm:pt modelId="{5EF50FD6-6E0E-1444-978B-78C0D6B90551}" type="sibTrans" cxnId="{A0AA7ACB-B1F8-AA46-9046-A72C47CEDB02}">
      <dgm:prSet/>
      <dgm:spPr/>
      <dgm:t>
        <a:bodyPr/>
        <a:lstStyle/>
        <a:p>
          <a:endParaRPr lang="en-US"/>
        </a:p>
      </dgm:t>
    </dgm:pt>
    <dgm:pt modelId="{F4565CCB-2976-0E4A-87C9-BC01ACB654B4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dirty="0">
              <a:solidFill>
                <a:schemeClr val="tx2">
                  <a:lumMod val="75000"/>
                </a:schemeClr>
              </a:solidFill>
            </a:rPr>
            <a:t>Reavalia  após um período definido (com intervenção )</a:t>
          </a:r>
        </a:p>
      </dgm:t>
    </dgm:pt>
    <dgm:pt modelId="{B1CE4A36-EB2D-194C-BD69-E4285B444FA6}" type="parTrans" cxnId="{2B7BF4D4-661C-814D-AE04-9EE4DCD0B11D}">
      <dgm:prSet/>
      <dgm:spPr/>
      <dgm:t>
        <a:bodyPr/>
        <a:lstStyle/>
        <a:p>
          <a:endParaRPr lang="en-US"/>
        </a:p>
      </dgm:t>
    </dgm:pt>
    <dgm:pt modelId="{2A51A037-99BB-F343-A199-F5552B037F46}" type="sibTrans" cxnId="{2B7BF4D4-661C-814D-AE04-9EE4DCD0B11D}">
      <dgm:prSet/>
      <dgm:spPr/>
      <dgm:t>
        <a:bodyPr/>
        <a:lstStyle/>
        <a:p>
          <a:endParaRPr lang="en-US"/>
        </a:p>
      </dgm:t>
    </dgm:pt>
    <dgm:pt modelId="{270AA012-6053-4648-B2F8-73DD85AC0C3E}" type="pres">
      <dgm:prSet presAssocID="{A4D3341A-74AB-6C46-B921-36FE6F555FFB}" presName="linear" presStyleCnt="0">
        <dgm:presLayoutVars>
          <dgm:animLvl val="lvl"/>
          <dgm:resizeHandles val="exact"/>
        </dgm:presLayoutVars>
      </dgm:prSet>
      <dgm:spPr/>
    </dgm:pt>
    <dgm:pt modelId="{6CECAC34-9D44-D142-ADEF-00C99705B91A}" type="pres">
      <dgm:prSet presAssocID="{7A616C68-0370-BE4B-B3A5-59DA914E0C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093569-0559-E140-9D89-F55D2C8C82CC}" type="pres">
      <dgm:prSet presAssocID="{082AB5DA-F64F-FB41-9EC1-9FCF13554C11}" presName="spacer" presStyleCnt="0"/>
      <dgm:spPr/>
    </dgm:pt>
    <dgm:pt modelId="{06C18E33-50A3-CB4E-81C5-2D3095CC8BC6}" type="pres">
      <dgm:prSet presAssocID="{4D60EE7A-E2E8-934A-BBA3-DBD0B97E6A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D84F28-B7B4-4C4B-9CC6-232024213000}" type="pres">
      <dgm:prSet presAssocID="{C23EE20C-C16F-9B42-A51C-6944FC3CC2CE}" presName="spacer" presStyleCnt="0"/>
      <dgm:spPr/>
    </dgm:pt>
    <dgm:pt modelId="{4CBA365B-84B7-8846-B1E6-19092811FF6F}" type="pres">
      <dgm:prSet presAssocID="{C6977B19-F385-4041-9961-D58A83915C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68919C-1D69-B043-892D-8E91C55C7B58}" type="pres">
      <dgm:prSet presAssocID="{5EF50FD6-6E0E-1444-978B-78C0D6B90551}" presName="spacer" presStyleCnt="0"/>
      <dgm:spPr/>
    </dgm:pt>
    <dgm:pt modelId="{268D42D7-5393-B64F-8175-86F223E505FA}" type="pres">
      <dgm:prSet presAssocID="{F4565CCB-2976-0E4A-87C9-BC01ACB654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BA6A613-6CBA-2946-95F5-1C518899FF75}" srcId="{A4D3341A-74AB-6C46-B921-36FE6F555FFB}" destId="{7A616C68-0370-BE4B-B3A5-59DA914E0C14}" srcOrd="0" destOrd="0" parTransId="{85D73DB6-BD25-0C44-B62B-B87ADCB90569}" sibTransId="{082AB5DA-F64F-FB41-9EC1-9FCF13554C11}"/>
    <dgm:cxn modelId="{92EACF5D-34E8-B04B-9BAE-161380164AA1}" type="presOf" srcId="{4D60EE7A-E2E8-934A-BBA3-DBD0B97E6A4F}" destId="{06C18E33-50A3-CB4E-81C5-2D3095CC8BC6}" srcOrd="0" destOrd="0" presId="urn:microsoft.com/office/officeart/2005/8/layout/vList2"/>
    <dgm:cxn modelId="{3974FA6F-9D1C-6C46-A6F4-C68F81849EB8}" type="presOf" srcId="{C6977B19-F385-4041-9961-D58A83915CB7}" destId="{4CBA365B-84B7-8846-B1E6-19092811FF6F}" srcOrd="0" destOrd="0" presId="urn:microsoft.com/office/officeart/2005/8/layout/vList2"/>
    <dgm:cxn modelId="{FF122757-AE60-3C4E-A37F-676429A975CC}" type="presOf" srcId="{A4D3341A-74AB-6C46-B921-36FE6F555FFB}" destId="{270AA012-6053-4648-B2F8-73DD85AC0C3E}" srcOrd="0" destOrd="0" presId="urn:microsoft.com/office/officeart/2005/8/layout/vList2"/>
    <dgm:cxn modelId="{E989899B-A17D-894E-B818-9359AAC7E46B}" type="presOf" srcId="{F4565CCB-2976-0E4A-87C9-BC01ACB654B4}" destId="{268D42D7-5393-B64F-8175-86F223E505FA}" srcOrd="0" destOrd="0" presId="urn:microsoft.com/office/officeart/2005/8/layout/vList2"/>
    <dgm:cxn modelId="{1D8ADDB1-E54A-994D-B0C7-371ED144AC08}" srcId="{A4D3341A-74AB-6C46-B921-36FE6F555FFB}" destId="{4D60EE7A-E2E8-934A-BBA3-DBD0B97E6A4F}" srcOrd="1" destOrd="0" parTransId="{8BFA2712-464B-BA40-A846-9DE975752501}" sibTransId="{C23EE20C-C16F-9B42-A51C-6944FC3CC2CE}"/>
    <dgm:cxn modelId="{A0AA7ACB-B1F8-AA46-9046-A72C47CEDB02}" srcId="{A4D3341A-74AB-6C46-B921-36FE6F555FFB}" destId="{C6977B19-F385-4041-9961-D58A83915CB7}" srcOrd="2" destOrd="0" parTransId="{223FCBE8-9779-1245-9823-B44CDCA0C2CE}" sibTransId="{5EF50FD6-6E0E-1444-978B-78C0D6B90551}"/>
    <dgm:cxn modelId="{2B7BF4D4-661C-814D-AE04-9EE4DCD0B11D}" srcId="{A4D3341A-74AB-6C46-B921-36FE6F555FFB}" destId="{F4565CCB-2976-0E4A-87C9-BC01ACB654B4}" srcOrd="3" destOrd="0" parTransId="{B1CE4A36-EB2D-194C-BD69-E4285B444FA6}" sibTransId="{2A51A037-99BB-F343-A199-F5552B037F46}"/>
    <dgm:cxn modelId="{E852FAEE-829B-8A4B-A1F6-DA1229CEB254}" type="presOf" srcId="{7A616C68-0370-BE4B-B3A5-59DA914E0C14}" destId="{6CECAC34-9D44-D142-ADEF-00C99705B91A}" srcOrd="0" destOrd="0" presId="urn:microsoft.com/office/officeart/2005/8/layout/vList2"/>
    <dgm:cxn modelId="{7431960C-C0CC-BB49-AA26-A91AF965C325}" type="presParOf" srcId="{270AA012-6053-4648-B2F8-73DD85AC0C3E}" destId="{6CECAC34-9D44-D142-ADEF-00C99705B91A}" srcOrd="0" destOrd="0" presId="urn:microsoft.com/office/officeart/2005/8/layout/vList2"/>
    <dgm:cxn modelId="{31495712-C889-A645-B92B-34A357C44DD7}" type="presParOf" srcId="{270AA012-6053-4648-B2F8-73DD85AC0C3E}" destId="{EA093569-0559-E140-9D89-F55D2C8C82CC}" srcOrd="1" destOrd="0" presId="urn:microsoft.com/office/officeart/2005/8/layout/vList2"/>
    <dgm:cxn modelId="{16E1718E-4B1F-234B-8605-16EA254CA12C}" type="presParOf" srcId="{270AA012-6053-4648-B2F8-73DD85AC0C3E}" destId="{06C18E33-50A3-CB4E-81C5-2D3095CC8BC6}" srcOrd="2" destOrd="0" presId="urn:microsoft.com/office/officeart/2005/8/layout/vList2"/>
    <dgm:cxn modelId="{1D0A7AD1-73D1-3C42-937F-7CA0FABE98CB}" type="presParOf" srcId="{270AA012-6053-4648-B2F8-73DD85AC0C3E}" destId="{80D84F28-B7B4-4C4B-9CC6-232024213000}" srcOrd="3" destOrd="0" presId="urn:microsoft.com/office/officeart/2005/8/layout/vList2"/>
    <dgm:cxn modelId="{FEA3D639-C4D1-AA4B-A2DB-80EEAE683915}" type="presParOf" srcId="{270AA012-6053-4648-B2F8-73DD85AC0C3E}" destId="{4CBA365B-84B7-8846-B1E6-19092811FF6F}" srcOrd="4" destOrd="0" presId="urn:microsoft.com/office/officeart/2005/8/layout/vList2"/>
    <dgm:cxn modelId="{807EBB9C-39E6-9348-BB91-D2E1953A5EF5}" type="presParOf" srcId="{270AA012-6053-4648-B2F8-73DD85AC0C3E}" destId="{A768919C-1D69-B043-892D-8E91C55C7B58}" srcOrd="5" destOrd="0" presId="urn:microsoft.com/office/officeart/2005/8/layout/vList2"/>
    <dgm:cxn modelId="{E2F15D1E-281F-A346-B2FD-ECF5A221371B}" type="presParOf" srcId="{270AA012-6053-4648-B2F8-73DD85AC0C3E}" destId="{268D42D7-5393-B64F-8175-86F223E505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3270B2-9895-F748-B039-5ABAB323AA0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B69D0-3319-8C43-975A-F2DCA0E0EC3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dirty="0" err="1">
              <a:solidFill>
                <a:schemeClr val="tx2">
                  <a:lumMod val="75000"/>
                </a:schemeClr>
              </a:solidFill>
            </a:rPr>
            <a:t>Andolfato</a:t>
          </a:r>
          <a:r>
            <a:rPr lang="pt-BR" dirty="0">
              <a:solidFill>
                <a:schemeClr val="tx2">
                  <a:lumMod val="75000"/>
                </a:schemeClr>
              </a:solidFill>
            </a:rPr>
            <a:t>, C., &amp; </a:t>
          </a:r>
          <a:r>
            <a:rPr lang="pt-BR" dirty="0" err="1">
              <a:solidFill>
                <a:schemeClr val="tx2">
                  <a:lumMod val="75000"/>
                </a:schemeClr>
              </a:solidFill>
            </a:rPr>
            <a:t>Mariotti</a:t>
          </a:r>
          <a:r>
            <a:rPr lang="pt-BR" dirty="0">
              <a:solidFill>
                <a:schemeClr val="tx2">
                  <a:lumMod val="75000"/>
                </a:schemeClr>
              </a:solidFill>
            </a:rPr>
            <a:t>, M. C. (2009). Avaliação do paciente em hemodiálise por meio da medida canadense de desempenho ocupacional. </a:t>
          </a:r>
          <a:r>
            <a:rPr lang="pt-BR" i="1" dirty="0">
              <a:solidFill>
                <a:schemeClr val="tx2">
                  <a:lumMod val="75000"/>
                </a:schemeClr>
              </a:solidFill>
            </a:rPr>
            <a:t>Revista de Terapia Ocupacional da Universidade de São Paulo</a:t>
          </a:r>
          <a:r>
            <a:rPr lang="pt-BR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i="1" dirty="0">
              <a:solidFill>
                <a:schemeClr val="tx2">
                  <a:lumMod val="75000"/>
                </a:schemeClr>
              </a:solidFill>
            </a:rPr>
            <a:t>20</a:t>
          </a:r>
          <a:r>
            <a:rPr lang="pt-BR" dirty="0">
              <a:solidFill>
                <a:schemeClr val="tx2">
                  <a:lumMod val="75000"/>
                </a:schemeClr>
              </a:solidFill>
            </a:rPr>
            <a:t>(1), 1-7. </a:t>
          </a:r>
        </a:p>
      </dgm:t>
    </dgm:pt>
    <dgm:pt modelId="{5674046F-B52D-3446-8EBB-55A5F0CEF073}" type="parTrans" cxnId="{31093708-AE6A-D94F-A4B9-1DED982C0B19}">
      <dgm:prSet/>
      <dgm:spPr/>
      <dgm:t>
        <a:bodyPr/>
        <a:lstStyle/>
        <a:p>
          <a:endParaRPr lang="en-US"/>
        </a:p>
      </dgm:t>
    </dgm:pt>
    <dgm:pt modelId="{1749A369-FB95-6745-ABAA-46C977588B13}" type="sibTrans" cxnId="{31093708-AE6A-D94F-A4B9-1DED982C0B19}">
      <dgm:prSet/>
      <dgm:spPr/>
      <dgm:t>
        <a:bodyPr/>
        <a:lstStyle/>
        <a:p>
          <a:endParaRPr lang="en-US"/>
        </a:p>
      </dgm:t>
    </dgm:pt>
    <dgm:pt modelId="{83AC9DBA-D914-6D4F-9625-3E41F1E649C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dirty="0">
              <a:solidFill>
                <a:schemeClr val="tx2">
                  <a:lumMod val="75000"/>
                </a:schemeClr>
              </a:solidFill>
            </a:rPr>
            <a:t>BASTOS, S. C. A.; MANCINI, M. C.; PYLÓ, R. M. O uso da medida canadense de desempenho ocupacional (COPM) em </a:t>
          </a:r>
          <a:r>
            <a:rPr lang="pt-BR" dirty="0" err="1">
              <a:solidFill>
                <a:schemeClr val="tx2">
                  <a:lumMod val="75000"/>
                </a:schemeClr>
              </a:solidFill>
            </a:rPr>
            <a:t>saúde</a:t>
          </a:r>
          <a:r>
            <a:rPr lang="pt-BR" dirty="0">
              <a:solidFill>
                <a:schemeClr val="tx2">
                  <a:lumMod val="75000"/>
                </a:schemeClr>
              </a:solidFill>
            </a:rPr>
            <a:t> mental. </a:t>
          </a:r>
          <a:r>
            <a:rPr lang="pt-BR" b="0" i="1" dirty="0">
              <a:solidFill>
                <a:schemeClr val="tx2">
                  <a:lumMod val="75000"/>
                </a:schemeClr>
              </a:solidFill>
            </a:rPr>
            <a:t>Rev. Ter. </a:t>
          </a:r>
          <a:r>
            <a:rPr lang="pt-BR" b="0" i="1" dirty="0" err="1">
              <a:solidFill>
                <a:schemeClr val="tx2">
                  <a:lumMod val="75000"/>
                </a:schemeClr>
              </a:solidFill>
            </a:rPr>
            <a:t>Ocup</a:t>
          </a:r>
          <a:r>
            <a:rPr lang="pt-BR" b="0" i="1" dirty="0">
              <a:solidFill>
                <a:schemeClr val="tx2">
                  <a:lumMod val="75000"/>
                </a:schemeClr>
              </a:solidFill>
            </a:rPr>
            <a:t>. Univ. </a:t>
          </a:r>
          <a:r>
            <a:rPr lang="pt-BR" b="0" i="1" dirty="0" err="1">
              <a:solidFill>
                <a:schemeClr val="tx2">
                  <a:lumMod val="75000"/>
                </a:schemeClr>
              </a:solidFill>
            </a:rPr>
            <a:t>São</a:t>
          </a:r>
          <a:r>
            <a:rPr lang="pt-BR" b="0" i="1" dirty="0">
              <a:solidFill>
                <a:schemeClr val="tx2">
                  <a:lumMod val="75000"/>
                </a:schemeClr>
              </a:solidFill>
            </a:rPr>
            <a:t> Paulo</a:t>
          </a:r>
          <a:r>
            <a:rPr lang="pt-BR" dirty="0">
              <a:solidFill>
                <a:schemeClr val="tx2">
                  <a:lumMod val="75000"/>
                </a:schemeClr>
              </a:solidFill>
            </a:rPr>
            <a:t>, v. 21, n. 2, p. 104-110, maio/ago. 2010.</a:t>
          </a:r>
        </a:p>
      </dgm:t>
    </dgm:pt>
    <dgm:pt modelId="{869A9858-FBEC-9745-922B-6A6DF839670E}" type="parTrans" cxnId="{5ABDD72B-1019-E442-8566-19C43EDBA268}">
      <dgm:prSet/>
      <dgm:spPr/>
      <dgm:t>
        <a:bodyPr/>
        <a:lstStyle/>
        <a:p>
          <a:endParaRPr lang="en-US"/>
        </a:p>
      </dgm:t>
    </dgm:pt>
    <dgm:pt modelId="{AB6E85DA-7964-5242-B7BF-EEBB2BDE16EC}" type="sibTrans" cxnId="{5ABDD72B-1019-E442-8566-19C43EDBA268}">
      <dgm:prSet/>
      <dgm:spPr/>
      <dgm:t>
        <a:bodyPr/>
        <a:lstStyle/>
        <a:p>
          <a:endParaRPr lang="en-US"/>
        </a:p>
      </dgm:t>
    </dgm:pt>
    <dgm:pt modelId="{DAC58983-CAFE-6248-B196-C6ADB610A83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>
              <a:solidFill>
                <a:schemeClr val="tx2">
                  <a:lumMod val="75000"/>
                </a:schemeClr>
              </a:solidFill>
            </a:rPr>
            <a:t>Caldas, A. S. C., Facundes, V. L. D., &amp; Silva, H. J. (2011). O uso da Medida Canadense de Desempenho Ocupacional em estudos brasileiros: uma revisão sistemática. </a:t>
          </a:r>
          <a:r>
            <a:rPr lang="pt-BR" i="1">
              <a:solidFill>
                <a:schemeClr val="tx2">
                  <a:lumMod val="75000"/>
                </a:schemeClr>
              </a:solidFill>
            </a:rPr>
            <a:t>Revista de Terapia Ocupacional da Universidade de São Paulo</a:t>
          </a:r>
          <a:r>
            <a:rPr lang="pt-BR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i="1">
              <a:solidFill>
                <a:schemeClr val="tx2">
                  <a:lumMod val="75000"/>
                </a:schemeClr>
              </a:solidFill>
            </a:rPr>
            <a:t>22</a:t>
          </a:r>
          <a:r>
            <a:rPr lang="pt-BR">
              <a:solidFill>
                <a:schemeClr val="tx2">
                  <a:lumMod val="75000"/>
                </a:schemeClr>
              </a:solidFill>
            </a:rPr>
            <a:t>(3), 238-244.</a:t>
          </a:r>
        </a:p>
      </dgm:t>
    </dgm:pt>
    <dgm:pt modelId="{869B6625-8A8D-F14C-9D7C-2E5BC214855B}" type="parTrans" cxnId="{AD1CFE19-7AD6-E747-9906-505636098F9C}">
      <dgm:prSet/>
      <dgm:spPr/>
      <dgm:t>
        <a:bodyPr/>
        <a:lstStyle/>
        <a:p>
          <a:endParaRPr lang="en-US"/>
        </a:p>
      </dgm:t>
    </dgm:pt>
    <dgm:pt modelId="{57F2D7DC-3519-E647-9EA4-3C8FE5B60784}" type="sibTrans" cxnId="{AD1CFE19-7AD6-E747-9906-505636098F9C}">
      <dgm:prSet/>
      <dgm:spPr/>
      <dgm:t>
        <a:bodyPr/>
        <a:lstStyle/>
        <a:p>
          <a:endParaRPr lang="en-US"/>
        </a:p>
      </dgm:t>
    </dgm:pt>
    <dgm:pt modelId="{01FEFC72-F2F0-054F-A220-068E881D341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>
              <a:solidFill>
                <a:schemeClr val="tx2">
                  <a:lumMod val="75000"/>
                </a:schemeClr>
              </a:solidFill>
            </a:rPr>
            <a:t>Almeida Bastos, S. C., Mancini, M. C., &amp; Pyló, R. M. (2010). O uso da medida canadense de desempenho ocupacional (COPM) em saúde mental. </a:t>
          </a:r>
          <a:r>
            <a:rPr lang="pt-BR" i="1">
              <a:solidFill>
                <a:schemeClr val="tx2">
                  <a:lumMod val="75000"/>
                </a:schemeClr>
              </a:solidFill>
            </a:rPr>
            <a:t>Revista de Terapia Ocupacional da Universidade de São Paulo</a:t>
          </a:r>
          <a:r>
            <a:rPr lang="pt-BR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i="1">
              <a:solidFill>
                <a:schemeClr val="tx2">
                  <a:lumMod val="75000"/>
                </a:schemeClr>
              </a:solidFill>
            </a:rPr>
            <a:t>21</a:t>
          </a:r>
          <a:r>
            <a:rPr lang="pt-BR">
              <a:solidFill>
                <a:schemeClr val="tx2">
                  <a:lumMod val="75000"/>
                </a:schemeClr>
              </a:solidFill>
            </a:rPr>
            <a:t>(2), 104-110.</a:t>
          </a:r>
        </a:p>
      </dgm:t>
    </dgm:pt>
    <dgm:pt modelId="{FCED3DD9-73DC-7E4A-A2CA-91C5BA4E42F6}" type="parTrans" cxnId="{9121F026-0B33-414B-8CFE-F1A69A30C1D9}">
      <dgm:prSet/>
      <dgm:spPr/>
      <dgm:t>
        <a:bodyPr/>
        <a:lstStyle/>
        <a:p>
          <a:endParaRPr lang="en-US"/>
        </a:p>
      </dgm:t>
    </dgm:pt>
    <dgm:pt modelId="{8386190D-5176-1A40-96CE-0FDED106ECEB}" type="sibTrans" cxnId="{9121F026-0B33-414B-8CFE-F1A69A30C1D9}">
      <dgm:prSet/>
      <dgm:spPr/>
      <dgm:t>
        <a:bodyPr/>
        <a:lstStyle/>
        <a:p>
          <a:endParaRPr lang="en-US"/>
        </a:p>
      </dgm:t>
    </dgm:pt>
    <dgm:pt modelId="{151B4076-9E14-6440-9803-213E2FD219E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>
              <a:solidFill>
                <a:schemeClr val="tx2">
                  <a:lumMod val="75000"/>
                </a:schemeClr>
              </a:solidFill>
            </a:rPr>
            <a:t>Law, M., Baptiste, S., Carswell, A., McColl, M. A., Polatajko, H., &amp; Pollock, N. (2009). Medida canadense de desempenho ocupacional (COPM). </a:t>
          </a:r>
          <a:r>
            <a:rPr lang="pt-BR" i="1">
              <a:solidFill>
                <a:schemeClr val="tx2">
                  <a:lumMod val="75000"/>
                </a:schemeClr>
              </a:solidFill>
            </a:rPr>
            <a:t>Belo Horizonte: Editora UFMG</a:t>
          </a:r>
          <a:r>
            <a:rPr lang="pt-BR">
              <a:solidFill>
                <a:schemeClr val="tx2">
                  <a:lumMod val="75000"/>
                </a:schemeClr>
              </a:solidFill>
            </a:rPr>
            <a:t>.</a:t>
          </a:r>
        </a:p>
      </dgm:t>
    </dgm:pt>
    <dgm:pt modelId="{FAB51783-21B5-8A44-8EA7-32C88688DC19}" type="parTrans" cxnId="{668908C1-8CB7-074E-8AA0-366B689C482C}">
      <dgm:prSet/>
      <dgm:spPr/>
      <dgm:t>
        <a:bodyPr/>
        <a:lstStyle/>
        <a:p>
          <a:endParaRPr lang="en-US"/>
        </a:p>
      </dgm:t>
    </dgm:pt>
    <dgm:pt modelId="{1528E576-4919-0A4D-B5A1-155E589A74F1}" type="sibTrans" cxnId="{668908C1-8CB7-074E-8AA0-366B689C482C}">
      <dgm:prSet/>
      <dgm:spPr/>
      <dgm:t>
        <a:bodyPr/>
        <a:lstStyle/>
        <a:p>
          <a:endParaRPr lang="en-US"/>
        </a:p>
      </dgm:t>
    </dgm:pt>
    <dgm:pt modelId="{6C47ECCB-E220-1E46-A217-CA0F5797DC8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>
              <a:solidFill>
                <a:schemeClr val="tx2">
                  <a:lumMod val="75000"/>
                </a:schemeClr>
              </a:solidFill>
            </a:rPr>
            <a:t>Zanni, K. P., Bianchin, M. A., &amp; Marques, L. H. N. (2009). Qualidade de vida e desempenho ocupacional de pacientes submetidos à cirurgia de epilepsia. </a:t>
          </a:r>
          <a:r>
            <a:rPr lang="pt-BR" i="1">
              <a:solidFill>
                <a:schemeClr val="tx2">
                  <a:lumMod val="75000"/>
                </a:schemeClr>
              </a:solidFill>
            </a:rPr>
            <a:t>Journal of Epilepsy and Clinical Neurophysiology</a:t>
          </a:r>
          <a:r>
            <a:rPr lang="pt-BR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i="1">
              <a:solidFill>
                <a:schemeClr val="tx2">
                  <a:lumMod val="75000"/>
                </a:schemeClr>
              </a:solidFill>
            </a:rPr>
            <a:t>15</a:t>
          </a:r>
          <a:r>
            <a:rPr lang="pt-BR">
              <a:solidFill>
                <a:schemeClr val="tx2">
                  <a:lumMod val="75000"/>
                </a:schemeClr>
              </a:solidFill>
            </a:rPr>
            <a:t>(3), 114-117.</a:t>
          </a:r>
        </a:p>
      </dgm:t>
    </dgm:pt>
    <dgm:pt modelId="{81CEADD2-4A85-0048-8C27-3DEC931D5883}" type="parTrans" cxnId="{4812A6BC-BB39-EB43-9A23-F8AA08A72194}">
      <dgm:prSet/>
      <dgm:spPr/>
      <dgm:t>
        <a:bodyPr/>
        <a:lstStyle/>
        <a:p>
          <a:endParaRPr lang="en-US"/>
        </a:p>
      </dgm:t>
    </dgm:pt>
    <dgm:pt modelId="{C3EC0B5C-3094-2545-A415-9A7559E856CD}" type="sibTrans" cxnId="{4812A6BC-BB39-EB43-9A23-F8AA08A72194}">
      <dgm:prSet/>
      <dgm:spPr/>
      <dgm:t>
        <a:bodyPr/>
        <a:lstStyle/>
        <a:p>
          <a:endParaRPr lang="en-US"/>
        </a:p>
      </dgm:t>
    </dgm:pt>
    <dgm:pt modelId="{0FCF1B12-2835-914F-9204-37E73001E520}" type="pres">
      <dgm:prSet presAssocID="{913270B2-9895-F748-B039-5ABAB323AA01}" presName="linear" presStyleCnt="0">
        <dgm:presLayoutVars>
          <dgm:animLvl val="lvl"/>
          <dgm:resizeHandles val="exact"/>
        </dgm:presLayoutVars>
      </dgm:prSet>
      <dgm:spPr/>
    </dgm:pt>
    <dgm:pt modelId="{C274164C-96C4-6741-8706-FEDCB6C1884C}" type="pres">
      <dgm:prSet presAssocID="{7F2B69D0-3319-8C43-975A-F2DCA0E0EC3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231C594-B4C4-3F41-8355-D172D8E7704C}" type="pres">
      <dgm:prSet presAssocID="{1749A369-FB95-6745-ABAA-46C977588B13}" presName="spacer" presStyleCnt="0"/>
      <dgm:spPr/>
    </dgm:pt>
    <dgm:pt modelId="{0DBEBBC3-6225-E34E-B65D-75096E036697}" type="pres">
      <dgm:prSet presAssocID="{83AC9DBA-D914-6D4F-9625-3E41F1E649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5EED1B9-8817-6645-A25A-6E90EE95FAC4}" type="pres">
      <dgm:prSet presAssocID="{AB6E85DA-7964-5242-B7BF-EEBB2BDE16EC}" presName="spacer" presStyleCnt="0"/>
      <dgm:spPr/>
    </dgm:pt>
    <dgm:pt modelId="{E308DDC0-7D31-5D42-ADD6-20F7FBFDDD78}" type="pres">
      <dgm:prSet presAssocID="{DAC58983-CAFE-6248-B196-C6ADB610A83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723F452-73AC-9047-B412-E8B4879CD823}" type="pres">
      <dgm:prSet presAssocID="{57F2D7DC-3519-E647-9EA4-3C8FE5B60784}" presName="spacer" presStyleCnt="0"/>
      <dgm:spPr/>
    </dgm:pt>
    <dgm:pt modelId="{50364DDF-E667-884D-8FC2-3313B07D4342}" type="pres">
      <dgm:prSet presAssocID="{01FEFC72-F2F0-054F-A220-068E881D341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C7EB825-2B97-9F42-8726-44DEE392F794}" type="pres">
      <dgm:prSet presAssocID="{8386190D-5176-1A40-96CE-0FDED106ECEB}" presName="spacer" presStyleCnt="0"/>
      <dgm:spPr/>
    </dgm:pt>
    <dgm:pt modelId="{D526E64B-8C7F-A14B-B425-508E410B0CE3}" type="pres">
      <dgm:prSet presAssocID="{151B4076-9E14-6440-9803-213E2FD219E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10DCA4E-1CE2-314D-A7CC-F414662E049D}" type="pres">
      <dgm:prSet presAssocID="{1528E576-4919-0A4D-B5A1-155E589A74F1}" presName="spacer" presStyleCnt="0"/>
      <dgm:spPr/>
    </dgm:pt>
    <dgm:pt modelId="{24B8F776-F008-0646-9DE1-757FE05791E4}" type="pres">
      <dgm:prSet presAssocID="{6C47ECCB-E220-1E46-A217-CA0F5797DC8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1093708-AE6A-D94F-A4B9-1DED982C0B19}" srcId="{913270B2-9895-F748-B039-5ABAB323AA01}" destId="{7F2B69D0-3319-8C43-975A-F2DCA0E0EC3F}" srcOrd="0" destOrd="0" parTransId="{5674046F-B52D-3446-8EBB-55A5F0CEF073}" sibTransId="{1749A369-FB95-6745-ABAA-46C977588B13}"/>
    <dgm:cxn modelId="{AD1CFE19-7AD6-E747-9906-505636098F9C}" srcId="{913270B2-9895-F748-B039-5ABAB323AA01}" destId="{DAC58983-CAFE-6248-B196-C6ADB610A83F}" srcOrd="2" destOrd="0" parTransId="{869B6625-8A8D-F14C-9D7C-2E5BC214855B}" sibTransId="{57F2D7DC-3519-E647-9EA4-3C8FE5B60784}"/>
    <dgm:cxn modelId="{7EB4F021-A070-D540-A9A8-F08035A13839}" type="presOf" srcId="{151B4076-9E14-6440-9803-213E2FD219EB}" destId="{D526E64B-8C7F-A14B-B425-508E410B0CE3}" srcOrd="0" destOrd="0" presId="urn:microsoft.com/office/officeart/2005/8/layout/vList2"/>
    <dgm:cxn modelId="{DDBBA225-6AE2-CA4A-B88E-961F79CCBC77}" type="presOf" srcId="{01FEFC72-F2F0-054F-A220-068E881D3410}" destId="{50364DDF-E667-884D-8FC2-3313B07D4342}" srcOrd="0" destOrd="0" presId="urn:microsoft.com/office/officeart/2005/8/layout/vList2"/>
    <dgm:cxn modelId="{9121F026-0B33-414B-8CFE-F1A69A30C1D9}" srcId="{913270B2-9895-F748-B039-5ABAB323AA01}" destId="{01FEFC72-F2F0-054F-A220-068E881D3410}" srcOrd="3" destOrd="0" parTransId="{FCED3DD9-73DC-7E4A-A2CA-91C5BA4E42F6}" sibTransId="{8386190D-5176-1A40-96CE-0FDED106ECEB}"/>
    <dgm:cxn modelId="{5ABDD72B-1019-E442-8566-19C43EDBA268}" srcId="{913270B2-9895-F748-B039-5ABAB323AA01}" destId="{83AC9DBA-D914-6D4F-9625-3E41F1E649C2}" srcOrd="1" destOrd="0" parTransId="{869A9858-FBEC-9745-922B-6A6DF839670E}" sibTransId="{AB6E85DA-7964-5242-B7BF-EEBB2BDE16EC}"/>
    <dgm:cxn modelId="{AB041E82-278E-A24D-B845-A875B47332D5}" type="presOf" srcId="{83AC9DBA-D914-6D4F-9625-3E41F1E649C2}" destId="{0DBEBBC3-6225-E34E-B65D-75096E036697}" srcOrd="0" destOrd="0" presId="urn:microsoft.com/office/officeart/2005/8/layout/vList2"/>
    <dgm:cxn modelId="{563DDA90-DE70-7545-8140-5373D6E64207}" type="presOf" srcId="{7F2B69D0-3319-8C43-975A-F2DCA0E0EC3F}" destId="{C274164C-96C4-6741-8706-FEDCB6C1884C}" srcOrd="0" destOrd="0" presId="urn:microsoft.com/office/officeart/2005/8/layout/vList2"/>
    <dgm:cxn modelId="{10DD96A0-BE8E-2C4D-8969-166C472EB930}" type="presOf" srcId="{DAC58983-CAFE-6248-B196-C6ADB610A83F}" destId="{E308DDC0-7D31-5D42-ADD6-20F7FBFDDD78}" srcOrd="0" destOrd="0" presId="urn:microsoft.com/office/officeart/2005/8/layout/vList2"/>
    <dgm:cxn modelId="{F6D43ABC-9A19-0041-8D20-C89D93719C6F}" type="presOf" srcId="{913270B2-9895-F748-B039-5ABAB323AA01}" destId="{0FCF1B12-2835-914F-9204-37E73001E520}" srcOrd="0" destOrd="0" presId="urn:microsoft.com/office/officeart/2005/8/layout/vList2"/>
    <dgm:cxn modelId="{4812A6BC-BB39-EB43-9A23-F8AA08A72194}" srcId="{913270B2-9895-F748-B039-5ABAB323AA01}" destId="{6C47ECCB-E220-1E46-A217-CA0F5797DC8E}" srcOrd="5" destOrd="0" parTransId="{81CEADD2-4A85-0048-8C27-3DEC931D5883}" sibTransId="{C3EC0B5C-3094-2545-A415-9A7559E856CD}"/>
    <dgm:cxn modelId="{668908C1-8CB7-074E-8AA0-366B689C482C}" srcId="{913270B2-9895-F748-B039-5ABAB323AA01}" destId="{151B4076-9E14-6440-9803-213E2FD219EB}" srcOrd="4" destOrd="0" parTransId="{FAB51783-21B5-8A44-8EA7-32C88688DC19}" sibTransId="{1528E576-4919-0A4D-B5A1-155E589A74F1}"/>
    <dgm:cxn modelId="{45FFF6C1-A045-1044-9B0D-ADC757C83339}" type="presOf" srcId="{6C47ECCB-E220-1E46-A217-CA0F5797DC8E}" destId="{24B8F776-F008-0646-9DE1-757FE05791E4}" srcOrd="0" destOrd="0" presId="urn:microsoft.com/office/officeart/2005/8/layout/vList2"/>
    <dgm:cxn modelId="{D19C486C-6034-254F-9271-221997D4E734}" type="presParOf" srcId="{0FCF1B12-2835-914F-9204-37E73001E520}" destId="{C274164C-96C4-6741-8706-FEDCB6C1884C}" srcOrd="0" destOrd="0" presId="urn:microsoft.com/office/officeart/2005/8/layout/vList2"/>
    <dgm:cxn modelId="{D284850C-14D8-FC48-BDA4-378952E06FD2}" type="presParOf" srcId="{0FCF1B12-2835-914F-9204-37E73001E520}" destId="{7231C594-B4C4-3F41-8355-D172D8E7704C}" srcOrd="1" destOrd="0" presId="urn:microsoft.com/office/officeart/2005/8/layout/vList2"/>
    <dgm:cxn modelId="{948AC7AE-8F41-A045-B10F-1D8783361FD1}" type="presParOf" srcId="{0FCF1B12-2835-914F-9204-37E73001E520}" destId="{0DBEBBC3-6225-E34E-B65D-75096E036697}" srcOrd="2" destOrd="0" presId="urn:microsoft.com/office/officeart/2005/8/layout/vList2"/>
    <dgm:cxn modelId="{5F6408FA-3FBD-ED4E-A8A8-19EA516F10C4}" type="presParOf" srcId="{0FCF1B12-2835-914F-9204-37E73001E520}" destId="{95EED1B9-8817-6645-A25A-6E90EE95FAC4}" srcOrd="3" destOrd="0" presId="urn:microsoft.com/office/officeart/2005/8/layout/vList2"/>
    <dgm:cxn modelId="{857CC73D-3142-124B-94AD-077EF09E8601}" type="presParOf" srcId="{0FCF1B12-2835-914F-9204-37E73001E520}" destId="{E308DDC0-7D31-5D42-ADD6-20F7FBFDDD78}" srcOrd="4" destOrd="0" presId="urn:microsoft.com/office/officeart/2005/8/layout/vList2"/>
    <dgm:cxn modelId="{54D0F98C-8B8F-624B-98F5-F21A4444E617}" type="presParOf" srcId="{0FCF1B12-2835-914F-9204-37E73001E520}" destId="{2723F452-73AC-9047-B412-E8B4879CD823}" srcOrd="5" destOrd="0" presId="urn:microsoft.com/office/officeart/2005/8/layout/vList2"/>
    <dgm:cxn modelId="{94C214F9-E93C-B342-A525-20D2BE3FECC4}" type="presParOf" srcId="{0FCF1B12-2835-914F-9204-37E73001E520}" destId="{50364DDF-E667-884D-8FC2-3313B07D4342}" srcOrd="6" destOrd="0" presId="urn:microsoft.com/office/officeart/2005/8/layout/vList2"/>
    <dgm:cxn modelId="{DBD5BF69-2331-FB44-9D31-819BEFDF45A5}" type="presParOf" srcId="{0FCF1B12-2835-914F-9204-37E73001E520}" destId="{FC7EB825-2B97-9F42-8726-44DEE392F794}" srcOrd="7" destOrd="0" presId="urn:microsoft.com/office/officeart/2005/8/layout/vList2"/>
    <dgm:cxn modelId="{EB20F93A-5165-314D-8D01-91BA36CF7D2C}" type="presParOf" srcId="{0FCF1B12-2835-914F-9204-37E73001E520}" destId="{D526E64B-8C7F-A14B-B425-508E410B0CE3}" srcOrd="8" destOrd="0" presId="urn:microsoft.com/office/officeart/2005/8/layout/vList2"/>
    <dgm:cxn modelId="{83EF072A-C969-8242-93D8-FF5F0E6B49FD}" type="presParOf" srcId="{0FCF1B12-2835-914F-9204-37E73001E520}" destId="{E10DCA4E-1CE2-314D-A7CC-F414662E049D}" srcOrd="9" destOrd="0" presId="urn:microsoft.com/office/officeart/2005/8/layout/vList2"/>
    <dgm:cxn modelId="{7A42F50E-8418-8D47-989F-A4640430DCE8}" type="presParOf" srcId="{0FCF1B12-2835-914F-9204-37E73001E520}" destId="{24B8F776-F008-0646-9DE1-757FE05791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EFC2-61A7-A948-9AD8-13786B1685A4}">
      <dsp:nvSpPr>
        <dsp:cNvPr id="0" name=""/>
        <dsp:cNvSpPr/>
      </dsp:nvSpPr>
      <dsp:spPr>
        <a:xfrm>
          <a:off x="0" y="785557"/>
          <a:ext cx="8003504" cy="12168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Focaliza a relação entre pessoa, ambiente e ocupação</a:t>
          </a:r>
        </a:p>
      </dsp:txBody>
      <dsp:txXfrm>
        <a:off x="59399" y="844956"/>
        <a:ext cx="7884706" cy="1098002"/>
      </dsp:txXfrm>
    </dsp:sp>
    <dsp:sp modelId="{88D36294-5BB4-0749-96E8-0622F18C68C4}">
      <dsp:nvSpPr>
        <dsp:cNvPr id="0" name=""/>
        <dsp:cNvSpPr/>
      </dsp:nvSpPr>
      <dsp:spPr>
        <a:xfrm>
          <a:off x="0" y="2002357"/>
          <a:ext cx="8003504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Pessoa = nível físico, afetivo, cognitivo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Ambiente = físico,  social, cultural, institucional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Ocupações = auto cuidado, produtividade, lazer</a:t>
          </a:r>
        </a:p>
      </dsp:txBody>
      <dsp:txXfrm>
        <a:off x="0" y="2002357"/>
        <a:ext cx="8003504" cy="124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1F2A-CD19-8042-986C-E976ED434CAC}">
      <dsp:nvSpPr>
        <dsp:cNvPr id="0" name=""/>
        <dsp:cNvSpPr/>
      </dsp:nvSpPr>
      <dsp:spPr>
        <a:xfrm>
          <a:off x="0" y="799077"/>
          <a:ext cx="8041604" cy="205335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A MCDO é provavelmente um dos instrumentos padronizado de avaliação mais utilizados e conhecidos por terapeutas ocupacionais. Publicada em 1991 por um grupo de terapeutas ocupacionais canadenses, a Medida foi traduzida em mais de 20 idiomas e tem sido usada em cerca de 35 países. </a:t>
          </a:r>
        </a:p>
      </dsp:txBody>
      <dsp:txXfrm>
        <a:off x="100236" y="899313"/>
        <a:ext cx="7841132" cy="1852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E34C6-92DD-A442-8099-3F2C43B3A4A1}">
      <dsp:nvSpPr>
        <dsp:cNvPr id="0" name=""/>
        <dsp:cNvSpPr/>
      </dsp:nvSpPr>
      <dsp:spPr>
        <a:xfrm>
          <a:off x="0" y="30072"/>
          <a:ext cx="8054304" cy="108576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2">
                  <a:lumMod val="75000"/>
                </a:schemeClr>
              </a:solidFill>
            </a:rPr>
            <a:t>Investiga a percepção do  cliente sobre o seu próprio desempenho ocupacional </a:t>
          </a:r>
        </a:p>
      </dsp:txBody>
      <dsp:txXfrm>
        <a:off x="53002" y="83074"/>
        <a:ext cx="7948300" cy="979756"/>
      </dsp:txXfrm>
    </dsp:sp>
    <dsp:sp modelId="{453F5810-6561-CF4C-A3D3-DB2EB744EBE0}">
      <dsp:nvSpPr>
        <dsp:cNvPr id="0" name=""/>
        <dsp:cNvSpPr/>
      </dsp:nvSpPr>
      <dsp:spPr>
        <a:xfrm>
          <a:off x="0" y="1282872"/>
          <a:ext cx="8054304" cy="108576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2">
                  <a:lumMod val="75000"/>
                </a:schemeClr>
              </a:solidFill>
            </a:rPr>
            <a:t>Foi criada para medir </a:t>
          </a:r>
          <a:r>
            <a:rPr lang="pt-BR" sz="2000" b="1" u="sng" kern="1200" dirty="0">
              <a:solidFill>
                <a:schemeClr val="tx2">
                  <a:lumMod val="75000"/>
                </a:schemeClr>
              </a:solidFill>
            </a:rPr>
            <a:t>MUDANÇAS</a:t>
          </a:r>
          <a:r>
            <a:rPr lang="pt-BR" sz="2000" kern="1200" dirty="0">
              <a:solidFill>
                <a:schemeClr val="tx2">
                  <a:lumMod val="75000"/>
                </a:schemeClr>
              </a:solidFill>
            </a:rPr>
            <a:t> e resultados de intervenções ocupacionais </a:t>
          </a:r>
        </a:p>
      </dsp:txBody>
      <dsp:txXfrm>
        <a:off x="53002" y="1335874"/>
        <a:ext cx="7948300" cy="979756"/>
      </dsp:txXfrm>
    </dsp:sp>
    <dsp:sp modelId="{F2D0C940-FC2E-4DDC-A9E3-FB3A081B110B}">
      <dsp:nvSpPr>
        <dsp:cNvPr id="0" name=""/>
        <dsp:cNvSpPr/>
      </dsp:nvSpPr>
      <dsp:spPr>
        <a:xfrm>
          <a:off x="0" y="2535672"/>
          <a:ext cx="8054304" cy="1085760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Athelas Regular"/>
              <a:cs typeface="Athelas Regular"/>
            </a:rPr>
            <a:t>(Lilian Magalhães)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3002" y="2588674"/>
        <a:ext cx="7948300" cy="979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D53E7-CF59-EF4B-9EEE-147E2D1C0721}">
      <dsp:nvSpPr>
        <dsp:cNvPr id="0" name=""/>
        <dsp:cNvSpPr/>
      </dsp:nvSpPr>
      <dsp:spPr>
        <a:xfrm>
          <a:off x="0" y="48515"/>
          <a:ext cx="7662864" cy="595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</a:rPr>
            <a:t>Considerar seriamente as ideias e crenças dos pacientes (clientes)</a:t>
          </a:r>
        </a:p>
      </dsp:txBody>
      <dsp:txXfrm>
        <a:off x="29088" y="77603"/>
        <a:ext cx="7604688" cy="537701"/>
      </dsp:txXfrm>
    </dsp:sp>
    <dsp:sp modelId="{DD3E21BF-09C8-C348-A597-996827EC89EF}">
      <dsp:nvSpPr>
        <dsp:cNvPr id="0" name=""/>
        <dsp:cNvSpPr/>
      </dsp:nvSpPr>
      <dsp:spPr>
        <a:xfrm>
          <a:off x="0" y="687593"/>
          <a:ext cx="7662864" cy="595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tx1"/>
              </a:solidFill>
            </a:rPr>
            <a:t>Conscientizar os clientes sobre suas condições para levá-los a responsabilizar-se pela sua própria saúde</a:t>
          </a:r>
        </a:p>
      </dsp:txBody>
      <dsp:txXfrm>
        <a:off x="29088" y="716681"/>
        <a:ext cx="7604688" cy="537701"/>
      </dsp:txXfrm>
    </dsp:sp>
    <dsp:sp modelId="{5381945A-4520-0A4D-B46C-D0A7693C8433}">
      <dsp:nvSpPr>
        <dsp:cNvPr id="0" name=""/>
        <dsp:cNvSpPr/>
      </dsp:nvSpPr>
      <dsp:spPr>
        <a:xfrm>
          <a:off x="0" y="1326670"/>
          <a:ext cx="7662864" cy="595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tx1"/>
              </a:solidFill>
            </a:rPr>
            <a:t>Respeitar as escolhas dos clientes e suas famílias</a:t>
          </a:r>
        </a:p>
      </dsp:txBody>
      <dsp:txXfrm>
        <a:off x="29088" y="1355758"/>
        <a:ext cx="7604688" cy="537701"/>
      </dsp:txXfrm>
    </dsp:sp>
    <dsp:sp modelId="{F7E605D0-D2A7-3847-83B7-4FF86BA931D7}">
      <dsp:nvSpPr>
        <dsp:cNvPr id="0" name=""/>
        <dsp:cNvSpPr/>
      </dsp:nvSpPr>
      <dsp:spPr>
        <a:xfrm>
          <a:off x="0" y="1965747"/>
          <a:ext cx="7662864" cy="595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tx1"/>
              </a:solidFill>
            </a:rPr>
            <a:t>Prover informação, suporte emocional e conforto físico</a:t>
          </a:r>
        </a:p>
      </dsp:txBody>
      <dsp:txXfrm>
        <a:off x="29088" y="1994835"/>
        <a:ext cx="7604688" cy="537701"/>
      </dsp:txXfrm>
    </dsp:sp>
    <dsp:sp modelId="{85C6CE34-AFBD-EB46-A312-253939A00951}">
      <dsp:nvSpPr>
        <dsp:cNvPr id="0" name=""/>
        <dsp:cNvSpPr/>
      </dsp:nvSpPr>
      <dsp:spPr>
        <a:xfrm>
          <a:off x="0" y="2604825"/>
          <a:ext cx="7662864" cy="595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tx1"/>
              </a:solidFill>
            </a:rPr>
            <a:t>Enfatizar a comunicação centrada na pessoa</a:t>
          </a:r>
        </a:p>
      </dsp:txBody>
      <dsp:txXfrm>
        <a:off x="29088" y="2633913"/>
        <a:ext cx="7604688" cy="537701"/>
      </dsp:txXfrm>
    </dsp:sp>
    <dsp:sp modelId="{6F5C7F3D-3183-B84B-88EF-0D85BA662F54}">
      <dsp:nvSpPr>
        <dsp:cNvPr id="0" name=""/>
        <dsp:cNvSpPr/>
      </dsp:nvSpPr>
      <dsp:spPr>
        <a:xfrm>
          <a:off x="0" y="3243902"/>
          <a:ext cx="7662864" cy="595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tx1"/>
              </a:solidFill>
            </a:rPr>
            <a:t>Promover intervenções flexíveis e individualizadas</a:t>
          </a:r>
        </a:p>
      </dsp:txBody>
      <dsp:txXfrm>
        <a:off x="29088" y="3272990"/>
        <a:ext cx="7604688" cy="537701"/>
      </dsp:txXfrm>
    </dsp:sp>
    <dsp:sp modelId="{84CEBA6F-0F4F-F14C-8BE8-DA128FF5D9BC}">
      <dsp:nvSpPr>
        <dsp:cNvPr id="0" name=""/>
        <dsp:cNvSpPr/>
      </dsp:nvSpPr>
      <dsp:spPr>
        <a:xfrm>
          <a:off x="0" y="3882979"/>
          <a:ext cx="7662864" cy="595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tx1"/>
              </a:solidFill>
            </a:rPr>
            <a:t>Favorecer a tomada de decisões por parte dos clientes</a:t>
          </a:r>
        </a:p>
      </dsp:txBody>
      <dsp:txXfrm>
        <a:off x="29088" y="3912067"/>
        <a:ext cx="7604688" cy="537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AC34-9D44-D142-ADEF-00C99705B91A}">
      <dsp:nvSpPr>
        <dsp:cNvPr id="0" name=""/>
        <dsp:cNvSpPr/>
      </dsp:nvSpPr>
      <dsp:spPr>
        <a:xfrm>
          <a:off x="0" y="64272"/>
          <a:ext cx="7825704" cy="835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2">
                  <a:lumMod val="75000"/>
                </a:schemeClr>
              </a:solidFill>
            </a:rPr>
            <a:t>Identifica áreas problema  no auto cuidado, na produtividade e no lazer </a:t>
          </a:r>
        </a:p>
      </dsp:txBody>
      <dsp:txXfrm>
        <a:off x="40780" y="105052"/>
        <a:ext cx="7744144" cy="753819"/>
      </dsp:txXfrm>
    </dsp:sp>
    <dsp:sp modelId="{06C18E33-50A3-CB4E-81C5-2D3095CC8BC6}">
      <dsp:nvSpPr>
        <dsp:cNvPr id="0" name=""/>
        <dsp:cNvSpPr/>
      </dsp:nvSpPr>
      <dsp:spPr>
        <a:xfrm>
          <a:off x="0" y="960132"/>
          <a:ext cx="7825704" cy="835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solidFill>
                <a:schemeClr val="tx2">
                  <a:lumMod val="75000"/>
                </a:schemeClr>
              </a:solidFill>
            </a:rPr>
            <a:t>Define números de 1 a 10 para estabelecer prioridades e satisfação </a:t>
          </a:r>
        </a:p>
      </dsp:txBody>
      <dsp:txXfrm>
        <a:off x="40780" y="1000912"/>
        <a:ext cx="7744144" cy="753819"/>
      </dsp:txXfrm>
    </dsp:sp>
    <dsp:sp modelId="{4CBA365B-84B7-8846-B1E6-19092811FF6F}">
      <dsp:nvSpPr>
        <dsp:cNvPr id="0" name=""/>
        <dsp:cNvSpPr/>
      </dsp:nvSpPr>
      <dsp:spPr>
        <a:xfrm>
          <a:off x="0" y="1855992"/>
          <a:ext cx="7825704" cy="835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solidFill>
                <a:schemeClr val="tx2">
                  <a:lumMod val="75000"/>
                </a:schemeClr>
              </a:solidFill>
            </a:rPr>
            <a:t>Escolhe os  5 problemas prioritários </a:t>
          </a:r>
        </a:p>
      </dsp:txBody>
      <dsp:txXfrm>
        <a:off x="40780" y="1896772"/>
        <a:ext cx="7744144" cy="753819"/>
      </dsp:txXfrm>
    </dsp:sp>
    <dsp:sp modelId="{268D42D7-5393-B64F-8175-86F223E505FA}">
      <dsp:nvSpPr>
        <dsp:cNvPr id="0" name=""/>
        <dsp:cNvSpPr/>
      </dsp:nvSpPr>
      <dsp:spPr>
        <a:xfrm>
          <a:off x="0" y="2751852"/>
          <a:ext cx="7825704" cy="835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2">
                  <a:lumMod val="75000"/>
                </a:schemeClr>
              </a:solidFill>
            </a:rPr>
            <a:t>Reavalia  após um período definido (com intervenção )</a:t>
          </a:r>
        </a:p>
      </dsp:txBody>
      <dsp:txXfrm>
        <a:off x="40780" y="2792632"/>
        <a:ext cx="7744144" cy="753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4164C-96C4-6741-8706-FEDCB6C1884C}">
      <dsp:nvSpPr>
        <dsp:cNvPr id="0" name=""/>
        <dsp:cNvSpPr/>
      </dsp:nvSpPr>
      <dsp:spPr>
        <a:xfrm>
          <a:off x="0" y="138509"/>
          <a:ext cx="7810500" cy="61534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 err="1">
              <a:solidFill>
                <a:schemeClr val="tx2">
                  <a:lumMod val="75000"/>
                </a:schemeClr>
              </a:solidFill>
            </a:rPr>
            <a:t>Andolfato</a:t>
          </a:r>
          <a:r>
            <a:rPr lang="pt-BR" sz="1100" kern="1200" dirty="0">
              <a:solidFill>
                <a:schemeClr val="tx2">
                  <a:lumMod val="75000"/>
                </a:schemeClr>
              </a:solidFill>
            </a:rPr>
            <a:t>, C., &amp; </a:t>
          </a:r>
          <a:r>
            <a:rPr lang="pt-BR" sz="1100" kern="1200" dirty="0" err="1">
              <a:solidFill>
                <a:schemeClr val="tx2">
                  <a:lumMod val="75000"/>
                </a:schemeClr>
              </a:solidFill>
            </a:rPr>
            <a:t>Mariotti</a:t>
          </a:r>
          <a:r>
            <a:rPr lang="pt-BR" sz="1100" kern="1200" dirty="0">
              <a:solidFill>
                <a:schemeClr val="tx2">
                  <a:lumMod val="75000"/>
                </a:schemeClr>
              </a:solidFill>
            </a:rPr>
            <a:t>, M. C. (2009). Avaliação do paciente em hemodiálise por meio da medida canadense de desempenho ocupacional. </a:t>
          </a:r>
          <a:r>
            <a:rPr lang="pt-BR" sz="1100" i="1" kern="1200" dirty="0">
              <a:solidFill>
                <a:schemeClr val="tx2">
                  <a:lumMod val="75000"/>
                </a:schemeClr>
              </a:solidFill>
            </a:rPr>
            <a:t>Revista de Terapia Ocupacional da Universidade de São Paulo</a:t>
          </a:r>
          <a:r>
            <a:rPr lang="pt-BR" sz="1100" kern="1200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sz="1100" i="1" kern="1200" dirty="0">
              <a:solidFill>
                <a:schemeClr val="tx2">
                  <a:lumMod val="75000"/>
                </a:schemeClr>
              </a:solidFill>
            </a:rPr>
            <a:t>20</a:t>
          </a:r>
          <a:r>
            <a:rPr lang="pt-BR" sz="1100" kern="1200" dirty="0">
              <a:solidFill>
                <a:schemeClr val="tx2">
                  <a:lumMod val="75000"/>
                </a:schemeClr>
              </a:solidFill>
            </a:rPr>
            <a:t>(1), 1-7. </a:t>
          </a:r>
        </a:p>
      </dsp:txBody>
      <dsp:txXfrm>
        <a:off x="30039" y="168548"/>
        <a:ext cx="7750422" cy="555268"/>
      </dsp:txXfrm>
    </dsp:sp>
    <dsp:sp modelId="{0DBEBBC3-6225-E34E-B65D-75096E036697}">
      <dsp:nvSpPr>
        <dsp:cNvPr id="0" name=""/>
        <dsp:cNvSpPr/>
      </dsp:nvSpPr>
      <dsp:spPr>
        <a:xfrm>
          <a:off x="0" y="785536"/>
          <a:ext cx="7810500" cy="61534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2">
                  <a:lumMod val="75000"/>
                </a:schemeClr>
              </a:solidFill>
            </a:rPr>
            <a:t>BASTOS, S. C. A.; MANCINI, M. C.; PYLÓ, R. M. O uso da medida canadense de desempenho ocupacional (COPM) em </a:t>
          </a:r>
          <a:r>
            <a:rPr lang="pt-BR" sz="1100" kern="1200" dirty="0" err="1">
              <a:solidFill>
                <a:schemeClr val="tx2">
                  <a:lumMod val="75000"/>
                </a:schemeClr>
              </a:solidFill>
            </a:rPr>
            <a:t>saúde</a:t>
          </a:r>
          <a:r>
            <a:rPr lang="pt-BR" sz="1100" kern="1200" dirty="0">
              <a:solidFill>
                <a:schemeClr val="tx2">
                  <a:lumMod val="75000"/>
                </a:schemeClr>
              </a:solidFill>
            </a:rPr>
            <a:t> mental. </a:t>
          </a:r>
          <a:r>
            <a:rPr lang="pt-BR" sz="1100" b="0" i="1" kern="1200" dirty="0">
              <a:solidFill>
                <a:schemeClr val="tx2">
                  <a:lumMod val="75000"/>
                </a:schemeClr>
              </a:solidFill>
            </a:rPr>
            <a:t>Rev. Ter. </a:t>
          </a:r>
          <a:r>
            <a:rPr lang="pt-BR" sz="1100" b="0" i="1" kern="1200" dirty="0" err="1">
              <a:solidFill>
                <a:schemeClr val="tx2">
                  <a:lumMod val="75000"/>
                </a:schemeClr>
              </a:solidFill>
            </a:rPr>
            <a:t>Ocup</a:t>
          </a:r>
          <a:r>
            <a:rPr lang="pt-BR" sz="1100" b="0" i="1" kern="1200" dirty="0">
              <a:solidFill>
                <a:schemeClr val="tx2">
                  <a:lumMod val="75000"/>
                </a:schemeClr>
              </a:solidFill>
            </a:rPr>
            <a:t>. Univ. </a:t>
          </a:r>
          <a:r>
            <a:rPr lang="pt-BR" sz="1100" b="0" i="1" kern="1200" dirty="0" err="1">
              <a:solidFill>
                <a:schemeClr val="tx2">
                  <a:lumMod val="75000"/>
                </a:schemeClr>
              </a:solidFill>
            </a:rPr>
            <a:t>São</a:t>
          </a:r>
          <a:r>
            <a:rPr lang="pt-BR" sz="1100" b="0" i="1" kern="1200" dirty="0">
              <a:solidFill>
                <a:schemeClr val="tx2">
                  <a:lumMod val="75000"/>
                </a:schemeClr>
              </a:solidFill>
            </a:rPr>
            <a:t> Paulo</a:t>
          </a:r>
          <a:r>
            <a:rPr lang="pt-BR" sz="1100" kern="1200" dirty="0">
              <a:solidFill>
                <a:schemeClr val="tx2">
                  <a:lumMod val="75000"/>
                </a:schemeClr>
              </a:solidFill>
            </a:rPr>
            <a:t>, v. 21, n. 2, p. 104-110, maio/ago. 2010.</a:t>
          </a:r>
        </a:p>
      </dsp:txBody>
      <dsp:txXfrm>
        <a:off x="30039" y="815575"/>
        <a:ext cx="7750422" cy="555268"/>
      </dsp:txXfrm>
    </dsp:sp>
    <dsp:sp modelId="{E308DDC0-7D31-5D42-ADD6-20F7FBFDDD78}">
      <dsp:nvSpPr>
        <dsp:cNvPr id="0" name=""/>
        <dsp:cNvSpPr/>
      </dsp:nvSpPr>
      <dsp:spPr>
        <a:xfrm>
          <a:off x="0" y="1432563"/>
          <a:ext cx="7810500" cy="61534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Caldas, A. S. C., Facundes, V. L. D., &amp; Silva, H. J. (2011). O uso da Medida Canadense de Desempenho Ocupacional em estudos brasileiros: uma revisão sistemática. </a:t>
          </a:r>
          <a:r>
            <a:rPr lang="pt-BR" sz="1100" i="1" kern="1200">
              <a:solidFill>
                <a:schemeClr val="tx2">
                  <a:lumMod val="75000"/>
                </a:schemeClr>
              </a:solidFill>
            </a:rPr>
            <a:t>Revista de Terapia Ocupacional da Universidade de São Paulo</a:t>
          </a: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sz="1100" i="1" kern="1200">
              <a:solidFill>
                <a:schemeClr val="tx2">
                  <a:lumMod val="75000"/>
                </a:schemeClr>
              </a:solidFill>
            </a:rPr>
            <a:t>22</a:t>
          </a: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(3), 238-244.</a:t>
          </a:r>
        </a:p>
      </dsp:txBody>
      <dsp:txXfrm>
        <a:off x="30039" y="1462602"/>
        <a:ext cx="7750422" cy="555268"/>
      </dsp:txXfrm>
    </dsp:sp>
    <dsp:sp modelId="{50364DDF-E667-884D-8FC2-3313B07D4342}">
      <dsp:nvSpPr>
        <dsp:cNvPr id="0" name=""/>
        <dsp:cNvSpPr/>
      </dsp:nvSpPr>
      <dsp:spPr>
        <a:xfrm>
          <a:off x="0" y="2079590"/>
          <a:ext cx="7810500" cy="61534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Almeida Bastos, S. C., Mancini, M. C., &amp; Pyló, R. M. (2010). O uso da medida canadense de desempenho ocupacional (COPM) em saúde mental. </a:t>
          </a:r>
          <a:r>
            <a:rPr lang="pt-BR" sz="1100" i="1" kern="1200">
              <a:solidFill>
                <a:schemeClr val="tx2">
                  <a:lumMod val="75000"/>
                </a:schemeClr>
              </a:solidFill>
            </a:rPr>
            <a:t>Revista de Terapia Ocupacional da Universidade de São Paulo</a:t>
          </a: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sz="1100" i="1" kern="1200">
              <a:solidFill>
                <a:schemeClr val="tx2">
                  <a:lumMod val="75000"/>
                </a:schemeClr>
              </a:solidFill>
            </a:rPr>
            <a:t>21</a:t>
          </a: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(2), 104-110.</a:t>
          </a:r>
        </a:p>
      </dsp:txBody>
      <dsp:txXfrm>
        <a:off x="30039" y="2109629"/>
        <a:ext cx="7750422" cy="555268"/>
      </dsp:txXfrm>
    </dsp:sp>
    <dsp:sp modelId="{D526E64B-8C7F-A14B-B425-508E410B0CE3}">
      <dsp:nvSpPr>
        <dsp:cNvPr id="0" name=""/>
        <dsp:cNvSpPr/>
      </dsp:nvSpPr>
      <dsp:spPr>
        <a:xfrm>
          <a:off x="0" y="2726616"/>
          <a:ext cx="7810500" cy="61534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Law, M., Baptiste, S., Carswell, A., McColl, M. A., Polatajko, H., &amp; Pollock, N. (2009). Medida canadense de desempenho ocupacional (COPM). </a:t>
          </a:r>
          <a:r>
            <a:rPr lang="pt-BR" sz="1100" i="1" kern="1200">
              <a:solidFill>
                <a:schemeClr val="tx2">
                  <a:lumMod val="75000"/>
                </a:schemeClr>
              </a:solidFill>
            </a:rPr>
            <a:t>Belo Horizonte: Editora UFMG</a:t>
          </a: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.</a:t>
          </a:r>
        </a:p>
      </dsp:txBody>
      <dsp:txXfrm>
        <a:off x="30039" y="2756655"/>
        <a:ext cx="7750422" cy="555268"/>
      </dsp:txXfrm>
    </dsp:sp>
    <dsp:sp modelId="{24B8F776-F008-0646-9DE1-757FE05791E4}">
      <dsp:nvSpPr>
        <dsp:cNvPr id="0" name=""/>
        <dsp:cNvSpPr/>
      </dsp:nvSpPr>
      <dsp:spPr>
        <a:xfrm>
          <a:off x="0" y="3373643"/>
          <a:ext cx="7810500" cy="61534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Zanni, K. P., Bianchin, M. A., &amp; Marques, L. H. N. (2009). Qualidade de vida e desempenho ocupacional de pacientes submetidos à cirurgia de epilepsia. </a:t>
          </a:r>
          <a:r>
            <a:rPr lang="pt-BR" sz="1100" i="1" kern="1200">
              <a:solidFill>
                <a:schemeClr val="tx2">
                  <a:lumMod val="75000"/>
                </a:schemeClr>
              </a:solidFill>
            </a:rPr>
            <a:t>Journal of Epilepsy and Clinical Neurophysiology</a:t>
          </a: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, </a:t>
          </a:r>
          <a:r>
            <a:rPr lang="pt-BR" sz="1100" i="1" kern="1200">
              <a:solidFill>
                <a:schemeClr val="tx2">
                  <a:lumMod val="75000"/>
                </a:schemeClr>
              </a:solidFill>
            </a:rPr>
            <a:t>15</a:t>
          </a:r>
          <a:r>
            <a:rPr lang="pt-BR" sz="1100" kern="1200">
              <a:solidFill>
                <a:schemeClr val="tx2">
                  <a:lumMod val="75000"/>
                </a:schemeClr>
              </a:solidFill>
            </a:rPr>
            <a:t>(3), 114-117.</a:t>
          </a:r>
        </a:p>
      </dsp:txBody>
      <dsp:txXfrm>
        <a:off x="30039" y="3403682"/>
        <a:ext cx="7750422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41FEAC-548A-4296-A854-DD6E4ACCF0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83AAC9A-C24B-4126-99A3-D96BD6FDD6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37DFF72-02A7-4C98-A475-B55FA95C7F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9A0A832C-2A35-46F2-ABBF-F0D121C750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E75BA76C-227E-4AF2-9752-85B7DD487B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46711D3-5C19-4B55-8F0C-567530BDA9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FB617FE-AECF-4D53-8FE1-C137D902E0A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1A73587-8669-4B85-A518-8552A218548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765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A0A0-CC97-4981-AB2D-AB5E15291D6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908708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altLang="pt-BR"/>
              <a:t>15/09/2006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2DA0A0-CC97-4981-AB2D-AB5E15291D6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973107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altLang="pt-BR"/>
              <a:t>15/09/2006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2DA0A0-CC97-4981-AB2D-AB5E15291D6B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42510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altLang="pt-BR"/>
              <a:t>15/09/2006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2DA0A0-CC97-4981-AB2D-AB5E15291D6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599014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A0A0-CC97-4981-AB2D-AB5E15291D6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52353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A0A0-CC97-4981-AB2D-AB5E15291D6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586368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514-F48E-406B-A788-1D56FA62AF0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736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altLang="pt-BR"/>
              <a:t>15/09/2006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2E4355-1555-40F6-A664-3B4CB607839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592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A29D-751C-4D98-AB64-360B5067605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541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altLang="pt-BR"/>
              <a:t>15/09/2006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48BBA2F-8E32-4F34-BCA7-0848E961ECC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931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0F45-9307-415A-A784-BC4F48072899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56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7B2-EB7B-43D0-B276-C7949E45258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549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13C1-3EE7-42FA-9EDF-F2559E6E93A2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223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2EB7-4BDB-4762-8ECF-34FFA36FDB6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300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7F-605E-49CF-BB43-3B7240A4B7C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183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15/09/2006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1595-CC66-44DF-B702-57C84310032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056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pt-BR"/>
              <a:t>15/09/2006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pt-BR"/>
              <a:t>Sandra Maria Galheigo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DA0A0-CC97-4981-AB2D-AB5E15291D6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10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ADE5E9-B9DD-4EA5-A15C-E95C3D6F4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600" dirty="0"/>
              <a:t>Modelos internacionais de Terapia ocupacional E Terminologia uniforme de terapia ocupacional (AOTA)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8204918-801E-4973-AB4D-D76400D1804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altLang="pt-BR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MFT0703 - Constituição do Campo: perspectivas teórico-metodológicas  em terapia ocupacional</a:t>
            </a:r>
          </a:p>
          <a:p>
            <a:r>
              <a:rPr lang="pt-BR" altLang="pt-B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Profa. Dra. Sandra Maria </a:t>
            </a:r>
            <a:r>
              <a:rPr lang="pt-BR" altLang="pt-BR" sz="1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Galheigo</a:t>
            </a:r>
            <a:endParaRPr lang="pt-BR" altLang="pt-BR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>
            <a:extLst>
              <a:ext uri="{FF2B5EF4-FFF2-40B4-BE49-F238E27FC236}">
                <a16:creationId xmlns:a16="http://schemas.microsoft.com/office/drawing/2014/main" id="{9EA226F9-2F37-4CA3-8538-FE2B16902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700" y="307172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>
                <a:latin typeface="Book Antiqua" panose="02040602050305030304" pitchFamily="18" charset="0"/>
              </a:rPr>
              <a:t>Modelo da Ocupação Humana</a:t>
            </a:r>
          </a:p>
        </p:txBody>
      </p:sp>
      <p:sp>
        <p:nvSpPr>
          <p:cNvPr id="18" name="Espaço Reservado para Número de Slide 4">
            <a:extLst>
              <a:ext uri="{FF2B5EF4-FFF2-40B4-BE49-F238E27FC236}">
                <a16:creationId xmlns:a16="http://schemas.microsoft.com/office/drawing/2014/main" id="{5672C21C-BA7C-4525-A0CD-52CBB607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7881-12B6-433F-9A69-0D51C28992A5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FE2DFF9-8C75-40DB-9866-4C6E6819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400"/>
            <a:ext cx="541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t-BR" altLang="pt-BR" sz="2000">
                <a:latin typeface="Times New Roman" panose="02020603050405020304" pitchFamily="18" charset="0"/>
              </a:rPr>
              <a:t>Ambiente:</a:t>
            </a:r>
          </a:p>
          <a:p>
            <a:pPr eaLnBrk="0" hangingPunct="0"/>
            <a:r>
              <a:rPr lang="pt-BR" altLang="pt-BR" sz="2000">
                <a:latin typeface="Times New Roman" panose="02020603050405020304" pitchFamily="18" charset="0"/>
              </a:rPr>
              <a:t>Fisico: Objetos - Espaço</a:t>
            </a:r>
          </a:p>
          <a:p>
            <a:pPr eaLnBrk="0" hangingPunct="0"/>
            <a:r>
              <a:rPr lang="pt-BR" altLang="pt-BR" sz="2000">
                <a:latin typeface="Times New Roman" panose="02020603050405020304" pitchFamily="18" charset="0"/>
              </a:rPr>
              <a:t>Social: Formas ocupacionais - grupos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C743F988-0CC6-46E5-AD76-85A2D532EA8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400" y="3048000"/>
            <a:ext cx="9906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9F029516-65D5-463B-8122-8B1D0D650E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05400" y="3048000"/>
            <a:ext cx="9906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A0A722D1-D938-4B4B-A77F-3283A03C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19400"/>
            <a:ext cx="685800" cy="1066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66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94FDB24E-2E51-4511-AE0B-E5DFB28AA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352800"/>
            <a:ext cx="76200" cy="15240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B9A81772-ABD5-4E49-B7FE-15B8EAEAD3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505200"/>
            <a:ext cx="76200" cy="7620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E70D25CC-F807-43A0-B994-1392316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86C39EA2-D4AC-4160-9B81-940BEA3C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86200"/>
            <a:ext cx="2209800" cy="2819400"/>
          </a:xfrm>
          <a:prstGeom prst="rect">
            <a:avLst/>
          </a:prstGeom>
          <a:solidFill>
            <a:schemeClr val="bg1"/>
          </a:solidFill>
          <a:ln w="12700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t-BR" altLang="pt-BR" sz="1800" b="1">
                <a:latin typeface="Times New Roman" panose="02020603050405020304" pitchFamily="18" charset="0"/>
              </a:rPr>
              <a:t>Subsistemas:</a:t>
            </a:r>
            <a:endParaRPr lang="pt-BR" altLang="pt-BR" sz="1800">
              <a:latin typeface="Times New Roman" panose="02020603050405020304" pitchFamily="18" charset="0"/>
            </a:endParaRPr>
          </a:p>
          <a:p>
            <a:pPr eaLnBrk="0" hangingPunct="0"/>
            <a:r>
              <a:rPr lang="pt-BR" altLang="pt-BR" sz="1800" u="sng">
                <a:latin typeface="Times New Roman" panose="02020603050405020304" pitchFamily="18" charset="0"/>
              </a:rPr>
              <a:t>Vontade:</a:t>
            </a:r>
            <a:endParaRPr lang="pt-BR" altLang="pt-BR" sz="1800">
              <a:latin typeface="Times New Roman" panose="02020603050405020304" pitchFamily="18" charset="0"/>
            </a:endParaRPr>
          </a:p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- Causação Pessoal</a:t>
            </a:r>
          </a:p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- Valores</a:t>
            </a:r>
          </a:p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- Interesses</a:t>
            </a:r>
          </a:p>
          <a:p>
            <a:pPr eaLnBrk="0" hangingPunct="0"/>
            <a:r>
              <a:rPr lang="pt-BR" altLang="pt-BR" sz="1800" u="sng">
                <a:latin typeface="Times New Roman" panose="02020603050405020304" pitchFamily="18" charset="0"/>
              </a:rPr>
              <a:t>Hábito:</a:t>
            </a:r>
            <a:endParaRPr lang="pt-BR" altLang="pt-BR" sz="1800">
              <a:latin typeface="Times New Roman" panose="02020603050405020304" pitchFamily="18" charset="0"/>
            </a:endParaRPr>
          </a:p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- Papéis</a:t>
            </a:r>
          </a:p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- Hábitos</a:t>
            </a:r>
          </a:p>
          <a:p>
            <a:pPr eaLnBrk="0" hangingPunct="0"/>
            <a:r>
              <a:rPr lang="pt-BR" altLang="pt-BR" sz="1800" u="sng">
                <a:latin typeface="Times New Roman" panose="02020603050405020304" pitchFamily="18" charset="0"/>
              </a:rPr>
              <a:t>Desempenho</a:t>
            </a:r>
            <a:r>
              <a:rPr lang="pt-BR" altLang="pt-BR" sz="1800"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Mente-Cérebro-Corpo</a:t>
            </a:r>
          </a:p>
        </p:txBody>
      </p:sp>
      <p:sp>
        <p:nvSpPr>
          <p:cNvPr id="11274" name="AutoShape 10">
            <a:extLst>
              <a:ext uri="{FF2B5EF4-FFF2-40B4-BE49-F238E27FC236}">
                <a16:creationId xmlns:a16="http://schemas.microsoft.com/office/drawing/2014/main" id="{BF86C338-AE52-48EB-BDA6-14599C14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72000"/>
            <a:ext cx="3352800" cy="1828800"/>
          </a:xfrm>
          <a:custGeom>
            <a:avLst/>
            <a:gdLst>
              <a:gd name="G0" fmla="+- 15638 0 0"/>
              <a:gd name="G1" fmla="+- 2419 0 0"/>
              <a:gd name="G2" fmla="+- 21600 0 2419"/>
              <a:gd name="G3" fmla="+- 10800 0 2419"/>
              <a:gd name="G4" fmla="+- 21600 0 15638"/>
              <a:gd name="G5" fmla="*/ G4 G3 10800"/>
              <a:gd name="G6" fmla="+- 21600 0 G5"/>
              <a:gd name="T0" fmla="*/ 15638 w 21600"/>
              <a:gd name="T1" fmla="*/ 0 h 21600"/>
              <a:gd name="T2" fmla="*/ 0 w 21600"/>
              <a:gd name="T3" fmla="*/ 10800 h 21600"/>
              <a:gd name="T4" fmla="*/ 156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638" y="0"/>
                </a:moveTo>
                <a:lnTo>
                  <a:pt x="15638" y="2419"/>
                </a:lnTo>
                <a:lnTo>
                  <a:pt x="3375" y="2419"/>
                </a:lnTo>
                <a:lnTo>
                  <a:pt x="3375" y="19181"/>
                </a:lnTo>
                <a:lnTo>
                  <a:pt x="15638" y="19181"/>
                </a:lnTo>
                <a:lnTo>
                  <a:pt x="156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419"/>
                </a:moveTo>
                <a:lnTo>
                  <a:pt x="1350" y="19181"/>
                </a:lnTo>
                <a:lnTo>
                  <a:pt x="2700" y="19181"/>
                </a:lnTo>
                <a:lnTo>
                  <a:pt x="2700" y="2419"/>
                </a:lnTo>
                <a:close/>
              </a:path>
              <a:path w="21600" h="21600">
                <a:moveTo>
                  <a:pt x="0" y="2419"/>
                </a:moveTo>
                <a:lnTo>
                  <a:pt x="0" y="19181"/>
                </a:lnTo>
                <a:lnTo>
                  <a:pt x="675" y="19181"/>
                </a:lnTo>
                <a:lnTo>
                  <a:pt x="675" y="24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5E2DCBBA-3E35-455F-9B97-9A02031C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6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Pressiona</a:t>
            </a: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9067DB73-281E-4662-A0F9-D1B7FA03D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3147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800">
                <a:latin typeface="Times New Roman" panose="02020603050405020304" pitchFamily="18" charset="0"/>
              </a:rPr>
              <a:t>Fornece</a:t>
            </a: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33FD4F41-8D92-42B3-8B95-C7268AF4B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953000"/>
            <a:ext cx="28352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pt-BR" altLang="pt-BR" sz="1600" b="1">
              <a:latin typeface="Times New Roman" panose="02020603050405020304" pitchFamily="18" charset="0"/>
            </a:endParaRPr>
          </a:p>
          <a:p>
            <a:pPr eaLnBrk="0" hangingPunct="0"/>
            <a:r>
              <a:rPr lang="pt-BR" altLang="pt-BR" sz="1600" b="1">
                <a:latin typeface="Times New Roman" panose="02020603050405020304" pitchFamily="18" charset="0"/>
              </a:rPr>
              <a:t>Comportamento Ocupacional:</a:t>
            </a:r>
          </a:p>
          <a:p>
            <a:pPr eaLnBrk="0" hangingPunct="0"/>
            <a:r>
              <a:rPr lang="pt-BR" altLang="pt-BR" sz="1600">
                <a:latin typeface="Times New Roman" panose="02020603050405020304" pitchFamily="18" charset="0"/>
              </a:rPr>
              <a:t>motor, processo e habilidades </a:t>
            </a:r>
          </a:p>
          <a:p>
            <a:pPr eaLnBrk="0" hangingPunct="0"/>
            <a:r>
              <a:rPr lang="pt-BR" altLang="pt-BR" sz="1600">
                <a:latin typeface="Times New Roman" panose="02020603050405020304" pitchFamily="18" charset="0"/>
              </a:rPr>
              <a:t>de comunicação e interação</a:t>
            </a:r>
          </a:p>
        </p:txBody>
      </p:sp>
      <p:sp>
        <p:nvSpPr>
          <p:cNvPr id="11278" name="Arc 14">
            <a:extLst>
              <a:ext uri="{FF2B5EF4-FFF2-40B4-BE49-F238E27FC236}">
                <a16:creationId xmlns:a16="http://schemas.microsoft.com/office/drawing/2014/main" id="{C7338BCC-8982-4DDE-92A7-04A6050C65C1}"/>
              </a:ext>
            </a:extLst>
          </p:cNvPr>
          <p:cNvSpPr>
            <a:spLocks/>
          </p:cNvSpPr>
          <p:nvPr/>
        </p:nvSpPr>
        <p:spPr bwMode="auto">
          <a:xfrm flipH="1" flipV="1">
            <a:off x="3352800" y="3581400"/>
            <a:ext cx="1524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3B747-BF4E-446C-86C4-985452FD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outro modo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49FFC4-1F91-4327-BB30-B7E43663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13C1-3EE7-42FA-9EDF-F2559E6E93A2}" type="slidenum">
              <a:rPr lang="pt-BR" altLang="pt-BR" smtClean="0"/>
              <a:pPr/>
              <a:t>11</a:t>
            </a:fld>
            <a:endParaRPr lang="pt-BR" altLang="pt-BR"/>
          </a:p>
        </p:txBody>
      </p:sp>
      <p:pic>
        <p:nvPicPr>
          <p:cNvPr id="24578" name="Picture 2" descr="Resultado de imagem para model of human occupation model of human occupation model of human occupation">
            <a:extLst>
              <a:ext uri="{FF2B5EF4-FFF2-40B4-BE49-F238E27FC236}">
                <a16:creationId xmlns:a16="http://schemas.microsoft.com/office/drawing/2014/main" id="{9F912BF7-D90A-4CE5-BD40-6A9D4293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772609" cy="38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82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2588E07-FD9F-4DB1-A3F9-241A7BD91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56" y="533400"/>
            <a:ext cx="8442136" cy="1293028"/>
          </a:xfrm>
        </p:spPr>
        <p:txBody>
          <a:bodyPr/>
          <a:lstStyle/>
          <a:p>
            <a:r>
              <a:rPr lang="pt-BR" altLang="pt-BR" sz="2800" dirty="0"/>
              <a:t>Principais conceitos associado ao MOHO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DEEC444-30EE-4F72-BB6F-3585F5D62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2224" y="1789386"/>
            <a:ext cx="8559552" cy="45352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altLang="pt-BR" sz="2000" dirty="0"/>
              <a:t>Um comportamento novo se estabelece pela repetição –atuando continuamente como músico, cozinheiro ou jogador de futebol, uma pessoa se torna gradativamente um deles. Se tais comportamentos são interrompidos os papéis e as habilidades desaparecem.</a:t>
            </a:r>
          </a:p>
          <a:p>
            <a:pPr>
              <a:lnSpc>
                <a:spcPct val="120000"/>
              </a:lnSpc>
            </a:pPr>
            <a:endParaRPr lang="pt-BR" altLang="pt-BR" sz="1050" dirty="0"/>
          </a:p>
          <a:p>
            <a:pPr>
              <a:lnSpc>
                <a:spcPct val="120000"/>
              </a:lnSpc>
            </a:pPr>
            <a:r>
              <a:rPr lang="pt-BR" altLang="pt-BR" sz="2000" dirty="0"/>
              <a:t>A mudança pode ser produzida por alterações dentro da organização do sistema interno ou por mudanças externas a ele.</a:t>
            </a:r>
          </a:p>
          <a:p>
            <a:pPr>
              <a:lnSpc>
                <a:spcPct val="120000"/>
              </a:lnSpc>
            </a:pPr>
            <a:endParaRPr lang="pt-BR" altLang="pt-BR" sz="1050" dirty="0"/>
          </a:p>
          <a:p>
            <a:pPr>
              <a:lnSpc>
                <a:spcPct val="120000"/>
              </a:lnSpc>
            </a:pPr>
            <a:r>
              <a:rPr lang="pt-BR" altLang="pt-BR" sz="2000" dirty="0"/>
              <a:t>A mudança, às vezes, pode ser dramática e produzir toda uma nova organização em curto prazo de tempo.</a:t>
            </a:r>
          </a:p>
          <a:p>
            <a:pPr>
              <a:lnSpc>
                <a:spcPct val="120000"/>
              </a:lnSpc>
            </a:pPr>
            <a:endParaRPr lang="pt-BR" altLang="pt-BR" sz="1050" dirty="0"/>
          </a:p>
          <a:p>
            <a:pPr>
              <a:lnSpc>
                <a:spcPct val="120000"/>
              </a:lnSpc>
            </a:pPr>
            <a:r>
              <a:rPr lang="pt-BR" altLang="pt-BR" sz="2000" dirty="0"/>
              <a:t>Um pequena mudança, às vezes, pode ser a chave para grandes mudanças no comportamento.</a:t>
            </a:r>
          </a:p>
          <a:p>
            <a:pPr>
              <a:lnSpc>
                <a:spcPct val="120000"/>
              </a:lnSpc>
            </a:pPr>
            <a:endParaRPr lang="pt-BR" altLang="pt-BR" sz="1000" dirty="0"/>
          </a:p>
          <a:p>
            <a:pPr>
              <a:lnSpc>
                <a:spcPct val="120000"/>
              </a:lnSpc>
            </a:pPr>
            <a:r>
              <a:rPr lang="pt-BR" altLang="pt-BR" sz="2000" dirty="0"/>
              <a:t>O sistema humano muda continuamente e se adapta: “a organização a cada momento é um reflexo do processo dinâmico da vida”</a:t>
            </a:r>
          </a:p>
          <a:p>
            <a:pPr>
              <a:lnSpc>
                <a:spcPct val="120000"/>
              </a:lnSpc>
            </a:pPr>
            <a:endParaRPr lang="pt-BR" altLang="pt-BR" sz="20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363322-71DA-4E26-8BA3-D04EB385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FE3E-206D-4411-AC0F-DB1838552B7F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66952-AC5F-47A2-A485-565386A0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08BC6E-7AAE-4851-8026-1EB485E7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13C1-3EE7-42FA-9EDF-F2559E6E93A2}" type="slidenum">
              <a:rPr lang="pt-BR" altLang="pt-BR" smtClean="0"/>
              <a:pPr/>
              <a:t>13</a:t>
            </a:fld>
            <a:endParaRPr lang="pt-BR" altLang="pt-BR"/>
          </a:p>
        </p:txBody>
      </p:sp>
      <p:pic>
        <p:nvPicPr>
          <p:cNvPr id="26626" name="Picture 2" descr="Resultado de imagem para model of human occupation model of human occupation model of human occupation">
            <a:extLst>
              <a:ext uri="{FF2B5EF4-FFF2-40B4-BE49-F238E27FC236}">
                <a16:creationId xmlns:a16="http://schemas.microsoft.com/office/drawing/2014/main" id="{098D365A-C87E-4E39-BE31-D5F76ADF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88" y="2721571"/>
            <a:ext cx="6463824" cy="23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12834-48E3-48B9-A36A-A278FF64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63A80-A08A-4ECB-9D2F-75EF86B0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17712"/>
            <a:ext cx="8343528" cy="4306887"/>
          </a:xfrm>
        </p:spPr>
        <p:txBody>
          <a:bodyPr>
            <a:normAutofit fontScale="92500" lnSpcReduction="10000"/>
          </a:bodyPr>
          <a:lstStyle/>
          <a:p>
            <a:r>
              <a:rPr lang="pt-BR" sz="1800" dirty="0"/>
              <a:t>1990: Artigo sobre o modelo foi traduzido por Maria Auxiliadora Ferrari e publicado na Revista de TO da USP.</a:t>
            </a:r>
          </a:p>
          <a:p>
            <a:endParaRPr lang="pt-BR" sz="1800" dirty="0"/>
          </a:p>
          <a:p>
            <a:r>
              <a:rPr lang="pt-BR" sz="1800" dirty="0"/>
              <a:t>2005: CORDEIRO, J. J. R. Validação da lista de identificação de papéis ocupacionais em pacientes portadores de doença pulmonar obstrutiva crônica (DPOC) no Brasil. 2005. 111 f. Dissertação (Mestrado em Ciências da Saúde)-Universidade Federal de São Paulo, São Paulo, 2005.</a:t>
            </a:r>
          </a:p>
          <a:p>
            <a:endParaRPr lang="pt-BR" sz="1800" dirty="0"/>
          </a:p>
          <a:p>
            <a:r>
              <a:rPr lang="pt-BR" sz="1800" dirty="0"/>
              <a:t>2007: CORDEIRO, J. J. R. </a:t>
            </a:r>
            <a:r>
              <a:rPr lang="pt-BR" altLang="pt-BR" sz="1800" dirty="0"/>
              <a:t>CAMELIER, A. ; OAKLEY, F. ; JARDIM, J. R. . Cross-cultural </a:t>
            </a:r>
            <a:r>
              <a:rPr lang="pt-BR" altLang="pt-BR" sz="1800" dirty="0" err="1"/>
              <a:t>reproducibility</a:t>
            </a:r>
            <a:r>
              <a:rPr lang="pt-BR" altLang="pt-BR" sz="1800" dirty="0"/>
              <a:t> </a:t>
            </a:r>
            <a:r>
              <a:rPr lang="pt-BR" altLang="pt-BR" sz="1800" dirty="0" err="1"/>
              <a:t>of</a:t>
            </a:r>
            <a:r>
              <a:rPr lang="pt-BR" altLang="pt-BR" sz="1800" dirty="0"/>
              <a:t> </a:t>
            </a:r>
            <a:r>
              <a:rPr lang="pt-BR" altLang="pt-BR" sz="1800" dirty="0" err="1"/>
              <a:t>the</a:t>
            </a:r>
            <a:r>
              <a:rPr lang="pt-BR" altLang="pt-BR" sz="1800" dirty="0"/>
              <a:t> </a:t>
            </a:r>
            <a:r>
              <a:rPr lang="pt-BR" altLang="pt-BR" sz="1800" dirty="0" err="1"/>
              <a:t>Brazilian</a:t>
            </a:r>
            <a:r>
              <a:rPr lang="pt-BR" altLang="pt-BR" sz="1800" dirty="0"/>
              <a:t> </a:t>
            </a:r>
            <a:r>
              <a:rPr lang="pt-BR" altLang="pt-BR" sz="1800" dirty="0" err="1"/>
              <a:t>Portuguese</a:t>
            </a:r>
            <a:r>
              <a:rPr lang="pt-BR" altLang="pt-BR" sz="1800" dirty="0"/>
              <a:t> </a:t>
            </a:r>
            <a:r>
              <a:rPr lang="pt-BR" altLang="pt-BR" sz="1800" dirty="0" err="1"/>
              <a:t>version</a:t>
            </a:r>
            <a:r>
              <a:rPr lang="pt-BR" altLang="pt-BR" sz="1800" dirty="0"/>
              <a:t> </a:t>
            </a:r>
            <a:r>
              <a:rPr lang="pt-BR" altLang="pt-BR" sz="1800" dirty="0" err="1"/>
              <a:t>of</a:t>
            </a:r>
            <a:r>
              <a:rPr lang="pt-BR" altLang="pt-BR" sz="1800" dirty="0"/>
              <a:t> </a:t>
            </a:r>
            <a:r>
              <a:rPr lang="pt-BR" altLang="pt-BR" sz="1800" dirty="0" err="1"/>
              <a:t>the</a:t>
            </a:r>
            <a:r>
              <a:rPr lang="pt-BR" altLang="pt-BR" sz="1800" dirty="0"/>
              <a:t> Role Checklist for </a:t>
            </a:r>
            <a:r>
              <a:rPr lang="pt-BR" altLang="pt-BR" sz="1800" dirty="0" err="1"/>
              <a:t>persons</a:t>
            </a:r>
            <a:r>
              <a:rPr lang="pt-BR" altLang="pt-BR" sz="1800" dirty="0"/>
              <a:t> </a:t>
            </a:r>
            <a:r>
              <a:rPr lang="pt-BR" altLang="pt-BR" sz="1800" dirty="0" err="1"/>
              <a:t>with</a:t>
            </a:r>
            <a:r>
              <a:rPr lang="pt-BR" altLang="pt-BR" sz="1800" dirty="0"/>
              <a:t> </a:t>
            </a:r>
            <a:r>
              <a:rPr lang="pt-BR" altLang="pt-BR" sz="1800" dirty="0" err="1"/>
              <a:t>chronic</a:t>
            </a:r>
            <a:r>
              <a:rPr lang="pt-BR" altLang="pt-BR" sz="1800" dirty="0"/>
              <a:t> </a:t>
            </a:r>
            <a:r>
              <a:rPr lang="pt-BR" altLang="pt-BR" sz="1800" dirty="0" err="1"/>
              <a:t>obstructive</a:t>
            </a:r>
            <a:r>
              <a:rPr lang="pt-BR" altLang="pt-BR" sz="1800" dirty="0"/>
              <a:t> </a:t>
            </a:r>
            <a:r>
              <a:rPr lang="pt-BR" altLang="pt-BR" sz="1800" dirty="0" err="1"/>
              <a:t>pulmonary</a:t>
            </a:r>
            <a:r>
              <a:rPr lang="pt-BR" altLang="pt-BR" sz="1800" dirty="0"/>
              <a:t> </a:t>
            </a:r>
            <a:r>
              <a:rPr lang="pt-BR" altLang="pt-BR" sz="1800" dirty="0" err="1"/>
              <a:t>disease</a:t>
            </a:r>
            <a:r>
              <a:rPr lang="pt-BR" altLang="pt-BR" sz="1800" dirty="0"/>
              <a:t>. The American </a:t>
            </a:r>
            <a:r>
              <a:rPr lang="pt-BR" altLang="pt-BR" sz="1800" dirty="0" err="1"/>
              <a:t>Journal</a:t>
            </a:r>
            <a:r>
              <a:rPr lang="pt-BR" altLang="pt-BR" sz="1800" dirty="0"/>
              <a:t> </a:t>
            </a:r>
            <a:r>
              <a:rPr lang="pt-BR" altLang="pt-BR" sz="1800" dirty="0" err="1"/>
              <a:t>of</a:t>
            </a:r>
            <a:r>
              <a:rPr lang="pt-BR" altLang="pt-BR" sz="1800" dirty="0"/>
              <a:t> </a:t>
            </a:r>
            <a:r>
              <a:rPr lang="pt-BR" altLang="pt-BR" sz="1800" dirty="0" err="1"/>
              <a:t>Occupational</a:t>
            </a:r>
            <a:r>
              <a:rPr lang="pt-BR" altLang="pt-BR" sz="1800" dirty="0"/>
              <a:t> </a:t>
            </a:r>
            <a:r>
              <a:rPr lang="pt-BR" altLang="pt-BR" sz="1800" dirty="0" err="1"/>
              <a:t>Therapy</a:t>
            </a:r>
            <a:r>
              <a:rPr lang="pt-BR" altLang="pt-BR" sz="1800" dirty="0"/>
              <a:t>, v. 61, p. 33-40, 2007. </a:t>
            </a:r>
          </a:p>
          <a:p>
            <a:endParaRPr lang="pt-BR" altLang="pt-BR" sz="1800" dirty="0"/>
          </a:p>
          <a:p>
            <a:r>
              <a:rPr lang="pt-BR" sz="1800" dirty="0"/>
              <a:t>Depois de 2010: várias publicações brasileiras sobre os papéis ocupacionais. </a:t>
            </a:r>
          </a:p>
          <a:p>
            <a:endParaRPr lang="pt-BR" sz="18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B692FC-7D14-4595-85BA-7796F411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A29D-751C-4D98-AB64-360B50676057}" type="slidenum">
              <a:rPr lang="pt-BR" altLang="pt-BR" smtClean="0"/>
              <a:pPr/>
              <a:t>14</a:t>
            </a:fld>
            <a:endParaRPr lang="pt-BR" altLang="pt-BR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FC1FE8A2-4493-43D2-A335-63458CD4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88" y="-60325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1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29DBA-3F66-464F-B66D-2CD43292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3539562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cs typeface="Athelas Regular"/>
              </a:rPr>
              <a:t>Modelo canadense de desempenho ocupacional (1997, 2002)</a:t>
            </a:r>
            <a:br>
              <a:rPr lang="pt-BR" sz="3200" dirty="0">
                <a:cs typeface="Athelas Regular"/>
              </a:rPr>
            </a:br>
            <a:br>
              <a:rPr lang="pt-BR" sz="3200" dirty="0">
                <a:cs typeface="Athelas Regular"/>
              </a:rPr>
            </a:br>
            <a:r>
              <a:rPr lang="pt-BR" sz="3200" dirty="0">
                <a:cs typeface="Athelas Regular"/>
              </a:rPr>
              <a:t>Modelo canadense de desempenho e engajamento ocupacional (2007)</a:t>
            </a:r>
            <a:br>
              <a:rPr lang="pt-BR" sz="3200" dirty="0">
                <a:cs typeface="Athelas Regular"/>
              </a:rPr>
            </a:br>
            <a:br>
              <a:rPr lang="pt-BR" sz="3200" dirty="0">
                <a:cs typeface="Athelas Regular"/>
              </a:rPr>
            </a:br>
            <a:r>
              <a:rPr lang="pt-BR" sz="3200" dirty="0">
                <a:cs typeface="Athelas Regular"/>
              </a:rPr>
              <a:t>Medida canadense de Desempenho Ocupacional</a:t>
            </a:r>
            <a:br>
              <a:rPr lang="pt-BR" sz="3200" dirty="0">
                <a:cs typeface="Athelas Regular"/>
              </a:rPr>
            </a:br>
            <a:endParaRPr lang="pt-BR" sz="32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BF4863-17A2-4FE3-899F-9F5FAB86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A2F-8E32-4F34-BCA7-0848E961ECC8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46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9D958A-1161-4A82-908C-78A1A3954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3200" b="1" dirty="0"/>
              <a:t>O Modelo Canadense de Desempenho  Ocupacional (CMOP), 1997, 2002</a:t>
            </a:r>
            <a:endParaRPr lang="pt-BR" altLang="pt-BR" sz="32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A845F97-F564-4DD8-A754-364F616EE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altLang="pt-BR" sz="2400" dirty="0"/>
              <a:t> Iniciativa conjunta da Associação Canadense de </a:t>
            </a:r>
            <a:r>
              <a:rPr lang="pt-BR" sz="2400" dirty="0">
                <a:cs typeface="Athelas Regular"/>
              </a:rPr>
              <a:t>Terapeutas Ocupacionais</a:t>
            </a:r>
            <a:r>
              <a:rPr lang="pt-BR" altLang="pt-BR" sz="2400" dirty="0"/>
              <a:t> e do Departamento Canadense de Saúde e Bem-Estar Nacional.</a:t>
            </a:r>
          </a:p>
          <a:p>
            <a:pPr>
              <a:lnSpc>
                <a:spcPct val="90000"/>
              </a:lnSpc>
            </a:pPr>
            <a:endParaRPr lang="pt-BR" altLang="pt-BR" sz="24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Oferecer orientações claras para a prática, incorporando material que pudesse ser usado para estabelecer padrões e promover a garantia de qualidade.</a:t>
            </a:r>
          </a:p>
          <a:p>
            <a:pPr>
              <a:lnSpc>
                <a:spcPct val="90000"/>
              </a:lnSpc>
            </a:pPr>
            <a:endParaRPr lang="pt-BR" altLang="pt-BR" sz="24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Objetivo fundamental: desenvolver uma mensuração dos resultados da terapia ocupacional.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5B4C14-CBC9-4DE0-BB10-CD144F96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69F3-E402-4625-81DC-44E032F58375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776ECBE-9440-4D16-A76E-D37FF0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764373"/>
            <a:ext cx="8298120" cy="1293028"/>
          </a:xfrm>
        </p:spPr>
        <p:txBody>
          <a:bodyPr>
            <a:normAutofit fontScale="90000"/>
          </a:bodyPr>
          <a:lstStyle/>
          <a:p>
            <a:r>
              <a:rPr lang="pt-BR" altLang="pt-BR" sz="3600" dirty="0"/>
              <a:t>Fundamentos conceituais do CMOP</a:t>
            </a:r>
            <a:br>
              <a:rPr lang="pt-BR" altLang="pt-BR" sz="2400" dirty="0"/>
            </a:br>
            <a:r>
              <a:rPr lang="pt-BR" altLang="pt-BR" sz="2400" dirty="0"/>
              <a:t>(</a:t>
            </a:r>
            <a:r>
              <a:rPr lang="pt-BR" altLang="pt-BR" sz="2400" dirty="0" err="1"/>
              <a:t>Hagedorn</a:t>
            </a:r>
            <a:r>
              <a:rPr lang="pt-BR" altLang="pt-BR" sz="2400" dirty="0"/>
              <a:t>, 1999)</a:t>
            </a:r>
            <a:endParaRPr lang="pt-BR" altLang="pt-BR" sz="36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8F3EEC-68F0-4482-AEE2-77648438C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altLang="pt-BR" sz="2400" dirty="0"/>
              <a:t>O cliente, individualmente é uma parte essencial da prática da TO.</a:t>
            </a:r>
          </a:p>
          <a:p>
            <a:pPr>
              <a:lnSpc>
                <a:spcPct val="90000"/>
              </a:lnSpc>
            </a:pPr>
            <a:endParaRPr lang="pt-BR" altLang="pt-BR" sz="10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O cliente deve ser tratado de maneira holística.</a:t>
            </a:r>
          </a:p>
          <a:p>
            <a:pPr>
              <a:lnSpc>
                <a:spcPct val="90000"/>
              </a:lnSpc>
            </a:pPr>
            <a:endParaRPr lang="pt-BR" altLang="pt-BR" sz="10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A análise e a adaptação da atividade podem ser usadas para efetuar mudanças no desempenho individual do cliente.</a:t>
            </a:r>
          </a:p>
          <a:p>
            <a:pPr>
              <a:lnSpc>
                <a:spcPct val="90000"/>
              </a:lnSpc>
            </a:pPr>
            <a:endParaRPr lang="pt-BR" altLang="pt-BR" sz="10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O estágio de desenvolvimento do cliente é de suma importância no processo de terapia.</a:t>
            </a:r>
          </a:p>
          <a:p>
            <a:pPr>
              <a:lnSpc>
                <a:spcPct val="90000"/>
              </a:lnSpc>
            </a:pPr>
            <a:endParaRPr lang="pt-BR" altLang="pt-BR" sz="10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Deve-se considerar as expectativas do papel do cliente na avaliação de seu desempenho.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B188D1-8C84-47A9-A846-503910D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579D-265A-4006-A106-0CFFCB7B42FF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36" y="764373"/>
            <a:ext cx="8003504" cy="1293028"/>
          </a:xfrm>
        </p:spPr>
        <p:txBody>
          <a:bodyPr>
            <a:normAutofit/>
          </a:bodyPr>
          <a:lstStyle/>
          <a:p>
            <a:r>
              <a:rPr lang="pt-BR" noProof="0" dirty="0">
                <a:latin typeface="Athelas Regular"/>
                <a:cs typeface="Athelas Regular"/>
              </a:rPr>
              <a:t>Características do modelo canadense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25272"/>
              </p:ext>
            </p:extLst>
          </p:nvPr>
        </p:nvGraphicFramePr>
        <p:xfrm>
          <a:off x="774700" y="2057401"/>
          <a:ext cx="8003504" cy="403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84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3C63111-22C2-467E-97C5-56A3541B6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Desempenho ocupacional</a:t>
            </a:r>
          </a:p>
        </p:txBody>
      </p:sp>
      <p:sp>
        <p:nvSpPr>
          <p:cNvPr id="15" name="Espaço Reservado para Número de Slide 4">
            <a:extLst>
              <a:ext uri="{FF2B5EF4-FFF2-40B4-BE49-F238E27FC236}">
                <a16:creationId xmlns:a16="http://schemas.microsoft.com/office/drawing/2014/main" id="{F30DEC78-B30D-48FC-B6B5-DDC679EB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9E3A-A4F0-4F39-8FE8-9B1B01E34E47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7DF2B335-D808-4C7C-B661-F607EB09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133600"/>
            <a:ext cx="3124200" cy="2438400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BB6449BA-8FBF-4ACC-B3FA-1AF7CC53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57600"/>
            <a:ext cx="3124200" cy="2438400"/>
          </a:xfrm>
          <a:prstGeom prst="ellipse">
            <a:avLst/>
          </a:pr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3DBFC811-A30D-4759-B8F9-EFCB2649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33800"/>
            <a:ext cx="3124200" cy="24384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F3BE4808-68CA-4937-990B-7D0D7A1A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86000"/>
            <a:ext cx="332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imes New Roman" panose="02020603050405020304" pitchFamily="18" charset="0"/>
              </a:rPr>
              <a:t>Desempenho ocupacional</a:t>
            </a: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3EA245AF-97B3-4B9D-9AF9-F291581818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895600"/>
            <a:ext cx="160020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66EB227D-2AA3-45E7-91B7-ED7B65BF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327275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imes New Roman" panose="02020603050405020304" pitchFamily="18" charset="0"/>
              </a:rPr>
              <a:t>pessoa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418B3589-EE2D-42CA-9FB3-206C08C2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6894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imes New Roman" panose="02020603050405020304" pitchFamily="18" charset="0"/>
              </a:rPr>
              <a:t>ocupação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5EBDE806-6C00-4A05-BC23-128C16D3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4841875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imes New Roman" panose="02020603050405020304" pitchFamily="18" charset="0"/>
              </a:rPr>
              <a:t>ambiente</a:t>
            </a:r>
          </a:p>
        </p:txBody>
      </p:sp>
      <p:cxnSp>
        <p:nvCxnSpPr>
          <p:cNvPr id="15378" name="AutoShape 18">
            <a:extLst>
              <a:ext uri="{FF2B5EF4-FFF2-40B4-BE49-F238E27FC236}">
                <a16:creationId xmlns:a16="http://schemas.microsoft.com/office/drawing/2014/main" id="{D5691A32-703E-4024-BB9F-46E64CF3CE28}"/>
              </a:ext>
            </a:extLst>
          </p:cNvPr>
          <p:cNvCxnSpPr>
            <a:cxnSpLocks noChangeShapeType="1"/>
            <a:stCxn id="15367" idx="7"/>
            <a:endCxn id="15367" idx="7"/>
          </p:cNvCxnSpPr>
          <p:nvPr/>
        </p:nvCxnSpPr>
        <p:spPr bwMode="auto">
          <a:xfrm>
            <a:off x="4572000" y="40909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4" name="Oval 24">
            <a:extLst>
              <a:ext uri="{FF2B5EF4-FFF2-40B4-BE49-F238E27FC236}">
                <a16:creationId xmlns:a16="http://schemas.microsoft.com/office/drawing/2014/main" id="{B03ACF16-D34D-4E21-BC13-5BC4217A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62400"/>
            <a:ext cx="990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F94B5E0-C0BD-40EE-91A5-460E3754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E0D55B5-D455-4035-9D7B-E280C022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47" y="1700808"/>
            <a:ext cx="7955280" cy="4968552"/>
          </a:xfrm>
        </p:spPr>
        <p:txBody>
          <a:bodyPr>
            <a:noAutofit/>
          </a:bodyPr>
          <a:lstStyle/>
          <a:p>
            <a:r>
              <a:rPr lang="pt-BR" sz="1800" dirty="0"/>
              <a:t>Apresentar a compreensão acerca do que são Modelos de Terapia Ocupacional.</a:t>
            </a:r>
          </a:p>
          <a:p>
            <a:endParaRPr lang="pt-BR" sz="1800" dirty="0"/>
          </a:p>
          <a:p>
            <a:r>
              <a:rPr lang="pt-BR" sz="1800" dirty="0"/>
              <a:t>Apresentar o Modelo de Ocupação Humana.</a:t>
            </a:r>
          </a:p>
          <a:p>
            <a:endParaRPr lang="pt-BR" sz="1800" dirty="0"/>
          </a:p>
          <a:p>
            <a:r>
              <a:rPr lang="pt-BR" sz="1800" dirty="0"/>
              <a:t>Apresentar o </a:t>
            </a:r>
            <a:r>
              <a:rPr lang="pt-BR" sz="1800" dirty="0">
                <a:cs typeface="Athelas Regular"/>
              </a:rPr>
              <a:t>Modelo Canadense de Desempenho Ocupacional (1997, 2002), o Modelo Canadense de Desempenho e Engajamento Ocupacional (2007) e a Medida Canadense  de Desempenho Ocupacional.</a:t>
            </a:r>
          </a:p>
          <a:p>
            <a:endParaRPr lang="pt-BR" sz="1800" dirty="0">
              <a:cs typeface="Athelas Regular"/>
            </a:endParaRPr>
          </a:p>
          <a:p>
            <a:r>
              <a:rPr lang="pt-BR" sz="1800" dirty="0">
                <a:cs typeface="Athelas Regular"/>
              </a:rPr>
              <a:t>Apresentar a Terminologia Uniforme de Terapia Ocupacional da Associação Americana de Terapeutas Ocupacionais.</a:t>
            </a:r>
          </a:p>
          <a:p>
            <a:endParaRPr lang="pt-BR" sz="1800" dirty="0">
              <a:cs typeface="Athelas Regular"/>
            </a:endParaRPr>
          </a:p>
          <a:p>
            <a:r>
              <a:rPr lang="pt-BR" sz="1800" dirty="0">
                <a:cs typeface="Athelas Regular"/>
              </a:rPr>
              <a:t>Indicar produções nacionais que utilizam estes referenciais.</a:t>
            </a:r>
          </a:p>
          <a:p>
            <a:endParaRPr lang="pt-BR" sz="1800" dirty="0">
              <a:cs typeface="Athelas Regular"/>
            </a:endParaRP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5C18EB-92C0-412E-935B-9128075F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A0A0-CC97-4981-AB2D-AB5E15291D6B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36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1EF3C32-89F7-4561-985E-3B0B3FEB9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>
            <a:normAutofit/>
          </a:bodyPr>
          <a:lstStyle/>
          <a:p>
            <a:r>
              <a:rPr lang="pt-BR" altLang="pt-BR" sz="2400" dirty="0"/>
              <a:t>O Modelo Canadense de Desempenho Ocupacional</a:t>
            </a:r>
          </a:p>
        </p:txBody>
      </p:sp>
      <p:sp>
        <p:nvSpPr>
          <p:cNvPr id="16" name="Espaço Reservado para Número de Slide 4">
            <a:extLst>
              <a:ext uri="{FF2B5EF4-FFF2-40B4-BE49-F238E27FC236}">
                <a16:creationId xmlns:a16="http://schemas.microsoft.com/office/drawing/2014/main" id="{E66D90B1-5F3D-475B-A431-5C9433FF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B4DC-7CA3-4AA4-BB1D-C4E6CEEF483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906A1B1F-87F0-4524-A4FE-D3E66B33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7620000" cy="403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B17EBC69-2434-4DF7-B8F1-B837543C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0"/>
            <a:ext cx="58674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033B53D7-53AF-4747-AD88-4A5ACEE26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57600"/>
            <a:ext cx="3657600" cy="1371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Pessoa</a:t>
            </a:r>
          </a:p>
          <a:p>
            <a:pPr algn="ctr"/>
            <a:r>
              <a:rPr lang="pt-BR" altLang="pt-BR" dirty="0">
                <a:latin typeface="Times New Roman" panose="02020603050405020304" pitchFamily="18" charset="0"/>
              </a:rPr>
              <a:t>Físico-mental-sociocultural </a:t>
            </a:r>
          </a:p>
          <a:p>
            <a:pPr algn="ctr"/>
            <a:r>
              <a:rPr lang="pt-BR" altLang="pt-BR" dirty="0">
                <a:latin typeface="Times New Roman" panose="02020603050405020304" pitchFamily="18" charset="0"/>
              </a:rPr>
              <a:t>e espiritual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7E83925D-7C7B-4B70-B9B5-7740620D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3124200"/>
            <a:ext cx="148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Ocupação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DC7C57A2-12AA-4565-8A35-6B29C4BF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46675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Times New Roman" panose="02020603050405020304" pitchFamily="18" charset="0"/>
              </a:rPr>
              <a:t>Produtividade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E3266887-7281-43D2-B77C-0A88A43C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156075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Times New Roman" panose="02020603050405020304" pitchFamily="18" charset="0"/>
              </a:rPr>
              <a:t>Lazer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90E90E20-2F10-4B43-BC2D-00F28122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4689475"/>
            <a:ext cx="185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Auto-cuidado</a:t>
            </a:r>
            <a:endParaRPr lang="pt-BR" altLang="pt-BR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E84F5E33-7B38-439B-A163-42D64E0E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2555875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Ambiente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0F3BBB50-F653-4379-B77F-E66EE234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317875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>
                <a:latin typeface="Times New Roman" panose="02020603050405020304" pitchFamily="18" charset="0"/>
              </a:rPr>
              <a:t>Social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420213C5-202E-42EA-9092-E7EDFB5FB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5603875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latin typeface="Times New Roman" panose="02020603050405020304" pitchFamily="18" charset="0"/>
              </a:rPr>
              <a:t>Cultural</a:t>
            </a: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FDDAC1D-4B09-40FF-A49A-1E5C2202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2784475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>
                <a:latin typeface="Times New Roman" panose="02020603050405020304" pitchFamily="18" charset="0"/>
              </a:rPr>
              <a:t>Físico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CDED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45142"/>
            <a:ext cx="8229599" cy="5692122"/>
          </a:xfrm>
        </p:spPr>
      </p:pic>
    </p:spTree>
    <p:extLst>
      <p:ext uri="{BB962C8B-B14F-4D97-AF65-F5344CB8AC3E}">
        <p14:creationId xmlns:p14="http://schemas.microsoft.com/office/powerpoint/2010/main" val="283650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DIDA_CANADEN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6" t="1" r="-16524" b="1"/>
          <a:stretch/>
        </p:blipFill>
        <p:spPr>
          <a:xfrm>
            <a:off x="739775" y="542422"/>
            <a:ext cx="7662864" cy="5494841"/>
          </a:xfrm>
        </p:spPr>
      </p:pic>
    </p:spTree>
    <p:extLst>
      <p:ext uri="{BB962C8B-B14F-4D97-AF65-F5344CB8AC3E}">
        <p14:creationId xmlns:p14="http://schemas.microsoft.com/office/powerpoint/2010/main" val="362018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630362"/>
          </a:xfrm>
        </p:spPr>
        <p:txBody>
          <a:bodyPr>
            <a:normAutofit fontScale="90000"/>
          </a:bodyPr>
          <a:lstStyle/>
          <a:p>
            <a:pPr algn="r"/>
            <a:br>
              <a:rPr lang="pt-BR" sz="4000" noProof="0" dirty="0">
                <a:latin typeface="Athelas Regular"/>
                <a:cs typeface="Athelas Regular"/>
              </a:rPr>
            </a:br>
            <a:r>
              <a:rPr lang="pt-BR" sz="4000" noProof="0" dirty="0">
                <a:latin typeface="Athelas Regular"/>
                <a:cs typeface="Athelas Regular"/>
              </a:rPr>
              <a:t>Breve histórico da Medida Canadense</a:t>
            </a:r>
            <a:br>
              <a:rPr lang="pt-BR" sz="4000" noProof="0" dirty="0">
                <a:latin typeface="Athelas Regular"/>
                <a:cs typeface="Athelas Regular"/>
              </a:rPr>
            </a:br>
            <a:r>
              <a:rPr lang="pt-BR" sz="3100" noProof="0" dirty="0">
                <a:latin typeface="Athelas Regular"/>
                <a:cs typeface="Athelas Regular"/>
              </a:rPr>
              <a:t>(Lilian Magalhães)</a:t>
            </a:r>
            <a:endParaRPr lang="pt-BR" noProof="0" dirty="0">
              <a:latin typeface="Athelas Regular"/>
              <a:cs typeface="Athelas Regular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27847"/>
              </p:ext>
            </p:extLst>
          </p:nvPr>
        </p:nvGraphicFramePr>
        <p:xfrm>
          <a:off x="736600" y="2438400"/>
          <a:ext cx="8041604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40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373"/>
            <a:ext cx="8442136" cy="1293028"/>
          </a:xfrm>
        </p:spPr>
        <p:txBody>
          <a:bodyPr>
            <a:normAutofit/>
          </a:bodyPr>
          <a:lstStyle/>
          <a:p>
            <a:r>
              <a:rPr lang="pt-BR" sz="3200" noProof="0" dirty="0">
                <a:latin typeface="Athelas Regular"/>
                <a:cs typeface="Athelas Regular"/>
              </a:rPr>
              <a:t>Medida Canadense de desempenho ocupacional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347123"/>
              </p:ext>
            </p:extLst>
          </p:nvPr>
        </p:nvGraphicFramePr>
        <p:xfrm>
          <a:off x="723900" y="2438400"/>
          <a:ext cx="8054304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862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11" y="404664"/>
            <a:ext cx="8928992" cy="1630362"/>
          </a:xfrm>
        </p:spPr>
        <p:txBody>
          <a:bodyPr>
            <a:noAutofit/>
          </a:bodyPr>
          <a:lstStyle/>
          <a:p>
            <a:pPr algn="l"/>
            <a:r>
              <a:rPr lang="pt-BR" sz="3200" noProof="0" dirty="0">
                <a:latin typeface="Athelas Regular"/>
                <a:cs typeface="Athelas Regular"/>
              </a:rPr>
              <a:t>A abordagem centrada no cliente sustenta-se nas seguintes ações </a:t>
            </a:r>
            <a:r>
              <a:rPr lang="pt-BR" sz="1800" noProof="0" dirty="0">
                <a:latin typeface="Athelas Regular"/>
                <a:cs typeface="Athelas Regular"/>
              </a:rPr>
              <a:t>(L. Magalhães)</a:t>
            </a:r>
            <a:r>
              <a:rPr lang="pt-BR" sz="3200" noProof="0" dirty="0">
                <a:latin typeface="Athelas Regular"/>
                <a:cs typeface="Athelas Regular"/>
              </a:rPr>
              <a:t>:</a:t>
            </a:r>
            <a:br>
              <a:rPr lang="pt-BR" sz="3200" noProof="0" dirty="0">
                <a:latin typeface="Athelas Regular"/>
                <a:cs typeface="Athelas Regular"/>
              </a:rPr>
            </a:br>
            <a:endParaRPr lang="pt-BR" sz="3200" noProof="0" dirty="0">
              <a:latin typeface="Athelas Regular"/>
              <a:cs typeface="Athelas Regular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40907"/>
              </p:ext>
            </p:extLst>
          </p:nvPr>
        </p:nvGraphicFramePr>
        <p:xfrm>
          <a:off x="739775" y="1509889"/>
          <a:ext cx="7662864" cy="452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584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>
                <a:latin typeface="Athelas Regular"/>
                <a:cs typeface="Athelas Regular"/>
              </a:rPr>
              <a:t>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56093"/>
              </p:ext>
            </p:extLst>
          </p:nvPr>
        </p:nvGraphicFramePr>
        <p:xfrm>
          <a:off x="952500" y="2438400"/>
          <a:ext cx="7825704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847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61F98A8-8C15-4B69-B5EE-6D4F0185C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dirty="0"/>
              <a:t>Modelo do Processo de Desempenho Ocupacional: os sete estágios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F94393A-AE26-4B1D-AED6-D50C83BFC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9794" y="2374309"/>
            <a:ext cx="7772400" cy="4114800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pt-BR" altLang="pt-BR" sz="2000" dirty="0"/>
              <a:t>Nomear, validar e priorizar tópicos relativos ao desempenho ocupacional no que se refere ao </a:t>
            </a:r>
            <a:r>
              <a:rPr lang="pt-BR" altLang="pt-BR" sz="2000" dirty="0" err="1"/>
              <a:t>auto-cuidado</a:t>
            </a:r>
            <a:r>
              <a:rPr lang="pt-BR" altLang="pt-BR" sz="2000" dirty="0"/>
              <a:t>, produtividade e lazer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pt-BR" altLang="pt-BR" sz="2000" dirty="0"/>
              <a:t>Selecionar abordagens teóricas ( o TO seleciona, a partir do </a:t>
            </a:r>
            <a:r>
              <a:rPr lang="pt-BR" altLang="pt-BR" sz="2000" i="1" dirty="0"/>
              <a:t>input</a:t>
            </a:r>
            <a:r>
              <a:rPr lang="pt-BR" altLang="pt-BR" sz="2000" dirty="0"/>
              <a:t> do cliente, um ou mais abordagens que guiarão o processo).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pt-BR" altLang="pt-BR" sz="2000" dirty="0"/>
              <a:t>Identificar os componentes do desempenho ocupacional e as condições ambientais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pt-BR" altLang="pt-BR" sz="2000" dirty="0"/>
              <a:t>Identificar forças e recursos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pt-BR" altLang="pt-BR" sz="2000" dirty="0"/>
              <a:t>Negociar resultados almejados e desenvolver plano de ação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pt-BR" altLang="pt-BR" sz="2000" dirty="0"/>
              <a:t>Implementar plano de ação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pt-BR" altLang="pt-BR" sz="2000" dirty="0"/>
              <a:t>Avaliar Resultados do desempenho ocupacional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034071-7BD5-4746-9E61-2BAC9CB6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E5AF-DB08-430B-9BFF-0421AC3C7724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BA092-45F9-4B4E-A3EB-1F4146D1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64373"/>
            <a:ext cx="7722056" cy="1293028"/>
          </a:xfrm>
        </p:spPr>
        <p:txBody>
          <a:bodyPr>
            <a:noAutofit/>
          </a:bodyPr>
          <a:lstStyle/>
          <a:p>
            <a:r>
              <a:rPr lang="pt-BR" sz="2800" dirty="0"/>
              <a:t>Modelo Canadense de Desempenho e Engajamento- Ocupacional CMOP-E  </a:t>
            </a:r>
            <a:br>
              <a:rPr lang="pt-BR" sz="2800" dirty="0"/>
            </a:br>
            <a:r>
              <a:rPr lang="pt-BR" sz="2800" dirty="0"/>
              <a:t>2007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0A892-7DBB-4F33-AC6B-332478B10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Foco do modelo não restrito ao desempenho ocupacional, mas que também incorpora o conceito de engajamento ocupacional.</a:t>
            </a:r>
          </a:p>
          <a:p>
            <a:endParaRPr lang="pt-BR" dirty="0"/>
          </a:p>
          <a:p>
            <a:r>
              <a:rPr lang="pt-BR" dirty="0"/>
              <a:t>Exemplo de engajamento ocupacional </a:t>
            </a:r>
          </a:p>
          <a:p>
            <a:pPr lvl="1"/>
            <a:r>
              <a:rPr lang="pt-BR" dirty="0"/>
              <a:t>Estória de pai e filho que começaram a correr para angariar fundos para um colega de escola que ficou deficiente. Esta atividade continuou sendo realizada por eles por 4 décadas.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	(</a:t>
            </a:r>
            <a:r>
              <a:rPr lang="pt-BR" dirty="0" err="1"/>
              <a:t>Turpin</a:t>
            </a:r>
            <a:r>
              <a:rPr lang="pt-BR" dirty="0"/>
              <a:t> &amp; </a:t>
            </a:r>
            <a:r>
              <a:rPr lang="pt-BR" dirty="0" err="1"/>
              <a:t>Iwama</a:t>
            </a:r>
            <a:r>
              <a:rPr lang="pt-BR" dirty="0"/>
              <a:t>, 2011)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03E562-326C-471E-91CA-7CEDB6F9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A29D-751C-4D98-AB64-360B50676057}" type="slidenum">
              <a:rPr lang="pt-BR" altLang="pt-BR" smtClean="0"/>
              <a:pPr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353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latin typeface="Athelas Regular"/>
                <a:cs typeface="Athelas Regular"/>
              </a:rPr>
              <a:t>Referências em português: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12621"/>
              </p:ext>
            </p:extLst>
          </p:nvPr>
        </p:nvGraphicFramePr>
        <p:xfrm>
          <a:off x="762000" y="1892300"/>
          <a:ext cx="781050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25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0" y="1087576"/>
            <a:ext cx="3023122" cy="45774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30" y="884173"/>
            <a:ext cx="3314558" cy="51165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822031" y="5336381"/>
            <a:ext cx="642938" cy="457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896032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88641-1A3E-48A2-8C67-C2246ABD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3231430"/>
          </a:xfrm>
        </p:spPr>
        <p:txBody>
          <a:bodyPr/>
          <a:lstStyle/>
          <a:p>
            <a:r>
              <a:rPr lang="pt-BR" sz="2800" dirty="0"/>
              <a:t>Estrutura da Prática da Terapia Ocupacional: Domínio e Processo, 3ª Edição, da Associação Americana de Terapia Ocupacional (AOTA)</a:t>
            </a:r>
            <a:br>
              <a:rPr lang="pt-BR" sz="2800" dirty="0"/>
            </a:br>
            <a:r>
              <a:rPr lang="pt-BR" sz="1800" dirty="0" err="1"/>
              <a:t>Rev</a:t>
            </a:r>
            <a:r>
              <a:rPr lang="pt-BR" sz="1800" dirty="0"/>
              <a:t> Ter </a:t>
            </a:r>
            <a:r>
              <a:rPr lang="pt-BR" sz="1800" dirty="0" err="1"/>
              <a:t>Ocup</a:t>
            </a:r>
            <a:r>
              <a:rPr lang="pt-BR" sz="1800" dirty="0"/>
              <a:t> </a:t>
            </a:r>
            <a:r>
              <a:rPr lang="pt-BR" sz="1800" dirty="0" err="1"/>
              <a:t>Univ</a:t>
            </a:r>
            <a:r>
              <a:rPr lang="pt-BR" sz="1800" dirty="0"/>
              <a:t> São Paulo. 2015;26(Ed. Especial):1-49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31F46A-D067-47F6-8A99-F359E9D4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A2F-8E32-4F34-BCA7-0848E961ECC8}" type="slidenum">
              <a:rPr lang="pt-BR" altLang="pt-BR" smtClean="0"/>
              <a:pPr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38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96116-4E78-4695-9A1D-AA4D7638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Apresentação inicial </a:t>
            </a:r>
            <a:r>
              <a:rPr lang="pt-BR" sz="2400" dirty="0"/>
              <a:t>(p.1)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7C58A3-99A9-4B3A-969B-95B3A81B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40" y="1844824"/>
            <a:ext cx="8631560" cy="4824536"/>
          </a:xfrm>
        </p:spPr>
        <p:txBody>
          <a:bodyPr>
            <a:normAutofit/>
          </a:bodyPr>
          <a:lstStyle/>
          <a:p>
            <a:r>
              <a:rPr lang="pt-BR" sz="1800" dirty="0"/>
              <a:t>Documento oficial da Associação Americana de </a:t>
            </a:r>
            <a:r>
              <a:rPr lang="pt-BR" sz="1800" dirty="0">
                <a:cs typeface="Athelas Regular"/>
              </a:rPr>
              <a:t>Terapeutas Ocupacionais </a:t>
            </a:r>
            <a:r>
              <a:rPr lang="pt-BR" sz="1800" dirty="0"/>
              <a:t>(AOTA), que apresenta um resumo dos construtos inter-relacionados que descrevem a prática da terapia ocupacional.</a:t>
            </a:r>
          </a:p>
          <a:p>
            <a:endParaRPr lang="pt-BR" sz="1800" dirty="0"/>
          </a:p>
          <a:p>
            <a:r>
              <a:rPr lang="pt-BR" sz="1800" dirty="0"/>
              <a:t>Originalmente desenvolvido para apresentar contribuição da terapia ocupacional para a promoção da saúde e participação de pessoas, grupos e populações através do envolvimento na ocupação. </a:t>
            </a:r>
          </a:p>
          <a:p>
            <a:endParaRPr lang="pt-BR" sz="1800" dirty="0"/>
          </a:p>
          <a:p>
            <a:r>
              <a:rPr lang="pt-BR" sz="1800" dirty="0"/>
              <a:t>Destinado aos profissionais da terapia ocupacional,  estudantes, profissionais da saúde, educadores, pesquisadores, compradores e a consumidores.</a:t>
            </a:r>
          </a:p>
          <a:p>
            <a:endParaRPr lang="pt-BR" sz="1800" dirty="0"/>
          </a:p>
          <a:p>
            <a:r>
              <a:rPr lang="pt-BR" sz="1800" dirty="0"/>
              <a:t> Originalmente um documento que responde a uma exigência do governo federal dos EUA para o desenvolvimento de um sistema de notificação uniforme.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16058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6A82-3615-4F06-A35A-F5FC0041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>
            <a:normAutofit/>
          </a:bodyPr>
          <a:lstStyle/>
          <a:p>
            <a:r>
              <a:rPr lang="pt-BR" sz="1800" dirty="0"/>
              <a:t>Quadro 1 - Aspectos do domínio da terapia ocupacional</a:t>
            </a:r>
            <a:br>
              <a:rPr lang="pt-BR" sz="1800" dirty="0"/>
            </a:br>
            <a:endParaRPr lang="pt-BR" sz="1800" dirty="0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BE52C797-9BD9-4639-AB1B-C460D244F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067777"/>
              </p:ext>
            </p:extLst>
          </p:nvPr>
        </p:nvGraphicFramePr>
        <p:xfrm>
          <a:off x="251520" y="2276872"/>
          <a:ext cx="8435280" cy="3749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87056">
                  <a:extLst>
                    <a:ext uri="{9D8B030D-6E8A-4147-A177-3AD203B41FA5}">
                      <a16:colId xmlns:a16="http://schemas.microsoft.com/office/drawing/2014/main" val="278832997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1066215337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154841088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332335642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1243656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Ocupações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Fatores dos Clientes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Habilidades de desempenho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Padrões de desempenho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Contextos e ambientes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9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AVDs</a:t>
                      </a:r>
                      <a:endParaRPr lang="pt-BR" dirty="0"/>
                    </a:p>
                    <a:p>
                      <a:r>
                        <a:rPr lang="pt-BR" dirty="0" err="1"/>
                        <a:t>AIVDs</a:t>
                      </a:r>
                      <a:endParaRPr lang="pt-BR" dirty="0"/>
                    </a:p>
                    <a:p>
                      <a:r>
                        <a:rPr lang="pt-BR" dirty="0"/>
                        <a:t>Descanso e sono</a:t>
                      </a:r>
                    </a:p>
                    <a:p>
                      <a:r>
                        <a:rPr lang="pt-BR" dirty="0"/>
                        <a:t>Educação</a:t>
                      </a:r>
                    </a:p>
                    <a:p>
                      <a:r>
                        <a:rPr lang="pt-BR" dirty="0"/>
                        <a:t>Trabalho</a:t>
                      </a:r>
                    </a:p>
                    <a:p>
                      <a:r>
                        <a:rPr lang="pt-BR" dirty="0"/>
                        <a:t>Brincar</a:t>
                      </a:r>
                    </a:p>
                    <a:p>
                      <a:r>
                        <a:rPr lang="pt-BR" dirty="0"/>
                        <a:t>Lazer</a:t>
                      </a:r>
                    </a:p>
                    <a:p>
                      <a:r>
                        <a:rPr lang="pt-BR" dirty="0"/>
                        <a:t>Participação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Valores, crenças e 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espiritualidade 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Funções do corpo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Estruturas do 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Motoras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de Processo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de Interação 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Hábitos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Rotinas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Rituais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Papéis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 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Pessoal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Físico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Temporal 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21735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B6DD0D-5AB2-4201-AD90-330BCF97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A29D-751C-4D98-AB64-360B50676057}" type="slidenum">
              <a:rPr lang="pt-BR" altLang="pt-BR" smtClean="0"/>
              <a:pPr/>
              <a:t>32</a:t>
            </a:fld>
            <a:endParaRPr lang="pt-BR" alt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39C4E0C-7A08-404E-8FAA-96982A72759E}"/>
              </a:ext>
            </a:extLst>
          </p:cNvPr>
          <p:cNvSpPr/>
          <p:nvPr/>
        </p:nvSpPr>
        <p:spPr>
          <a:xfrm>
            <a:off x="467544" y="609362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Todos os aspectos do domínio transitam para apoiar o envolvimento, a participação e a saúde. </a:t>
            </a:r>
          </a:p>
        </p:txBody>
      </p:sp>
    </p:spTree>
    <p:extLst>
      <p:ext uri="{BB962C8B-B14F-4D97-AF65-F5344CB8AC3E}">
        <p14:creationId xmlns:p14="http://schemas.microsoft.com/office/powerpoint/2010/main" val="3168907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46D70-A4A2-4D7C-AC73-0AA89CD1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5DA7E0-ED3B-4A6B-A0BF-9DF7340D0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Alguns cursos de TO utilizam a terminologia uniforme como organizadores de seus currículos.</a:t>
            </a:r>
          </a:p>
          <a:p>
            <a:endParaRPr lang="pt-BR" sz="2400" dirty="0"/>
          </a:p>
          <a:p>
            <a:r>
              <a:rPr lang="pt-BR" sz="2400" dirty="0"/>
              <a:t>A nomenclatura aparece em produções brasileiras, às vezes sem qualquer referência, isto é, como se fosse de conhecimento tácito da profissão.</a:t>
            </a: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082A9B-4194-4067-92C4-3980F664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A29D-751C-4D98-AB64-360B50676057}" type="slidenum">
              <a:rPr lang="pt-BR" altLang="pt-BR" smtClean="0"/>
              <a:pPr/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790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ADE5E9-B9DD-4EA5-A15C-E95C3D6F4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400" dirty="0"/>
              <a:t>Modelos de Terapia Ocupacional</a:t>
            </a:r>
            <a:br>
              <a:rPr lang="pt-BR" altLang="pt-BR" sz="4400" dirty="0"/>
            </a:br>
            <a:r>
              <a:rPr lang="pt-BR" altLang="pt-BR" sz="1800" dirty="0"/>
              <a:t>(utilizados predominantemente no âmbito internacional)</a:t>
            </a:r>
          </a:p>
        </p:txBody>
      </p:sp>
    </p:spTree>
    <p:extLst>
      <p:ext uri="{BB962C8B-B14F-4D97-AF65-F5344CB8AC3E}">
        <p14:creationId xmlns:p14="http://schemas.microsoft.com/office/powerpoint/2010/main" val="34115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F36B386-07AB-4912-A98F-6C27CDA5B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dirty="0"/>
              <a:t>Modelo de Terapia Ocupacional</a:t>
            </a:r>
            <a:br>
              <a:rPr lang="pt-BR" altLang="pt-BR" sz="4000" dirty="0"/>
            </a:br>
            <a:r>
              <a:rPr lang="pt-BR" altLang="pt-BR" sz="2400" dirty="0"/>
              <a:t>(</a:t>
            </a:r>
            <a:r>
              <a:rPr lang="pt-BR" altLang="pt-BR" sz="2400" dirty="0" err="1"/>
              <a:t>Hagedorn</a:t>
            </a:r>
            <a:r>
              <a:rPr lang="pt-BR" altLang="pt-BR" sz="2400" dirty="0"/>
              <a:t>, 1999)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FD5D941-C716-4778-A97D-92D4E29C3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2305" y="2407919"/>
            <a:ext cx="7955280" cy="4069080"/>
          </a:xfrm>
        </p:spPr>
        <p:txBody>
          <a:bodyPr>
            <a:normAutofit lnSpcReduction="10000"/>
          </a:bodyPr>
          <a:lstStyle/>
          <a:p>
            <a:r>
              <a:rPr lang="pt-BR" altLang="pt-BR" sz="2000" dirty="0"/>
              <a:t>É um modelo que apresenta teorias intensamente filtradas pelas ‘lentes’ de TO e por ideias e técnicas originalmente derivadas da própria prática da terapia ocupacional. </a:t>
            </a:r>
          </a:p>
          <a:p>
            <a:endParaRPr lang="pt-BR" altLang="pt-BR" sz="2000" dirty="0"/>
          </a:p>
          <a:p>
            <a:r>
              <a:rPr lang="pt-BR" altLang="pt-BR" sz="2000" dirty="0"/>
              <a:t>Tais modelos consideram a importância fundamental das ocupações na vida das pessoas e seu valor terapêutico.</a:t>
            </a:r>
          </a:p>
          <a:p>
            <a:endParaRPr lang="pt-BR" altLang="pt-BR" sz="2000" dirty="0"/>
          </a:p>
          <a:p>
            <a:r>
              <a:rPr lang="pt-BR" altLang="pt-BR" sz="2000" dirty="0"/>
              <a:t>Estes modelos são especialmente centrados na pessoa e se baseiam nos processos de mudança (desenvolvimento, educação, reabilitação e adaptação), principalmente os que se referem à natureza adaptativa do desempenho humano e às habilidades que as pessoas necessitam para se engajarem nas ocupações.</a:t>
            </a:r>
          </a:p>
          <a:p>
            <a:endParaRPr lang="pt-BR" altLang="pt-BR" sz="20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917638-E2CD-417E-9E49-2B2F5B1E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33D8-48B2-4C86-8C7D-758045A54802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54392D7F-C29A-4545-BE71-118C06047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pt-BR" altLang="pt-BR" sz="4000" dirty="0"/>
              <a:t>Modelos centrados na pessoa</a:t>
            </a:r>
            <a:br>
              <a:rPr lang="pt-BR" altLang="pt-BR" dirty="0"/>
            </a:br>
            <a:r>
              <a:rPr lang="pt-BR" altLang="pt-BR" sz="2400" dirty="0"/>
              <a:t>(segundo </a:t>
            </a:r>
            <a:r>
              <a:rPr lang="pt-BR" altLang="pt-BR" sz="2400" dirty="0" err="1"/>
              <a:t>Hagedorn</a:t>
            </a:r>
            <a:r>
              <a:rPr lang="pt-BR" altLang="pt-BR" sz="2400" dirty="0"/>
              <a:t>, 1999)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63635D0-0031-46C2-8267-E5E688FFF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altLang="pt-BR" sz="2400" dirty="0"/>
          </a:p>
          <a:p>
            <a:r>
              <a:rPr lang="pt-BR" altLang="pt-BR" sz="2400" dirty="0"/>
              <a:t>Cada autor procura oferecer um modelo integrado para dirigir a terapia, um guia para a aplicação das técnicas e um meio de distinguir a particular contribuição da TO das de outras profissões.</a:t>
            </a:r>
          </a:p>
          <a:p>
            <a:endParaRPr lang="pt-BR" altLang="pt-BR" sz="24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4634E-40BF-4C57-88DA-CE0895F8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1DCE-AAF3-4857-8F2E-121C52AE6F47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Modelos em terapia ocupacional internacionais: alguns exemplos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Modelo australiano de desempenho ocupacional</a:t>
            </a:r>
          </a:p>
          <a:p>
            <a:r>
              <a:rPr lang="pt-BR" dirty="0"/>
              <a:t>Pessoa- ambiente-ocupação </a:t>
            </a:r>
          </a:p>
          <a:p>
            <a:r>
              <a:rPr lang="pt-BR" dirty="0"/>
              <a:t>Ecologia da desempenho humana</a:t>
            </a:r>
          </a:p>
          <a:p>
            <a:r>
              <a:rPr lang="pt-BR" dirty="0"/>
              <a:t>Modelo canadense de desempenho ocupacional</a:t>
            </a:r>
          </a:p>
          <a:p>
            <a:r>
              <a:rPr lang="pt-BR" dirty="0"/>
              <a:t>Modelo da ocupação humana</a:t>
            </a:r>
          </a:p>
          <a:p>
            <a:r>
              <a:rPr lang="pt-BR" dirty="0"/>
              <a:t>Modelo </a:t>
            </a:r>
            <a:r>
              <a:rPr lang="pt-BR" dirty="0" err="1"/>
              <a:t>Kawa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08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2FE41-29DC-411F-BE59-7E9C7782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Modelo da ocupação humana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584F44-DCF7-4769-86DB-314D5EDB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A2F-8E32-4F34-BCA7-0848E961ECC8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517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47B7C69-4D1F-423A-BA48-A28B3FBC5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 Modelo da Ocupação Humana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1A2EDDC-07B1-497D-8E33-F699D1694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985168"/>
            <a:ext cx="8208912" cy="42552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BR" sz="1800" dirty="0" err="1"/>
              <a:t>Kielhofner</a:t>
            </a:r>
            <a:r>
              <a:rPr lang="pt-BR" altLang="pt-BR" sz="1800" dirty="0"/>
              <a:t>  considera a pessoa como um sistema aberto, interagindo com o ambiente, modificando-o e sendo modificado por ele de forma contínua.</a:t>
            </a:r>
          </a:p>
          <a:p>
            <a:pPr>
              <a:lnSpc>
                <a:spcPct val="90000"/>
              </a:lnSpc>
            </a:pPr>
            <a:endParaRPr lang="pt-BR" altLang="pt-BR" sz="1800" dirty="0"/>
          </a:p>
          <a:p>
            <a:pPr>
              <a:lnSpc>
                <a:spcPct val="90000"/>
              </a:lnSpc>
            </a:pPr>
            <a:r>
              <a:rPr lang="pt-BR" altLang="pt-BR" sz="1800" dirty="0"/>
              <a:t>O sistema é organizado como uma hierarquia composta de subsistemas: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Volição (vontade) – mecanismos pelos quais escolhemos o que fazer.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Habituação ( papéis e regras) – as estruturas cognitivas básicas com as quais organizamos nossas vidas.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Desempenho (habilidade) – o meio pelo qual empreendemos um comportamento ocupacional</a:t>
            </a:r>
          </a:p>
          <a:p>
            <a:pPr lvl="1">
              <a:lnSpc>
                <a:spcPct val="90000"/>
              </a:lnSpc>
            </a:pPr>
            <a:endParaRPr lang="pt-BR" altLang="pt-BR" sz="1800" dirty="0"/>
          </a:p>
          <a:p>
            <a:pPr>
              <a:lnSpc>
                <a:spcPct val="90000"/>
              </a:lnSpc>
            </a:pPr>
            <a:r>
              <a:rPr lang="pt-BR" altLang="pt-BR" sz="1800" dirty="0"/>
              <a:t>Enfoca as áreas ocupacionais de trabalho, lazer e </a:t>
            </a:r>
            <a:r>
              <a:rPr lang="pt-BR" altLang="pt-BR" sz="1800" dirty="0" err="1"/>
              <a:t>auto-cuidado</a:t>
            </a:r>
            <a:r>
              <a:rPr lang="pt-BR" altLang="pt-BR" sz="1800" dirty="0"/>
              <a:t>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B98E83-5B4E-4115-91B9-4C83FCB1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E3A7-456A-47E3-B241-7BBE46C7ACA5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650</TotalTime>
  <Words>1926</Words>
  <Application>Microsoft Office PowerPoint</Application>
  <PresentationFormat>Apresentação na tela (4:3)</PresentationFormat>
  <Paragraphs>228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Athelas Regular</vt:lpstr>
      <vt:lpstr>Book Antiqua</vt:lpstr>
      <vt:lpstr>Century Gothic</vt:lpstr>
      <vt:lpstr>Times New Roman</vt:lpstr>
      <vt:lpstr>Trilha de Vapor</vt:lpstr>
      <vt:lpstr>Modelos internacionais de Terapia ocupacional E Terminologia uniforme de terapia ocupacional (AOTA)</vt:lpstr>
      <vt:lpstr>Objetivos</vt:lpstr>
      <vt:lpstr>Apresentação do PowerPoint</vt:lpstr>
      <vt:lpstr>Modelos de Terapia Ocupacional (utilizados predominantemente no âmbito internacional)</vt:lpstr>
      <vt:lpstr>Modelo de Terapia Ocupacional (Hagedorn, 1999)</vt:lpstr>
      <vt:lpstr>Modelos centrados na pessoa (segundo Hagedorn, 1999)</vt:lpstr>
      <vt:lpstr>Modelos em terapia ocupacional internacionais: alguns exemplos </vt:lpstr>
      <vt:lpstr>Modelo da ocupação humana </vt:lpstr>
      <vt:lpstr>O Modelo da Ocupação Humana</vt:lpstr>
      <vt:lpstr>Modelo da Ocupação Humana</vt:lpstr>
      <vt:lpstr>De outro modo</vt:lpstr>
      <vt:lpstr>Principais conceitos associado ao MOHO</vt:lpstr>
      <vt:lpstr>Apresentação do PowerPoint</vt:lpstr>
      <vt:lpstr>No Brasil</vt:lpstr>
      <vt:lpstr>Modelo canadense de desempenho ocupacional (1997, 2002)  Modelo canadense de desempenho e engajamento ocupacional (2007)  Medida canadense de Desempenho Ocupacional </vt:lpstr>
      <vt:lpstr>O Modelo Canadense de Desempenho  Ocupacional (CMOP), 1997, 2002</vt:lpstr>
      <vt:lpstr>Fundamentos conceituais do CMOP (Hagedorn, 1999)</vt:lpstr>
      <vt:lpstr>Características do modelo canadense</vt:lpstr>
      <vt:lpstr>Desempenho ocupacional</vt:lpstr>
      <vt:lpstr>O Modelo Canadense de Desempenho Ocupacional</vt:lpstr>
      <vt:lpstr>Apresentação do PowerPoint</vt:lpstr>
      <vt:lpstr>Apresentação do PowerPoint</vt:lpstr>
      <vt:lpstr> Breve histórico da Medida Canadense (Lilian Magalhães)</vt:lpstr>
      <vt:lpstr>Medida Canadense de desempenho ocupacional</vt:lpstr>
      <vt:lpstr>A abordagem centrada no cliente sustenta-se nas seguintes ações (L. Magalhães): </vt:lpstr>
      <vt:lpstr> </vt:lpstr>
      <vt:lpstr>Modelo do Processo de Desempenho Ocupacional: os sete estágios</vt:lpstr>
      <vt:lpstr>Modelo Canadense de Desempenho e Engajamento- Ocupacional CMOP-E   2007</vt:lpstr>
      <vt:lpstr>Referências em português:</vt:lpstr>
      <vt:lpstr>Estrutura da Prática da Terapia Ocupacional: Domínio e Processo, 3ª Edição, da Associação Americana de Terapia Ocupacional (AOTA) Rev Ter Ocup Univ São Paulo. 2015;26(Ed. Especial):1-49</vt:lpstr>
      <vt:lpstr>Apresentação inicial (p.1)</vt:lpstr>
      <vt:lpstr>Quadro 1 - Aspectos do domínio da terapia ocupacional </vt:lpstr>
      <vt:lpstr>Uso no Brasil</vt:lpstr>
    </vt:vector>
  </TitlesOfParts>
  <Company>airu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de Terapia Ocupacional (utilizados predominantemente no âmbito internacional)</dc:title>
  <dc:creator>yadene</dc:creator>
  <cp:lastModifiedBy>Sandra</cp:lastModifiedBy>
  <cp:revision>47</cp:revision>
  <dcterms:created xsi:type="dcterms:W3CDTF">2006-04-26T13:15:23Z</dcterms:created>
  <dcterms:modified xsi:type="dcterms:W3CDTF">2020-10-14T20:03:49Z</dcterms:modified>
</cp:coreProperties>
</file>