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4" r:id="rId2"/>
    <p:sldId id="299" r:id="rId3"/>
    <p:sldId id="300" r:id="rId4"/>
    <p:sldId id="301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937"/>
    <a:srgbClr val="E4E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BBB1C-967C-5149-9E0B-F90601621AC9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BF405-F972-4645-BD72-C8145616002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6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8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8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5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3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3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9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7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100000">
              <a:srgbClr val="FFFFFF"/>
            </a:gs>
            <a:gs pos="50000">
              <a:schemeClr val="tx2"/>
            </a:gs>
            <a:gs pos="1000">
              <a:schemeClr val="tx1"/>
            </a:gs>
            <a:gs pos="99000">
              <a:schemeClr val="tx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7E655-16F3-9B47-AD98-D663630FD77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A828-5A86-8642-AA8F-7BA56E1D3D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369" y="2436707"/>
            <a:ext cx="8649209" cy="3027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0" b="1" dirty="0" smtClean="0">
                <a:solidFill>
                  <a:srgbClr val="FFFF00"/>
                </a:solidFill>
              </a:rPr>
              <a:t>O QUE VOCÊ PENSA </a:t>
            </a:r>
            <a:br>
              <a:rPr lang="en-US" sz="4600" b="1" dirty="0" smtClean="0">
                <a:solidFill>
                  <a:srgbClr val="FFFF00"/>
                </a:solidFill>
              </a:rPr>
            </a:br>
            <a:r>
              <a:rPr lang="en-US" sz="4600" b="1" dirty="0" smtClean="0">
                <a:solidFill>
                  <a:srgbClr val="FFFF00"/>
                </a:solidFill>
              </a:rPr>
              <a:t>SOBRE CIÊNCIA?</a:t>
            </a:r>
            <a:endParaRPr lang="en-US" sz="4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Perguntas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sobre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concepções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ciência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1) Para você, conhecimento científico é:</a:t>
            </a:r>
            <a:endParaRPr lang="en-GB" b="1" i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  <a:endParaRPr lang="en-GB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pt-BR" b="1" dirty="0" smtClean="0">
                <a:solidFill>
                  <a:srgbClr val="FFFFFF"/>
                </a:solidFill>
              </a:rPr>
              <a:t>a) conhecimento </a:t>
            </a:r>
            <a:r>
              <a:rPr lang="pt-BR" b="1" dirty="0">
                <a:solidFill>
                  <a:srgbClr val="FFFFFF"/>
                </a:solidFill>
              </a:rPr>
              <a:t>provado</a:t>
            </a:r>
            <a:endParaRPr lang="en-GB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b</a:t>
            </a:r>
            <a:r>
              <a:rPr lang="pt-BR" b="1" dirty="0" smtClean="0">
                <a:solidFill>
                  <a:srgbClr val="FFFFFF"/>
                </a:solidFill>
              </a:rPr>
              <a:t>) conhecimento </a:t>
            </a:r>
            <a:r>
              <a:rPr lang="pt-BR" b="1" dirty="0">
                <a:solidFill>
                  <a:srgbClr val="FFFFFF"/>
                </a:solidFill>
              </a:rPr>
              <a:t>refutável</a:t>
            </a:r>
            <a:endParaRPr lang="en-GB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c</a:t>
            </a:r>
            <a:r>
              <a:rPr lang="pt-BR" b="1" dirty="0" smtClean="0">
                <a:solidFill>
                  <a:srgbClr val="FFFFFF"/>
                </a:solidFill>
              </a:rPr>
              <a:t>) conhecimento </a:t>
            </a:r>
            <a:r>
              <a:rPr lang="pt-BR" b="1" dirty="0">
                <a:solidFill>
                  <a:srgbClr val="FFFFFF"/>
                </a:solidFill>
              </a:rPr>
              <a:t>definido como tal pela comunidade de cientistas</a:t>
            </a:r>
            <a:endParaRPr lang="en-GB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  <a:endParaRPr lang="en-GB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  <a:endParaRPr lang="en-GB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2) Para você, as teorias científicas são:</a:t>
            </a:r>
            <a:endParaRPr lang="en-GB" b="1" i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 </a:t>
            </a:r>
            <a:endParaRPr lang="en-GB" b="1" i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pt-BR" b="1" dirty="0" smtClean="0">
                <a:solidFill>
                  <a:srgbClr val="FFFFFF"/>
                </a:solidFill>
              </a:rPr>
              <a:t>a) derivadas </a:t>
            </a:r>
            <a:r>
              <a:rPr lang="pt-BR" b="1" dirty="0">
                <a:solidFill>
                  <a:srgbClr val="FFFFFF"/>
                </a:solidFill>
              </a:rPr>
              <a:t>de maneira rigorosa da obtenção dos dados da experiência adquiridos por observação e experimento</a:t>
            </a:r>
            <a:endParaRPr lang="en-GB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b</a:t>
            </a:r>
            <a:r>
              <a:rPr lang="pt-BR" b="1" dirty="0" smtClean="0">
                <a:solidFill>
                  <a:srgbClr val="FFFFFF"/>
                </a:solidFill>
              </a:rPr>
              <a:t>) derivadas </a:t>
            </a:r>
            <a:r>
              <a:rPr lang="pt-BR" b="1" dirty="0">
                <a:solidFill>
                  <a:srgbClr val="FFFFFF"/>
                </a:solidFill>
              </a:rPr>
              <a:t>de maneira rigorosa de um conjunto de testes de falsificação </a:t>
            </a:r>
            <a:endParaRPr lang="en-GB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c</a:t>
            </a:r>
            <a:r>
              <a:rPr lang="pt-BR" b="1" dirty="0" smtClean="0">
                <a:solidFill>
                  <a:srgbClr val="FFFFFF"/>
                </a:solidFill>
              </a:rPr>
              <a:t>) estruturas </a:t>
            </a:r>
            <a:r>
              <a:rPr lang="pt-BR" b="1" dirty="0">
                <a:solidFill>
                  <a:srgbClr val="FFFFFF"/>
                </a:solidFill>
              </a:rPr>
              <a:t>explicativas em consonância ou em conflito com paradigmas vigentes</a:t>
            </a:r>
            <a:endParaRPr lang="en-GB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  <a:endParaRPr lang="en-GB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Perguntas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sobre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concepções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ciência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3) Para você, a ciência é baseada</a:t>
            </a:r>
            <a:r>
              <a:rPr lang="pt-BR" b="1" dirty="0">
                <a:solidFill>
                  <a:srgbClr val="FFFFFF"/>
                </a:solidFill>
              </a:rPr>
              <a:t>: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FFFFFF"/>
                </a:solidFill>
              </a:rPr>
              <a:t>a) nos </a:t>
            </a:r>
            <a:r>
              <a:rPr lang="pt-BR" b="1" dirty="0">
                <a:solidFill>
                  <a:srgbClr val="FFFFFF"/>
                </a:solidFill>
              </a:rPr>
              <a:t>nossos sentidos. Naquilo que podemos ver, ouvir, tocar </a:t>
            </a:r>
            <a:r>
              <a:rPr lang="pt-BR" b="1" dirty="0" err="1">
                <a:solidFill>
                  <a:srgbClr val="FFFFFF"/>
                </a:solidFill>
              </a:rPr>
              <a:t>etc</a:t>
            </a:r>
            <a:r>
              <a:rPr lang="pt-BR" b="1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b</a:t>
            </a:r>
            <a:r>
              <a:rPr lang="pt-BR" b="1" dirty="0" smtClean="0">
                <a:solidFill>
                  <a:srgbClr val="FFFFFF"/>
                </a:solidFill>
              </a:rPr>
              <a:t>) no </a:t>
            </a:r>
            <a:r>
              <a:rPr lang="pt-BR" b="1" dirty="0">
                <a:solidFill>
                  <a:srgbClr val="FFFFFF"/>
                </a:solidFill>
              </a:rPr>
              <a:t>que podemos entender/compreender, mesmo que </a:t>
            </a:r>
            <a:r>
              <a:rPr lang="pt-BR" b="1" dirty="0" err="1">
                <a:solidFill>
                  <a:srgbClr val="FFFFFF"/>
                </a:solidFill>
              </a:rPr>
              <a:t>contraintuitivo</a:t>
            </a:r>
            <a:endParaRPr lang="pt-BR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c</a:t>
            </a:r>
            <a:r>
              <a:rPr lang="pt-BR" b="1" dirty="0" smtClean="0">
                <a:solidFill>
                  <a:srgbClr val="FFFFFF"/>
                </a:solidFill>
              </a:rPr>
              <a:t>) na </a:t>
            </a:r>
            <a:r>
              <a:rPr lang="pt-BR" b="1" dirty="0">
                <a:solidFill>
                  <a:srgbClr val="FFFFFF"/>
                </a:solidFill>
              </a:rPr>
              <a:t>interpretação e acordo linguísticos sobre o que é válido.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4) Para você, o avanço do conhecimento científico é baseado: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FFFFFF"/>
                </a:solidFill>
              </a:rPr>
              <a:t>a) cumulativo</a:t>
            </a:r>
            <a:r>
              <a:rPr lang="pt-BR" b="1" dirty="0">
                <a:solidFill>
                  <a:srgbClr val="FFFFFF"/>
                </a:solidFill>
              </a:rPr>
              <a:t>, pois o conhecimento vai </a:t>
            </a:r>
            <a:r>
              <a:rPr lang="pt-BR" b="1" dirty="0" smtClean="0">
                <a:solidFill>
                  <a:srgbClr val="FFFFFF"/>
                </a:solidFill>
              </a:rPr>
              <a:t>paulatinamente desvelando </a:t>
            </a:r>
            <a:r>
              <a:rPr lang="pt-BR" b="1" dirty="0">
                <a:solidFill>
                  <a:srgbClr val="FFFFFF"/>
                </a:solidFill>
              </a:rPr>
              <a:t>o real.</a:t>
            </a:r>
          </a:p>
          <a:p>
            <a:pPr mar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b</a:t>
            </a:r>
            <a:r>
              <a:rPr lang="pt-BR" b="1" dirty="0" smtClean="0">
                <a:solidFill>
                  <a:srgbClr val="FFFFFF"/>
                </a:solidFill>
              </a:rPr>
              <a:t>) na </a:t>
            </a:r>
            <a:r>
              <a:rPr lang="pt-BR" b="1" dirty="0">
                <a:solidFill>
                  <a:srgbClr val="FFFFFF"/>
                </a:solidFill>
              </a:rPr>
              <a:t>sobrevivência das teorias às tentativas de falseamento das hipóteses derivadas</a:t>
            </a:r>
          </a:p>
          <a:p>
            <a:pPr marL="0" indent="0">
              <a:buNone/>
            </a:pPr>
            <a:r>
              <a:rPr lang="pt-BR" b="1" dirty="0" err="1" smtClean="0">
                <a:solidFill>
                  <a:srgbClr val="FFFFFF"/>
                </a:solidFill>
              </a:rPr>
              <a:t>c</a:t>
            </a:r>
            <a:r>
              <a:rPr lang="pt-BR" b="1" dirty="0" smtClean="0">
                <a:solidFill>
                  <a:srgbClr val="FFFFFF"/>
                </a:solidFill>
              </a:rPr>
              <a:t>) em </a:t>
            </a:r>
            <a:r>
              <a:rPr lang="pt-BR" b="1" dirty="0">
                <a:solidFill>
                  <a:srgbClr val="FFFFFF"/>
                </a:solidFill>
              </a:rPr>
              <a:t>revoluções dos paradigmas em cada campo de conhecimento</a:t>
            </a:r>
          </a:p>
          <a:p>
            <a:pPr marL="0" indent="0">
              <a:buNone/>
            </a:pPr>
            <a:r>
              <a:rPr lang="pt-BR" b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Perguntas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sobre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concepções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ciência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5) Para você, o conhecimento científico é conhecimento verdadeiro porque?</a:t>
            </a:r>
          </a:p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r>
              <a:rPr lang="pt-BR" b="1" i="1" dirty="0" smtClean="0">
                <a:solidFill>
                  <a:srgbClr val="FFFFFF"/>
                </a:solidFill>
              </a:rPr>
              <a:t>a) é </a:t>
            </a:r>
            <a:r>
              <a:rPr lang="pt-BR" b="1" i="1" dirty="0">
                <a:solidFill>
                  <a:srgbClr val="FFFFFF"/>
                </a:solidFill>
              </a:rPr>
              <a:t>conhecimento provado objetivamente.</a:t>
            </a:r>
          </a:p>
          <a:p>
            <a:pPr marL="0" indent="0">
              <a:buNone/>
            </a:pPr>
            <a:r>
              <a:rPr lang="pt-BR" b="1" i="1" dirty="0" err="1" smtClean="0">
                <a:solidFill>
                  <a:srgbClr val="FFFFFF"/>
                </a:solidFill>
              </a:rPr>
              <a:t>b</a:t>
            </a:r>
            <a:r>
              <a:rPr lang="pt-BR" b="1" i="1" dirty="0" smtClean="0">
                <a:solidFill>
                  <a:srgbClr val="FFFFFF"/>
                </a:solidFill>
              </a:rPr>
              <a:t>) é </a:t>
            </a:r>
            <a:r>
              <a:rPr lang="pt-BR" b="1" i="1" dirty="0">
                <a:solidFill>
                  <a:srgbClr val="FFFFFF"/>
                </a:solidFill>
              </a:rPr>
              <a:t>conhecimento não falseado</a:t>
            </a:r>
          </a:p>
          <a:p>
            <a:pPr marL="0" indent="0">
              <a:buNone/>
            </a:pPr>
            <a:r>
              <a:rPr lang="pt-BR" b="1" i="1" dirty="0" err="1" smtClean="0">
                <a:solidFill>
                  <a:srgbClr val="FFFFFF"/>
                </a:solidFill>
              </a:rPr>
              <a:t>c</a:t>
            </a:r>
            <a:r>
              <a:rPr lang="pt-BR" b="1" i="1" dirty="0" smtClean="0">
                <a:solidFill>
                  <a:srgbClr val="FFFFFF"/>
                </a:solidFill>
              </a:rPr>
              <a:t>) está </a:t>
            </a:r>
            <a:r>
              <a:rPr lang="pt-BR" b="1" i="1" dirty="0">
                <a:solidFill>
                  <a:srgbClr val="FFFFFF"/>
                </a:solidFill>
              </a:rPr>
              <a:t>conforme um determinado paradigma (antigo ou novo) e reconhecido como tal pela comunidade</a:t>
            </a:r>
          </a:p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6) Para você, opiniões ou preferências pessoais e suposições especulativas</a:t>
            </a:r>
          </a:p>
          <a:p>
            <a:pPr marL="0" indent="0">
              <a:buNone/>
            </a:pPr>
            <a:r>
              <a:rPr lang="pt-BR" b="1" i="1" dirty="0">
                <a:solidFill>
                  <a:srgbClr val="FFFFFF"/>
                </a:solidFill>
              </a:rPr>
              <a:t> </a:t>
            </a:r>
          </a:p>
          <a:p>
            <a:pPr marL="0" indent="0">
              <a:buNone/>
            </a:pPr>
            <a:r>
              <a:rPr lang="pt-BR" b="1" i="1" dirty="0" smtClean="0">
                <a:solidFill>
                  <a:srgbClr val="FFFFFF"/>
                </a:solidFill>
              </a:rPr>
              <a:t>a) não </a:t>
            </a:r>
            <a:r>
              <a:rPr lang="pt-BR" b="1" i="1" dirty="0">
                <a:solidFill>
                  <a:srgbClr val="FFFFFF"/>
                </a:solidFill>
              </a:rPr>
              <a:t>têm lugar na ciência e devem ser evitadas.</a:t>
            </a:r>
          </a:p>
          <a:p>
            <a:pPr marL="0" indent="0">
              <a:buNone/>
            </a:pPr>
            <a:r>
              <a:rPr lang="pt-BR" b="1" i="1" dirty="0" err="1" smtClean="0">
                <a:solidFill>
                  <a:srgbClr val="FFFFFF"/>
                </a:solidFill>
              </a:rPr>
              <a:t>b</a:t>
            </a:r>
            <a:r>
              <a:rPr lang="pt-BR" b="1" i="1" dirty="0" smtClean="0">
                <a:solidFill>
                  <a:srgbClr val="FFFFFF"/>
                </a:solidFill>
              </a:rPr>
              <a:t>) fazem </a:t>
            </a:r>
            <a:r>
              <a:rPr lang="pt-BR" b="1" i="1" dirty="0">
                <a:solidFill>
                  <a:srgbClr val="FFFFFF"/>
                </a:solidFill>
              </a:rPr>
              <a:t>parte desde que possam ser falseadas</a:t>
            </a:r>
          </a:p>
          <a:p>
            <a:pPr marL="0" indent="0">
              <a:buNone/>
            </a:pPr>
            <a:r>
              <a:rPr lang="pt-BR" b="1" i="1" dirty="0" err="1" smtClean="0">
                <a:solidFill>
                  <a:srgbClr val="FFFFFF"/>
                </a:solidFill>
              </a:rPr>
              <a:t>c</a:t>
            </a:r>
            <a:r>
              <a:rPr lang="pt-BR" b="1" i="1" dirty="0" smtClean="0">
                <a:solidFill>
                  <a:srgbClr val="FFFFFF"/>
                </a:solidFill>
              </a:rPr>
              <a:t>) integram </a:t>
            </a:r>
            <a:r>
              <a:rPr lang="pt-BR" b="1" i="1" dirty="0">
                <a:solidFill>
                  <a:srgbClr val="FFFFFF"/>
                </a:solidFill>
              </a:rPr>
              <a:t>a ciência e devem ser levadas em consideração para uma maior clareza nos limites e possibilidades das conclusões</a:t>
            </a:r>
          </a:p>
        </p:txBody>
      </p:sp>
    </p:spTree>
    <p:extLst>
      <p:ext uri="{BB962C8B-B14F-4D97-AF65-F5344CB8AC3E}">
        <p14:creationId xmlns:p14="http://schemas.microsoft.com/office/powerpoint/2010/main" val="19414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1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Resultados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361"/>
            <a:ext cx="8229600" cy="1722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    Compute </a:t>
            </a:r>
            <a:r>
              <a:rPr lang="en-US" i="1" dirty="0" err="1" smtClean="0">
                <a:solidFill>
                  <a:schemeClr val="bg1"/>
                </a:solidFill>
              </a:rPr>
              <a:t>cada</a:t>
            </a:r>
            <a:r>
              <a:rPr lang="en-US" i="1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</a:t>
            </a:r>
            <a:r>
              <a:rPr lang="en-US" i="1" dirty="0" err="1" smtClean="0">
                <a:solidFill>
                  <a:schemeClr val="bg1"/>
                </a:solidFill>
              </a:rPr>
              <a:t>Escore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                         </a:t>
            </a: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 err="1" smtClean="0">
                <a:solidFill>
                  <a:schemeClr val="bg1"/>
                </a:solidFill>
              </a:rPr>
              <a:t>em</a:t>
            </a:r>
            <a:r>
              <a:rPr lang="en-US" sz="2800" dirty="0" smtClean="0">
                <a:solidFill>
                  <a:schemeClr val="bg1"/>
                </a:solidFill>
              </a:rPr>
              <a:t> +1                              de  -6  a  +6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                              B </a:t>
            </a:r>
            <a:r>
              <a:rPr lang="en-US" sz="2800" dirty="0" err="1" smtClean="0">
                <a:solidFill>
                  <a:schemeClr val="bg1"/>
                </a:solidFill>
              </a:rPr>
              <a:t>em</a:t>
            </a:r>
            <a:r>
              <a:rPr lang="en-US" sz="2800" dirty="0" smtClean="0">
                <a:solidFill>
                  <a:schemeClr val="bg1"/>
                </a:solidFill>
              </a:rPr>
              <a:t>  0                          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                              C </a:t>
            </a:r>
            <a:r>
              <a:rPr lang="en-US" sz="2800" dirty="0" err="1" smtClean="0">
                <a:solidFill>
                  <a:schemeClr val="bg1"/>
                </a:solidFill>
              </a:rPr>
              <a:t>em</a:t>
            </a:r>
            <a:r>
              <a:rPr lang="en-US" sz="2800" dirty="0" smtClean="0">
                <a:solidFill>
                  <a:schemeClr val="bg1"/>
                </a:solidFill>
              </a:rPr>
              <a:t> -1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3572750"/>
            <a:ext cx="5151991" cy="862091"/>
            <a:chOff x="599440" y="2892030"/>
            <a:chExt cx="5151991" cy="862091"/>
          </a:xfrm>
        </p:grpSpPr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599440" y="2892030"/>
              <a:ext cx="4155440" cy="54355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000" b="1" i="1" dirty="0" smtClean="0">
                  <a:solidFill>
                    <a:srgbClr val="FFFF00"/>
                  </a:solidFill>
                </a:rPr>
                <a:t>INDUTIVISMO </a:t>
              </a:r>
              <a:r>
                <a:rPr lang="en-US" sz="3000" b="1" u="sng" dirty="0" smtClean="0">
                  <a:solidFill>
                    <a:schemeClr val="bg1"/>
                  </a:solidFill>
                </a:rPr>
                <a:t>de 3 a 6</a:t>
              </a:r>
              <a:endParaRPr lang="en-US" sz="3000" b="1" u="sng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9760" y="3384789"/>
              <a:ext cx="51316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Pensamento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predominante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err="1">
                  <a:solidFill>
                    <a:schemeClr val="bg1"/>
                  </a:solidFill>
                </a:rPr>
                <a:t>até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o </a:t>
              </a:r>
              <a:r>
                <a:rPr lang="en-US" dirty="0" err="1">
                  <a:solidFill>
                    <a:schemeClr val="bg1"/>
                  </a:solidFill>
                </a:rPr>
                <a:t>início</a:t>
              </a:r>
              <a:r>
                <a:rPr lang="en-US" dirty="0">
                  <a:solidFill>
                    <a:schemeClr val="bg1"/>
                  </a:solidFill>
                </a:rPr>
                <a:t> do </a:t>
              </a:r>
              <a:r>
                <a:rPr lang="en-US" dirty="0" err="1">
                  <a:solidFill>
                    <a:schemeClr val="bg1"/>
                  </a:solidFill>
                </a:rPr>
                <a:t>século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XX.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6079" y="4497310"/>
            <a:ext cx="8304957" cy="851931"/>
            <a:chOff x="528319" y="3958830"/>
            <a:chExt cx="8304957" cy="851931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528319" y="3958830"/>
              <a:ext cx="5371253" cy="54355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000" b="1" i="1" dirty="0">
                  <a:solidFill>
                    <a:srgbClr val="FFFF00"/>
                  </a:solidFill>
                </a:rPr>
                <a:t>FALSIFICACIONISMO </a:t>
              </a:r>
              <a:r>
                <a:rPr lang="en-US" sz="3000" b="1" u="sng" dirty="0">
                  <a:solidFill>
                    <a:schemeClr val="bg1"/>
                  </a:solidFill>
                </a:rPr>
                <a:t>de 2 a -2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4441429"/>
              <a:ext cx="8223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FFFF"/>
                  </a:solidFill>
                </a:rPr>
                <a:t>Pensamento</a:t>
              </a:r>
              <a:r>
                <a:rPr lang="en-US" dirty="0" smtClean="0">
                  <a:solidFill>
                    <a:srgbClr val="FFFFFF"/>
                  </a:solidFill>
                </a:rPr>
                <a:t>, </a:t>
              </a:r>
              <a:r>
                <a:rPr lang="en-US" dirty="0" err="1" smtClean="0">
                  <a:solidFill>
                    <a:srgbClr val="FFFFFF"/>
                  </a:solidFill>
                </a:rPr>
                <a:t>formulado</a:t>
              </a: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r>
                <a:rPr lang="en-US" dirty="0" err="1" smtClean="0">
                  <a:solidFill>
                    <a:srgbClr val="FFFFFF"/>
                  </a:solidFill>
                </a:rPr>
                <a:t>por</a:t>
              </a:r>
              <a:r>
                <a:rPr lang="en-US" dirty="0" smtClean="0">
                  <a:solidFill>
                    <a:srgbClr val="FFFFFF"/>
                  </a:solidFill>
                </a:rPr>
                <a:t> Karl Popper, </a:t>
              </a:r>
              <a:r>
                <a:rPr lang="en-US" dirty="0" err="1" smtClean="0">
                  <a:solidFill>
                    <a:srgbClr val="FFFFFF"/>
                  </a:solidFill>
                </a:rPr>
                <a:t>predominante</a:t>
              </a:r>
              <a:r>
                <a:rPr lang="en-US" dirty="0" smtClean="0">
                  <a:solidFill>
                    <a:srgbClr val="FFFFFF"/>
                  </a:solidFill>
                </a:rPr>
                <a:t> de </a:t>
              </a:r>
              <a:r>
                <a:rPr lang="en-US" dirty="0" err="1" smtClean="0">
                  <a:solidFill>
                    <a:srgbClr val="FFFFFF"/>
                  </a:solidFill>
                </a:rPr>
                <a:t>meados</a:t>
              </a:r>
              <a:r>
                <a:rPr lang="en-US" dirty="0" smtClean="0">
                  <a:solidFill>
                    <a:srgbClr val="FFFFFF"/>
                  </a:solidFill>
                </a:rPr>
                <a:t> </a:t>
              </a:r>
              <a:r>
                <a:rPr lang="en-US" dirty="0">
                  <a:solidFill>
                    <a:srgbClr val="FFFFFF"/>
                  </a:solidFill>
                </a:rPr>
                <a:t>do </a:t>
              </a:r>
              <a:r>
                <a:rPr lang="en-US" dirty="0" err="1">
                  <a:solidFill>
                    <a:srgbClr val="FFFFFF"/>
                  </a:solidFill>
                </a:rPr>
                <a:t>século</a:t>
              </a:r>
              <a:r>
                <a:rPr lang="en-US" dirty="0">
                  <a:solidFill>
                    <a:srgbClr val="FFFFFF"/>
                  </a:solidFill>
                </a:rPr>
                <a:t> </a:t>
              </a:r>
              <a:r>
                <a:rPr lang="en-US" dirty="0" smtClean="0">
                  <a:solidFill>
                    <a:srgbClr val="FFFFFF"/>
                  </a:solidFill>
                </a:rPr>
                <a:t>XX </a:t>
              </a:r>
              <a:r>
                <a:rPr lang="en-US" dirty="0" err="1" smtClean="0">
                  <a:solidFill>
                    <a:srgbClr val="FFFFFF"/>
                  </a:solidFill>
                </a:rPr>
                <a:t>até</a:t>
              </a:r>
              <a:r>
                <a:rPr lang="en-US" dirty="0" smtClean="0">
                  <a:solidFill>
                    <a:srgbClr val="FFFFFF"/>
                  </a:solidFill>
                </a:rPr>
                <a:t>...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7360" y="5395993"/>
            <a:ext cx="8390036" cy="1128930"/>
            <a:chOff x="609600" y="5060713"/>
            <a:chExt cx="8390036" cy="1128930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609600" y="5060713"/>
              <a:ext cx="7914640" cy="54355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3000" b="1" i="1" dirty="0" smtClean="0">
                  <a:solidFill>
                    <a:srgbClr val="FFFF00"/>
                  </a:solidFill>
                </a:rPr>
                <a:t>COMUNIDADE SÓCI0-</a:t>
              </a:r>
              <a:r>
                <a:rPr lang="en-US" sz="3000" b="1" i="1" dirty="0">
                  <a:solidFill>
                    <a:srgbClr val="FFFF00"/>
                  </a:solidFill>
                </a:rPr>
                <a:t>LINGUÍSTICA </a:t>
              </a:r>
              <a:r>
                <a:rPr lang="en-US" sz="3000" b="1" u="sng" dirty="0">
                  <a:solidFill>
                    <a:schemeClr val="bg1"/>
                  </a:solidFill>
                </a:rPr>
                <a:t>de -3 a -6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0720" y="5543312"/>
              <a:ext cx="83189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chemeClr val="bg1"/>
                  </a:solidFill>
                </a:rPr>
                <a:t>Pensamento</a:t>
              </a:r>
              <a:r>
                <a:rPr lang="en-US" dirty="0" smtClean="0">
                  <a:solidFill>
                    <a:schemeClr val="bg1"/>
                  </a:solidFill>
                </a:rPr>
                <a:t>, </a:t>
              </a:r>
              <a:r>
                <a:rPr lang="en-US" dirty="0" err="1" smtClean="0">
                  <a:solidFill>
                    <a:schemeClr val="bg1"/>
                  </a:solidFill>
                </a:rPr>
                <a:t>formulado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 err="1" smtClean="0">
                  <a:solidFill>
                    <a:schemeClr val="bg1"/>
                  </a:solidFill>
                </a:rPr>
                <a:t>por</a:t>
              </a:r>
              <a:r>
                <a:rPr lang="en-US" dirty="0" smtClean="0">
                  <a:solidFill>
                    <a:schemeClr val="bg1"/>
                  </a:solidFill>
                </a:rPr>
                <a:t> Thomas Kuhn </a:t>
              </a:r>
              <a:r>
                <a:rPr lang="en-US" dirty="0">
                  <a:solidFill>
                    <a:schemeClr val="bg1"/>
                  </a:solidFill>
                </a:rPr>
                <a:t>e </a:t>
              </a:r>
              <a:r>
                <a:rPr lang="en-US" dirty="0" err="1">
                  <a:solidFill>
                    <a:schemeClr val="bg1"/>
                  </a:solidFill>
                </a:rPr>
                <a:t>Ludwik</a:t>
              </a:r>
              <a:r>
                <a:rPr lang="en-US" dirty="0">
                  <a:solidFill>
                    <a:schemeClr val="bg1"/>
                  </a:solidFill>
                </a:rPr>
                <a:t> Fleck, </a:t>
              </a:r>
              <a:r>
                <a:rPr lang="en-US" dirty="0" err="1" smtClean="0">
                  <a:solidFill>
                    <a:schemeClr val="bg1"/>
                  </a:solidFill>
                </a:rPr>
                <a:t>predominante</a:t>
              </a:r>
              <a:r>
                <a:rPr lang="en-US" dirty="0" smtClean="0">
                  <a:solidFill>
                    <a:schemeClr val="bg1"/>
                  </a:solidFill>
                </a:rPr>
                <a:t> de </a:t>
              </a:r>
              <a:r>
                <a:rPr lang="en-US" dirty="0" err="1" smtClean="0">
                  <a:solidFill>
                    <a:schemeClr val="bg1"/>
                  </a:solidFill>
                </a:rPr>
                <a:t>meados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                                                                                                                            do </a:t>
              </a:r>
              <a:r>
                <a:rPr lang="en-US" dirty="0" err="1">
                  <a:solidFill>
                    <a:schemeClr val="bg1"/>
                  </a:solidFill>
                </a:rPr>
                <a:t>século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XX </a:t>
              </a:r>
              <a:r>
                <a:rPr lang="en-US" dirty="0" err="1" smtClean="0">
                  <a:solidFill>
                    <a:schemeClr val="bg1"/>
                  </a:solidFill>
                </a:rPr>
                <a:t>até</a:t>
              </a:r>
              <a:r>
                <a:rPr lang="en-US" dirty="0" smtClean="0">
                  <a:solidFill>
                    <a:schemeClr val="bg1"/>
                  </a:solidFill>
                </a:rPr>
                <a:t>...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743200" y="2824481"/>
            <a:ext cx="3659050" cy="61555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400" b="1" i="1" dirty="0" err="1" smtClean="0"/>
              <a:t>Qual</a:t>
            </a:r>
            <a:r>
              <a:rPr lang="en-US" sz="3400" b="1" i="1" dirty="0" smtClean="0"/>
              <a:t> o </a:t>
            </a:r>
            <a:r>
              <a:rPr lang="en-US" sz="3400" b="1" i="1" dirty="0" err="1" smtClean="0"/>
              <a:t>seu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escore</a:t>
            </a:r>
            <a:r>
              <a:rPr lang="en-US" sz="3400" b="1" i="1" dirty="0" smtClean="0"/>
              <a:t>?</a:t>
            </a:r>
            <a:endParaRPr lang="en-US" sz="3400" b="1" i="1" dirty="0"/>
          </a:p>
        </p:txBody>
      </p:sp>
    </p:spTree>
    <p:extLst>
      <p:ext uri="{BB962C8B-B14F-4D97-AF65-F5344CB8AC3E}">
        <p14:creationId xmlns:p14="http://schemas.microsoft.com/office/powerpoint/2010/main" val="224044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3388</TotalTime>
  <Words>117</Words>
  <Application>Microsoft Office PowerPoint</Application>
  <PresentationFormat>Apresentação na tela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Apresentação do PowerPoint</vt:lpstr>
      <vt:lpstr>Perguntas sobre concepções de ciência</vt:lpstr>
      <vt:lpstr>Perguntas sobre concepções de ciência</vt:lpstr>
      <vt:lpstr>Perguntas sobre concepções de ciência</vt:lpstr>
      <vt:lpstr>Resultados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Franca Junior</dc:creator>
  <cp:lastModifiedBy>931833</cp:lastModifiedBy>
  <cp:revision>182</cp:revision>
  <dcterms:created xsi:type="dcterms:W3CDTF">2015-07-20T16:27:33Z</dcterms:created>
  <dcterms:modified xsi:type="dcterms:W3CDTF">2015-08-03T16:33:44Z</dcterms:modified>
</cp:coreProperties>
</file>