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94"/>
    <p:restoredTop sz="94737"/>
  </p:normalViewPr>
  <p:slideViewPr>
    <p:cSldViewPr snapToGrid="0" snapToObjects="1" showGuides="1">
      <p:cViewPr varScale="1">
        <p:scale>
          <a:sx n="84" d="100"/>
          <a:sy n="84" d="100"/>
        </p:scale>
        <p:origin x="184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85071F-4F6F-6444-9E4B-8FD3D69043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AC658E-F944-1B4A-AAF3-1CD310D8CE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D8E3B9-AA5D-744A-B3CE-88B18B962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F0A4-350A-7A4F-96C1-BA3EA3FA189D}" type="datetimeFigureOut">
              <a:rPr lang="pt-BR" smtClean="0"/>
              <a:t>24/11/20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343F41-3A35-3B4E-8DCF-F814F771C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78002ED-2FF5-CF47-8F1F-CE966DA8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042D-7048-BA4D-BB5A-CD2F86C3A1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3603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7B6161-5B41-B145-B258-E9DFD9261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76F8DAF-7883-CC4B-9DD2-4207FC998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2FA10B3-3BBD-544F-A012-16B967289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F0A4-350A-7A4F-96C1-BA3EA3FA189D}" type="datetimeFigureOut">
              <a:rPr lang="pt-BR" smtClean="0"/>
              <a:t>24/11/20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892A33-DDC3-634D-BD2B-077328415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3BE08F-A2FF-0846-B759-3E41EE665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042D-7048-BA4D-BB5A-CD2F86C3A1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476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C0BE958-6174-7444-8398-E35D07D16D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36C8575-4982-A341-9A38-A42407101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119FFE-009B-324D-BD2A-D45433EE2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F0A4-350A-7A4F-96C1-BA3EA3FA189D}" type="datetimeFigureOut">
              <a:rPr lang="pt-BR" smtClean="0"/>
              <a:t>24/11/20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9542B3-37F7-8B42-8965-AFD7B0CEE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678297-FAFB-B845-BE22-A678FF196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042D-7048-BA4D-BB5A-CD2F86C3A1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617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E7D45D-14C4-8545-955F-603CD19D8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31F7FB-EE97-B041-A88C-692B2B904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09B002C-EDD0-3E41-A78C-BC3C8C115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F0A4-350A-7A4F-96C1-BA3EA3FA189D}" type="datetimeFigureOut">
              <a:rPr lang="pt-BR" smtClean="0"/>
              <a:t>24/11/20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8D9191-CEBE-454C-A796-980F9543C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353314-8839-804B-BB1A-498043DF2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042D-7048-BA4D-BB5A-CD2F86C3A1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87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FD35CE-B64F-5B4F-897C-821C08DFD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BBCEC42-4E7B-2E49-8FD1-44F093795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83BCAE3-F30B-1647-834B-B9667A4F2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F0A4-350A-7A4F-96C1-BA3EA3FA189D}" type="datetimeFigureOut">
              <a:rPr lang="pt-BR" smtClean="0"/>
              <a:t>24/11/20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B61DED-F6EF-5448-92FB-646333C8B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A7ECF2-62A5-AB4F-941D-7C6B3FFC8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042D-7048-BA4D-BB5A-CD2F86C3A1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780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20C1E2-9FAE-B14C-A8B0-4A6EA4384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8DF28E4-334F-E84E-818A-BD4373FF3E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0EA3C8D-9DD8-6D45-B223-22CB710FC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499787-C4E5-4C42-AA5D-4409EBA3D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F0A4-350A-7A4F-96C1-BA3EA3FA189D}" type="datetimeFigureOut">
              <a:rPr lang="pt-BR" smtClean="0"/>
              <a:t>24/11/20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9DD9EEB-D2F6-7446-A349-0D2365EC3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CD38381-0BB8-B240-BE0A-E8EEB23F3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042D-7048-BA4D-BB5A-CD2F86C3A1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904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8C97A6-5BAA-F94D-9146-18D19DE9E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03E192A-088F-0B40-A871-64C0BCEF2E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1E8544C-6ECE-6942-9502-357CC38BB0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232A0A2-A2B4-9446-9F3F-EB55EB5600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9259764-29F9-C047-87FB-915830C60C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046CE22-648C-DF43-A013-9AB140755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F0A4-350A-7A4F-96C1-BA3EA3FA189D}" type="datetimeFigureOut">
              <a:rPr lang="pt-BR" smtClean="0"/>
              <a:t>24/11/20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EAD05F6-380B-B347-A31C-DE9E9C04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EFF345C-91DB-7346-AAFC-2BC5F03AE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042D-7048-BA4D-BB5A-CD2F86C3A1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1053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871F50-3839-8747-8ADB-5D556B0BD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B5E02AF-A01A-2A40-8B37-3D95206B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F0A4-350A-7A4F-96C1-BA3EA3FA189D}" type="datetimeFigureOut">
              <a:rPr lang="pt-BR" smtClean="0"/>
              <a:t>24/11/20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50BE0C7-AB85-0B48-A9B5-8851F7B99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CFCDD87-517D-E448-A394-F94ABA82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042D-7048-BA4D-BB5A-CD2F86C3A1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79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41AE34C-46B6-BC49-B9A1-7DFAE1143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F0A4-350A-7A4F-96C1-BA3EA3FA189D}" type="datetimeFigureOut">
              <a:rPr lang="pt-BR" smtClean="0"/>
              <a:t>24/11/20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05344EB-C0A9-4447-85B4-AB13C434C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B5888B6-FEE0-604F-AC6F-F08129754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042D-7048-BA4D-BB5A-CD2F86C3A1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96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0D7AE9-CB1C-A743-B554-F26D23D95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5218A5-613F-2046-A60B-862E515D2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F028A5-5A70-1146-B998-7A05ABA3C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CF82C64-CB8C-3046-95D2-C13C50C07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F0A4-350A-7A4F-96C1-BA3EA3FA189D}" type="datetimeFigureOut">
              <a:rPr lang="pt-BR" smtClean="0"/>
              <a:t>24/11/20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BEF747E-B4B7-6C49-A0D2-FCAABC959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0463807-1545-6D49-A8E5-2E4266435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042D-7048-BA4D-BB5A-CD2F86C3A1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082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E8DCBC-C0ED-6A41-83B7-32F9D95BB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0D036EF-A9DD-8344-8037-FD72BA666A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66FE69-B70C-FE4D-954C-33393DF37E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BCCFACD-6A6F-7248-8514-2D5018874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F0A4-350A-7A4F-96C1-BA3EA3FA189D}" type="datetimeFigureOut">
              <a:rPr lang="pt-BR" smtClean="0"/>
              <a:t>24/11/20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A2C81DB-5BE6-0C47-8782-F09EDA440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150728-D4C7-7449-90CC-264ECF481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B042D-7048-BA4D-BB5A-CD2F86C3A1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298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C7806ED-B2F2-D34B-BF4F-B4B688A91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EC4AF81-BEB0-8B4D-A659-5B70973EA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044BD9-6CF3-334C-89B9-D0BCBC483A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4F0A4-350A-7A4F-96C1-BA3EA3FA189D}" type="datetimeFigureOut">
              <a:rPr lang="pt-BR" smtClean="0"/>
              <a:t>24/11/20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67C7518-8418-1346-AB59-793B3F60E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E05643-E7BE-1C4E-89F9-8F05625200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B042D-7048-BA4D-BB5A-CD2F86C3A1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430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A8B5919-18A2-5D4F-9C52-EF358646D6AD}"/>
              </a:ext>
            </a:extLst>
          </p:cNvPr>
          <p:cNvSpPr txBox="1"/>
          <p:nvPr/>
        </p:nvSpPr>
        <p:spPr>
          <a:xfrm>
            <a:off x="0" y="0"/>
            <a:ext cx="120570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WORKSHOP 2</a:t>
            </a:r>
          </a:p>
          <a:p>
            <a:r>
              <a:rPr lang="pt-BR" sz="1600" dirty="0"/>
              <a:t>TEMA: </a:t>
            </a:r>
            <a:r>
              <a:rPr lang="pt-BR" sz="1600" b="1" i="1" dirty="0"/>
              <a:t>: </a:t>
            </a:r>
            <a:r>
              <a:rPr lang="pt-BR" sz="1600" i="1" dirty="0"/>
              <a:t>Implementação do Conceito de Modelagem da Informação na Indústria da Construção Civil e o impacto nas empresas de projeto</a:t>
            </a:r>
            <a:r>
              <a:rPr lang="pt-BR" sz="1600" dirty="0"/>
              <a:t> </a:t>
            </a:r>
          </a:p>
          <a:p>
            <a:endParaRPr lang="pt-BR" sz="1600" dirty="0"/>
          </a:p>
          <a:p>
            <a:r>
              <a:rPr lang="pt-BR" sz="1600" dirty="0"/>
              <a:t>GRUPOS 4, 5,6</a:t>
            </a:r>
          </a:p>
          <a:p>
            <a:r>
              <a:rPr lang="pt-BR" sz="1600" dirty="0"/>
              <a:t>TEMPO PARA CADA GRUPO : 45 MIN</a:t>
            </a:r>
          </a:p>
          <a:p>
            <a:endParaRPr lang="pt-BR" sz="1600" dirty="0"/>
          </a:p>
          <a:p>
            <a:r>
              <a:rPr lang="pt-BR" sz="1600" dirty="0"/>
              <a:t>OBJETIVO: </a:t>
            </a:r>
          </a:p>
          <a:p>
            <a:r>
              <a:rPr lang="pt-BR" sz="1600" dirty="0"/>
              <a:t>A partir da </a:t>
            </a:r>
            <a:r>
              <a:rPr lang="pt-BR" sz="1600" b="1" dirty="0"/>
              <a:t>revisão de um dos guias de implementação</a:t>
            </a:r>
            <a:r>
              <a:rPr lang="pt-BR" sz="1600" dirty="0"/>
              <a:t>, o grupo  deve discutir os </a:t>
            </a:r>
            <a:r>
              <a:rPr lang="pt-BR" sz="1600" b="1" dirty="0"/>
              <a:t>desafios e dificuldades </a:t>
            </a:r>
            <a:r>
              <a:rPr lang="pt-BR" sz="1600" dirty="0"/>
              <a:t>das empresas projetistas brasileiras na </a:t>
            </a:r>
            <a:r>
              <a:rPr lang="pt-BR" sz="1600" b="1" dirty="0"/>
              <a:t>implementação do BIM</a:t>
            </a:r>
            <a:r>
              <a:rPr lang="pt-BR" sz="1600" dirty="0"/>
              <a:t>. A apresentação deve ainda trazer as </a:t>
            </a:r>
            <a:r>
              <a:rPr lang="pt-BR" sz="1600" b="1" dirty="0"/>
              <a:t>reflexões do grupo sobre à aplicabilidade ou ainda limitações do guia </a:t>
            </a:r>
            <a:r>
              <a:rPr lang="pt-BR" sz="1600" dirty="0"/>
              <a:t> revisado para suportar  a implementação do BIM em empresas projetistas brasileiras.</a:t>
            </a:r>
          </a:p>
          <a:p>
            <a:endParaRPr lang="pt-BR" sz="1600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3E5F0949-3700-3A42-B24A-869A7D612B44}"/>
              </a:ext>
            </a:extLst>
          </p:cNvPr>
          <p:cNvSpPr txBox="1"/>
          <p:nvPr/>
        </p:nvSpPr>
        <p:spPr>
          <a:xfrm>
            <a:off x="311795" y="2780406"/>
            <a:ext cx="104481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Antes das apresentações, por favor respondam a </a:t>
            </a:r>
            <a:r>
              <a:rPr lang="pt-BR" dirty="0" err="1"/>
              <a:t>survey</a:t>
            </a:r>
            <a:r>
              <a:rPr lang="pt-BR" dirty="0"/>
              <a:t>.</a:t>
            </a:r>
          </a:p>
          <a:p>
            <a:r>
              <a:rPr lang="pt-BR" dirty="0"/>
              <a:t>Discutiremos os resultados ao longo dos debates das apresentações.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6BDC0D1-FF4E-2647-9DAD-1AC448CDB1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675" y="3751688"/>
            <a:ext cx="3085070" cy="2852633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F681BC53-2713-D64A-A3F1-894B0528B1FD}"/>
              </a:ext>
            </a:extLst>
          </p:cNvPr>
          <p:cNvSpPr/>
          <p:nvPr/>
        </p:nvSpPr>
        <p:spPr>
          <a:xfrm>
            <a:off x="5166360" y="464507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err="1">
                <a:solidFill>
                  <a:srgbClr val="495057"/>
                </a:solidFill>
                <a:latin typeface="-apple-system"/>
              </a:rPr>
              <a:t>https</a:t>
            </a:r>
            <a:r>
              <a:rPr lang="pt-BR" dirty="0">
                <a:solidFill>
                  <a:srgbClr val="495057"/>
                </a:solidFill>
                <a:latin typeface="-apple-system"/>
              </a:rPr>
              <a:t>://</a:t>
            </a:r>
            <a:r>
              <a:rPr lang="pt-BR" dirty="0" err="1">
                <a:solidFill>
                  <a:srgbClr val="495057"/>
                </a:solidFill>
                <a:latin typeface="-apple-system"/>
              </a:rPr>
              <a:t>pt.surveymonkey.com</a:t>
            </a:r>
            <a:r>
              <a:rPr lang="pt-BR" dirty="0">
                <a:solidFill>
                  <a:srgbClr val="495057"/>
                </a:solidFill>
                <a:latin typeface="-apple-system"/>
              </a:rPr>
              <a:t>/</a:t>
            </a:r>
            <a:r>
              <a:rPr lang="pt-BR" dirty="0" err="1">
                <a:solidFill>
                  <a:srgbClr val="495057"/>
                </a:solidFill>
                <a:latin typeface="-apple-system"/>
              </a:rPr>
              <a:t>r</a:t>
            </a:r>
            <a:r>
              <a:rPr lang="pt-BR" dirty="0">
                <a:solidFill>
                  <a:srgbClr val="495057"/>
                </a:solidFill>
                <a:latin typeface="-apple-system"/>
              </a:rPr>
              <a:t>/CP62J7S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965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8A8B5919-18A2-5D4F-9C52-EF358646D6AD}"/>
              </a:ext>
            </a:extLst>
          </p:cNvPr>
          <p:cNvSpPr txBox="1"/>
          <p:nvPr/>
        </p:nvSpPr>
        <p:spPr>
          <a:xfrm>
            <a:off x="0" y="0"/>
            <a:ext cx="120570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/>
              <a:t> </a:t>
            </a:r>
            <a:endParaRPr lang="pt-BR" sz="1600" dirty="0"/>
          </a:p>
          <a:p>
            <a:r>
              <a:rPr lang="pt-BR" sz="1600" dirty="0"/>
              <a:t>ESTRUTURA:</a:t>
            </a:r>
          </a:p>
          <a:p>
            <a:endParaRPr lang="pt-BR" sz="1600" dirty="0"/>
          </a:p>
          <a:p>
            <a:r>
              <a:rPr lang="pt-BR" sz="1600" dirty="0"/>
              <a:t>PARTE 1) Apresentação do Guia escolhido </a:t>
            </a:r>
          </a:p>
          <a:p>
            <a:endParaRPr lang="pt-BR" sz="1600" dirty="0"/>
          </a:p>
          <a:p>
            <a:r>
              <a:rPr lang="pt-BR" sz="1600" dirty="0"/>
              <a:t>PARTE 2) Desafios e dificuldades das empresas projetistas brasileiras na implementação do BIM ( grupo pode utilizar  artigos como referência)</a:t>
            </a:r>
          </a:p>
          <a:p>
            <a:endParaRPr lang="pt-BR" sz="1600" dirty="0"/>
          </a:p>
          <a:p>
            <a:r>
              <a:rPr lang="pt-BR" sz="1600" dirty="0"/>
              <a:t>PARTE 3) Discussão sobre a aplicabilidade ou ainda limitações do guia para suportar  a implementação do BIM em empresas projetistas brasileiras.</a:t>
            </a:r>
          </a:p>
          <a:p>
            <a:endParaRPr lang="pt-BR" sz="1600" dirty="0"/>
          </a:p>
          <a:p>
            <a:r>
              <a:rPr lang="pt-BR" sz="1600" dirty="0"/>
              <a:t>PARTE4) Proposições de questões a serem discutidas com a sala, contemplando nas questões as experiências profissionais dos integrantes do grupo</a:t>
            </a:r>
          </a:p>
          <a:p>
            <a:endParaRPr lang="pt-BR" sz="1600" dirty="0"/>
          </a:p>
          <a:p>
            <a:r>
              <a:rPr lang="pt-BR" sz="1600" dirty="0"/>
              <a:t>PARTE 5) Fechamento da discussão: quais alterações o grupo faria no guia  escolhido de modo à torná-lo coerente com as necessidades da empresa projetista brasileira na implementação do BIM</a:t>
            </a:r>
          </a:p>
        </p:txBody>
      </p:sp>
    </p:spTree>
    <p:extLst>
      <p:ext uri="{BB962C8B-B14F-4D97-AF65-F5344CB8AC3E}">
        <p14:creationId xmlns:p14="http://schemas.microsoft.com/office/powerpoint/2010/main" val="41930513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234</Words>
  <Application>Microsoft Macintosh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-apple-system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Microsoft Office User</cp:lastModifiedBy>
  <cp:revision>8</cp:revision>
  <cp:lastPrinted>2020-11-17T16:50:18Z</cp:lastPrinted>
  <dcterms:created xsi:type="dcterms:W3CDTF">2020-10-13T17:44:20Z</dcterms:created>
  <dcterms:modified xsi:type="dcterms:W3CDTF">2020-11-24T17:29:12Z</dcterms:modified>
</cp:coreProperties>
</file>