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376" r:id="rId3"/>
    <p:sldId id="377" r:id="rId4"/>
    <p:sldId id="375" r:id="rId5"/>
    <p:sldId id="334" r:id="rId6"/>
    <p:sldId id="335" r:id="rId7"/>
    <p:sldId id="336" r:id="rId8"/>
    <p:sldId id="347" r:id="rId9"/>
    <p:sldId id="378" r:id="rId10"/>
    <p:sldId id="380" r:id="rId11"/>
    <p:sldId id="379" r:id="rId12"/>
    <p:sldId id="337" r:id="rId13"/>
    <p:sldId id="338" r:id="rId14"/>
    <p:sldId id="339" r:id="rId15"/>
    <p:sldId id="340" r:id="rId16"/>
    <p:sldId id="343" r:id="rId17"/>
    <p:sldId id="349" r:id="rId18"/>
    <p:sldId id="333" r:id="rId19"/>
    <p:sldId id="350" r:id="rId20"/>
    <p:sldId id="351" r:id="rId21"/>
    <p:sldId id="352" r:id="rId22"/>
    <p:sldId id="353" r:id="rId23"/>
    <p:sldId id="358" r:id="rId24"/>
    <p:sldId id="359" r:id="rId25"/>
    <p:sldId id="362" r:id="rId26"/>
    <p:sldId id="363" r:id="rId27"/>
    <p:sldId id="364" r:id="rId28"/>
    <p:sldId id="365" r:id="rId29"/>
    <p:sldId id="367" r:id="rId30"/>
    <p:sldId id="368" r:id="rId31"/>
    <p:sldId id="369" r:id="rId32"/>
    <p:sldId id="274" r:id="rId33"/>
    <p:sldId id="346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328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2" r:id="rId73"/>
    <p:sldId id="323" r:id="rId74"/>
    <p:sldId id="324" r:id="rId75"/>
    <p:sldId id="325" r:id="rId76"/>
    <p:sldId id="329" r:id="rId77"/>
    <p:sldId id="330" r:id="rId78"/>
    <p:sldId id="331" r:id="rId7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9A700-EA0D-43F0-A1B9-4E70BE97047B}" type="datetimeFigureOut">
              <a:rPr lang="pt-BR" smtClean="0"/>
              <a:t>29/02/2024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107AD-C235-4E25-9BBD-2B676BC8A2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766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107AD-C235-4E25-9BBD-2B676BC8A22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982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107AD-C235-4E25-9BBD-2B676BC8A22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508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Pesquisar o valor de x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107AD-C235-4E25-9BBD-2B676BC8A22D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74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EDF4-0EA4-4EE5-B8C1-ACC13429A521}" type="datetimeFigureOut">
              <a:rPr lang="pt-BR" smtClean="0"/>
              <a:t>29/02/2024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7E98-999B-4A3F-B0AB-8B1D8485BBE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EDF4-0EA4-4EE5-B8C1-ACC13429A521}" type="datetimeFigureOut">
              <a:rPr lang="pt-BR" smtClean="0"/>
              <a:t>29/02/2024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7E98-999B-4A3F-B0AB-8B1D8485BBE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EDF4-0EA4-4EE5-B8C1-ACC13429A521}" type="datetimeFigureOut">
              <a:rPr lang="pt-BR" smtClean="0"/>
              <a:t>29/02/2024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7E98-999B-4A3F-B0AB-8B1D8485BBE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EDF4-0EA4-4EE5-B8C1-ACC13429A521}" type="datetimeFigureOut">
              <a:rPr lang="pt-BR" smtClean="0"/>
              <a:t>29/02/2024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7E98-999B-4A3F-B0AB-8B1D8485BBE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EDF4-0EA4-4EE5-B8C1-ACC13429A521}" type="datetimeFigureOut">
              <a:rPr lang="pt-BR" smtClean="0"/>
              <a:t>29/02/2024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7E98-999B-4A3F-B0AB-8B1D8485BBE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EDF4-0EA4-4EE5-B8C1-ACC13429A521}" type="datetimeFigureOut">
              <a:rPr lang="pt-BR" smtClean="0"/>
              <a:t>29/02/2024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7E98-999B-4A3F-B0AB-8B1D8485BBE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EDF4-0EA4-4EE5-B8C1-ACC13429A521}" type="datetimeFigureOut">
              <a:rPr lang="pt-BR" smtClean="0"/>
              <a:t>29/02/2024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7E98-999B-4A3F-B0AB-8B1D8485BBE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EDF4-0EA4-4EE5-B8C1-ACC13429A521}" type="datetimeFigureOut">
              <a:rPr lang="pt-BR" smtClean="0"/>
              <a:t>29/02/2024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7E98-999B-4A3F-B0AB-8B1D8485BBE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EDF4-0EA4-4EE5-B8C1-ACC13429A521}" type="datetimeFigureOut">
              <a:rPr lang="pt-BR" smtClean="0"/>
              <a:t>29/02/2024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7E98-999B-4A3F-B0AB-8B1D8485BBE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EDF4-0EA4-4EE5-B8C1-ACC13429A521}" type="datetimeFigureOut">
              <a:rPr lang="pt-BR" smtClean="0"/>
              <a:t>29/02/2024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7E98-999B-4A3F-B0AB-8B1D8485BBE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EDF4-0EA4-4EE5-B8C1-ACC13429A521}" type="datetimeFigureOut">
              <a:rPr lang="pt-BR" smtClean="0"/>
              <a:t>29/02/2024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7E98-999B-4A3F-B0AB-8B1D8485BBE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0EDF4-0EA4-4EE5-B8C1-ACC13429A521}" type="datetimeFigureOut">
              <a:rPr lang="pt-BR" smtClean="0"/>
              <a:t>29/02/2024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57E98-999B-4A3F-B0AB-8B1D8485BBE5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829056" cy="12192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An&#225;lises%20de%20pontos%20de%20perigo%20critico%20e%20de%20controle%20(APPCC).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720975"/>
            <a:ext cx="7772400" cy="1470025"/>
          </a:xfrm>
        </p:spPr>
        <p:txBody>
          <a:bodyPr>
            <a:noAutofit/>
          </a:bodyPr>
          <a:lstStyle/>
          <a:p>
            <a:r>
              <a:rPr lang="pt-BR" dirty="0">
                <a:ea typeface="Verdana" pitchFamily="34" charset="0"/>
                <a:cs typeface="Times New Roman" panose="02020603050405020304" pitchFamily="18" charset="0"/>
              </a:rPr>
              <a:t>Introdução à Análise dos Alimentos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/>
          </a:bodyPr>
          <a:lstStyle/>
          <a:p>
            <a:endParaRPr lang="pt-BR" sz="2400" dirty="0">
              <a:solidFill>
                <a:schemeClr val="tx1"/>
              </a:solidFill>
              <a:latin typeface="+mj-lt"/>
              <a:ea typeface="Verdana" pitchFamily="34" charset="0"/>
              <a:cs typeface="Times New Roman" panose="02020603050405020304" pitchFamily="18" charset="0"/>
            </a:endParaRPr>
          </a:p>
          <a:p>
            <a:r>
              <a:rPr lang="pt-BR" sz="2400" dirty="0">
                <a:solidFill>
                  <a:schemeClr val="tx1"/>
                </a:solidFill>
                <a:latin typeface="+mj-lt"/>
                <a:ea typeface="Verdana" pitchFamily="34" charset="0"/>
                <a:cs typeface="Times New Roman" panose="02020603050405020304" pitchFamily="18" charset="0"/>
              </a:rPr>
              <a:t>Profa. Marta H. </a:t>
            </a:r>
            <a:r>
              <a:rPr lang="pt-BR" sz="2400" dirty="0" err="1">
                <a:solidFill>
                  <a:schemeClr val="tx1"/>
                </a:solidFill>
                <a:latin typeface="+mj-lt"/>
                <a:ea typeface="Verdana" pitchFamily="34" charset="0"/>
                <a:cs typeface="Times New Roman" panose="02020603050405020304" pitchFamily="18" charset="0"/>
              </a:rPr>
              <a:t>Fillet</a:t>
            </a:r>
            <a:r>
              <a:rPr lang="pt-BR" sz="2400" dirty="0">
                <a:solidFill>
                  <a:schemeClr val="tx1"/>
                </a:solidFill>
                <a:latin typeface="+mj-lt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+mj-lt"/>
                <a:ea typeface="Verdana" pitchFamily="34" charset="0"/>
                <a:cs typeface="Times New Roman" panose="02020603050405020304" pitchFamily="18" charset="0"/>
              </a:rPr>
              <a:t>Spoto</a:t>
            </a:r>
            <a:endParaRPr lang="pt-BR" sz="2400" dirty="0">
              <a:solidFill>
                <a:schemeClr val="tx1"/>
              </a:solidFill>
              <a:latin typeface="+mj-lt"/>
              <a:ea typeface="Verdana" pitchFamily="34" charset="0"/>
              <a:cs typeface="Times New Roman" panose="02020603050405020304" pitchFamily="18" charset="0"/>
            </a:endParaRPr>
          </a:p>
          <a:p>
            <a:r>
              <a:rPr lang="pt-BR" sz="2400" dirty="0">
                <a:solidFill>
                  <a:schemeClr val="tx1"/>
                </a:solidFill>
                <a:latin typeface="+mj-lt"/>
                <a:ea typeface="Verdana" pitchFamily="34" charset="0"/>
                <a:cs typeface="Times New Roman" panose="02020603050405020304" pitchFamily="18" charset="0"/>
              </a:rPr>
              <a:t>Prof. Alan Giovanini de Oliveira Sartori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102057" y="377825"/>
            <a:ext cx="73914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solidFill>
                  <a:schemeClr val="tx1"/>
                </a:solidFill>
                <a:latin typeface="+mj-lt"/>
                <a:ea typeface="Verdana" pitchFamily="34" charset="0"/>
                <a:cs typeface="Times New Roman" panose="02020603050405020304" pitchFamily="18" charset="0"/>
              </a:rPr>
              <a:t>ESCOLA SUPERIOR DE AGRICULTURA “LUIZ DE QUEIROZ” </a:t>
            </a:r>
          </a:p>
          <a:p>
            <a:r>
              <a:rPr lang="pt-BR" sz="2400" dirty="0">
                <a:solidFill>
                  <a:schemeClr val="tx1"/>
                </a:solidFill>
                <a:latin typeface="+mj-lt"/>
                <a:ea typeface="Verdana" pitchFamily="34" charset="0"/>
                <a:cs typeface="Times New Roman" panose="02020603050405020304" pitchFamily="18" charset="0"/>
              </a:rPr>
              <a:t>Departamento de Ciência e Tecnologia de Alimentos</a:t>
            </a:r>
          </a:p>
          <a:p>
            <a:r>
              <a:rPr lang="pt-BR" sz="2400" dirty="0">
                <a:solidFill>
                  <a:schemeClr val="tx1"/>
                </a:solidFill>
                <a:latin typeface="+mj-lt"/>
                <a:ea typeface="Verdana" pitchFamily="34" charset="0"/>
                <a:cs typeface="Times New Roman" panose="02020603050405020304" pitchFamily="18" charset="0"/>
              </a:rPr>
              <a:t>LAN0405 – Análise de Alimentos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AFA461C-D1D4-30F8-1441-2C8EF446D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36" r="1" b="1"/>
          <a:stretch/>
        </p:blipFill>
        <p:spPr>
          <a:xfrm>
            <a:off x="919163" y="68263"/>
            <a:ext cx="8134350" cy="6721475"/>
          </a:xfrm>
          <a:noFill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9FF09FB-CF16-4D7E-C0C0-E44B95DB9058}"/>
              </a:ext>
            </a:extLst>
          </p:cNvPr>
          <p:cNvSpPr txBox="1"/>
          <p:nvPr/>
        </p:nvSpPr>
        <p:spPr>
          <a:xfrm>
            <a:off x="7883" y="6143406"/>
            <a:ext cx="91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ANVISA 2005</a:t>
            </a:r>
          </a:p>
        </p:txBody>
      </p:sp>
    </p:spTree>
    <p:extLst>
      <p:ext uri="{BB962C8B-B14F-4D97-AF65-F5344CB8AC3E}">
        <p14:creationId xmlns:p14="http://schemas.microsoft.com/office/powerpoint/2010/main" val="182204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bela de informação nutricional">
            <a:extLst>
              <a:ext uri="{FF2B5EF4-FFF2-40B4-BE49-F238E27FC236}">
                <a16:creationId xmlns:a16="http://schemas.microsoft.com/office/drawing/2014/main" id="{58442284-280D-21A7-93FA-2BF3EEB326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" r="1273" b="-2"/>
          <a:stretch/>
        </p:blipFill>
        <p:spPr bwMode="auto">
          <a:xfrm>
            <a:off x="919163" y="68263"/>
            <a:ext cx="8134350" cy="67214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323FEFF-B8F4-412C-E032-49E138606951}"/>
              </a:ext>
            </a:extLst>
          </p:cNvPr>
          <p:cNvSpPr txBox="1"/>
          <p:nvPr/>
        </p:nvSpPr>
        <p:spPr>
          <a:xfrm>
            <a:off x="7883" y="6143406"/>
            <a:ext cx="91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ANVISA 2022</a:t>
            </a:r>
          </a:p>
        </p:txBody>
      </p:sp>
    </p:spTree>
    <p:extLst>
      <p:ext uri="{BB962C8B-B14F-4D97-AF65-F5344CB8AC3E}">
        <p14:creationId xmlns:p14="http://schemas.microsoft.com/office/powerpoint/2010/main" val="2922236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E5D896-F454-6FBF-5F98-ED09B344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II. Métodos de Análise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7FF81E-5DEF-20CE-3413-7E5B33FE9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pt-BR" dirty="0"/>
              <a:t>Objetivos: determinar um componente específico ou vários componentes do alimento. Ex. composição centesimal.</a:t>
            </a:r>
          </a:p>
          <a:p>
            <a:r>
              <a:rPr lang="pt-BR" dirty="0"/>
              <a:t>Dois tipos básicos de métodos em análise de alimentos:</a:t>
            </a:r>
          </a:p>
          <a:p>
            <a:pPr lvl="1"/>
            <a:r>
              <a:rPr lang="pt-BR" dirty="0"/>
              <a:t>Métodos convencionais</a:t>
            </a:r>
          </a:p>
          <a:p>
            <a:pPr lvl="1"/>
            <a:r>
              <a:rPr lang="pt-BR" dirty="0"/>
              <a:t>Métodos instrumentais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41E9829B-27B2-BB94-690C-3D95C7242546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549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E5D896-F454-6FBF-5F98-ED09B344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II. Métodos de Análise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7FF81E-5DEF-20CE-3413-7E5B33FE9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pt-BR" sz="3200" dirty="0">
                <a:solidFill>
                  <a:srgbClr val="FFFF00"/>
                </a:solidFill>
                <a:latin typeface="+mj-lt"/>
              </a:rPr>
              <a:t>Métodos convencionais</a:t>
            </a:r>
            <a:r>
              <a:rPr lang="pt-BR" sz="3200" dirty="0">
                <a:latin typeface="+mj-lt"/>
              </a:rPr>
              <a:t>: não necessitam de equipamentos sofisticados, apenas reagentes e vidrarias. São empregados em situações de: </a:t>
            </a:r>
          </a:p>
          <a:p>
            <a:pPr marL="742950" lvl="2" indent="-342900"/>
            <a:r>
              <a:rPr lang="pt-BR" sz="2800" dirty="0">
                <a:latin typeface="+mj-lt"/>
              </a:rPr>
              <a:t>alto custo de equipamento eletrônico;</a:t>
            </a:r>
          </a:p>
          <a:p>
            <a:pPr marL="742950" lvl="2" indent="-342900"/>
            <a:r>
              <a:rPr lang="pt-BR" sz="2800" dirty="0">
                <a:latin typeface="+mj-lt"/>
              </a:rPr>
              <a:t>não existe equipamento disponível para determinada análise;</a:t>
            </a:r>
          </a:p>
          <a:p>
            <a:pPr marL="742950" lvl="2" indent="-342900"/>
            <a:r>
              <a:rPr lang="pt-BR" sz="2800" dirty="0">
                <a:latin typeface="+mj-lt"/>
              </a:rPr>
              <a:t>método oficial;</a:t>
            </a:r>
          </a:p>
          <a:p>
            <a:pPr marL="742950" lvl="2" indent="-342900"/>
            <a:r>
              <a:rPr lang="pt-BR" sz="2800" dirty="0">
                <a:latin typeface="+mj-lt"/>
              </a:rPr>
              <a:t>resultados melhores que os instrumentais.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3200" dirty="0">
                <a:solidFill>
                  <a:srgbClr val="FFFF00"/>
                </a:solidFill>
                <a:latin typeface="+mj-lt"/>
              </a:rPr>
              <a:t>Métodos instrumentais</a:t>
            </a:r>
            <a:r>
              <a:rPr lang="pt-BR" sz="3200" dirty="0">
                <a:latin typeface="+mj-lt"/>
              </a:rPr>
              <a:t>: realizados com equipamentos eletrônicos mais sofisticados: cromatógrafos, etc.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1C9DEAD-8A11-EB54-F3C0-BF85CCF8D85A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144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19D1B5-3A16-8C78-02C5-EB82BA5EA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Escolha do Método Analítico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129EE6-3FE0-5BDE-CD92-4871FFA1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	</a:t>
            </a:r>
            <a:r>
              <a:rPr lang="pt-BR" sz="2800" dirty="0">
                <a:latin typeface="+mj-lt"/>
              </a:rPr>
              <a:t>Depende de alguns fatores do produto analisado:</a:t>
            </a:r>
          </a:p>
          <a:p>
            <a:pPr marL="0" indent="0">
              <a:buNone/>
            </a:pPr>
            <a:r>
              <a:rPr lang="pt-BR" sz="2600" b="1" dirty="0">
                <a:solidFill>
                  <a:srgbClr val="FFFF00"/>
                </a:solidFill>
                <a:latin typeface="+mj-lt"/>
              </a:rPr>
              <a:t>1. Quantidade relativa do componente analisado:</a:t>
            </a:r>
          </a:p>
          <a:p>
            <a:pPr lvl="1"/>
            <a:r>
              <a:rPr lang="pt-BR" sz="24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Analitos podem ser classificados, em relação à massa total da amostra, em:</a:t>
            </a:r>
          </a:p>
          <a:p>
            <a:pPr lvl="2"/>
            <a:r>
              <a:rPr lang="pt-BR" sz="22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Maiores: &gt; 1% na amostra</a:t>
            </a:r>
          </a:p>
          <a:p>
            <a:pPr lvl="2"/>
            <a:r>
              <a:rPr lang="pt-BR" sz="22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Menores: entre 0,01% e 1%</a:t>
            </a:r>
          </a:p>
          <a:p>
            <a:pPr lvl="2"/>
            <a:r>
              <a:rPr lang="pt-BR" sz="22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Micros: menos de 0,01%</a:t>
            </a:r>
          </a:p>
          <a:p>
            <a:pPr lvl="2"/>
            <a:r>
              <a:rPr lang="pt-BR" sz="22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Traços: </a:t>
            </a:r>
            <a:r>
              <a:rPr lang="pt-BR" sz="2200" dirty="0" err="1">
                <a:latin typeface="+mj-lt"/>
                <a:ea typeface="Verdana" pitchFamily="34" charset="0"/>
                <a:cs typeface="Times New Roman" panose="02020603050405020304" pitchFamily="18" charset="0"/>
              </a:rPr>
              <a:t>ppm</a:t>
            </a:r>
            <a:r>
              <a:rPr lang="pt-BR" sz="22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 e </a:t>
            </a:r>
            <a:r>
              <a:rPr lang="pt-BR" sz="2200" dirty="0" err="1">
                <a:latin typeface="+mj-lt"/>
                <a:ea typeface="Verdana" pitchFamily="34" charset="0"/>
                <a:cs typeface="Times New Roman" panose="02020603050405020304" pitchFamily="18" charset="0"/>
              </a:rPr>
              <a:t>ppb</a:t>
            </a:r>
            <a:r>
              <a:rPr lang="pt-BR" sz="2200" dirty="0">
                <a:latin typeface="+mj-lt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2. </a:t>
            </a:r>
            <a:r>
              <a:rPr lang="pt-BR" sz="2600" b="1" dirty="0">
                <a:solidFill>
                  <a:srgbClr val="FFFF00"/>
                </a:solidFill>
                <a:latin typeface="+mj-lt"/>
              </a:rPr>
              <a:t>Exatidão Requerida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</a:t>
            </a:r>
            <a:endParaRPr lang="pt-BR" sz="2200" dirty="0">
              <a:latin typeface="+mj-lt"/>
              <a:ea typeface="Verdana" pitchFamily="34" charset="0"/>
              <a:cs typeface="Times New Roman" panose="02020603050405020304" pitchFamily="18" charset="0"/>
            </a:endParaRPr>
          </a:p>
          <a:p>
            <a:pPr lvl="1"/>
            <a:r>
              <a:rPr lang="pt-BR" sz="24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Métodos convencionais: podem alcançar exatidão de até 99,9%, quando o analito representa &gt; 10% da massa da amostra</a:t>
            </a:r>
          </a:p>
          <a:p>
            <a:pPr lvl="1"/>
            <a:r>
              <a:rPr lang="pt-BR" sz="24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Quantidades menores do que 10%: métodos instrumentais são mais recomendados</a:t>
            </a:r>
          </a:p>
          <a:p>
            <a:pPr lvl="2"/>
            <a:endParaRPr lang="pt-BR" sz="2200" dirty="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F772DE9B-86DC-AC00-0688-6AA73A30910D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2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19D1B5-3A16-8C78-02C5-EB82BA5EA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Escolha do Método Analítico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129EE6-3FE0-5BDE-CD92-4871FFA1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600" b="1" dirty="0">
                <a:solidFill>
                  <a:srgbClr val="FFFF00"/>
                </a:solidFill>
                <a:latin typeface="+mj-lt"/>
              </a:rPr>
              <a:t>3. Composição química da amostra:</a:t>
            </a:r>
          </a:p>
          <a:p>
            <a:pPr lvl="1"/>
            <a:r>
              <a:rPr lang="pt-BR" sz="24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Presença de interferentes: componentes presentes no alimento que podem apresentar características similares as do analito (Ex. AT – </a:t>
            </a:r>
            <a:r>
              <a:rPr lang="pt-BR" sz="2400" dirty="0" err="1">
                <a:latin typeface="+mj-lt"/>
                <a:ea typeface="Verdana" pitchFamily="34" charset="0"/>
                <a:cs typeface="Times New Roman" panose="02020603050405020304" pitchFamily="18" charset="0"/>
              </a:rPr>
              <a:t>titulometria</a:t>
            </a:r>
            <a:r>
              <a:rPr lang="pt-BR" sz="24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 com fenolftaleína);</a:t>
            </a:r>
          </a:p>
          <a:p>
            <a:pPr lvl="1"/>
            <a:r>
              <a:rPr lang="pt-BR" sz="24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Matrizes complexas: necessária a extração ou separação prévia do analito antes da sua determinação (Proteínas – digestão).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600" b="1" dirty="0">
                <a:solidFill>
                  <a:srgbClr val="FFFF00"/>
                </a:solidFill>
                <a:latin typeface="+mj-lt"/>
              </a:rPr>
              <a:t>4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Recursos disponíveis:</a:t>
            </a:r>
            <a:endParaRPr lang="pt-BR" sz="2200" dirty="0">
              <a:latin typeface="+mj-lt"/>
              <a:ea typeface="Verdana" pitchFamily="34" charset="0"/>
              <a:cs typeface="Times New Roman" panose="02020603050405020304" pitchFamily="18" charset="0"/>
            </a:endParaRPr>
          </a:p>
          <a:p>
            <a:pPr lvl="1"/>
            <a:r>
              <a:rPr lang="pt-BR" sz="24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Nem sempre é possível usar o melhor método analítico disponível para determinar um analito - alto custo do equipamento e reagentes; necessidade de mão-de-obra altamente especializada (cromatografia).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898E012E-6DF8-6D70-97B6-28E7E5410139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83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07CEA4-7233-F788-A41C-D02DAE020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2. Etapas da Análise Quantitativa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02085F-9699-331F-CEBD-479C7F8E4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Análise quantitativa depende da medida de uma quantidade física: massa, radiação emitida, potencial de eletrodo, etc.</a:t>
            </a:r>
          </a:p>
          <a:p>
            <a:pPr lvl="1"/>
            <a:r>
              <a:rPr lang="pt-BR" dirty="0"/>
              <a:t>A medida deve estar relacionada à massa do componente a ser estudado na amostra (composição centesimal - %);</a:t>
            </a:r>
          </a:p>
          <a:p>
            <a:pPr lvl="1"/>
            <a:r>
              <a:rPr lang="pt-BR" dirty="0"/>
              <a:t>A medida é a última etapa de uma série de procedimentos da análise; </a:t>
            </a:r>
          </a:p>
          <a:p>
            <a:pPr lvl="1"/>
            <a:r>
              <a:rPr lang="pt-BR" dirty="0"/>
              <a:t>A primeira etapa da análise se constitui na </a:t>
            </a:r>
            <a:r>
              <a:rPr lang="pt-BR" b="1" dirty="0">
                <a:solidFill>
                  <a:srgbClr val="FFFF00"/>
                </a:solidFill>
              </a:rPr>
              <a:t>amostragem</a:t>
            </a:r>
            <a:r>
              <a:rPr lang="pt-BR" dirty="0"/>
              <a:t>.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26332577-0CB9-1259-9986-11DA2F507CBC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346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29A69-68D5-3D64-E866-782C82248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A. Amostragem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D79981-822D-992A-99C8-83CF167E0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Grupo de atividades que envolvem a seleção e coleta de uma parte pequena, representativa e suficiente de um todo, que é a </a:t>
            </a:r>
            <a:r>
              <a:rPr lang="pt-BR" dirty="0">
                <a:solidFill>
                  <a:srgbClr val="00FF00"/>
                </a:solidFill>
              </a:rPr>
              <a:t>amostra.</a:t>
            </a:r>
          </a:p>
          <a:p>
            <a:r>
              <a:rPr lang="pt-BR" dirty="0"/>
              <a:t>Os resultados de uma análise quantitativa só têm valor se a </a:t>
            </a:r>
            <a:r>
              <a:rPr lang="pt-BR" dirty="0">
                <a:solidFill>
                  <a:srgbClr val="FFFF00"/>
                </a:solidFill>
              </a:rPr>
              <a:t>alíquota amostrada representar com exatidão</a:t>
            </a:r>
            <a:r>
              <a:rPr lang="pt-BR" dirty="0"/>
              <a:t> suficiente o alimento em estudo.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FCE12819-FD24-ABBB-9B26-82E74C19CE90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125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ea typeface="Verdana" pitchFamily="34" charset="0"/>
                <a:cs typeface="Times New Roman" panose="02020603050405020304" pitchFamily="18" charset="0"/>
              </a:rPr>
              <a:t>Amostragem: terminologias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Amostra (</a:t>
            </a:r>
            <a:r>
              <a:rPr lang="pt-BR" sz="2800" b="1" i="1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sample</a:t>
            </a:r>
            <a:r>
              <a:rPr lang="pt-BR" sz="2800" b="1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) </a:t>
            </a:r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(Amostra Bruta)</a:t>
            </a:r>
          </a:p>
          <a:p>
            <a:r>
              <a:rPr lang="pt-BR" sz="2800" b="1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Subamostra</a:t>
            </a:r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 (</a:t>
            </a:r>
            <a:r>
              <a:rPr lang="pt-BR" sz="2800" i="1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subsample</a:t>
            </a:r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): parte de uma amostra levada ao laboratório, quando a amostra é muito grande</a:t>
            </a:r>
          </a:p>
          <a:p>
            <a:r>
              <a:rPr lang="pt-BR" sz="2800" b="1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Amostra laboratorial</a:t>
            </a:r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 (</a:t>
            </a:r>
            <a:r>
              <a:rPr lang="pt-BR" sz="2800" i="1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test sample</a:t>
            </a:r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): preparada no laboratório a partir da amostra ou subamostra</a:t>
            </a:r>
          </a:p>
          <a:p>
            <a:r>
              <a:rPr lang="pt-BR" sz="2800" b="1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Alíquota amostrada</a:t>
            </a:r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 (</a:t>
            </a:r>
            <a:r>
              <a:rPr lang="pt-BR" sz="2800" i="1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test portion</a:t>
            </a:r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): material pesado ou selecionado para a análise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3CA24B72-2A96-677A-1920-1FC8F910FFDF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23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798A4-67E4-9093-D3E7-CB5808F36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 de amostragem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29E310-9909-65B5-057B-007C9B86F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Compreende três etapas principais: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Coleta da amostra bruta;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Preparação da amostra de laboratório – redução da amostra bruta;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Preparação da amostra para análise.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73C1BDA6-F5F6-E195-DC9B-942343675AE1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11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397FD0C6-6F9E-B03C-2C13-B0ADBE98F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47400"/>
            <a:ext cx="6086933" cy="4320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D3A3249-E303-FDA5-A41F-31F068010F55}"/>
              </a:ext>
            </a:extLst>
          </p:cNvPr>
          <p:cNvSpPr txBox="1"/>
          <p:nvPr/>
        </p:nvSpPr>
        <p:spPr>
          <a:xfrm>
            <a:off x="1219200" y="-46405"/>
            <a:ext cx="7619999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UNIVERSIDADE DE SÃO PAULO</a:t>
            </a:r>
          </a:p>
          <a:p>
            <a:pPr algn="ctr"/>
            <a:r>
              <a:rPr lang="pt-BR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ESCOLA SUPERIOR DE AGRICULTURA “LUIZ DE QUEIROZ”</a:t>
            </a:r>
          </a:p>
          <a:p>
            <a:pPr algn="ctr"/>
            <a:r>
              <a:rPr lang="pt-BR" sz="1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Departamento de Ciências e Tecnologia de Alimentos</a:t>
            </a:r>
            <a:endParaRPr lang="pt-B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1400" b="1" kern="0" dirty="0">
                <a:effectLst/>
                <a:latin typeface="Arial" panose="020B0604020202020204" pitchFamily="34" charset="0"/>
              </a:rPr>
              <a:t>LAN0405 ANÁLISE DE ALIMENTOS - </a:t>
            </a:r>
            <a:r>
              <a:rPr lang="pt-BR" sz="14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1º SEMESTRE 2024</a:t>
            </a:r>
            <a:endParaRPr lang="pt-B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pt-BR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Horário: 	Quinta-feira das 19h00 às 22h20</a:t>
            </a:r>
          </a:p>
          <a:p>
            <a:r>
              <a:rPr lang="pt-BR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Local: Sala 2 – Setor de Açúcar e Álcool</a:t>
            </a:r>
            <a:endParaRPr lang="pt-BR" sz="12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CE4575D-E7E1-2F83-E764-75BD2BD38BB9}"/>
              </a:ext>
            </a:extLst>
          </p:cNvPr>
          <p:cNvSpPr txBox="1"/>
          <p:nvPr/>
        </p:nvSpPr>
        <p:spPr>
          <a:xfrm>
            <a:off x="1219200" y="5760514"/>
            <a:ext cx="532946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BR" sz="1200" b="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Professores:</a:t>
            </a:r>
            <a:endParaRPr lang="pt-BR" sz="12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Marta Helena </a:t>
            </a:r>
            <a:r>
              <a:rPr lang="pt-BR" sz="12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Fillet</a:t>
            </a:r>
            <a:r>
              <a:rPr lang="pt-BR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2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Spoto</a:t>
            </a:r>
            <a:r>
              <a:rPr lang="pt-BR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(Coordenadora)</a:t>
            </a:r>
            <a:endParaRPr lang="pt-BR" sz="12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Gabriela Feltre</a:t>
            </a:r>
            <a:endParaRPr lang="pt-BR" sz="12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Antonio Sampaio Baptista </a:t>
            </a:r>
            <a:endParaRPr lang="pt-BR" sz="12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Palestrante: Paula </a:t>
            </a:r>
            <a:r>
              <a:rPr lang="pt-BR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Porreli</a:t>
            </a:r>
            <a:r>
              <a:rPr lang="pt-B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Moreira da Silva</a:t>
            </a:r>
          </a:p>
        </p:txBody>
      </p:sp>
    </p:spTree>
    <p:extLst>
      <p:ext uri="{BB962C8B-B14F-4D97-AF65-F5344CB8AC3E}">
        <p14:creationId xmlns:p14="http://schemas.microsoft.com/office/powerpoint/2010/main" val="3707314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B268AE-0FEF-2AF6-A064-AB15E605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pt-BR" dirty="0"/>
              <a:t>Coleta da amostra bruta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96F642-2AAE-792F-DA41-9956E232E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Amostra bruta: deve ser representante do todo considerado.</a:t>
            </a:r>
          </a:p>
          <a:p>
            <a:pPr lvl="1"/>
            <a:r>
              <a:rPr lang="pt-BR" dirty="0"/>
              <a:t>Ex. indústria de suco de laranja. A amostra deve ser representante do lote do suco processado.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3200" dirty="0"/>
              <a:t>Quantidade: o material pode ser granel; caixas; latas etc.</a:t>
            </a:r>
          </a:p>
          <a:p>
            <a:pPr marL="857250" lvl="2" indent="-457200">
              <a:buFont typeface="Calibri" panose="020F0502020204030204" pitchFamily="34" charset="0"/>
              <a:buChar char="−"/>
            </a:pPr>
            <a:r>
              <a:rPr lang="pt-BR" sz="2800" dirty="0"/>
              <a:t>Embalagens únicas ou pequenos lotes – todo o material pode ser tomado como amostra bruta;</a:t>
            </a:r>
          </a:p>
          <a:p>
            <a:pPr marL="857250" lvl="2" indent="-457200">
              <a:buFont typeface="Calibri" panose="020F0502020204030204" pitchFamily="34" charset="0"/>
              <a:buChar char="−"/>
            </a:pPr>
            <a:r>
              <a:rPr lang="pt-BR" sz="2800" dirty="0"/>
              <a:t>Lotes maiores: amostra bruta: 10% do lote.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D203EA48-519D-29FA-41D9-629D5FBF7794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357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B268AE-0FEF-2AF6-A064-AB15E605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pt-BR" dirty="0"/>
              <a:t>Coleta da amostra bruta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96F642-2AAE-792F-DA41-9956E232E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Fórmula geral para coleta de amostra bruta:</a:t>
            </a:r>
          </a:p>
          <a:p>
            <a:endParaRPr lang="pt-BR" sz="2800" dirty="0"/>
          </a:p>
          <a:p>
            <a:pPr marL="0" indent="0" algn="ctr">
              <a:buNone/>
            </a:pPr>
            <a:r>
              <a:rPr lang="pt-BR" sz="2800" dirty="0"/>
              <a:t>N = 𝑥 . √𝑛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/>
              <a:t>Sendo:</a:t>
            </a:r>
          </a:p>
          <a:p>
            <a:pPr marL="0" indent="0">
              <a:buNone/>
            </a:pPr>
            <a:r>
              <a:rPr lang="pt-BR" sz="2800" dirty="0"/>
              <a:t>x = fator ligado ao grau de precisão/homogeneidade da 	amostra </a:t>
            </a:r>
            <a:r>
              <a:rPr lang="pt-BR" sz="2400" dirty="0"/>
              <a:t>(x&lt;1 – pop. homogênea; x&gt;1 – pop. heterogênea)</a:t>
            </a:r>
          </a:p>
          <a:p>
            <a:pPr marL="0" indent="0">
              <a:buNone/>
            </a:pPr>
            <a:r>
              <a:rPr lang="pt-BR" sz="2800" dirty="0"/>
              <a:t>n = n° total de unidades (sacos, latas, caixas, kg, etc.)</a:t>
            </a:r>
          </a:p>
          <a:p>
            <a:pPr marL="0" indent="0">
              <a:buNone/>
            </a:pPr>
            <a:r>
              <a:rPr lang="pt-BR" sz="2800" dirty="0"/>
              <a:t>N = n° de amostras</a:t>
            </a:r>
          </a:p>
          <a:p>
            <a:endParaRPr lang="pt-BR" sz="2800" dirty="0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3832BF9-CAA8-D31D-D290-5EE2629C3A04}"/>
              </a:ext>
            </a:extLst>
          </p:cNvPr>
          <p:cNvCxnSpPr/>
          <p:nvPr/>
        </p:nvCxnSpPr>
        <p:spPr>
          <a:xfrm>
            <a:off x="5029200" y="27432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19F4E6FE-2665-996A-3BF3-4B17CD9241B2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059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5FF3C2-5658-CD63-EB2A-8211FBA5E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2. Redução da amostra bruta - Amostra de laboratório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C41C43-7EA8-8846-55B4-BDF565410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72" y="2438400"/>
            <a:ext cx="8229600" cy="2667000"/>
          </a:xfrm>
        </p:spPr>
        <p:txBody>
          <a:bodyPr/>
          <a:lstStyle/>
          <a:p>
            <a:r>
              <a:rPr lang="pt-BR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Forma de reduzir o tamanho depende do tipo de alimento e da análise: </a:t>
            </a:r>
          </a:p>
          <a:p>
            <a:r>
              <a:rPr lang="pt-BR" b="1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A. Alimentos secos ou em grãos: </a:t>
            </a:r>
            <a:r>
              <a:rPr lang="pt-BR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a redução pode ser feita </a:t>
            </a:r>
            <a:r>
              <a:rPr lang="pt-BR" dirty="0">
                <a:solidFill>
                  <a:srgbClr val="FFFF00"/>
                </a:solidFill>
                <a:latin typeface="+mj-lt"/>
                <a:ea typeface="Verdana" pitchFamily="34" charset="0"/>
                <a:cs typeface="Times New Roman" panose="02020603050405020304" pitchFamily="18" charset="0"/>
              </a:rPr>
              <a:t>manualmente</a:t>
            </a:r>
            <a:r>
              <a:rPr lang="pt-BR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 (</a:t>
            </a:r>
            <a:r>
              <a:rPr lang="pt-BR" dirty="0" err="1">
                <a:latin typeface="+mj-lt"/>
                <a:ea typeface="Verdana" pitchFamily="34" charset="0"/>
                <a:cs typeface="Times New Roman" panose="02020603050405020304" pitchFamily="18" charset="0"/>
              </a:rPr>
              <a:t>quarteamento</a:t>
            </a:r>
            <a:r>
              <a:rPr lang="pt-BR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) ou por meio de </a:t>
            </a:r>
            <a:r>
              <a:rPr lang="pt-BR" dirty="0">
                <a:solidFill>
                  <a:srgbClr val="FFFF00"/>
                </a:solidFill>
                <a:latin typeface="+mj-lt"/>
                <a:ea typeface="Verdana" pitchFamily="34" charset="0"/>
                <a:cs typeface="Times New Roman" panose="02020603050405020304" pitchFamily="18" charset="0"/>
              </a:rPr>
              <a:t>equipamentos</a:t>
            </a:r>
            <a:r>
              <a:rPr lang="pt-BR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t-BR" dirty="0">
              <a:latin typeface="+mj-lt"/>
              <a:ea typeface="Verdana" pitchFamily="34" charset="0"/>
              <a:cs typeface="Times New Roman" panose="02020603050405020304" pitchFamily="18" charset="0"/>
            </a:endParaRPr>
          </a:p>
          <a:p>
            <a:endParaRPr lang="pt-BR" dirty="0">
              <a:latin typeface="+mj-lt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7844EE7C-E317-DE6F-F729-0B48432D4872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538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29986" y="219561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>
                <a:ea typeface="Verdana" pitchFamily="34" charset="0"/>
                <a:cs typeface="Times New Roman" panose="02020603050405020304" pitchFamily="18" charset="0"/>
              </a:rPr>
              <a:t>A. Alimentos secos</a:t>
            </a:r>
            <a:br>
              <a:rPr lang="pt-BR" sz="3200" b="1" dirty="0">
                <a:ea typeface="Verdana" pitchFamily="34" charset="0"/>
                <a:cs typeface="Times New Roman" panose="02020603050405020304" pitchFamily="18" charset="0"/>
              </a:rPr>
            </a:br>
            <a:r>
              <a:rPr lang="pt-BR" sz="3200" b="1" dirty="0">
                <a:ea typeface="Verdana" pitchFamily="34" charset="0"/>
                <a:cs typeface="Times New Roman" panose="02020603050405020304" pitchFamily="18" charset="0"/>
              </a:rPr>
              <a:t>(em pó ou em grãos)</a:t>
            </a:r>
          </a:p>
        </p:txBody>
      </p:sp>
      <p:sp>
        <p:nvSpPr>
          <p:cNvPr id="3" name="Espaço Reservado para Conteúdo 2"/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57200" y="1368004"/>
            <a:ext cx="8229600" cy="4525963"/>
          </a:xfrm>
        </p:spPr>
        <p:txBody>
          <a:bodyPr>
            <a:normAutofit/>
          </a:bodyPr>
          <a:lstStyle/>
          <a:p>
            <a:r>
              <a:rPr lang="pt-BR" sz="2200" b="1" dirty="0" err="1">
                <a:latin typeface="+mj-lt"/>
                <a:ea typeface="Verdana" pitchFamily="34" charset="0"/>
                <a:cs typeface="Times New Roman" panose="02020603050405020304" pitchFamily="18" charset="0"/>
              </a:rPr>
              <a:t>Quarteamento</a:t>
            </a:r>
            <a:r>
              <a:rPr lang="pt-BR" sz="2200" b="1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:</a:t>
            </a:r>
          </a:p>
          <a:p>
            <a:pPr marL="620713" lvl="1" indent="-358775"/>
            <a:r>
              <a:rPr lang="pt-BR" sz="22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Colocar a amostra sobre superfície plana;</a:t>
            </a:r>
          </a:p>
          <a:p>
            <a:pPr marL="620713" lvl="1" indent="-358775"/>
            <a:r>
              <a:rPr lang="pt-BR" sz="22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Misturar bem e espalhar formando quadrado;</a:t>
            </a:r>
          </a:p>
          <a:p>
            <a:pPr marL="620713" lvl="1" indent="-358775"/>
            <a:r>
              <a:rPr lang="pt-BR" sz="22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Dividir o quadrado em quadrados menores (Fig.)</a:t>
            </a:r>
          </a:p>
          <a:p>
            <a:pPr marL="620713" lvl="1" indent="-358775"/>
            <a:r>
              <a:rPr lang="pt-BR" sz="22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Rejeitar os quadrados C e B e misturar os quadrados A e D;</a:t>
            </a:r>
          </a:p>
          <a:p>
            <a:pPr marL="620713" lvl="1" indent="-358775"/>
            <a:r>
              <a:rPr lang="pt-BR" sz="22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Dividir os quadrados A e D misturados em EFGH;</a:t>
            </a:r>
          </a:p>
          <a:p>
            <a:pPr marL="620713" lvl="1" indent="-358775"/>
            <a:r>
              <a:rPr lang="pt-BR" sz="22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Desprezar os quadrados E </a:t>
            </a:r>
            <a:r>
              <a:rPr lang="pt-BR" sz="2200" dirty="0" err="1">
                <a:latin typeface="+mj-lt"/>
                <a:ea typeface="Verdana" pitchFamily="34" charset="0"/>
                <a:cs typeface="Times New Roman" panose="02020603050405020304" pitchFamily="18" charset="0"/>
              </a:rPr>
              <a:t>e</a:t>
            </a:r>
            <a:r>
              <a:rPr lang="pt-BR" sz="22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 H e misturar F e G;</a:t>
            </a:r>
          </a:p>
          <a:p>
            <a:pPr marL="620713" lvl="1" indent="-358775"/>
            <a:r>
              <a:rPr lang="pt-BR" sz="22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Continuar o processo até chegar no tamanho desejado da amostra.</a:t>
            </a:r>
          </a:p>
        </p:txBody>
      </p:sp>
      <p:pic>
        <p:nvPicPr>
          <p:cNvPr id="4" name="Imagem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434" y="4663523"/>
            <a:ext cx="5181600" cy="1974916"/>
          </a:xfrm>
          <a:prstGeom prst="rect">
            <a:avLst/>
          </a:prstGeom>
        </p:spPr>
      </p:pic>
      <p:sp>
        <p:nvSpPr>
          <p:cNvPr id="5" name="CaixaDeTexto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30034" y="4842301"/>
            <a:ext cx="646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...</a:t>
            </a:r>
          </a:p>
        </p:txBody>
      </p:sp>
      <p:cxnSp>
        <p:nvCxnSpPr>
          <p:cNvPr id="7" name="Conector de seta reta 6"/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361648" y="5624414"/>
            <a:ext cx="4572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7FBAA70F-0A88-67D2-6CFC-624EE1E8AF76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87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3529" y="-14894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>
                <a:ea typeface="Verdana" pitchFamily="34" charset="0"/>
                <a:cs typeface="Times New Roman" panose="02020603050405020304" pitchFamily="18" charset="0"/>
              </a:rPr>
              <a:t>A. Alimentos secos</a:t>
            </a:r>
            <a:br>
              <a:rPr lang="pt-BR" sz="3200" b="1" dirty="0">
                <a:ea typeface="Verdana" pitchFamily="34" charset="0"/>
                <a:cs typeface="Times New Roman" panose="02020603050405020304" pitchFamily="18" charset="0"/>
              </a:rPr>
            </a:br>
            <a:r>
              <a:rPr lang="pt-BR" sz="3200" b="1" dirty="0">
                <a:ea typeface="Verdana" pitchFamily="34" charset="0"/>
                <a:cs typeface="Times New Roman" panose="02020603050405020304" pitchFamily="18" charset="0"/>
              </a:rPr>
              <a:t>(em pó ou em grãos)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3529" y="1323447"/>
            <a:ext cx="4098471" cy="4525963"/>
          </a:xfrm>
        </p:spPr>
        <p:txBody>
          <a:bodyPr>
            <a:normAutofit fontScale="92500" lnSpcReduction="10000"/>
          </a:bodyPr>
          <a:lstStyle/>
          <a:p>
            <a:r>
              <a:rPr lang="pt-BR" sz="2800" b="1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Equipamentos:</a:t>
            </a:r>
          </a:p>
          <a:p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Amostrador tipo </a:t>
            </a:r>
            <a:r>
              <a:rPr lang="pt-BR" sz="2800" dirty="0" err="1">
                <a:latin typeface="+mj-lt"/>
                <a:ea typeface="Verdana" pitchFamily="34" charset="0"/>
                <a:cs typeface="Times New Roman" panose="02020603050405020304" pitchFamily="18" charset="0"/>
              </a:rPr>
              <a:t>Riffle</a:t>
            </a:r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: despejar o alimento no equipamento e ela se dividira em canaletas, sendo coletadas em 2 caixas. O material de uma caixa é reservado e o outro é descartado. Repete-se esse processo até obter o tamanho desejado da amostra.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31667" t="21838" r="32500" b="18874"/>
          <a:stretch/>
        </p:blipFill>
        <p:spPr>
          <a:xfrm>
            <a:off x="4800599" y="1752599"/>
            <a:ext cx="3869871" cy="359988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 rot="10800000" flipV="1">
            <a:off x="4953000" y="5458466"/>
            <a:ext cx="283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http://www.marconi.com.br/produto/1063/quarteador-de-amostras-tipo-rifles#!prettyPhoto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7DA35C5E-E515-73C0-AF4F-640ABA49F6DE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48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ea typeface="Verdana" pitchFamily="34" charset="0"/>
                <a:cs typeface="Times New Roman" panose="02020603050405020304" pitchFamily="18" charset="0"/>
              </a:rPr>
              <a:t>B. Alimentos líquidos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Misturar bem por agitação, por inversão e por troca de recipientes</a:t>
            </a:r>
          </a:p>
          <a:p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Retirar porções de diferentes partes</a:t>
            </a:r>
          </a:p>
          <a:p>
            <a:pPr lvl="1"/>
            <a:r>
              <a:rPr lang="pt-BR" sz="24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No fundo</a:t>
            </a:r>
          </a:p>
          <a:p>
            <a:pPr lvl="1"/>
            <a:r>
              <a:rPr lang="pt-BR" sz="24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No meio</a:t>
            </a:r>
          </a:p>
          <a:p>
            <a:pPr lvl="1"/>
            <a:r>
              <a:rPr lang="pt-BR" sz="24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Em cima</a:t>
            </a:r>
          </a:p>
          <a:p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Misturar as porções no final</a:t>
            </a:r>
          </a:p>
          <a:p>
            <a:endParaRPr lang="pt-BR" sz="2800" dirty="0">
              <a:latin typeface="+mj-lt"/>
              <a:ea typeface="Verdana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48EFFDC-E23C-6F4D-F107-A5D3F06717CA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20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ea typeface="Verdana" pitchFamily="34" charset="0"/>
                <a:cs typeface="Times New Roman" panose="02020603050405020304" pitchFamily="18" charset="0"/>
              </a:rPr>
              <a:t>C. Alimentos semissólidos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Exemplos: chocolate e queijos duros</a:t>
            </a:r>
          </a:p>
          <a:p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Congelamento prévio pode ser necessário, sendo o uso de N</a:t>
            </a:r>
            <a:r>
              <a:rPr lang="pt-BR" sz="2800" baseline="-250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 líquido indicado</a:t>
            </a:r>
          </a:p>
          <a:p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Ralar</a:t>
            </a:r>
          </a:p>
          <a:p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Efetuar o quarteamento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BBF2037C-6F8E-D5FA-6436-7FA24CC4DA2B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63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ea typeface="Verdana" pitchFamily="34" charset="0"/>
                <a:cs typeface="Times New Roman" panose="02020603050405020304" pitchFamily="18" charset="0"/>
              </a:rPr>
              <a:t>D. Alimentos úmidos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Exemplos: carnes, peixes e vegetais</a:t>
            </a:r>
          </a:p>
          <a:p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Picar ou moer em processador de alimentos, liquidificador ou moedores de carne</a:t>
            </a:r>
          </a:p>
          <a:p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Misturar</a:t>
            </a:r>
          </a:p>
          <a:p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Efetuar o quarteamento</a:t>
            </a:r>
          </a:p>
          <a:p>
            <a:endParaRPr lang="pt-BR" sz="2800" dirty="0">
              <a:latin typeface="+mj-lt"/>
              <a:ea typeface="Verdana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05B734B8-8B8A-B075-2324-A098FD16D275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86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1414" y="0"/>
            <a:ext cx="7848600" cy="1143000"/>
          </a:xfrm>
        </p:spPr>
        <p:txBody>
          <a:bodyPr>
            <a:normAutofit/>
          </a:bodyPr>
          <a:lstStyle/>
          <a:p>
            <a:r>
              <a:rPr lang="pt-BR" sz="3200" b="1" dirty="0">
                <a:ea typeface="Verdana" pitchFamily="34" charset="0"/>
                <a:cs typeface="Times New Roman" panose="02020603050405020304" pitchFamily="18" charset="0"/>
              </a:rPr>
              <a:t>E. Alimentos semiviscosos e pastosos e líquidos contendo sólidos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1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Exemplos: pudins, molhos, compotas de frutas e vegetais, enlatados</a:t>
            </a:r>
          </a:p>
          <a:p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Picar em liquidificador</a:t>
            </a:r>
          </a:p>
          <a:p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Misturar </a:t>
            </a:r>
          </a:p>
          <a:p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Retirar as alíquotas para análise</a:t>
            </a:r>
          </a:p>
          <a:p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Cuidado com separação de fases de emulsões</a:t>
            </a:r>
          </a:p>
          <a:p>
            <a:pPr marL="0" indent="0">
              <a:buNone/>
            </a:pPr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	 (Ex. óleo/água)</a:t>
            </a:r>
          </a:p>
          <a:p>
            <a:endParaRPr lang="pt-BR" sz="2800" dirty="0">
              <a:latin typeface="+mj-lt"/>
              <a:ea typeface="Verdana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b="1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F. Manteiga e margarina</a:t>
            </a:r>
          </a:p>
          <a:p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Aquecer a 35 °C num frasco com tampa até derreter</a:t>
            </a:r>
          </a:p>
          <a:p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Agitar para homogeneizar</a:t>
            </a:r>
          </a:p>
          <a:p>
            <a:pPr marL="0" indent="0">
              <a:buNone/>
            </a:pPr>
            <a:endParaRPr lang="pt-BR" sz="2800" dirty="0">
              <a:latin typeface="+mj-lt"/>
              <a:ea typeface="Verdana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0172F553-BF66-2F0A-B6D8-17B3E9ACF50B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71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ea typeface="Verdana" pitchFamily="34" charset="0"/>
                <a:cs typeface="Times New Roman" panose="02020603050405020304" pitchFamily="18" charset="0"/>
              </a:rPr>
              <a:t>G. Frutas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Pequenas:</a:t>
            </a:r>
          </a:p>
          <a:p>
            <a:pPr lvl="1"/>
            <a:r>
              <a:rPr lang="pt-BR" sz="24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São homogeneizadas inteiras no liquidificador</a:t>
            </a:r>
          </a:p>
          <a:p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Grandes:</a:t>
            </a:r>
          </a:p>
          <a:p>
            <a:pPr lvl="1"/>
            <a:r>
              <a:rPr lang="pt-BR" sz="24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Cortadas em quatro partes (sentidos longitudinal e transversal)</a:t>
            </a:r>
          </a:p>
          <a:p>
            <a:pPr lvl="1"/>
            <a:r>
              <a:rPr lang="pt-BR" sz="24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Descartar duas partes opostas</a:t>
            </a:r>
          </a:p>
          <a:p>
            <a:pPr lvl="1"/>
            <a:r>
              <a:rPr lang="pt-BR" sz="24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Juntar as outras duas partes opostas e homogeneizar em liquidificador</a:t>
            </a:r>
          </a:p>
          <a:p>
            <a:endParaRPr lang="pt-BR" sz="2800" dirty="0">
              <a:latin typeface="+mj-lt"/>
              <a:ea typeface="Verdana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88DA6863-E79D-1D50-3411-8320652F9700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4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90092A-2B93-0675-2766-121F6E25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4238"/>
          </a:xfrm>
        </p:spPr>
        <p:txBody>
          <a:bodyPr anchor="ctr">
            <a:normAutofit/>
          </a:bodyPr>
          <a:lstStyle/>
          <a:p>
            <a:r>
              <a:rPr lang="pt-BR" dirty="0"/>
              <a:t>Equipes de Trabalho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EB0EF3B-CA4D-596C-BEC1-0C32271ED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52600"/>
            <a:ext cx="7315199" cy="4541838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BBBE5786-343D-DE28-F6C9-BE1CD1C4C03F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109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103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>
                <a:ea typeface="Verdana" pitchFamily="34" charset="0"/>
                <a:cs typeface="Times New Roman" panose="02020603050405020304" pitchFamily="18" charset="0"/>
              </a:rPr>
              <a:t>3. Preparo de amostras laboratoriais para análise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36378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Depende do alimento, do analito e do método analítico</a:t>
            </a:r>
          </a:p>
          <a:p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Envolvem o uso de desintegradores mecânicos, de enzimas, de ácidos e bases, etc.</a:t>
            </a:r>
          </a:p>
          <a:p>
            <a:r>
              <a:rPr lang="pt-BR" sz="2800" dirty="0" err="1">
                <a:latin typeface="+mj-lt"/>
                <a:ea typeface="Verdana" pitchFamily="34" charset="0"/>
                <a:cs typeface="Times New Roman" panose="02020603050405020304" pitchFamily="18" charset="0"/>
              </a:rPr>
              <a:t>Ex</a:t>
            </a:r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: Para determinação de proteína (Método </a:t>
            </a:r>
            <a:r>
              <a:rPr lang="pt-BR" sz="2800" dirty="0" err="1">
                <a:latin typeface="+mj-lt"/>
                <a:ea typeface="Verdana" pitchFamily="34" charset="0"/>
                <a:cs typeface="Times New Roman" panose="02020603050405020304" pitchFamily="18" charset="0"/>
              </a:rPr>
              <a:t>Kjeldahl</a:t>
            </a:r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), é necessária a desintegração prévia da amostra com ácidos (digestão).</a:t>
            </a:r>
          </a:p>
          <a:p>
            <a:endParaRPr lang="pt-BR" sz="2800" dirty="0">
              <a:latin typeface="+mj-lt"/>
              <a:ea typeface="Verdana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C8705F3C-4161-48D5-E977-E4096232EA4B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69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ea typeface="Verdana" pitchFamily="34" charset="0"/>
                <a:cs typeface="Times New Roman" panose="02020603050405020304" pitchFamily="18" charset="0"/>
              </a:rPr>
              <a:t>4. Preservação da amostra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sz="2800" dirty="0">
              <a:latin typeface="+mj-lt"/>
              <a:ea typeface="Verdana" pitchFamily="34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Algumas maneiras de preservar as amostras até o momento de análise:</a:t>
            </a:r>
          </a:p>
          <a:p>
            <a:pPr lvl="1"/>
            <a:r>
              <a:rPr lang="pt-BR" sz="24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Inativação enzimática. Ex. branqueamento</a:t>
            </a:r>
          </a:p>
          <a:p>
            <a:pPr lvl="1"/>
            <a:r>
              <a:rPr lang="pt-BR" sz="24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Retardo da oxidação lipídica. Congelamento (N</a:t>
            </a:r>
            <a:r>
              <a:rPr lang="pt-BR" sz="2400" baseline="-250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2</a:t>
            </a:r>
            <a:r>
              <a:rPr lang="pt-BR" sz="24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 líquido)</a:t>
            </a:r>
          </a:p>
          <a:p>
            <a:pPr lvl="1"/>
            <a:r>
              <a:rPr lang="pt-BR" sz="24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Controle da deterioração microbiológica. Congelamento, secagem, conservantes, etc.</a:t>
            </a:r>
          </a:p>
          <a:p>
            <a:endParaRPr lang="pt-BR" sz="2800" dirty="0">
              <a:latin typeface="+mj-lt"/>
              <a:ea typeface="Verdana" pitchFamily="34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Importante consultar literatura específica para o alimento testado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0F177905-1205-4F69-1144-AB23D3614D32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12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ea typeface="Verdana" pitchFamily="34" charset="0"/>
                <a:cs typeface="Times New Roman" panose="02020603050405020304" pitchFamily="18" charset="0"/>
              </a:rPr>
              <a:t>5. Medidas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Através de fórmulas, inferir a quantidade relativa do componente na amostra.</a:t>
            </a:r>
          </a:p>
          <a:p>
            <a:pPr lvl="1"/>
            <a:r>
              <a:rPr lang="pt-BR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Ex. Acidez titulável, se calcula o volume de </a:t>
            </a:r>
            <a:r>
              <a:rPr lang="pt-BR" dirty="0">
                <a:solidFill>
                  <a:srgbClr val="FFFF00"/>
                </a:solidFill>
                <a:latin typeface="+mj-lt"/>
                <a:ea typeface="Verdana" pitchFamily="34" charset="0"/>
                <a:cs typeface="Times New Roman" panose="02020603050405020304" pitchFamily="18" charset="0"/>
              </a:rPr>
              <a:t>soda</a:t>
            </a:r>
            <a:r>
              <a:rPr lang="pt-BR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 gasto na bureta para neutralizar o </a:t>
            </a:r>
            <a:r>
              <a:rPr lang="pt-BR" dirty="0">
                <a:solidFill>
                  <a:srgbClr val="00FF00"/>
                </a:solidFill>
                <a:latin typeface="+mj-lt"/>
                <a:ea typeface="Verdana" pitchFamily="34" charset="0"/>
                <a:cs typeface="Times New Roman" panose="02020603050405020304" pitchFamily="18" charset="0"/>
              </a:rPr>
              <a:t>ácido</a:t>
            </a:r>
            <a:r>
              <a:rPr lang="pt-BR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 presente em 10g de suco de laranja. Esse valor é colocado numa fórmula para se obter a </a:t>
            </a:r>
            <a:r>
              <a:rPr lang="pt-BR" dirty="0">
                <a:solidFill>
                  <a:srgbClr val="00B0F0"/>
                </a:solidFill>
                <a:latin typeface="+mj-lt"/>
                <a:ea typeface="Verdana" pitchFamily="34" charset="0"/>
                <a:cs typeface="Times New Roman" panose="02020603050405020304" pitchFamily="18" charset="0"/>
              </a:rPr>
              <a:t>porcentagem de ácido cítrico</a:t>
            </a:r>
            <a:r>
              <a:rPr lang="pt-BR" dirty="0">
                <a:latin typeface="+mj-lt"/>
                <a:ea typeface="Verdana" pitchFamily="34" charset="0"/>
                <a:cs typeface="Times New Roman" panose="02020603050405020304" pitchFamily="18" charset="0"/>
              </a:rPr>
              <a:t> presente nessa amostra.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6200C811-DD25-15D6-DBCB-AA7A2A03CA41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7368B-DE91-927E-51F5-CE73F375D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6. Processamento de dados e Avaliação Estatística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99D8FF-8EAC-94E4-4F92-45F2C75EE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14" y="2295251"/>
            <a:ext cx="8229600" cy="2581549"/>
          </a:xfrm>
        </p:spPr>
        <p:txBody>
          <a:bodyPr/>
          <a:lstStyle/>
          <a:p>
            <a:r>
              <a:rPr lang="pt-BR" dirty="0"/>
              <a:t>O resultado da análise é expresso de forma apropriada e com indicação do seu grau de incerteza – médias, desvios padrões, coeficientes de variação.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C20B87C5-EB25-540E-4B01-028AEA3F48CD}"/>
              </a:ext>
            </a:extLst>
          </p:cNvPr>
          <p:cNvCxnSpPr>
            <a:cxnSpLocks/>
          </p:cNvCxnSpPr>
          <p:nvPr/>
        </p:nvCxnSpPr>
        <p:spPr>
          <a:xfrm>
            <a:off x="0" y="1447800"/>
            <a:ext cx="9144000" cy="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217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800" dirty="0">
                <a:ea typeface="Verdana" panose="020B0604030504040204" pitchFamily="34" charset="0"/>
                <a:cs typeface="Times New Roman" panose="02020603050405020304" pitchFamily="18" charset="0"/>
              </a:rPr>
              <a:t>Boas práticas de laboratório</a:t>
            </a:r>
            <a:endParaRPr lang="pt-BR" sz="2800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833" b="11462"/>
          <a:stretch/>
        </p:blipFill>
        <p:spPr>
          <a:xfrm>
            <a:off x="846665" y="914399"/>
            <a:ext cx="7994225" cy="562094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833" b="11462"/>
          <a:stretch/>
        </p:blipFill>
        <p:spPr>
          <a:xfrm>
            <a:off x="846665" y="914399"/>
            <a:ext cx="7994225" cy="562094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833" b="11462"/>
          <a:stretch/>
        </p:blipFill>
        <p:spPr>
          <a:xfrm>
            <a:off x="846666" y="914400"/>
            <a:ext cx="7993171" cy="5620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833" b="11462"/>
          <a:stretch/>
        </p:blipFill>
        <p:spPr>
          <a:xfrm>
            <a:off x="846666" y="990600"/>
            <a:ext cx="7993171" cy="5620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833" b="11462"/>
          <a:stretch/>
        </p:blipFill>
        <p:spPr>
          <a:xfrm>
            <a:off x="846666" y="914400"/>
            <a:ext cx="7993171" cy="5620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DF06F-8CCB-4499-D592-AC317AB9B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I. Análise de Alimentos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23BA3A-6B0F-CBE3-2C88-C702CEE2F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276600"/>
          </a:xfrm>
        </p:spPr>
        <p:txBody>
          <a:bodyPr/>
          <a:lstStyle/>
          <a:p>
            <a:r>
              <a:rPr lang="pt-BR" dirty="0"/>
              <a:t>A análise de alimentos é essencial para verificar as </a:t>
            </a:r>
            <a:r>
              <a:rPr lang="pt-BR" dirty="0">
                <a:solidFill>
                  <a:srgbClr val="FFFF00"/>
                </a:solidFill>
              </a:rPr>
              <a:t>características físicas</a:t>
            </a:r>
            <a:r>
              <a:rPr lang="pt-BR" dirty="0"/>
              <a:t>, </a:t>
            </a:r>
            <a:r>
              <a:rPr lang="pt-BR" dirty="0">
                <a:solidFill>
                  <a:srgbClr val="FFFF00"/>
                </a:solidFill>
              </a:rPr>
              <a:t>químicas</a:t>
            </a:r>
            <a:r>
              <a:rPr lang="pt-BR" dirty="0"/>
              <a:t>, </a:t>
            </a:r>
            <a:r>
              <a:rPr lang="pt-BR" dirty="0">
                <a:solidFill>
                  <a:srgbClr val="FFFF00"/>
                </a:solidFill>
              </a:rPr>
              <a:t>biológicas</a:t>
            </a:r>
            <a:r>
              <a:rPr lang="pt-BR" dirty="0"/>
              <a:t> e </a:t>
            </a:r>
            <a:r>
              <a:rPr lang="pt-BR" dirty="0">
                <a:solidFill>
                  <a:srgbClr val="FFFF00"/>
                </a:solidFill>
              </a:rPr>
              <a:t>toxicológicas</a:t>
            </a:r>
            <a:r>
              <a:rPr lang="pt-BR" dirty="0"/>
              <a:t> dos alimentos. </a:t>
            </a:r>
          </a:p>
          <a:p>
            <a:r>
              <a:rPr lang="pt-BR" dirty="0"/>
              <a:t>Tal ação gera informações sobre a </a:t>
            </a:r>
            <a:r>
              <a:rPr lang="pt-BR" dirty="0">
                <a:solidFill>
                  <a:srgbClr val="FFFF00"/>
                </a:solidFill>
              </a:rPr>
              <a:t>qualidade</a:t>
            </a:r>
            <a:r>
              <a:rPr lang="pt-BR" dirty="0"/>
              <a:t> do alimento e possibilita garantir a </a:t>
            </a:r>
            <a:r>
              <a:rPr lang="pt-BR" dirty="0">
                <a:solidFill>
                  <a:srgbClr val="FFFF00"/>
                </a:solidFill>
              </a:rPr>
              <a:t>segurança</a:t>
            </a:r>
            <a:r>
              <a:rPr lang="pt-BR" dirty="0"/>
              <a:t> dos consumidores.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F4A118A6-75B9-B5EE-EA1B-A61EB6B7D86B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2145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833" b="8498"/>
          <a:stretch/>
        </p:blipFill>
        <p:spPr>
          <a:xfrm>
            <a:off x="872247" y="838200"/>
            <a:ext cx="7756798" cy="56964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833" b="11462"/>
          <a:stretch/>
        </p:blipFill>
        <p:spPr>
          <a:xfrm>
            <a:off x="922866" y="1066800"/>
            <a:ext cx="7993171" cy="5620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0833" t="33696" r="25833" b="9980"/>
          <a:stretch/>
        </p:blipFill>
        <p:spPr>
          <a:xfrm>
            <a:off x="249410" y="1219200"/>
            <a:ext cx="872690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65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000" b="9980"/>
          <a:stretch/>
        </p:blipFill>
        <p:spPr>
          <a:xfrm>
            <a:off x="914400" y="910882"/>
            <a:ext cx="7946554" cy="5623717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833" b="11462"/>
          <a:stretch/>
        </p:blipFill>
        <p:spPr>
          <a:xfrm>
            <a:off x="838200" y="908446"/>
            <a:ext cx="8001638" cy="562615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833" b="11462"/>
          <a:stretch/>
        </p:blipFill>
        <p:spPr>
          <a:xfrm>
            <a:off x="846666" y="990600"/>
            <a:ext cx="7993171" cy="56202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000" b="11462"/>
          <a:stretch/>
        </p:blipFill>
        <p:spPr>
          <a:xfrm>
            <a:off x="914400" y="955430"/>
            <a:ext cx="8058797" cy="5579169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833" b="11462"/>
          <a:stretch/>
        </p:blipFill>
        <p:spPr>
          <a:xfrm>
            <a:off x="846666" y="838200"/>
            <a:ext cx="7993171" cy="56202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833" b="11462"/>
          <a:stretch/>
        </p:blipFill>
        <p:spPr>
          <a:xfrm>
            <a:off x="878840" y="990600"/>
            <a:ext cx="7884798" cy="5544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54" y="838200"/>
            <a:ext cx="8013436" cy="55930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4DB0E-B7E9-4D45-F0AF-09FAE1CC7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I. Análise de Alimentos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B6073B-3416-3587-D067-0A27B7738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2800" dirty="0">
                <a:latin typeface="+mj-lt"/>
              </a:rPr>
              <a:t>	</a:t>
            </a:r>
            <a:r>
              <a:rPr lang="pt-BR" sz="3100" dirty="0">
                <a:latin typeface="+mj-lt"/>
              </a:rPr>
              <a:t>Área importante no ensino de </a:t>
            </a:r>
            <a:r>
              <a:rPr lang="pt-BR" sz="3100" dirty="0">
                <a:solidFill>
                  <a:srgbClr val="FFFF00"/>
                </a:solidFill>
                <a:latin typeface="+mj-lt"/>
              </a:rPr>
              <a:t>ciência</a:t>
            </a:r>
            <a:r>
              <a:rPr lang="pt-BR" sz="3100" dirty="0">
                <a:latin typeface="+mj-lt"/>
              </a:rPr>
              <a:t> e </a:t>
            </a:r>
            <a:r>
              <a:rPr lang="pt-BR" sz="3100" dirty="0">
                <a:solidFill>
                  <a:srgbClr val="FFFF00"/>
                </a:solidFill>
                <a:latin typeface="+mj-lt"/>
              </a:rPr>
              <a:t>engenharia</a:t>
            </a:r>
            <a:r>
              <a:rPr lang="pt-BR" sz="3100" dirty="0">
                <a:latin typeface="+mj-lt"/>
              </a:rPr>
              <a:t> de alimentos, que atua em vários segmentos: </a:t>
            </a:r>
          </a:p>
          <a:p>
            <a:pPr marL="0" indent="0">
              <a:buNone/>
            </a:pPr>
            <a:r>
              <a:rPr lang="pt-BR" sz="3100" dirty="0">
                <a:latin typeface="+mj-lt"/>
              </a:rPr>
              <a:t>	- controle de qualidade da matéria prima;</a:t>
            </a:r>
          </a:p>
          <a:p>
            <a:pPr marL="0" indent="0">
              <a:buNone/>
            </a:pPr>
            <a:r>
              <a:rPr lang="pt-BR" sz="3100" dirty="0">
                <a:latin typeface="+mj-lt"/>
              </a:rPr>
              <a:t>	- durante a fabricação</a:t>
            </a:r>
          </a:p>
          <a:p>
            <a:pPr marL="0" indent="0">
              <a:buNone/>
            </a:pPr>
            <a:r>
              <a:rPr lang="pt-BR" sz="3100" dirty="0">
                <a:latin typeface="+mj-lt"/>
              </a:rPr>
              <a:t>	- estocagem do alimento processado. </a:t>
            </a:r>
          </a:p>
          <a:p>
            <a:pPr marL="0" indent="0">
              <a:buNone/>
            </a:pPr>
            <a:r>
              <a:rPr lang="pt-BR" sz="3100" dirty="0"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pt-BR" sz="3100" dirty="0">
                <a:latin typeface="+mj-lt"/>
              </a:rPr>
              <a:t>	Podemos destacar 3 áreas de maior aplicação da análise de alimentos:</a:t>
            </a:r>
          </a:p>
          <a:p>
            <a:pPr marL="0" indent="0">
              <a:buNone/>
            </a:pPr>
            <a:r>
              <a:rPr lang="pt-BR" sz="3100" dirty="0">
                <a:latin typeface="+mj-lt"/>
              </a:rPr>
              <a:t>	- indústrias,</a:t>
            </a:r>
          </a:p>
          <a:p>
            <a:pPr marL="0" indent="0">
              <a:buNone/>
            </a:pPr>
            <a:r>
              <a:rPr lang="pt-BR" sz="3100" dirty="0">
                <a:latin typeface="+mj-lt"/>
              </a:rPr>
              <a:t>	- universidades e institutos de pesquisa;</a:t>
            </a:r>
          </a:p>
          <a:p>
            <a:pPr marL="0" indent="0">
              <a:buNone/>
            </a:pPr>
            <a:r>
              <a:rPr lang="pt-BR" sz="3100" dirty="0">
                <a:latin typeface="+mj-lt"/>
              </a:rPr>
              <a:t>	- órgãos governamentais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7E376414-02D2-A8CC-A8C9-E4AB1578624E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4522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833" b="11462"/>
          <a:stretch/>
        </p:blipFill>
        <p:spPr>
          <a:xfrm>
            <a:off x="846666" y="838200"/>
            <a:ext cx="7993171" cy="56202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833" b="11462"/>
          <a:stretch/>
        </p:blipFill>
        <p:spPr>
          <a:xfrm>
            <a:off x="846666" y="914400"/>
            <a:ext cx="7993171" cy="56202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68" y="838200"/>
            <a:ext cx="7963751" cy="559308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000" b="11462"/>
          <a:stretch/>
        </p:blipFill>
        <p:spPr>
          <a:xfrm>
            <a:off x="889000" y="914400"/>
            <a:ext cx="8007997" cy="5544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833" b="11462"/>
          <a:stretch/>
        </p:blipFill>
        <p:spPr>
          <a:xfrm>
            <a:off x="878840" y="914400"/>
            <a:ext cx="7884798" cy="5544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000" b="11462"/>
          <a:stretch/>
        </p:blipFill>
        <p:spPr>
          <a:xfrm>
            <a:off x="889000" y="990600"/>
            <a:ext cx="8007997" cy="5544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833" b="11462"/>
          <a:stretch/>
        </p:blipFill>
        <p:spPr>
          <a:xfrm>
            <a:off x="846666" y="914400"/>
            <a:ext cx="7993171" cy="56202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4" t="21838" r="25832" b="11462"/>
          <a:stretch/>
        </p:blipFill>
        <p:spPr>
          <a:xfrm>
            <a:off x="846666" y="838200"/>
            <a:ext cx="7993171" cy="56202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4" t="21838" r="25832" b="11462"/>
          <a:stretch/>
        </p:blipFill>
        <p:spPr>
          <a:xfrm>
            <a:off x="846666" y="838200"/>
            <a:ext cx="7993171" cy="56202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833" b="11462"/>
          <a:stretch/>
        </p:blipFill>
        <p:spPr>
          <a:xfrm>
            <a:off x="846666" y="914400"/>
            <a:ext cx="7993171" cy="5620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2D004C-03A6-384D-9ED5-830D6183C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002060"/>
                </a:solidFill>
              </a:rPr>
              <a:t>a) Análise de Alimentos na Indústria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EFC61D-C1B8-5C8E-255D-48EB2ABD3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solidFill>
                  <a:srgbClr val="002060"/>
                </a:solidFill>
                <a:latin typeface="+mj-lt"/>
              </a:rPr>
              <a:t>Rígido controle de qualidade, tanto na matéria prima quanto no produto processado;</a:t>
            </a:r>
          </a:p>
          <a:p>
            <a:r>
              <a:rPr lang="pt-BR" dirty="0">
                <a:solidFill>
                  <a:srgbClr val="002060"/>
                </a:solidFill>
                <a:latin typeface="+mj-lt"/>
              </a:rPr>
              <a:t>Matéria prima adquirida com base na qualidade durante o recebimento (laudos);</a:t>
            </a:r>
          </a:p>
          <a:p>
            <a:r>
              <a:rPr lang="pt-BR" dirty="0">
                <a:solidFill>
                  <a:srgbClr val="002060"/>
                </a:solidFill>
                <a:latin typeface="+mj-lt"/>
              </a:rPr>
              <a:t>Produto final – realizadas análises de qualidade e uniformidade antes de sair da fábrica.</a:t>
            </a:r>
          </a:p>
          <a:p>
            <a:pPr marL="457200" lvl="1" indent="0">
              <a:buNone/>
            </a:pPr>
            <a:r>
              <a:rPr lang="pt-BR" sz="3600" b="1" dirty="0">
                <a:solidFill>
                  <a:srgbClr val="002060"/>
                </a:solidFill>
                <a:latin typeface="+mj-lt"/>
              </a:rPr>
              <a:t>* Essas </a:t>
            </a:r>
            <a:r>
              <a:rPr lang="pt-BR" sz="3600" b="1" dirty="0">
                <a:solidFill>
                  <a:srgbClr val="002060"/>
                </a:solidFill>
                <a:latin typeface="+mj-lt"/>
                <a:hlinkClick r:id="rId3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análises também são realizadas durante o processamento </a:t>
            </a:r>
            <a:r>
              <a:rPr lang="pt-BR" sz="3600" b="1" dirty="0">
                <a:solidFill>
                  <a:srgbClr val="002060"/>
                </a:solidFill>
                <a:latin typeface="+mj-lt"/>
              </a:rPr>
              <a:t>(APPCC).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77B54B02-620C-CBC1-B585-3661BCE67151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4817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833" b="11462"/>
          <a:stretch/>
        </p:blipFill>
        <p:spPr>
          <a:xfrm>
            <a:off x="914400" y="1038224"/>
            <a:ext cx="7925438" cy="5572575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833" b="11462"/>
          <a:stretch/>
        </p:blipFill>
        <p:spPr>
          <a:xfrm>
            <a:off x="846666" y="914400"/>
            <a:ext cx="7993171" cy="56202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833" b="11462"/>
          <a:stretch/>
        </p:blipFill>
        <p:spPr>
          <a:xfrm>
            <a:off x="846666" y="914400"/>
            <a:ext cx="7993171" cy="56202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833" b="11462"/>
          <a:stretch/>
        </p:blipFill>
        <p:spPr>
          <a:xfrm>
            <a:off x="846666" y="914400"/>
            <a:ext cx="7993171" cy="56202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000" b="8498"/>
          <a:stretch/>
        </p:blipFill>
        <p:spPr>
          <a:xfrm>
            <a:off x="849548" y="762000"/>
            <a:ext cx="7983381" cy="57726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4" t="21838" r="25832" b="11462"/>
          <a:stretch/>
        </p:blipFill>
        <p:spPr>
          <a:xfrm>
            <a:off x="846667" y="838200"/>
            <a:ext cx="7993171" cy="56202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833" b="11462"/>
          <a:stretch/>
        </p:blipFill>
        <p:spPr>
          <a:xfrm>
            <a:off x="820212" y="914400"/>
            <a:ext cx="8019625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833" b="11462"/>
          <a:stretch/>
        </p:blipFill>
        <p:spPr>
          <a:xfrm>
            <a:off x="846666" y="914400"/>
            <a:ext cx="7993171" cy="56202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833" b="11462"/>
          <a:stretch/>
        </p:blipFill>
        <p:spPr>
          <a:xfrm>
            <a:off x="846666" y="914400"/>
            <a:ext cx="7993171" cy="56202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833" b="11462"/>
          <a:stretch/>
        </p:blipFill>
        <p:spPr>
          <a:xfrm>
            <a:off x="955040" y="990600"/>
            <a:ext cx="7884798" cy="55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862EE-9EBA-5A49-FA2F-224F3491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dirty="0"/>
              <a:t>   b) Análise de Alimentos nas Universidades e Institutos de Pesquisa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BF8224-DBF8-20CE-15C1-C24941A18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288629"/>
            <a:ext cx="8229600" cy="2816772"/>
          </a:xfrm>
        </p:spPr>
        <p:txBody>
          <a:bodyPr>
            <a:normAutofit/>
          </a:bodyPr>
          <a:lstStyle/>
          <a:p>
            <a:r>
              <a:rPr lang="pt-BR" dirty="0"/>
              <a:t>Os processos analíticos são utilizados em várias áreas de pesquisa:</a:t>
            </a:r>
          </a:p>
          <a:p>
            <a:pPr lvl="1"/>
            <a:r>
              <a:rPr lang="pt-BR" dirty="0"/>
              <a:t>Nova metodologia analítica</a:t>
            </a:r>
          </a:p>
          <a:p>
            <a:pPr lvl="1"/>
            <a:r>
              <a:rPr lang="pt-BR" dirty="0"/>
              <a:t>Novos produtos (Indústria </a:t>
            </a:r>
            <a:r>
              <a:rPr lang="pt-BR" dirty="0" err="1"/>
              <a:t>tb</a:t>
            </a:r>
            <a:r>
              <a:rPr lang="pt-BR" dirty="0"/>
              <a:t> – P&amp;D)</a:t>
            </a:r>
          </a:p>
          <a:p>
            <a:pPr lvl="1"/>
            <a:r>
              <a:rPr lang="pt-BR" dirty="0"/>
              <a:t>Qualidade dos produtos existentes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87F203B-D3B6-ADB9-9B5A-0B1A4F0642E8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6524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833" b="11462"/>
          <a:stretch/>
        </p:blipFill>
        <p:spPr>
          <a:xfrm>
            <a:off x="838200" y="908446"/>
            <a:ext cx="8001638" cy="5626153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833" b="11462"/>
          <a:stretch/>
        </p:blipFill>
        <p:spPr>
          <a:xfrm>
            <a:off x="846666" y="990600"/>
            <a:ext cx="7993171" cy="56202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833" b="11462"/>
          <a:stretch/>
        </p:blipFill>
        <p:spPr>
          <a:xfrm>
            <a:off x="878840" y="1066800"/>
            <a:ext cx="7884798" cy="5544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4" t="21838" r="25832" b="11462"/>
          <a:stretch/>
        </p:blipFill>
        <p:spPr>
          <a:xfrm>
            <a:off x="846666" y="914400"/>
            <a:ext cx="7993171" cy="56202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833" b="11462"/>
          <a:stretch/>
        </p:blipFill>
        <p:spPr>
          <a:xfrm>
            <a:off x="846666" y="914400"/>
            <a:ext cx="7993171" cy="56202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33" t="21838" r="25833" b="11462"/>
          <a:stretch/>
        </p:blipFill>
        <p:spPr>
          <a:xfrm>
            <a:off x="878840" y="1066800"/>
            <a:ext cx="7884798" cy="5544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0833" t="21838" r="25833" b="11462"/>
          <a:stretch/>
        </p:blipFill>
        <p:spPr>
          <a:xfrm>
            <a:off x="846666" y="990600"/>
            <a:ext cx="7993171" cy="562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252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0833" t="21838" r="25833" b="11462"/>
          <a:stretch/>
        </p:blipFill>
        <p:spPr>
          <a:xfrm>
            <a:off x="846666" y="914400"/>
            <a:ext cx="7993171" cy="562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555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438400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Cecchi, H.M. Fundamentos teóricos e práticos em análise de alimentos. 2ª Ed. Editora da Unicamp: Campinas, 2003.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Krug, F.J. (ed.) Métodos de preparo de amostras – Fundamentos sobre preparo de amostras orgânicas e inorgânicas para análise elementar. 1ª Ed. Piracicaba, 2010.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1D537E-531B-614B-A30E-04D5BECF39E0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817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862EE-9EBA-5A49-FA2F-224F3491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dirty="0"/>
              <a:t>   c) Análise de Alimentos em </a:t>
            </a:r>
            <a:br>
              <a:rPr lang="pt-BR" sz="3600" dirty="0"/>
            </a:br>
            <a:r>
              <a:rPr lang="pt-BR" sz="3600" dirty="0"/>
              <a:t>Órgãos Governamentais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BF8224-DBF8-20CE-15C1-C24941A18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21" y="2332037"/>
            <a:ext cx="8229600" cy="2239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pt-BR" sz="3200" dirty="0"/>
              <a:t>Fiscalização e controle de qualidade dos produtos alimentícios;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3200" dirty="0"/>
              <a:t>Padronização de novos produtos.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D6B9CB79-644C-7E70-0A7E-2A291167CD8E}"/>
              </a:ext>
            </a:extLst>
          </p:cNvPr>
          <p:cNvCxnSpPr>
            <a:cxnSpLocks/>
          </p:cNvCxnSpPr>
          <p:nvPr/>
        </p:nvCxnSpPr>
        <p:spPr>
          <a:xfrm>
            <a:off x="0" y="1600200"/>
            <a:ext cx="9144000" cy="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54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79AB12-AC62-8494-A080-3B5188AB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78486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Uso das análises físico-químicas dos alimentos na rotulagem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D09FB6-40ED-CF6D-7E1B-6C02CAC16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No Brasil a rotulagem de alimentos embalados é obrigatória</a:t>
            </a:r>
            <a:r>
              <a:rPr lang="pt-BR" dirty="0"/>
              <a:t>, o que demanda diversas análises físico-químicas. </a:t>
            </a:r>
          </a:p>
          <a:p>
            <a:r>
              <a:rPr lang="pt-BR" dirty="0"/>
              <a:t>A fim de garantir a qualidade dos alimentos, é fundamental a </a:t>
            </a:r>
            <a:r>
              <a:rPr lang="pt-BR" dirty="0">
                <a:solidFill>
                  <a:srgbClr val="FFFF00"/>
                </a:solidFill>
              </a:rPr>
              <a:t>avaliação</a:t>
            </a:r>
            <a:r>
              <a:rPr lang="pt-BR" dirty="0"/>
              <a:t> de diversos índices físico-químicos em </a:t>
            </a:r>
            <a:r>
              <a:rPr lang="pt-BR" dirty="0">
                <a:solidFill>
                  <a:srgbClr val="FFFF00"/>
                </a:solidFill>
              </a:rPr>
              <a:t>matérias-primas</a:t>
            </a:r>
            <a:r>
              <a:rPr lang="pt-BR" dirty="0"/>
              <a:t>, </a:t>
            </a:r>
            <a:r>
              <a:rPr lang="pt-BR" dirty="0">
                <a:solidFill>
                  <a:srgbClr val="FFFF00"/>
                </a:solidFill>
              </a:rPr>
              <a:t>produtos intermediários</a:t>
            </a:r>
            <a:r>
              <a:rPr lang="pt-BR" dirty="0"/>
              <a:t> e no </a:t>
            </a:r>
            <a:r>
              <a:rPr lang="pt-BR" dirty="0">
                <a:solidFill>
                  <a:srgbClr val="FFFF00"/>
                </a:solidFill>
              </a:rPr>
              <a:t>alimento pronto</a:t>
            </a:r>
            <a:r>
              <a:rPr lang="pt-BR" dirty="0"/>
              <a:t>.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DD5AF40-F7EA-C7F5-C137-1D753063B4E4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8056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4512</TotalTime>
  <Words>1737</Words>
  <Application>Microsoft Office PowerPoint</Application>
  <PresentationFormat>Apresentação na tela (4:3)</PresentationFormat>
  <Paragraphs>190</Paragraphs>
  <Slides>78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78</vt:i4>
      </vt:variant>
    </vt:vector>
  </HeadingPairs>
  <TitlesOfParts>
    <vt:vector size="83" baseType="lpstr">
      <vt:lpstr>Arial</vt:lpstr>
      <vt:lpstr>Calibri</vt:lpstr>
      <vt:lpstr>Times New Roman</vt:lpstr>
      <vt:lpstr>Verdana</vt:lpstr>
      <vt:lpstr>Tema do Office</vt:lpstr>
      <vt:lpstr>Introdução à Análise dos Alimentos</vt:lpstr>
      <vt:lpstr>Apresentação do PowerPoint</vt:lpstr>
      <vt:lpstr>Equipes de Trabalho</vt:lpstr>
      <vt:lpstr>I. Análise de Alimentos</vt:lpstr>
      <vt:lpstr>I. Análise de Alimentos</vt:lpstr>
      <vt:lpstr>a) Análise de Alimentos na Indústria</vt:lpstr>
      <vt:lpstr>   b) Análise de Alimentos nas Universidades e Institutos de Pesquisa</vt:lpstr>
      <vt:lpstr>   c) Análise de Alimentos em  Órgãos Governamentais</vt:lpstr>
      <vt:lpstr>Uso das análises físico-químicas dos alimentos na rotulagem</vt:lpstr>
      <vt:lpstr>Apresentação do PowerPoint</vt:lpstr>
      <vt:lpstr>Apresentação do PowerPoint</vt:lpstr>
      <vt:lpstr>II. Métodos de Análise</vt:lpstr>
      <vt:lpstr>II. Métodos de Análise</vt:lpstr>
      <vt:lpstr>1. Escolha do Método Analítico</vt:lpstr>
      <vt:lpstr>1. Escolha do Método Analítico</vt:lpstr>
      <vt:lpstr>2. Etapas da Análise Quantitativa</vt:lpstr>
      <vt:lpstr>A. Amostragem</vt:lpstr>
      <vt:lpstr>Amostragem: terminologias</vt:lpstr>
      <vt:lpstr>Processo de amostragem</vt:lpstr>
      <vt:lpstr>Coleta da amostra bruta</vt:lpstr>
      <vt:lpstr>Coleta da amostra bruta</vt:lpstr>
      <vt:lpstr>2. Redução da amostra bruta - Amostra de laboratório</vt:lpstr>
      <vt:lpstr>A. Alimentos secos (em pó ou em grãos)</vt:lpstr>
      <vt:lpstr>A. Alimentos secos (em pó ou em grãos)</vt:lpstr>
      <vt:lpstr>B. Alimentos líquidos</vt:lpstr>
      <vt:lpstr>C. Alimentos semissólidos</vt:lpstr>
      <vt:lpstr>D. Alimentos úmidos</vt:lpstr>
      <vt:lpstr>E. Alimentos semiviscosos e pastosos e líquidos contendo sólidos</vt:lpstr>
      <vt:lpstr>G. Frutas</vt:lpstr>
      <vt:lpstr>3. Preparo de amostras laboratoriais para análise</vt:lpstr>
      <vt:lpstr>4. Preservação da amostra</vt:lpstr>
      <vt:lpstr>5. Medidas</vt:lpstr>
      <vt:lpstr>6. Processamento de dados e Avaliação Estatística</vt:lpstr>
      <vt:lpstr>Boas práticas de laboratório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análise de alimentos</dc:title>
  <dc:creator>ESALQ</dc:creator>
  <cp:lastModifiedBy>Antonio Baptista</cp:lastModifiedBy>
  <cp:revision>104</cp:revision>
  <dcterms:created xsi:type="dcterms:W3CDTF">2020-02-18T12:40:20Z</dcterms:created>
  <dcterms:modified xsi:type="dcterms:W3CDTF">2024-02-29T20:51:51Z</dcterms:modified>
</cp:coreProperties>
</file>