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12" r:id="rId4"/>
  </p:sldMasterIdLst>
  <p:notesMasterIdLst>
    <p:notesMasterId r:id="rId64"/>
  </p:notesMasterIdLst>
  <p:handoutMasterIdLst>
    <p:handoutMasterId r:id="rId65"/>
  </p:handoutMasterIdLst>
  <p:sldIdLst>
    <p:sldId id="257" r:id="rId5"/>
    <p:sldId id="366" r:id="rId6"/>
    <p:sldId id="602" r:id="rId7"/>
    <p:sldId id="617" r:id="rId8"/>
    <p:sldId id="570" r:id="rId9"/>
    <p:sldId id="495" r:id="rId10"/>
    <p:sldId id="496" r:id="rId11"/>
    <p:sldId id="594" r:id="rId12"/>
    <p:sldId id="595" r:id="rId13"/>
    <p:sldId id="596" r:id="rId14"/>
    <p:sldId id="619" r:id="rId15"/>
    <p:sldId id="600" r:id="rId16"/>
    <p:sldId id="598" r:id="rId17"/>
    <p:sldId id="601" r:id="rId18"/>
    <p:sldId id="603" r:id="rId19"/>
    <p:sldId id="586" r:id="rId20"/>
    <p:sldId id="604" r:id="rId21"/>
    <p:sldId id="618" r:id="rId22"/>
    <p:sldId id="620" r:id="rId23"/>
    <p:sldId id="571" r:id="rId24"/>
    <p:sldId id="575" r:id="rId25"/>
    <p:sldId id="591" r:id="rId26"/>
    <p:sldId id="574" r:id="rId27"/>
    <p:sldId id="572" r:id="rId28"/>
    <p:sldId id="587" r:id="rId29"/>
    <p:sldId id="592" r:id="rId30"/>
    <p:sldId id="605" r:id="rId31"/>
    <p:sldId id="606" r:id="rId32"/>
    <p:sldId id="607" r:id="rId33"/>
    <p:sldId id="579" r:id="rId34"/>
    <p:sldId id="576" r:id="rId35"/>
    <p:sldId id="621" r:id="rId36"/>
    <p:sldId id="578" r:id="rId37"/>
    <p:sldId id="584" r:id="rId38"/>
    <p:sldId id="582" r:id="rId39"/>
    <p:sldId id="577" r:id="rId40"/>
    <p:sldId id="622" r:id="rId41"/>
    <p:sldId id="580" r:id="rId42"/>
    <p:sldId id="588" r:id="rId43"/>
    <p:sldId id="614" r:id="rId44"/>
    <p:sldId id="589" r:id="rId45"/>
    <p:sldId id="623" r:id="rId46"/>
    <p:sldId id="581" r:id="rId47"/>
    <p:sldId id="624" r:id="rId48"/>
    <p:sldId id="625" r:id="rId49"/>
    <p:sldId id="626" r:id="rId50"/>
    <p:sldId id="627" r:id="rId51"/>
    <p:sldId id="628" r:id="rId52"/>
    <p:sldId id="590" r:id="rId53"/>
    <p:sldId id="629" r:id="rId54"/>
    <p:sldId id="609" r:id="rId55"/>
    <p:sldId id="612" r:id="rId56"/>
    <p:sldId id="610" r:id="rId57"/>
    <p:sldId id="613" r:id="rId58"/>
    <p:sldId id="608" r:id="rId59"/>
    <p:sldId id="616" r:id="rId60"/>
    <p:sldId id="611" r:id="rId61"/>
    <p:sldId id="630" r:id="rId62"/>
    <p:sldId id="631" r:id="rId63"/>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80" autoAdjust="0"/>
  </p:normalViewPr>
  <p:slideViewPr>
    <p:cSldViewPr snapToGrid="0">
      <p:cViewPr varScale="1">
        <p:scale>
          <a:sx n="111" d="100"/>
          <a:sy n="111" d="100"/>
        </p:scale>
        <p:origin x="594"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123810"/>
    </p:cViewPr>
  </p:sorter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ECB700D-7E1A-49E2-ABAD-092ACBACD43B}" type="datetime1">
              <a:rPr lang="pt-BR" smtClean="0"/>
              <a:t>13/10/2023</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‹nº›</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3E3353A-A592-44BD-B6AB-B98E47E0DF51}" type="datetime1">
              <a:rPr lang="pt-BR" smtClean="0"/>
              <a:t>13/10/2023</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‹nº›</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Retângulo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pt-BR"/>
              <a:t>Clique para editar o título Mestre</a:t>
            </a:r>
            <a:endParaRPr lang="en-US" dirty="0"/>
          </a:p>
        </p:txBody>
      </p:sp>
      <p:sp>
        <p:nvSpPr>
          <p:cNvPr id="3" name="Subtítulo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t-BR"/>
              <a:t>Clique para editar o estilo do subtítulo Mestre</a:t>
            </a:r>
            <a:endParaRPr lang="en-US" dirty="0"/>
          </a:p>
        </p:txBody>
      </p:sp>
      <p:sp>
        <p:nvSpPr>
          <p:cNvPr id="8" name="Espaço Reservado para Data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00472D23-6933-4398-B088-86D87D4569A8}" type="datetime1">
              <a:rPr lang="pt-BR" smtClean="0"/>
              <a:t>13/10/2023</a:t>
            </a:fld>
            <a:endParaRPr lang="en-US" dirty="0"/>
          </a:p>
        </p:txBody>
      </p:sp>
      <p:sp>
        <p:nvSpPr>
          <p:cNvPr id="9" name="Espaço Reservado para Rodapé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Espaço reservado para o número do slide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9" name="Título 1"/>
          <p:cNvSpPr>
            <a:spLocks noGrp="1"/>
          </p:cNvSpPr>
          <p:nvPr>
            <p:ph type="title"/>
          </p:nvPr>
        </p:nvSpPr>
        <p:spPr>
          <a:xfrm>
            <a:off x="581192" y="702156"/>
            <a:ext cx="11029616" cy="1013800"/>
          </a:xfrm>
        </p:spPr>
        <p:txBody>
          <a:bodyPr rtlCol="0"/>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C28CAC3A-C360-423D-8EE7-1FC8754818CB}" type="datetime1">
              <a:rPr lang="pt-BR" smtClean="0"/>
              <a:t>13/10/2023</a:t>
            </a:fld>
            <a:endParaRPr lang="en-US" dirty="0"/>
          </a:p>
        </p:txBody>
      </p:sp>
      <p:sp>
        <p:nvSpPr>
          <p:cNvPr id="5" name="Espaço Reservado para Rodapé 4"/>
          <p:cNvSpPr>
            <a:spLocks noGrp="1"/>
          </p:cNvSpPr>
          <p:nvPr>
            <p:ph type="ftr" sz="quarter" idx="11"/>
          </p:nvPr>
        </p:nvSpPr>
        <p:spPr/>
        <p:txBody>
          <a:bodyPr rtlCol="0"/>
          <a:lstStyle/>
          <a:p>
            <a:pPr rtl="0"/>
            <a:endParaRPr lang="en-US" dirty="0"/>
          </a:p>
        </p:txBody>
      </p:sp>
      <p:sp>
        <p:nvSpPr>
          <p:cNvPr id="6" name="Espaço Reservado para o Número do Slide 5"/>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tângulo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vertical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a:xfrm>
            <a:off x="774923" y="863600"/>
            <a:ext cx="7161625" cy="4807326"/>
          </a:xfrm>
        </p:spPr>
        <p:txBody>
          <a:bodyPr vert="eaVert" rtlCol="0" anchor="t"/>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8" name="Retângulo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tângulo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tângulo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Espaço Reservado para Data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8BBA3C67-7F45-4D7A-B048-0542E838373B}" type="datetime1">
              <a:rPr lang="pt-BR" smtClean="0"/>
              <a:t>13/10/2023</a:t>
            </a:fld>
            <a:endParaRPr lang="en-US" dirty="0"/>
          </a:p>
        </p:txBody>
      </p:sp>
      <p:sp>
        <p:nvSpPr>
          <p:cNvPr id="12" name="Espaço Reservado para Rodapé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Espaço Reservado para o Número do Slide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581192" y="702156"/>
            <a:ext cx="11029616" cy="1188720"/>
          </a:xfrm>
        </p:spPr>
        <p:txBody>
          <a:bodyPr rtlCol="0"/>
          <a:lstStyle/>
          <a:p>
            <a:pPr rtl="0"/>
            <a:r>
              <a:rPr lang="pt-BR"/>
              <a:t>Clique para editar o título Mestre</a:t>
            </a:r>
            <a:endParaRPr lang="en-US" dirty="0"/>
          </a:p>
        </p:txBody>
      </p:sp>
      <p:sp>
        <p:nvSpPr>
          <p:cNvPr id="3" name="Espaço reservado para conteúdo 2"/>
          <p:cNvSpPr>
            <a:spLocks noGrp="1"/>
          </p:cNvSpPr>
          <p:nvPr>
            <p:ph idx="1"/>
          </p:nvPr>
        </p:nvSpPr>
        <p:spPr>
          <a:xfrm>
            <a:off x="581192" y="2340864"/>
            <a:ext cx="11029615" cy="3634486"/>
          </a:xfrm>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8" name="Espaço Reservado para Data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D6866A0C-EEE8-4DE1-9ECF-51EC9C0B8BE2}" type="datetime1">
              <a:rPr lang="pt-BR" smtClean="0"/>
              <a:t>13/10/2023</a:t>
            </a:fld>
            <a:endParaRPr lang="en-US" dirty="0"/>
          </a:p>
        </p:txBody>
      </p:sp>
      <p:sp>
        <p:nvSpPr>
          <p:cNvPr id="9" name="Espaço Reservado para Rodapé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Espaço reservado para o número do slide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8" name="Retângulo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pt-BR"/>
              <a:t>Clique para editar o título Mestre</a:t>
            </a:r>
            <a:endParaRPr lang="en-US" dirty="0"/>
          </a:p>
        </p:txBody>
      </p:sp>
      <p:sp>
        <p:nvSpPr>
          <p:cNvPr id="3" name="Espaço reservado para texto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7" name="Espaço Reservado para Data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C9F9B11C-AD18-4A04-821E-C5366FCA14C8}" type="datetime1">
              <a:rPr lang="pt-BR" smtClean="0"/>
              <a:t>13/10/2023</a:t>
            </a:fld>
            <a:endParaRPr lang="en-US" dirty="0"/>
          </a:p>
        </p:txBody>
      </p:sp>
      <p:sp>
        <p:nvSpPr>
          <p:cNvPr id="9" name="Espaço Reservado para Rodapé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Espaço reservado para o número do slide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a:xfrm>
            <a:off x="581193" y="729658"/>
            <a:ext cx="11029616" cy="988332"/>
          </a:xfrm>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581193" y="2228003"/>
            <a:ext cx="5194767" cy="3633047"/>
          </a:xfrm>
        </p:spPr>
        <p:txBody>
          <a:bodyPr rtlCol="0">
            <a:normAutofit/>
          </a:body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16039" y="2228003"/>
            <a:ext cx="5194769" cy="3633047"/>
          </a:xfrm>
        </p:spPr>
        <p:txBody>
          <a:bodyPr rtlCol="0">
            <a:normAutofit/>
          </a:body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B34586AC-0217-4567-B29B-23EE9A9222A5}" type="datetime1">
              <a:rPr lang="pt-BR" smtClean="0"/>
              <a:t>13/10/2023</a:t>
            </a:fld>
            <a:endParaRPr lang="en-US" dirty="0"/>
          </a:p>
        </p:txBody>
      </p:sp>
      <p:sp>
        <p:nvSpPr>
          <p:cNvPr id="6" name="Espaço Reservado para Rodapé 5"/>
          <p:cNvSpPr>
            <a:spLocks noGrp="1"/>
          </p:cNvSpPr>
          <p:nvPr>
            <p:ph type="ftr" sz="quarter" idx="11"/>
          </p:nvPr>
        </p:nvSpPr>
        <p:spPr/>
        <p:txBody>
          <a:bodyPr rtlCol="0"/>
          <a:lstStyle/>
          <a:p>
            <a:pPr rtl="0"/>
            <a:endParaRPr lang="en-US" dirty="0"/>
          </a:p>
        </p:txBody>
      </p:sp>
      <p:sp>
        <p:nvSpPr>
          <p:cNvPr id="7" name="Espaço Reservado para o Número do Slide 6"/>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12" name="Título 1"/>
          <p:cNvSpPr>
            <a:spLocks noGrp="1"/>
          </p:cNvSpPr>
          <p:nvPr>
            <p:ph type="title"/>
          </p:nvPr>
        </p:nvSpPr>
        <p:spPr>
          <a:xfrm>
            <a:off x="581193" y="729658"/>
            <a:ext cx="11029616" cy="988332"/>
          </a:xfrm>
        </p:spPr>
        <p:txBody>
          <a:bodyPr rtlCol="0"/>
          <a:lstStyle/>
          <a:p>
            <a:pPr rtl="0"/>
            <a:r>
              <a:rPr lang="pt-BR"/>
              <a:t>Clique para editar o título Mestre</a:t>
            </a:r>
            <a:endParaRPr lang="en-US" dirty="0"/>
          </a:p>
        </p:txBody>
      </p:sp>
      <p:sp>
        <p:nvSpPr>
          <p:cNvPr id="3" name="Espaço reservado para texto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581194" y="2926052"/>
            <a:ext cx="5194766" cy="2934999"/>
          </a:xfrm>
        </p:spPr>
        <p:txBody>
          <a:bodyPr rtlCol="0" anchor="t">
            <a:normAutofit/>
          </a:body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texto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pt-BR"/>
              <a:t>Clique para editar os estilos de texto Mestres</a:t>
            </a:r>
          </a:p>
        </p:txBody>
      </p:sp>
      <p:sp>
        <p:nvSpPr>
          <p:cNvPr id="6" name="Espaço reservado para conteúdo 5"/>
          <p:cNvSpPr>
            <a:spLocks noGrp="1"/>
          </p:cNvSpPr>
          <p:nvPr>
            <p:ph sz="quarter" idx="4"/>
          </p:nvPr>
        </p:nvSpPr>
        <p:spPr>
          <a:xfrm>
            <a:off x="6416037" y="2926052"/>
            <a:ext cx="5194771" cy="2934999"/>
          </a:xfrm>
        </p:spPr>
        <p:txBody>
          <a:bodyPr rtlCol="0" anchor="t">
            <a:normAutofit/>
          </a:body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7" name="Espaço Reservado para Data 6"/>
          <p:cNvSpPr>
            <a:spLocks noGrp="1"/>
          </p:cNvSpPr>
          <p:nvPr>
            <p:ph type="dt" sz="half" idx="10"/>
          </p:nvPr>
        </p:nvSpPr>
        <p:spPr/>
        <p:txBody>
          <a:bodyPr rtlCol="0"/>
          <a:lstStyle/>
          <a:p>
            <a:pPr rtl="0"/>
            <a:fld id="{05EA9A4D-5B4A-4536-B4F3-3781F06B7402}" type="datetime1">
              <a:rPr lang="pt-BR" smtClean="0"/>
              <a:t>13/10/2023</a:t>
            </a:fld>
            <a:endParaRPr lang="en-US" dirty="0"/>
          </a:p>
        </p:txBody>
      </p:sp>
      <p:sp>
        <p:nvSpPr>
          <p:cNvPr id="8" name="Espaço Reservado para Rodapé 7"/>
          <p:cNvSpPr>
            <a:spLocks noGrp="1"/>
          </p:cNvSpPr>
          <p:nvPr>
            <p:ph type="ftr" sz="quarter" idx="11"/>
          </p:nvPr>
        </p:nvSpPr>
        <p:spPr/>
        <p:txBody>
          <a:bodyPr rtlCol="0"/>
          <a:lstStyle/>
          <a:p>
            <a:pPr rtl="0"/>
            <a:endParaRPr lang="en-US" dirty="0"/>
          </a:p>
        </p:txBody>
      </p:sp>
      <p:sp>
        <p:nvSpPr>
          <p:cNvPr id="9" name="Espaço Reservado para o Número do Slide 8"/>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8" name="Título 1"/>
          <p:cNvSpPr>
            <a:spLocks noGrp="1"/>
          </p:cNvSpPr>
          <p:nvPr>
            <p:ph type="title"/>
          </p:nvPr>
        </p:nvSpPr>
        <p:spPr>
          <a:xfrm>
            <a:off x="575894" y="729658"/>
            <a:ext cx="11029616" cy="988332"/>
          </a:xfrm>
        </p:spPr>
        <p:txBody>
          <a:bodyPr rtlCol="0"/>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45D2EFA0-DD31-4334-BD97-CA68CA1EAF7D}" type="datetime1">
              <a:rPr lang="pt-BR" smtClean="0"/>
              <a:t>13/10/2023</a:t>
            </a:fld>
            <a:endParaRPr lang="en-US" dirty="0"/>
          </a:p>
        </p:txBody>
      </p:sp>
      <p:sp>
        <p:nvSpPr>
          <p:cNvPr id="4" name="Espaço Reservado para Rodapé 3"/>
          <p:cNvSpPr>
            <a:spLocks noGrp="1"/>
          </p:cNvSpPr>
          <p:nvPr>
            <p:ph type="ftr" sz="quarter" idx="11"/>
          </p:nvPr>
        </p:nvSpPr>
        <p:spPr/>
        <p:txBody>
          <a:bodyPr rtlCol="0"/>
          <a:lstStyle/>
          <a:p>
            <a:pPr rtl="0"/>
            <a:endParaRPr lang="en-US" dirty="0"/>
          </a:p>
        </p:txBody>
      </p:sp>
      <p:sp>
        <p:nvSpPr>
          <p:cNvPr id="5" name="Espaço Reservado para o Número do Slide 4"/>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3422C804-0B7D-49A4-9AA4-17093ACFAE26}" type="datetime1">
              <a:rPr lang="pt-BR" smtClean="0"/>
              <a:t>13/10/2023</a:t>
            </a:fld>
            <a:endParaRPr lang="en-US" dirty="0"/>
          </a:p>
        </p:txBody>
      </p:sp>
      <p:sp>
        <p:nvSpPr>
          <p:cNvPr id="3" name="Espaço Reservado para Rodapé 2"/>
          <p:cNvSpPr>
            <a:spLocks noGrp="1"/>
          </p:cNvSpPr>
          <p:nvPr>
            <p:ph type="ftr" sz="quarter" idx="11"/>
          </p:nvPr>
        </p:nvSpPr>
        <p:spPr/>
        <p:txBody>
          <a:bodyPr rtlCol="0"/>
          <a:lstStyle/>
          <a:p>
            <a:pPr rtl="0"/>
            <a:endParaRPr lang="en-US" dirty="0"/>
          </a:p>
        </p:txBody>
      </p:sp>
      <p:sp>
        <p:nvSpPr>
          <p:cNvPr id="4" name="Espaço reservado para o número do slide 3"/>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9" name="Retângulo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p:cNvSpPr>
            <a:spLocks noGrp="1"/>
          </p:cNvSpPr>
          <p:nvPr>
            <p:ph type="title" hasCustomPrompt="1"/>
          </p:nvPr>
        </p:nvSpPr>
        <p:spPr>
          <a:xfrm>
            <a:off x="767857" y="933450"/>
            <a:ext cx="3031852" cy="1722419"/>
          </a:xfrm>
        </p:spPr>
        <p:txBody>
          <a:bodyPr rtlCol="0" anchor="b">
            <a:normAutofit/>
          </a:bodyPr>
          <a:lstStyle>
            <a:lvl1pPr algn="l">
              <a:defRPr sz="2400" b="0">
                <a:solidFill>
                  <a:srgbClr val="FFFFFF"/>
                </a:solidFill>
              </a:defRPr>
            </a:lvl1pPr>
          </a:lstStyle>
          <a:p>
            <a:pPr rtl="0"/>
            <a:r>
              <a:rPr lang="pt-br" dirty="0"/>
              <a:t>Clique para editar o estilo de título Mestre</a:t>
            </a:r>
            <a:endParaRPr lang="en-US" dirty="0"/>
          </a:p>
        </p:txBody>
      </p:sp>
      <p:sp>
        <p:nvSpPr>
          <p:cNvPr id="3" name="Espaço reservado para conteúdo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8" name="Espaço Reservado para Data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F26C5998-667C-4083-8EAC-8B78C6E30EC5}" type="datetime1">
              <a:rPr lang="pt-BR" smtClean="0"/>
              <a:t>13/10/2023</a:t>
            </a:fld>
            <a:endParaRPr lang="en-US" dirty="0"/>
          </a:p>
        </p:txBody>
      </p:sp>
      <p:sp>
        <p:nvSpPr>
          <p:cNvPr id="10" name="Espaço Reservado para Rodapé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Espaço Reservado para o Número do Slide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rtl="0"/>
              <a:t>‹nº›</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pt-BR"/>
              <a:t>Clique para editar o título Mestre</a:t>
            </a:r>
            <a:endParaRPr lang="en-US" dirty="0"/>
          </a:p>
        </p:txBody>
      </p:sp>
      <p:sp>
        <p:nvSpPr>
          <p:cNvPr id="3" name="Espaço Reservado para Imagem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pt-BR"/>
              <a:t>Clique no ícone para adicionar uma imagem</a:t>
            </a:r>
            <a:endParaRPr lang="en-US" dirty="0"/>
          </a:p>
        </p:txBody>
      </p:sp>
      <p:sp>
        <p:nvSpPr>
          <p:cNvPr id="4" name="Espaço reservado para texto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5" name="Espaço Reservado para Data 4"/>
          <p:cNvSpPr>
            <a:spLocks noGrp="1"/>
          </p:cNvSpPr>
          <p:nvPr>
            <p:ph type="dt" sz="half" idx="10"/>
          </p:nvPr>
        </p:nvSpPr>
        <p:spPr/>
        <p:txBody>
          <a:bodyPr rtlCol="0"/>
          <a:lstStyle/>
          <a:p>
            <a:pPr rtl="0"/>
            <a:fld id="{9CBC8F94-10C4-4E0E-B702-FA76FB225505}" type="datetime1">
              <a:rPr lang="pt-BR" smtClean="0"/>
              <a:t>13/10/2023</a:t>
            </a:fld>
            <a:endParaRPr lang="en-US" dirty="0"/>
          </a:p>
        </p:txBody>
      </p:sp>
      <p:sp>
        <p:nvSpPr>
          <p:cNvPr id="6" name="Espaço Reservado para Rodapé 5"/>
          <p:cNvSpPr>
            <a:spLocks noGrp="1"/>
          </p:cNvSpPr>
          <p:nvPr>
            <p:ph type="ftr" sz="quarter" idx="11"/>
          </p:nvPr>
        </p:nvSpPr>
        <p:spPr/>
        <p:txBody>
          <a:bodyPr rtlCol="0"/>
          <a:lstStyle/>
          <a:p>
            <a:pPr algn="l" rtl="0"/>
            <a:endParaRPr lang="en-US" dirty="0"/>
          </a:p>
        </p:txBody>
      </p:sp>
      <p:sp>
        <p:nvSpPr>
          <p:cNvPr id="7" name="Espaço Reservado para o Número do Slide 6"/>
          <p:cNvSpPr>
            <a:spLocks noGrp="1"/>
          </p:cNvSpPr>
          <p:nvPr>
            <p:ph type="sldNum" sz="quarter" idx="12"/>
          </p:nvPr>
        </p:nvSpPr>
        <p:spPr/>
        <p:txBody>
          <a:bodyPr rtlCol="0"/>
          <a:lstStyle/>
          <a:p>
            <a:pPr rtl="0"/>
            <a:fld id="{3A98EE3D-8CD1-4C3F-BD1C-C98C9596463C}" type="slidenum">
              <a:rPr lang="en-US" smtClean="0"/>
              <a:t>‹nº›</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ACCDFDDD-D174-442B-974C-2E7F8D4F71ED}" type="datetime1">
              <a:rPr lang="pt-BR" smtClean="0"/>
              <a:t>13/10/2023</a:t>
            </a:fld>
            <a:endParaRPr lang="en-US" dirty="0"/>
          </a:p>
        </p:txBody>
      </p:sp>
      <p:sp>
        <p:nvSpPr>
          <p:cNvPr id="5" name="Espaço Reservado para Rodapé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‹nº›</a:t>
            </a:fld>
            <a:endParaRPr lang="en-US" dirty="0"/>
          </a:p>
        </p:txBody>
      </p:sp>
      <p:sp>
        <p:nvSpPr>
          <p:cNvPr id="9" name="Retângulo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tângulo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tângulo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lanalto.gov.br/ccivil_03/_Ato2015-2018/2015/Lei/L13105.htm#art805" TargetMode="External"/><Relationship Id="rId2" Type="http://schemas.openxmlformats.org/officeDocument/2006/relationships/hyperlink" Target="http://www.planalto.gov.br/ccivil_03/_Ato2015-2018/2015/Lei/L13105.htm#art6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planalto.gov.br/ccivil_03/LEIS/L5172.htm#art151" TargetMode="External"/><Relationship Id="rId2" Type="http://schemas.openxmlformats.org/officeDocument/2006/relationships/hyperlink" Target="https://www.planalto.gov.br/ccivil_03/LEIS/L5172.htm" TargetMode="External"/><Relationship Id="rId1" Type="http://schemas.openxmlformats.org/officeDocument/2006/relationships/slideLayout" Target="../slideLayouts/slideLayout2.xml"/><Relationship Id="rId4" Type="http://schemas.openxmlformats.org/officeDocument/2006/relationships/hyperlink" Target="https://www.planalto.gov.br/ccivil_03/LEIS/L5172.htm#art205"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planalto.gov.br/ccivil_03/_Ato2004-2006/2005/Lei/L11101.htm#art51" TargetMode="External"/><Relationship Id="rId2" Type="http://schemas.openxmlformats.org/officeDocument/2006/relationships/hyperlink" Target="https://www.planalto.gov.br/ccivil_03/LEIS/2002/L10522.htm#art10a.0" TargetMode="External"/><Relationship Id="rId1" Type="http://schemas.openxmlformats.org/officeDocument/2006/relationships/slideLayout" Target="../slideLayouts/slideLayout2.xml"/><Relationship Id="rId4" Type="http://schemas.openxmlformats.org/officeDocument/2006/relationships/hyperlink" Target="https://www.planalto.gov.br/ccivil_03/_Ato2004-2006/2005/Lei/L11101.htm#art70"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planalto.gov.br/ccivil_03/_Ato2004-2006/2005/Lei/L11101.htm#art70" TargetMode="External"/><Relationship Id="rId2" Type="http://schemas.openxmlformats.org/officeDocument/2006/relationships/hyperlink" Target="https://www.planalto.gov.br/ccivil_03/_Ato2004-2006/2005/Lei/L11101.htm#art51" TargetMode="External"/><Relationship Id="rId1" Type="http://schemas.openxmlformats.org/officeDocument/2006/relationships/slideLayout" Target="../slideLayouts/slideLayout2.xml"/><Relationship Id="rId6" Type="http://schemas.openxmlformats.org/officeDocument/2006/relationships/hyperlink" Target="https://www.planalto.gov.br/ccivil_03/LEIS/LCP/Lcp105.htm#art1%A71ix" TargetMode="External"/><Relationship Id="rId5" Type="http://schemas.openxmlformats.org/officeDocument/2006/relationships/hyperlink" Target="https://www.planalto.gov.br/ccivil_03/LEIS/LCP/Lcp105.htm#art1%A71x" TargetMode="External"/><Relationship Id="rId4" Type="http://schemas.openxmlformats.org/officeDocument/2006/relationships/hyperlink" Target="https://www.planalto.gov.br/ccivil_03/LEIS/LCP/Lcp105.htm#art1%A71i"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www.planalto.gov.br/ccivil_03/_Ato2007-2010/2009/Lei/L12099.htm" TargetMode="External"/><Relationship Id="rId2" Type="http://schemas.openxmlformats.org/officeDocument/2006/relationships/hyperlink" Target="https://www.planalto.gov.br/ccivil_03/LEIS/L9703.ht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planalto.gov.br/ccivil_03/LEIS/L9430.htm" TargetMode="External"/><Relationship Id="rId2" Type="http://schemas.openxmlformats.org/officeDocument/2006/relationships/hyperlink" Target="https://www.planalto.gov.br/ccivil_03/LEIS/L8397.htm"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planalto.gov.br/ccivil_03/_Ato2004-2006/2005/Lei/L11101.htm#art51" TargetMode="External"/><Relationship Id="rId2" Type="http://schemas.openxmlformats.org/officeDocument/2006/relationships/hyperlink" Target="https://www.planalto.gov.br/ccivil_03/LEIS/2002/L10522.htm#art10b" TargetMode="External"/><Relationship Id="rId1" Type="http://schemas.openxmlformats.org/officeDocument/2006/relationships/slideLayout" Target="../slideLayouts/slideLayout2.xml"/><Relationship Id="rId4" Type="http://schemas.openxmlformats.org/officeDocument/2006/relationships/hyperlink" Target="https://www.planalto.gov.br/ccivil_03/_Ato2004-2006/2005/Lei/L11101.htm#art70"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planalto.gov.br/ccivil_03/_Ato2004-2006/2005/Lei/L11101.htm#art57" TargetMode="External"/><Relationship Id="rId2" Type="http://schemas.openxmlformats.org/officeDocument/2006/relationships/hyperlink" Target="https://www.planalto.gov.br/ccivil_03/LEIS/2002/L10522.htm#art10c" TargetMode="External"/><Relationship Id="rId1" Type="http://schemas.openxmlformats.org/officeDocument/2006/relationships/slideLayout" Target="../slideLayouts/slideLayout2.xml"/><Relationship Id="rId5" Type="http://schemas.openxmlformats.org/officeDocument/2006/relationships/hyperlink" Target="https://www.planalto.gov.br/ccivil_03/_Ato2019-2022/2020/Lei/L13988.htm#art11" TargetMode="External"/><Relationship Id="rId4" Type="http://schemas.openxmlformats.org/officeDocument/2006/relationships/hyperlink" Target="https://www.planalto.gov.br/ccivil_03/_Ato2019-2022/2020/Lei/L13988.htm"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hyperlink" Target="https://www.planalto.gov.br/ccivil_03/LEIS/2002/L10522.htm#art10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tângulo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ítulo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rtlCol="0">
            <a:normAutofit/>
          </a:bodyPr>
          <a:lstStyle/>
          <a:p>
            <a:pPr rtl="0"/>
            <a:r>
              <a:rPr lang="pt-BR" dirty="0"/>
              <a:t>Posição do fisco na recuperação judicial</a:t>
            </a:r>
            <a:endParaRPr lang="pt-br" dirty="0"/>
          </a:p>
        </p:txBody>
      </p:sp>
      <p:sp>
        <p:nvSpPr>
          <p:cNvPr id="3" name="Subtítulo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rtlCol="0">
            <a:normAutofit/>
          </a:bodyPr>
          <a:lstStyle/>
          <a:p>
            <a:pPr rtl="0"/>
            <a:r>
              <a:rPr lang="pt-BR" dirty="0"/>
              <a:t>Lei nº 11.101/05 e Lei nº 14.112/20</a:t>
            </a:r>
            <a:endParaRPr lang="pt-br" dirty="0"/>
          </a:p>
        </p:txBody>
      </p:sp>
      <p:sp>
        <p:nvSpPr>
          <p:cNvPr id="20" name="Retângulo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t-BR"/>
          </a:p>
        </p:txBody>
      </p:sp>
      <p:sp>
        <p:nvSpPr>
          <p:cNvPr id="22" name="Retângulo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t-BR"/>
          </a:p>
        </p:txBody>
      </p:sp>
      <p:sp>
        <p:nvSpPr>
          <p:cNvPr id="24" name="Retângulo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t-BR"/>
          </a:p>
        </p:txBody>
      </p:sp>
      <p:pic>
        <p:nvPicPr>
          <p:cNvPr id="6" name="Imagem 5" descr="Imagem ampliada de um logotipo&#10;&#10;Descrição gerada automaticamente">
            <a:extLst>
              <a:ext uri="{FF2B5EF4-FFF2-40B4-BE49-F238E27FC236}">
                <a16:creationId xmlns:a16="http://schemas.microsoft.com/office/drawing/2014/main" id="{F1A8C364-94D4-4630-BAD0-78722F347055}"/>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0"/>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b="1" dirty="0">
                <a:solidFill>
                  <a:schemeClr val="tx1"/>
                </a:solidFill>
                <a:ea typeface="Calibri" panose="020F0502020204030204" pitchFamily="34" charset="0"/>
                <a:cs typeface="Times New Roman" panose="02020603050405020304" pitchFamily="18" charset="0"/>
              </a:rPr>
              <a:t>CONTEXTO NORMATIVO – anterior à reforma de 2020 (Lei nº 14.112/20)</a:t>
            </a:r>
            <a:endParaRPr lang="pt-BR" sz="1800" dirty="0">
              <a:solidFill>
                <a:schemeClr val="tx1"/>
              </a:solidFill>
              <a:effectLst/>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endParaRPr lang="pt-BR" sz="2000" b="0" i="0" dirty="0">
              <a:solidFill>
                <a:srgbClr val="000000"/>
              </a:solidFill>
              <a:effectLst/>
            </a:endParaRPr>
          </a:p>
          <a:p>
            <a:pPr lvl="0" algn="just">
              <a:lnSpc>
                <a:spcPct val="107000"/>
              </a:lnSpc>
              <a:buFont typeface="Arial" panose="020B0604020202020204" pitchFamily="34" charset="0"/>
              <a:buChar char="•"/>
            </a:pPr>
            <a:r>
              <a:rPr lang="pt-BR" sz="1600" b="0" i="0" dirty="0">
                <a:solidFill>
                  <a:srgbClr val="000000"/>
                </a:solidFill>
                <a:effectLst/>
              </a:rPr>
              <a:t>Redação originária do </a:t>
            </a:r>
            <a:r>
              <a:rPr lang="pt-BR" sz="1600" b="1" i="0" dirty="0">
                <a:solidFill>
                  <a:srgbClr val="000000"/>
                </a:solidFill>
                <a:effectLst/>
              </a:rPr>
              <a:t>art. </a:t>
            </a:r>
            <a:r>
              <a:rPr lang="pt-BR" sz="1600" b="1" dirty="0">
                <a:solidFill>
                  <a:srgbClr val="000000"/>
                </a:solidFill>
              </a:rPr>
              <a:t>6º, §7º</a:t>
            </a:r>
            <a:r>
              <a:rPr lang="pt-BR" sz="1600" dirty="0">
                <a:solidFill>
                  <a:srgbClr val="000000"/>
                </a:solidFill>
              </a:rPr>
              <a:t>: </a:t>
            </a:r>
            <a:r>
              <a:rPr lang="pt-BR" sz="1600" i="1" dirty="0">
                <a:solidFill>
                  <a:srgbClr val="000000"/>
                </a:solidFill>
              </a:rPr>
              <a:t>“As execuções de natureza fiscal não são suspensas por deferimento da recuperação judicial, ressalvadas a concessão, ressalvada a concessão de parcelamento nos termos do Código Tributário Nacional e da legislação ordinária específica” </a:t>
            </a:r>
            <a:endParaRPr lang="pt-BR" sz="1600" b="0" i="0" dirty="0">
              <a:solidFill>
                <a:srgbClr val="000000"/>
              </a:solidFill>
              <a:effectLst/>
            </a:endParaRPr>
          </a:p>
          <a:p>
            <a:pPr lvl="0" algn="just">
              <a:lnSpc>
                <a:spcPct val="107000"/>
              </a:lnSpc>
              <a:buFont typeface="Arial" panose="020B0604020202020204" pitchFamily="34" charset="0"/>
              <a:buChar char="•"/>
            </a:pPr>
            <a:endParaRPr lang="pt-BR" sz="1600" b="0" i="0" dirty="0">
              <a:solidFill>
                <a:srgbClr val="000000"/>
              </a:solidFill>
              <a:effectLst/>
            </a:endParaRPr>
          </a:p>
          <a:p>
            <a:pPr lvl="0" algn="just">
              <a:lnSpc>
                <a:spcPct val="107000"/>
              </a:lnSpc>
              <a:buFont typeface="Arial" panose="020B0604020202020204" pitchFamily="34" charset="0"/>
              <a:buChar char="•"/>
            </a:pPr>
            <a:r>
              <a:rPr lang="pt-BR" sz="1600" b="0" i="0" dirty="0">
                <a:solidFill>
                  <a:srgbClr val="000000"/>
                </a:solidFill>
                <a:effectLst/>
              </a:rPr>
              <a:t>Exclusivamente obrigação fiscal ou obrigação titularizada pela Fazenda (incluindo não tributária)?</a:t>
            </a:r>
          </a:p>
          <a:p>
            <a:pPr lvl="0" algn="just">
              <a:lnSpc>
                <a:spcPct val="107000"/>
              </a:lnSpc>
              <a:buFont typeface="Arial" panose="020B0604020202020204" pitchFamily="34" charset="0"/>
              <a:buChar char="•"/>
            </a:pPr>
            <a:endParaRPr lang="pt-BR" sz="1600" b="0" i="0" dirty="0">
              <a:solidFill>
                <a:srgbClr val="000000"/>
              </a:solidFill>
              <a:effectLst/>
            </a:endParaRPr>
          </a:p>
          <a:p>
            <a:pPr lvl="0" algn="just">
              <a:lnSpc>
                <a:spcPct val="107000"/>
              </a:lnSpc>
              <a:buFont typeface="Arial" panose="020B0604020202020204" pitchFamily="34" charset="0"/>
              <a:buChar char="•"/>
            </a:pPr>
            <a:r>
              <a:rPr lang="pt-BR" sz="1600" b="0" i="0" dirty="0">
                <a:solidFill>
                  <a:srgbClr val="000000"/>
                </a:solidFill>
                <a:effectLst/>
              </a:rPr>
              <a:t>Art. 155-A, CTN – </a:t>
            </a:r>
            <a:r>
              <a:rPr lang="pt-BR" sz="1600" b="1" i="0" dirty="0">
                <a:solidFill>
                  <a:srgbClr val="000000"/>
                </a:solidFill>
                <a:effectLst/>
              </a:rPr>
              <a:t>inexistência de regra específica</a:t>
            </a:r>
          </a:p>
          <a:p>
            <a:pPr lvl="0" algn="just">
              <a:lnSpc>
                <a:spcPct val="107000"/>
              </a:lnSpc>
              <a:buFont typeface="Arial" panose="020B0604020202020204" pitchFamily="34" charset="0"/>
              <a:buChar char="•"/>
            </a:pPr>
            <a:endParaRPr lang="pt-BR" sz="1600" b="0" i="0" dirty="0">
              <a:solidFill>
                <a:srgbClr val="000000"/>
              </a:solidFill>
              <a:effectLst/>
            </a:endParaRPr>
          </a:p>
          <a:p>
            <a:pPr marL="0" indent="0" algn="just">
              <a:buNone/>
            </a:pPr>
            <a:r>
              <a:rPr lang="pt-BR" sz="1300" b="0" i="0" dirty="0">
                <a:solidFill>
                  <a:srgbClr val="000000"/>
                </a:solidFill>
                <a:effectLst/>
              </a:rPr>
              <a:t>- Art. 155-A. O parcelamento será concedido na forma e condição estabelecidas em lei específica. </a:t>
            </a:r>
            <a:r>
              <a:rPr lang="pt-BR" sz="800" b="0" i="1" dirty="0">
                <a:solidFill>
                  <a:srgbClr val="000000"/>
                </a:solidFill>
                <a:effectLst/>
              </a:rPr>
              <a:t>(Incluído pela LCP nº 104/2001) </a:t>
            </a:r>
            <a:r>
              <a:rPr lang="pt-BR" sz="1300" b="0" i="0" dirty="0">
                <a:solidFill>
                  <a:srgbClr val="000000"/>
                </a:solidFill>
                <a:effectLst/>
              </a:rPr>
              <a:t>§ 1</a:t>
            </a:r>
            <a:r>
              <a:rPr lang="pt-BR" sz="1300" b="0" i="0" u="sng" baseline="30000" dirty="0">
                <a:solidFill>
                  <a:srgbClr val="000000"/>
                </a:solidFill>
                <a:effectLst/>
              </a:rPr>
              <a:t>o</a:t>
            </a:r>
            <a:r>
              <a:rPr lang="pt-BR" sz="1300" b="0" i="0" dirty="0">
                <a:solidFill>
                  <a:srgbClr val="000000"/>
                </a:solidFill>
                <a:effectLst/>
              </a:rPr>
              <a:t> Salvo disposição de lei em contrário, o parcelamento do crédito tributário não exclui a incidência de juros e multas. (...)</a:t>
            </a:r>
            <a:r>
              <a:rPr lang="pt-BR" sz="1300" b="1" i="0" dirty="0">
                <a:solidFill>
                  <a:srgbClr val="000000"/>
                </a:solidFill>
                <a:effectLst/>
              </a:rPr>
              <a:t> § 3</a:t>
            </a:r>
            <a:r>
              <a:rPr lang="pt-BR" sz="1300" b="1" i="0" u="sng" baseline="30000" dirty="0">
                <a:solidFill>
                  <a:srgbClr val="000000"/>
                </a:solidFill>
                <a:effectLst/>
              </a:rPr>
              <a:t>o</a:t>
            </a:r>
            <a:r>
              <a:rPr lang="pt-BR" sz="1300" b="1" i="0" dirty="0">
                <a:solidFill>
                  <a:srgbClr val="000000"/>
                </a:solidFill>
                <a:effectLst/>
              </a:rPr>
              <a:t> Lei específica disporá sobre as condições de parcelamento dos créditos tributários do devedor em recuperação judicial.</a:t>
            </a:r>
            <a:r>
              <a:rPr lang="pt-BR" sz="1300" b="1" i="1" dirty="0">
                <a:solidFill>
                  <a:srgbClr val="000000"/>
                </a:solidFill>
                <a:effectLst/>
              </a:rPr>
              <a:t> </a:t>
            </a:r>
            <a:r>
              <a:rPr lang="pt-BR" sz="800" b="1" i="1" dirty="0">
                <a:solidFill>
                  <a:srgbClr val="000000"/>
                </a:solidFill>
                <a:effectLst/>
              </a:rPr>
              <a:t>(Incluído pela LCP nº 118/2005)</a:t>
            </a:r>
            <a:r>
              <a:rPr lang="pt-BR" sz="1300" b="0" i="0" dirty="0">
                <a:solidFill>
                  <a:srgbClr val="000000"/>
                </a:solidFill>
                <a:effectLst/>
              </a:rPr>
              <a:t> § 4</a:t>
            </a:r>
            <a:r>
              <a:rPr lang="pt-BR" sz="1300" b="0" i="0" u="sng" baseline="30000" dirty="0">
                <a:solidFill>
                  <a:srgbClr val="000000"/>
                </a:solidFill>
                <a:effectLst/>
              </a:rPr>
              <a:t>o</a:t>
            </a:r>
            <a:r>
              <a:rPr lang="pt-BR" sz="1300" b="0" i="0" dirty="0">
                <a:solidFill>
                  <a:srgbClr val="000000"/>
                </a:solidFill>
                <a:effectLst/>
              </a:rPr>
              <a:t> A inexistência da lei específica a que se refere o § 3</a:t>
            </a:r>
            <a:r>
              <a:rPr lang="pt-BR" sz="1300" b="0" i="0" u="sng" baseline="30000" dirty="0">
                <a:solidFill>
                  <a:srgbClr val="000000"/>
                </a:solidFill>
                <a:effectLst/>
              </a:rPr>
              <a:t>o</a:t>
            </a:r>
            <a:r>
              <a:rPr lang="pt-BR" sz="1300" b="0" i="0" dirty="0">
                <a:solidFill>
                  <a:srgbClr val="000000"/>
                </a:solidFill>
                <a:effectLst/>
              </a:rPr>
              <a:t> deste artigo importa na aplicação das leis gerais de parcelamento do ente da Federação ao devedor em recuperação judicial, não podendo, neste caso, ser o prazo de parcelamento inferior ao concedido pela lei federal específica.</a:t>
            </a:r>
            <a:r>
              <a:rPr lang="pt-BR" sz="1300" b="1" i="1" dirty="0">
                <a:solidFill>
                  <a:srgbClr val="000000"/>
                </a:solidFill>
                <a:effectLst/>
              </a:rPr>
              <a:t> </a:t>
            </a:r>
            <a:r>
              <a:rPr lang="pt-BR" sz="800" b="1" i="1" dirty="0">
                <a:solidFill>
                  <a:srgbClr val="000000"/>
                </a:solidFill>
                <a:effectLst/>
              </a:rPr>
              <a:t>(Incluído pela LCP nº 118/2005)</a:t>
            </a:r>
            <a:endParaRPr lang="pt-BR" sz="800" b="0" i="0" dirty="0">
              <a:solidFill>
                <a:srgbClr val="000000"/>
              </a:solidFill>
              <a:effectLst/>
            </a:endParaRPr>
          </a:p>
          <a:p>
            <a:pPr lvl="0" algn="just">
              <a:lnSpc>
                <a:spcPct val="107000"/>
              </a:lnSpc>
              <a:buFont typeface="Arial" panose="020B0604020202020204" pitchFamily="34" charset="0"/>
              <a:buChar char="•"/>
            </a:pPr>
            <a:endParaRPr lang="pt-BR" sz="1300" dirty="0">
              <a:solidFill>
                <a:srgbClr val="000000"/>
              </a:solidFill>
              <a:ea typeface="Calibri" panose="020F0502020204030204" pitchFamily="34" charset="0"/>
              <a:cs typeface="Times New Roman" panose="02020603050405020304" pitchFamily="18" charset="0"/>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130392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0"/>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b="1" dirty="0">
                <a:solidFill>
                  <a:schemeClr val="tx1"/>
                </a:solidFill>
                <a:ea typeface="Calibri" panose="020F0502020204030204" pitchFamily="34" charset="0"/>
                <a:cs typeface="Times New Roman" panose="02020603050405020304" pitchFamily="18" charset="0"/>
              </a:rPr>
              <a:t>CONTEXTO NORMATIVO – anterior à reforma de 2020 (Lei nº 14.112/20)</a:t>
            </a:r>
            <a:endParaRPr lang="pt-BR" sz="1800" dirty="0">
              <a:solidFill>
                <a:schemeClr val="tx1"/>
              </a:solidFill>
              <a:effectLst/>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endParaRPr lang="pt-BR" sz="2000" b="0" i="0" dirty="0">
              <a:solidFill>
                <a:srgbClr val="000000"/>
              </a:solidFill>
              <a:effectLst/>
            </a:endParaRPr>
          </a:p>
          <a:p>
            <a:pPr lvl="0" algn="just">
              <a:lnSpc>
                <a:spcPct val="107000"/>
              </a:lnSpc>
              <a:buFont typeface="Arial" panose="020B0604020202020204" pitchFamily="34" charset="0"/>
              <a:buChar char="•"/>
            </a:pPr>
            <a:r>
              <a:rPr lang="pt-BR" sz="1600" b="0" i="0" dirty="0">
                <a:solidFill>
                  <a:srgbClr val="000000"/>
                </a:solidFill>
                <a:effectLst/>
              </a:rPr>
              <a:t>Edição da Lei nº 13.043/14</a:t>
            </a: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329709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39756"/>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b="1" dirty="0">
                <a:solidFill>
                  <a:schemeClr val="tx1"/>
                </a:solidFill>
                <a:ea typeface="Calibri" panose="020F0502020204030204" pitchFamily="34" charset="0"/>
                <a:cs typeface="Times New Roman" panose="02020603050405020304" pitchFamily="18" charset="0"/>
              </a:rPr>
              <a:t>JURISPRUDÊNCIA DO E.STJ</a:t>
            </a:r>
            <a:endParaRPr lang="pt-BR" sz="1800" dirty="0">
              <a:solidFill>
                <a:schemeClr val="tx1"/>
              </a:solidFill>
              <a:effectLst/>
              <a:ea typeface="Calibri" panose="020F0502020204030204" pitchFamily="34" charset="0"/>
              <a:cs typeface="Times New Roman" panose="02020603050405020304" pitchFamily="18" charset="0"/>
            </a:endParaRPr>
          </a:p>
          <a:p>
            <a:pPr algn="just">
              <a:lnSpc>
                <a:spcPct val="107000"/>
              </a:lnSpc>
              <a:buFont typeface="Arial" panose="020B0604020202020204" pitchFamily="34" charset="0"/>
              <a:buChar char="•"/>
            </a:pPr>
            <a:endParaRPr lang="pt-BR" sz="1800" b="0" i="0" dirty="0">
              <a:solidFill>
                <a:srgbClr val="000000"/>
              </a:solidFill>
              <a:effectLst/>
            </a:endParaRPr>
          </a:p>
          <a:p>
            <a:pPr algn="just">
              <a:lnSpc>
                <a:spcPct val="107000"/>
              </a:lnSpc>
              <a:buFont typeface="Arial" panose="020B0604020202020204" pitchFamily="34" charset="0"/>
              <a:buChar char="•"/>
            </a:pPr>
            <a:r>
              <a:rPr lang="pt-BR" sz="1800" b="0" i="0" dirty="0">
                <a:solidFill>
                  <a:srgbClr val="000000"/>
                </a:solidFill>
                <a:effectLst/>
              </a:rPr>
              <a:t>Na </a:t>
            </a:r>
            <a:r>
              <a:rPr lang="pt-BR" sz="1800" b="1" i="0" dirty="0">
                <a:solidFill>
                  <a:srgbClr val="000000"/>
                </a:solidFill>
                <a:effectLst/>
              </a:rPr>
              <a:t>2ª Seção do STJ</a:t>
            </a:r>
            <a:r>
              <a:rPr lang="pt-BR" sz="1800" b="0" i="0" dirty="0">
                <a:solidFill>
                  <a:srgbClr val="000000"/>
                </a:solidFill>
                <a:effectLst/>
              </a:rPr>
              <a:t>, competente para julgar questões envolvendo falências e recuperações judiciais: observa-se a consolidação da jurisprudência no sentido de reconhecer a competência do juízo da recuperação judicial para dar seguimento aos atos que envolvam expropriação de bens da </a:t>
            </a:r>
            <a:r>
              <a:rPr lang="pt-BR" sz="1800" b="0" i="0" dirty="0" err="1">
                <a:solidFill>
                  <a:srgbClr val="000000"/>
                </a:solidFill>
                <a:effectLst/>
              </a:rPr>
              <a:t>recuperanda</a:t>
            </a:r>
            <a:r>
              <a:rPr lang="pt-BR" sz="1800" b="0" i="0" dirty="0">
                <a:solidFill>
                  <a:srgbClr val="000000"/>
                </a:solidFill>
                <a:effectLst/>
              </a:rPr>
              <a:t> (</a:t>
            </a:r>
            <a:r>
              <a:rPr lang="pt-BR" sz="1800" b="0" i="0" u="sng" dirty="0">
                <a:solidFill>
                  <a:srgbClr val="000000"/>
                </a:solidFill>
                <a:effectLst/>
              </a:rPr>
              <a:t>CC 114987/SP</a:t>
            </a:r>
            <a:r>
              <a:rPr lang="pt-BR" sz="1800" b="0" i="0" dirty="0">
                <a:solidFill>
                  <a:srgbClr val="000000"/>
                </a:solidFill>
                <a:effectLst/>
              </a:rPr>
              <a:t>, Rel. Min. </a:t>
            </a:r>
            <a:r>
              <a:rPr lang="pt-BR" sz="1800" b="0" i="0" cap="small" dirty="0">
                <a:solidFill>
                  <a:srgbClr val="000000"/>
                </a:solidFill>
                <a:effectLst/>
              </a:rPr>
              <a:t>Paulo de Tarso </a:t>
            </a:r>
            <a:r>
              <a:rPr lang="pt-BR" sz="1800" b="0" i="0" cap="small" dirty="0" err="1">
                <a:solidFill>
                  <a:srgbClr val="000000"/>
                </a:solidFill>
                <a:effectLst/>
              </a:rPr>
              <a:t>Sanseverino</a:t>
            </a:r>
            <a:r>
              <a:rPr lang="pt-BR" sz="1800" b="0" i="0" dirty="0">
                <a:solidFill>
                  <a:srgbClr val="000000"/>
                </a:solidFill>
                <a:effectLst/>
              </a:rPr>
              <a:t> 2ª Seção, julgado em 14/03/2011, </a:t>
            </a:r>
            <a:r>
              <a:rPr lang="pt-BR" sz="1800" b="0" i="0" dirty="0" err="1">
                <a:solidFill>
                  <a:srgbClr val="000000"/>
                </a:solidFill>
                <a:effectLst/>
              </a:rPr>
              <a:t>DJe</a:t>
            </a:r>
            <a:r>
              <a:rPr lang="pt-BR" sz="1800" b="0" i="0" dirty="0">
                <a:solidFill>
                  <a:srgbClr val="000000"/>
                </a:solidFill>
                <a:effectLst/>
              </a:rPr>
              <a:t> 23/03/2011). </a:t>
            </a:r>
            <a:br>
              <a:rPr lang="pt-BR" sz="1800" b="0" i="0" dirty="0">
                <a:solidFill>
                  <a:srgbClr val="000000"/>
                </a:solidFill>
                <a:effectLst/>
              </a:rPr>
            </a:br>
            <a:endParaRPr lang="pt-BR" sz="1800" b="0" i="0" dirty="0">
              <a:solidFill>
                <a:srgbClr val="000000"/>
              </a:solidFill>
              <a:effectLst/>
            </a:endParaRPr>
          </a:p>
          <a:p>
            <a:pPr algn="just">
              <a:lnSpc>
                <a:spcPct val="107000"/>
              </a:lnSpc>
              <a:buFont typeface="Arial" panose="020B0604020202020204" pitchFamily="34" charset="0"/>
              <a:buChar char="•"/>
            </a:pPr>
            <a:r>
              <a:rPr lang="pt-BR" sz="1800" b="0" i="0" dirty="0">
                <a:solidFill>
                  <a:srgbClr val="000000"/>
                </a:solidFill>
                <a:effectLst/>
              </a:rPr>
              <a:t>Os atos de execução deveriam antes passar pelo crivo do juízo </a:t>
            </a:r>
            <a:r>
              <a:rPr lang="pt-BR" sz="1800" b="0" i="0" dirty="0" err="1">
                <a:solidFill>
                  <a:srgbClr val="000000"/>
                </a:solidFill>
                <a:effectLst/>
              </a:rPr>
              <a:t>recuperacional</a:t>
            </a:r>
            <a:r>
              <a:rPr lang="pt-BR" sz="1800" b="0" i="0" dirty="0">
                <a:solidFill>
                  <a:srgbClr val="000000"/>
                </a:solidFill>
                <a:effectLst/>
              </a:rPr>
              <a:t> antes de prosseguir no juízo em que tramita a execução individual, muito embora os artigos 6º, §7º e art. 52, III da Lei nº 11.101/05 disponham que as execuções de natureza fiscal não se suspendam com o deferimento da recuperação judicial e o disposto no art. 5º da Lei nº 6.830/80. Esse entendimento fundamenta-se na </a:t>
            </a:r>
            <a:r>
              <a:rPr lang="pt-BR" sz="1800" b="1" i="0" dirty="0">
                <a:solidFill>
                  <a:srgbClr val="000000"/>
                </a:solidFill>
                <a:effectLst/>
              </a:rPr>
              <a:t>necessidade de se preservar o plano de recuperação e, assim, o princípio de se viabilizar o soerguimento da empresa</a:t>
            </a:r>
            <a:r>
              <a:rPr lang="pt-BR" sz="1800" b="0" i="0" dirty="0">
                <a:solidFill>
                  <a:srgbClr val="000000"/>
                </a:solidFill>
                <a:effectLst/>
              </a:rPr>
              <a:t>. </a:t>
            </a:r>
            <a:endParaRPr lang="pt-BR" sz="2000" dirty="0">
              <a:solidFill>
                <a:srgbClr val="000000"/>
              </a:solidFill>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918813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39756"/>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b="1" dirty="0">
                <a:solidFill>
                  <a:schemeClr val="tx1"/>
                </a:solidFill>
                <a:ea typeface="Calibri" panose="020F0502020204030204" pitchFamily="34" charset="0"/>
                <a:cs typeface="Times New Roman" panose="02020603050405020304" pitchFamily="18" charset="0"/>
              </a:rPr>
              <a:t>JURISPRUDÊNCIA DO E.STJ</a:t>
            </a:r>
            <a:endParaRPr lang="pt-BR" sz="1800" dirty="0">
              <a:solidFill>
                <a:schemeClr val="tx1"/>
              </a:solidFill>
              <a:effectLst/>
              <a:ea typeface="Calibri" panose="020F0502020204030204" pitchFamily="34" charset="0"/>
              <a:cs typeface="Times New Roman" panose="02020603050405020304" pitchFamily="18" charset="0"/>
            </a:endParaRPr>
          </a:p>
          <a:p>
            <a:pPr algn="just">
              <a:lnSpc>
                <a:spcPct val="107000"/>
              </a:lnSpc>
              <a:buFont typeface="Arial" panose="020B0604020202020204" pitchFamily="34" charset="0"/>
              <a:buChar char="•"/>
            </a:pPr>
            <a:endParaRPr lang="pt-BR" sz="2000" dirty="0">
              <a:solidFill>
                <a:srgbClr val="000000"/>
              </a:solidFill>
            </a:endParaRPr>
          </a:p>
          <a:p>
            <a:pPr marL="0" lvl="0" indent="0" algn="just">
              <a:lnSpc>
                <a:spcPct val="107000"/>
              </a:lnSpc>
              <a:buNone/>
            </a:pPr>
            <a:r>
              <a:rPr lang="pt-BR" sz="1800" b="0" i="0" dirty="0">
                <a:solidFill>
                  <a:srgbClr val="000000"/>
                </a:solidFill>
                <a:effectLst/>
              </a:rPr>
              <a:t>"</a:t>
            </a:r>
            <a:r>
              <a:rPr lang="pt-BR" sz="1800" b="0" i="1" dirty="0">
                <a:solidFill>
                  <a:srgbClr val="000000"/>
                </a:solidFill>
                <a:effectLst/>
              </a:rPr>
              <a:t>com a edição da Lei 11.101/05, respeitadas as especificidades da falência e da recuperação judicial, é competente o juízo universal para prosseguimento dos atos de execução, tais como alienação de ativos e pagamento de credores, que envolvam créditos apurados em outros órgãos judiciais</a:t>
            </a:r>
            <a:r>
              <a:rPr lang="pt-BR" sz="1800" b="0" i="0" dirty="0">
                <a:solidFill>
                  <a:srgbClr val="000000"/>
                </a:solidFill>
                <a:effectLst/>
              </a:rPr>
              <a:t>” (</a:t>
            </a:r>
            <a:r>
              <a:rPr lang="pt-BR" sz="1800" b="0" i="0" u="sng" dirty="0">
                <a:solidFill>
                  <a:srgbClr val="000000"/>
                </a:solidFill>
                <a:effectLst/>
              </a:rPr>
              <a:t>CC 110941/SP</a:t>
            </a:r>
            <a:r>
              <a:rPr lang="pt-BR" sz="1800" b="0" i="0" dirty="0">
                <a:solidFill>
                  <a:srgbClr val="000000"/>
                </a:solidFill>
                <a:effectLst/>
              </a:rPr>
              <a:t>, Rel. Ministra </a:t>
            </a:r>
            <a:r>
              <a:rPr lang="pt-BR" sz="1800" b="0" i="0" cap="small" dirty="0">
                <a:solidFill>
                  <a:srgbClr val="000000"/>
                </a:solidFill>
                <a:effectLst/>
              </a:rPr>
              <a:t>Nancy Andrighi</a:t>
            </a:r>
            <a:r>
              <a:rPr lang="pt-BR" sz="1800" b="0" i="0" dirty="0">
                <a:solidFill>
                  <a:srgbClr val="000000"/>
                </a:solidFill>
                <a:effectLst/>
              </a:rPr>
              <a:t>, Segunda Seção, </a:t>
            </a:r>
            <a:r>
              <a:rPr lang="pt-BR" sz="1800" b="0" i="0" dirty="0" err="1">
                <a:solidFill>
                  <a:srgbClr val="000000"/>
                </a:solidFill>
                <a:effectLst/>
              </a:rPr>
              <a:t>DJe</a:t>
            </a:r>
            <a:r>
              <a:rPr lang="pt-BR" sz="1800" b="0" i="0" dirty="0">
                <a:solidFill>
                  <a:srgbClr val="000000"/>
                </a:solidFill>
                <a:effectLst/>
              </a:rPr>
              <a:t> 01/10/2010) e “</a:t>
            </a:r>
            <a:r>
              <a:rPr lang="pt-BR" sz="1800" b="0" i="1" dirty="0">
                <a:solidFill>
                  <a:srgbClr val="000000"/>
                </a:solidFill>
                <a:effectLst/>
              </a:rPr>
              <a:t>a partir da data de deferimento da recuperação judicial é competente o respectivo Juízo para o prosseguimento dos atos de execução</a:t>
            </a:r>
            <a:r>
              <a:rPr lang="pt-BR" sz="1800" b="0" i="0" baseline="30000" dirty="0">
                <a:solidFill>
                  <a:srgbClr val="000000"/>
                </a:solidFill>
                <a:effectLst/>
              </a:rPr>
              <a:t> </a:t>
            </a:r>
            <a:r>
              <a:rPr lang="pt-BR" sz="1800" b="0" i="0" dirty="0">
                <a:solidFill>
                  <a:srgbClr val="000000"/>
                </a:solidFill>
                <a:effectLst/>
              </a:rPr>
              <a:t>(</a:t>
            </a:r>
            <a:r>
              <a:rPr lang="pt-BR" sz="1800" b="0" i="0" u="sng" dirty="0">
                <a:solidFill>
                  <a:srgbClr val="000000"/>
                </a:solidFill>
                <a:effectLst/>
              </a:rPr>
              <a:t>CC 114.540/SP</a:t>
            </a:r>
            <a:r>
              <a:rPr lang="pt-BR" sz="1800" b="0" i="0" dirty="0">
                <a:solidFill>
                  <a:srgbClr val="000000"/>
                </a:solidFill>
                <a:effectLst/>
              </a:rPr>
              <a:t>, Rel. Min. </a:t>
            </a:r>
            <a:r>
              <a:rPr lang="pt-BR" sz="1800" b="0" i="0" cap="small" dirty="0">
                <a:solidFill>
                  <a:srgbClr val="000000"/>
                </a:solidFill>
                <a:effectLst/>
              </a:rPr>
              <a:t>Nancy Andrighi</a:t>
            </a:r>
            <a:r>
              <a:rPr lang="pt-BR" sz="1800" b="0" i="0" dirty="0">
                <a:solidFill>
                  <a:srgbClr val="000000"/>
                </a:solidFill>
                <a:effectLst/>
              </a:rPr>
              <a:t>, Segunda Seção, julgado em 24/08/2011, </a:t>
            </a:r>
            <a:r>
              <a:rPr lang="pt-BR" sz="1800" b="0" i="0" dirty="0" err="1">
                <a:solidFill>
                  <a:srgbClr val="000000"/>
                </a:solidFill>
                <a:effectLst/>
              </a:rPr>
              <a:t>DJe</a:t>
            </a:r>
            <a:r>
              <a:rPr lang="pt-BR" sz="1800" b="0" i="0" dirty="0">
                <a:solidFill>
                  <a:srgbClr val="000000"/>
                </a:solidFill>
                <a:effectLst/>
              </a:rPr>
              <a:t> 31/08/2011). </a:t>
            </a:r>
          </a:p>
          <a:p>
            <a:pPr marL="0" lvl="0" indent="0" algn="just">
              <a:lnSpc>
                <a:spcPct val="107000"/>
              </a:lnSpc>
              <a:buNone/>
            </a:pPr>
            <a:endParaRPr lang="pt-BR" sz="1800" dirty="0">
              <a:solidFill>
                <a:srgbClr val="000000"/>
              </a:solidFill>
            </a:endParaRPr>
          </a:p>
          <a:p>
            <a:pPr algn="just">
              <a:lnSpc>
                <a:spcPct val="107000"/>
              </a:lnSpc>
              <a:buFont typeface="Wingdings" panose="05000000000000000000" pitchFamily="2" charset="2"/>
              <a:buChar char="§"/>
            </a:pPr>
            <a:r>
              <a:rPr lang="pt-BR" sz="1800" b="0" i="0" dirty="0">
                <a:solidFill>
                  <a:srgbClr val="000000"/>
                </a:solidFill>
                <a:effectLst/>
              </a:rPr>
              <a:t>realização de atos de execução individuais sem intervenção do juízo da recuperação, </a:t>
            </a:r>
            <a:r>
              <a:rPr lang="pt-BR" sz="1800" b="1" i="0" dirty="0">
                <a:solidFill>
                  <a:srgbClr val="000000"/>
                </a:solidFill>
                <a:effectLst/>
              </a:rPr>
              <a:t>com potencial de afetar a reestruturação prevista no plano de recuperação judicial, representaria privilegiar o pagamento aleatório de credores individuais, estimulando-se competição pela premiação da ordem de chegada, de forma oportunista e egoística,</a:t>
            </a:r>
            <a:r>
              <a:rPr lang="pt-BR" sz="1800" b="0" i="0" dirty="0">
                <a:solidFill>
                  <a:srgbClr val="000000"/>
                </a:solidFill>
                <a:effectLst/>
              </a:rPr>
              <a:t> comprometendo concretamente a implementação prática do princípio da preservação da atividade empresarial, assegurado no art. 47 da Lei nº 11.101/05.</a:t>
            </a:r>
            <a:endParaRPr lang="pt-BR" sz="1800" dirty="0">
              <a:solidFill>
                <a:srgbClr val="000000"/>
              </a:solidFill>
              <a:ea typeface="Calibri" panose="020F0502020204030204" pitchFamily="34" charset="0"/>
              <a:cs typeface="Times New Roman" panose="02020603050405020304" pitchFamily="18" charset="0"/>
            </a:endParaRPr>
          </a:p>
          <a:p>
            <a:pPr marL="0" lvl="0" indent="0" algn="just">
              <a:lnSpc>
                <a:spcPct val="107000"/>
              </a:lnSpc>
              <a:buNone/>
            </a:pPr>
            <a:r>
              <a:rPr lang="pt-BR" sz="1800" b="0" i="0" dirty="0">
                <a:solidFill>
                  <a:srgbClr val="000000"/>
                </a:solidFill>
                <a:effectLst/>
              </a:rPr>
              <a:t> </a:t>
            </a:r>
            <a:endParaRPr lang="pt-BR" sz="2000" dirty="0">
              <a:solidFill>
                <a:srgbClr val="000000"/>
              </a:solidFill>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endParaRPr lang="pt-BR" sz="2000" b="0" i="0" dirty="0">
              <a:solidFill>
                <a:srgbClr val="000000"/>
              </a:solidFill>
              <a:effectLst/>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831085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39756"/>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b="1" dirty="0">
                <a:solidFill>
                  <a:schemeClr val="tx1"/>
                </a:solidFill>
                <a:ea typeface="Calibri" panose="020F0502020204030204" pitchFamily="34" charset="0"/>
                <a:cs typeface="Times New Roman" panose="02020603050405020304" pitchFamily="18" charset="0"/>
              </a:rPr>
              <a:t>JURISPRUDÊNCIA DO E.STJ</a:t>
            </a:r>
            <a:endParaRPr lang="pt-BR" sz="1800" dirty="0">
              <a:solidFill>
                <a:schemeClr val="tx1"/>
              </a:solidFill>
              <a:effectLst/>
              <a:ea typeface="Calibri" panose="020F0502020204030204" pitchFamily="34" charset="0"/>
              <a:cs typeface="Times New Roman" panose="02020603050405020304" pitchFamily="18" charset="0"/>
            </a:endParaRPr>
          </a:p>
          <a:p>
            <a:pPr algn="just">
              <a:lnSpc>
                <a:spcPct val="107000"/>
              </a:lnSpc>
              <a:buFont typeface="Arial" panose="020B0604020202020204" pitchFamily="34" charset="0"/>
              <a:buChar char="•"/>
            </a:pPr>
            <a:endParaRPr lang="pt-BR" sz="1800" b="0" i="0" dirty="0">
              <a:solidFill>
                <a:srgbClr val="000000"/>
              </a:solidFill>
              <a:effectLst/>
            </a:endParaRPr>
          </a:p>
          <a:p>
            <a:pPr algn="just">
              <a:lnSpc>
                <a:spcPct val="107000"/>
              </a:lnSpc>
              <a:buFont typeface="Arial" panose="020B0604020202020204" pitchFamily="34" charset="0"/>
              <a:buChar char="•"/>
            </a:pPr>
            <a:r>
              <a:rPr lang="pt-BR" sz="2000" b="0" i="0" dirty="0">
                <a:solidFill>
                  <a:srgbClr val="000000"/>
                </a:solidFill>
                <a:effectLst/>
              </a:rPr>
              <a:t>Na </a:t>
            </a:r>
            <a:r>
              <a:rPr lang="pt-BR" sz="2000" b="1" i="0" dirty="0">
                <a:solidFill>
                  <a:srgbClr val="000000"/>
                </a:solidFill>
                <a:effectLst/>
              </a:rPr>
              <a:t>1ª Seção do STJ</a:t>
            </a:r>
            <a:r>
              <a:rPr lang="pt-BR" sz="2000" b="0" i="0" dirty="0">
                <a:solidFill>
                  <a:srgbClr val="000000"/>
                </a:solidFill>
                <a:effectLst/>
              </a:rPr>
              <a:t>, competente para decidir causas de direito público, mantinha a competência do juízo da execução fiscal para a constrição de bens de empresas em recuperação, exceto se houvesse causa de suspensão de exigibilidade ao crédito fiscal ou adesão ao parcelamento</a:t>
            </a:r>
            <a:endParaRPr lang="pt-BR" sz="2000" dirty="0">
              <a:solidFill>
                <a:srgbClr val="000000"/>
              </a:solidFill>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1949588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endParaRPr lang="pt-BR" dirty="0"/>
          </a:p>
          <a:p>
            <a:pPr>
              <a:buFont typeface="Wingdings" panose="05000000000000000000" pitchFamily="2" charset="2"/>
              <a:buChar char="Ø"/>
            </a:pPr>
            <a:r>
              <a:rPr lang="pt-BR" dirty="0"/>
              <a:t>Tema 987, STJ – </a:t>
            </a:r>
            <a:r>
              <a:rPr lang="pt-BR" i="1" dirty="0"/>
              <a:t>“possibilidade de prática de atos </a:t>
            </a:r>
            <a:r>
              <a:rPr lang="pt-BR" i="1" dirty="0" err="1"/>
              <a:t>constrititivos</a:t>
            </a:r>
            <a:r>
              <a:rPr lang="pt-BR" i="1" dirty="0"/>
              <a:t>, em face de empresa em recuperação judicial, em sede de execução fiscal de dívidas tributárias e não tributaria”</a:t>
            </a:r>
            <a:endParaRPr lang="pt-BR" dirty="0"/>
          </a:p>
          <a:p>
            <a:pPr algn="just"/>
            <a:endParaRPr lang="pt-BR" dirty="0"/>
          </a:p>
          <a:p>
            <a:pPr algn="just"/>
            <a:r>
              <a:rPr lang="pt-BR" dirty="0"/>
              <a:t>Houve desafetação do tema 987 pelo advento da Lei nº14.112/20:</a:t>
            </a:r>
          </a:p>
          <a:p>
            <a:pPr algn="just"/>
            <a:endParaRPr lang="pt-BR" dirty="0"/>
          </a:p>
          <a:p>
            <a:pPr algn="just"/>
            <a:r>
              <a:rPr lang="pt-BR" dirty="0"/>
              <a:t>Hoje: Depende da análise do caso a caso. Parâmetros para interpretação: art. 6º, §7º-B, LRF (Lei nº 14.112/20)</a:t>
            </a:r>
            <a:r>
              <a:rPr lang="pt-BR" sz="1600" dirty="0">
                <a:solidFill>
                  <a:schemeClr val="tx1"/>
                </a:solidFill>
                <a:effectLst/>
                <a:ea typeface="Calibri" panose="020F0502020204030204" pitchFamily="34" charset="0"/>
                <a:cs typeface="Times New Roman" panose="02020603050405020304" pitchFamily="18" charset="0"/>
              </a:rPr>
              <a:t> : </a:t>
            </a:r>
            <a:r>
              <a:rPr lang="pt-BR" sz="1600" b="1" dirty="0">
                <a:solidFill>
                  <a:schemeClr val="tx1"/>
                </a:solidFill>
                <a:effectLst/>
                <a:ea typeface="Calibri" panose="020F0502020204030204" pitchFamily="34" charset="0"/>
                <a:cs typeface="Times New Roman" panose="02020603050405020304" pitchFamily="18" charset="0"/>
              </a:rPr>
              <a:t>direito apenas de substituição do bem de capital alvo da constrição, determinada pelo juízo da recuperação</a:t>
            </a:r>
            <a:endParaRPr lang="pt-BR" sz="1600" dirty="0">
              <a:solidFill>
                <a:schemeClr val="tx1"/>
              </a:solidFill>
              <a:effectLst/>
              <a:ea typeface="Calibri" panose="020F0502020204030204" pitchFamily="34" charset="0"/>
              <a:cs typeface="Times New Roman" panose="02020603050405020304" pitchFamily="18" charset="0"/>
            </a:endParaRPr>
          </a:p>
          <a:p>
            <a:pPr marL="0" indent="0">
              <a:buNone/>
            </a:pPr>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007135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fontScale="92500" lnSpcReduction="10000"/>
          </a:bodyPr>
          <a:lstStyle/>
          <a:p>
            <a:pPr marL="0" indent="0" algn="just">
              <a:buNone/>
            </a:pPr>
            <a:r>
              <a:rPr lang="pt-BR" sz="1800" dirty="0">
                <a:effectLst/>
                <a:ea typeface="Calibri" panose="020F0502020204030204" pitchFamily="34" charset="0"/>
              </a:rPr>
              <a:t>“O juízo da recuperação é </a:t>
            </a:r>
            <a:r>
              <a:rPr lang="pt-BR" sz="1800" b="1" dirty="0">
                <a:effectLst/>
                <a:ea typeface="Calibri" panose="020F0502020204030204" pitchFamily="34" charset="0"/>
              </a:rPr>
              <a:t>universal porque concentrar todas as decisões relacionadas à superação do estado de crise da empresa em um mesmo juízo é a maneira mais adequada de lidar com a recuperação e mesmo viabilizá-la, questão sobre a qual se voltará devidamente quando da análise da função da universalidade</a:t>
            </a:r>
            <a:r>
              <a:rPr lang="pt-BR" sz="1800" dirty="0">
                <a:effectLst/>
                <a:ea typeface="Calibri" panose="020F0502020204030204" pitchFamily="34" charset="0"/>
              </a:rPr>
              <a:t>. No plano estrutural, tem-se que a Lei nº 11.101/05 reconhece a universalidade do juízo da recuperação judicial, seja porque o artigo 6º, ao prever a suspensão das ações e execuções a partir do deferimento da recuperação, pretende deixar a cargo daquele</a:t>
            </a:r>
            <a:r>
              <a:rPr lang="pt-BR" sz="1800" b="1" dirty="0">
                <a:effectLst/>
                <a:ea typeface="Calibri" panose="020F0502020204030204" pitchFamily="34" charset="0"/>
              </a:rPr>
              <a:t> juízo as decisões relacionadas ao projeto de reorganização da empresa, o que só se poderia obter com a vedação de que outros juízos, ao menos pelo prazo de cento e oitenta dias</a:t>
            </a:r>
            <a:r>
              <a:rPr lang="pt-BR" sz="1800" dirty="0">
                <a:effectLst/>
                <a:ea typeface="Calibri" panose="020F0502020204030204" pitchFamily="34" charset="0"/>
              </a:rPr>
              <a:t>, possam proferir qualquer decisão de constrição dos bens da devedora em recuperação.” (MACIEL, Renata Mota. A universalidade do juízo da recuperação judicial Quartier </a:t>
            </a:r>
            <a:r>
              <a:rPr lang="pt-BR" sz="1800" dirty="0" err="1">
                <a:effectLst/>
                <a:ea typeface="Calibri" panose="020F0502020204030204" pitchFamily="34" charset="0"/>
              </a:rPr>
              <a:t>Latin</a:t>
            </a:r>
            <a:r>
              <a:rPr lang="pt-BR" sz="1800" dirty="0">
                <a:effectLst/>
                <a:ea typeface="Calibri" panose="020F0502020204030204" pitchFamily="34" charset="0"/>
              </a:rPr>
              <a:t>, 2017, fls. 209).</a:t>
            </a:r>
          </a:p>
          <a:p>
            <a:pPr marL="0" indent="0" algn="just">
              <a:buNone/>
            </a:pPr>
            <a:endParaRPr lang="pt-BR" sz="1800" dirty="0"/>
          </a:p>
          <a:p>
            <a:pPr marL="0" indent="0" algn="just">
              <a:buNone/>
            </a:pPr>
            <a:r>
              <a:rPr lang="pt-BR" sz="1800" dirty="0">
                <a:effectLst/>
                <a:ea typeface="Calibri" panose="020F0502020204030204" pitchFamily="34" charset="0"/>
              </a:rPr>
              <a:t>“A legislação da insolvência é importante, no entanto, para alocar os custos do fracasso, ou seja, permite atribuir a responsabilidade econômica de cada ator e evitar o deslocamento fraudulento desses custos daqueles sobre os quais o risco de mercado deve recair. Em outras palavras, essa disciplina legislativa contribui de forma importante para dar força de longo prazo ao mercado. A manutenção da ordem social também é um aspecto a ser considerado. A ciência, pelos atores de mercado, de que a legislação concursal de determinado país é eficiente, sobretudo em relação à recuperação do crédito, constitui mecanismo de proteção dos mercados e de preservação do valor dos ativos, diante da certeza de que as questões serão resolvidas de forma ordenada e justa.” (MACIEL, Renata Mota. A universalidade do juízo da recuperação judicial Quartier </a:t>
            </a:r>
            <a:r>
              <a:rPr lang="pt-BR" sz="1800" dirty="0" err="1">
                <a:effectLst/>
                <a:ea typeface="Calibri" panose="020F0502020204030204" pitchFamily="34" charset="0"/>
              </a:rPr>
              <a:t>Latin</a:t>
            </a:r>
            <a:r>
              <a:rPr lang="pt-BR" sz="1800" dirty="0">
                <a:effectLst/>
                <a:ea typeface="Calibri" panose="020F0502020204030204" pitchFamily="34" charset="0"/>
              </a:rPr>
              <a:t>, 2017, </a:t>
            </a:r>
            <a:r>
              <a:rPr lang="pt-BR" sz="1800" dirty="0" err="1">
                <a:effectLst/>
                <a:ea typeface="Calibri" panose="020F0502020204030204" pitchFamily="34" charset="0"/>
              </a:rPr>
              <a:t>fl</a:t>
            </a:r>
            <a:r>
              <a:rPr lang="pt-BR" sz="1800" dirty="0">
                <a:effectLst/>
                <a:ea typeface="Calibri" panose="020F0502020204030204" pitchFamily="34" charset="0"/>
              </a:rPr>
              <a:t> 56).</a:t>
            </a:r>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2869864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marL="0" indent="0" algn="just">
              <a:buNone/>
            </a:pPr>
            <a:r>
              <a:rPr lang="pt-BR" sz="1800" dirty="0">
                <a:effectLst/>
                <a:ea typeface="Calibri" panose="020F0502020204030204" pitchFamily="34" charset="0"/>
              </a:rPr>
              <a:t>“Finalmente, quanto à competência, anote-se que não há o juízo universal da recuperação, esta universalidade apenas ocorre para o juízo da falência, conforme previsto especificamente no art. 76. No entanto, mesmo ausente qualquer disposição de direito positivo atribuindo universalidade ao juízo da recuperação, a jurisprudência já pacificada consagrou o entendimento de que há um certo tipo de universalidade, para evitar que as ações em andamento em outros juízos possam vir a causar óbices ao bom andamento da recuperação. Poder-se-ia dizer que o entendimento caminho no sentido de </a:t>
            </a:r>
            <a:r>
              <a:rPr lang="pt-BR" sz="1800" b="1" dirty="0">
                <a:effectLst/>
                <a:ea typeface="Calibri" panose="020F0502020204030204" pitchFamily="34" charset="0"/>
              </a:rPr>
              <a:t>outorgar uma “universalidade mitigada” </a:t>
            </a:r>
            <a:r>
              <a:rPr lang="pt-BR" sz="1800" dirty="0">
                <a:effectLst/>
                <a:ea typeface="Calibri" panose="020F0502020204030204" pitchFamily="34" charset="0"/>
              </a:rPr>
              <a:t>(em que pese a contradição ínsita ao termo) ao juízo da recuperação, quando se trata de </a:t>
            </a:r>
            <a:r>
              <a:rPr lang="pt-BR" sz="1800" b="1" dirty="0">
                <a:effectLst/>
                <a:ea typeface="Calibri" panose="020F0502020204030204" pitchFamily="34" charset="0"/>
              </a:rPr>
              <a:t>preservação dos bens e valores necessários ao êxito da recuperação</a:t>
            </a:r>
            <a:r>
              <a:rPr lang="pt-BR" sz="1800" dirty="0">
                <a:effectLst/>
                <a:ea typeface="Calibri" panose="020F0502020204030204" pitchFamily="34" charset="0"/>
              </a:rPr>
              <a:t>” (BEZERRA FILHO, Manoel Justino. Lei de Recuperação de Empresas e Falência – Lei 11.101/2005, comentada artigo por artigo. 15ª edição. Revista dos Tribunais. fl. 89).</a:t>
            </a:r>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96042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0"/>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b="1" dirty="0">
                <a:solidFill>
                  <a:schemeClr val="tx1"/>
                </a:solidFill>
                <a:ea typeface="Calibri" panose="020F0502020204030204" pitchFamily="34" charset="0"/>
                <a:cs typeface="Times New Roman" panose="02020603050405020304" pitchFamily="18" charset="0"/>
              </a:rPr>
              <a:t>CONTEXTO NORMATIVO – posterior à reforma de 2020 (Lei nº 14.112/20)</a:t>
            </a:r>
            <a:endParaRPr lang="pt-BR" sz="1800" dirty="0">
              <a:solidFill>
                <a:schemeClr val="tx1"/>
              </a:solidFill>
              <a:effectLst/>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endParaRPr lang="pt-BR" sz="1900" b="0" i="0" dirty="0">
              <a:solidFill>
                <a:srgbClr val="000000"/>
              </a:solidFill>
              <a:effectLst/>
            </a:endParaRPr>
          </a:p>
          <a:p>
            <a:pPr algn="just">
              <a:lnSpc>
                <a:spcPct val="107000"/>
              </a:lnSpc>
              <a:spcAft>
                <a:spcPts val="800"/>
              </a:spcAft>
            </a:pPr>
            <a:r>
              <a:rPr lang="pt-BR" sz="1900" dirty="0">
                <a:solidFill>
                  <a:schemeClr val="tx1"/>
                </a:solidFill>
                <a:ea typeface="Calibri" panose="020F0502020204030204" pitchFamily="34" charset="0"/>
                <a:cs typeface="Times New Roman" panose="02020603050405020304" pitchFamily="18" charset="0"/>
              </a:rPr>
              <a:t>Revogação do §7º, do art. 6º, com inserção do §7º-B :</a:t>
            </a:r>
          </a:p>
          <a:p>
            <a:pPr marL="0" indent="0" algn="just">
              <a:lnSpc>
                <a:spcPct val="107000"/>
              </a:lnSpc>
              <a:spcAft>
                <a:spcPts val="800"/>
              </a:spcAft>
              <a:buNone/>
            </a:pPr>
            <a:endParaRPr lang="pt-BR" sz="1600" i="1" dirty="0">
              <a:solidFill>
                <a:schemeClr val="tx1"/>
              </a:solidFill>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pt-BR" sz="1600" i="1" dirty="0">
                <a:solidFill>
                  <a:schemeClr val="tx1"/>
                </a:solidFill>
                <a:effectLst/>
                <a:ea typeface="Calibri" panose="020F0502020204030204" pitchFamily="34" charset="0"/>
                <a:cs typeface="Times New Roman" panose="02020603050405020304" pitchFamily="18" charset="0"/>
              </a:rPr>
              <a:t>§ 7º-B. O disposto nos incisos I, II e III do </a:t>
            </a:r>
            <a:r>
              <a:rPr lang="pt-BR" sz="1600" b="1" i="1" dirty="0">
                <a:solidFill>
                  <a:schemeClr val="tx1"/>
                </a:solidFill>
                <a:effectLst/>
                <a:ea typeface="Calibri" panose="020F0502020204030204" pitchFamily="34" charset="0"/>
                <a:cs typeface="Times New Roman" panose="02020603050405020304" pitchFamily="18" charset="0"/>
              </a:rPr>
              <a:t>caput</a:t>
            </a:r>
            <a:r>
              <a:rPr lang="pt-BR" sz="1600" i="1" dirty="0">
                <a:solidFill>
                  <a:schemeClr val="tx1"/>
                </a:solidFill>
                <a:effectLst/>
                <a:ea typeface="Calibri" panose="020F0502020204030204" pitchFamily="34" charset="0"/>
                <a:cs typeface="Times New Roman" panose="02020603050405020304" pitchFamily="18" charset="0"/>
              </a:rPr>
              <a:t> deste artigo não se aplica às execuções fiscais, admitida, todavia, a competência do juízo da recuperação judicial para determinar a substituição dos </a:t>
            </a:r>
            <a:r>
              <a:rPr lang="pt-BR" sz="1600" b="1" i="1" u="sng" dirty="0">
                <a:solidFill>
                  <a:schemeClr val="tx1"/>
                </a:solidFill>
                <a:effectLst/>
                <a:ea typeface="Calibri" panose="020F0502020204030204" pitchFamily="34" charset="0"/>
                <a:cs typeface="Times New Roman" panose="02020603050405020304" pitchFamily="18" charset="0"/>
              </a:rPr>
              <a:t>atos de constrição que recaiam sobre bens de capital essenciais</a:t>
            </a:r>
            <a:r>
              <a:rPr lang="pt-BR" sz="1600" i="1" dirty="0">
                <a:solidFill>
                  <a:schemeClr val="tx1"/>
                </a:solidFill>
                <a:effectLst/>
                <a:ea typeface="Calibri" panose="020F0502020204030204" pitchFamily="34" charset="0"/>
                <a:cs typeface="Times New Roman" panose="02020603050405020304" pitchFamily="18" charset="0"/>
              </a:rPr>
              <a:t> à manutenção da atividade empresarial até o encerramento da recuperação judicial, a qual será implementada mediante a cooperação jurisdicional, na forma do </a:t>
            </a:r>
            <a:r>
              <a:rPr lang="pt-BR" sz="1600" i="1" u="sng" dirty="0">
                <a:solidFill>
                  <a:schemeClr val="tx1"/>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art. 69 da Lei nº 13.105, de 16 de março de 2015 (Código de Processo Civil)</a:t>
            </a:r>
            <a:r>
              <a:rPr lang="pt-BR" sz="1600" i="1" dirty="0">
                <a:solidFill>
                  <a:schemeClr val="tx1"/>
                </a:solidFill>
                <a:effectLst/>
                <a:ea typeface="Calibri" panose="020F0502020204030204" pitchFamily="34" charset="0"/>
                <a:cs typeface="Times New Roman" panose="02020603050405020304" pitchFamily="18" charset="0"/>
              </a:rPr>
              <a:t>, observado o disposto no </a:t>
            </a:r>
            <a:r>
              <a:rPr lang="pt-BR" sz="1600" i="1" u="sng" dirty="0">
                <a:solidFill>
                  <a:schemeClr val="tx1"/>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art. 805 do referido Código</a:t>
            </a:r>
            <a:r>
              <a:rPr lang="pt-BR" sz="1600" i="1" dirty="0">
                <a:solidFill>
                  <a:schemeClr val="tx1"/>
                </a:solidFill>
                <a:effectLst/>
                <a:ea typeface="Calibri" panose="020F0502020204030204" pitchFamily="34" charset="0"/>
                <a:cs typeface="Times New Roman" panose="02020603050405020304" pitchFamily="18" charset="0"/>
              </a:rPr>
              <a:t>.  </a:t>
            </a:r>
          </a:p>
          <a:p>
            <a:pPr algn="just">
              <a:lnSpc>
                <a:spcPct val="107000"/>
              </a:lnSpc>
              <a:spcAft>
                <a:spcPts val="800"/>
              </a:spcAft>
            </a:pP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
            </a:pPr>
            <a:r>
              <a:rPr lang="pt-BR" sz="1600" b="0" i="0" dirty="0">
                <a:solidFill>
                  <a:srgbClr val="000000"/>
                </a:solidFill>
                <a:effectLst/>
              </a:rPr>
              <a:t>Menciona as execuções fiscais.</a:t>
            </a:r>
          </a:p>
          <a:p>
            <a:pPr lvl="0" algn="just">
              <a:lnSpc>
                <a:spcPct val="107000"/>
              </a:lnSpc>
              <a:buFont typeface="Wingdings" panose="05000000000000000000" pitchFamily="2" charset="2"/>
              <a:buChar char="§"/>
            </a:pPr>
            <a:endParaRPr lang="pt-BR" sz="1600" b="0" i="0" dirty="0">
              <a:solidFill>
                <a:srgbClr val="000000"/>
              </a:solidFill>
              <a:effectLst/>
            </a:endParaRPr>
          </a:p>
          <a:p>
            <a:pPr lvl="0" algn="just">
              <a:lnSpc>
                <a:spcPct val="107000"/>
              </a:lnSpc>
              <a:buFont typeface="Wingdings" panose="05000000000000000000" pitchFamily="2" charset="2"/>
              <a:buChar char="§"/>
            </a:pPr>
            <a:r>
              <a:rPr lang="pt-BR" sz="1600" dirty="0">
                <a:solidFill>
                  <a:srgbClr val="000000"/>
                </a:solidFill>
              </a:rPr>
              <a:t>Alteração da redação /inserção dos artigos 10-A, 10-B e 10-C na </a:t>
            </a:r>
            <a:r>
              <a:rPr lang="pt-BR" sz="1600" b="0" i="0" dirty="0">
                <a:solidFill>
                  <a:srgbClr val="000000"/>
                </a:solidFill>
                <a:effectLst/>
              </a:rPr>
              <a:t>Lei n 10.522/0Art. 155-A, CTN – </a:t>
            </a:r>
            <a:r>
              <a:rPr lang="pt-BR" sz="1600" b="1" dirty="0">
                <a:solidFill>
                  <a:srgbClr val="000000"/>
                </a:solidFill>
              </a:rPr>
              <a:t>esfera federal, apenas</a:t>
            </a:r>
            <a:endParaRPr lang="pt-BR" sz="1600" b="1" i="0" dirty="0">
              <a:solidFill>
                <a:srgbClr val="000000"/>
              </a:solidFill>
              <a:effectLst/>
            </a:endParaRPr>
          </a:p>
          <a:p>
            <a:pPr lvl="0" algn="just">
              <a:lnSpc>
                <a:spcPct val="107000"/>
              </a:lnSpc>
              <a:buFont typeface="Arial" panose="020B0604020202020204" pitchFamily="34" charset="0"/>
              <a:buChar char="•"/>
            </a:pPr>
            <a:endParaRPr lang="pt-BR" sz="1600" b="0" i="0" dirty="0">
              <a:solidFill>
                <a:srgbClr val="000000"/>
              </a:solidFill>
              <a:effectLst/>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1082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0"/>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ea typeface="Times New Roman" panose="02020603050405020304" pitchFamily="18" charset="0"/>
            </a:endParaRPr>
          </a:p>
          <a:p>
            <a:pPr lvl="0" algn="just">
              <a:lnSpc>
                <a:spcPct val="107000"/>
              </a:lnSpc>
              <a:buFont typeface="Arial" panose="020B0604020202020204" pitchFamily="34" charset="0"/>
              <a:buChar char="•"/>
            </a:pPr>
            <a:endParaRPr lang="pt-BR" sz="1900" b="0" i="0" dirty="0">
              <a:solidFill>
                <a:srgbClr val="000000"/>
              </a:solidFill>
              <a:effectLst/>
            </a:endParaRPr>
          </a:p>
          <a:p>
            <a:pPr algn="just">
              <a:lnSpc>
                <a:spcPct val="107000"/>
              </a:lnSpc>
              <a:spcAft>
                <a:spcPts val="800"/>
              </a:spcAft>
            </a:pPr>
            <a:r>
              <a:rPr lang="pt-BR" sz="1900" b="1" dirty="0">
                <a:solidFill>
                  <a:schemeClr val="tx1"/>
                </a:solidFill>
                <a:ea typeface="Calibri" panose="020F0502020204030204" pitchFamily="34" charset="0"/>
                <a:cs typeface="Times New Roman" panose="02020603050405020304" pitchFamily="18" charset="0"/>
              </a:rPr>
              <a:t>Regra da reforma de 20202 tentou disciplinar os limites da atuação do juízo da recuperação e o juízo da execução fiscal</a:t>
            </a:r>
            <a:endParaRPr lang="pt-BR" sz="1600" b="1"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
            </a:pPr>
            <a:endParaRPr lang="pt-BR" sz="1600" b="0" i="0" dirty="0">
              <a:solidFill>
                <a:srgbClr val="000000"/>
              </a:solidFill>
              <a:effectLst/>
            </a:endParaRPr>
          </a:p>
          <a:p>
            <a:pPr lvl="0" algn="just">
              <a:lnSpc>
                <a:spcPct val="107000"/>
              </a:lnSpc>
              <a:buFont typeface="Wingdings" panose="05000000000000000000" pitchFamily="2" charset="2"/>
              <a:buChar char="§"/>
            </a:pPr>
            <a:r>
              <a:rPr lang="pt-BR" sz="1600" b="0" i="0" dirty="0">
                <a:solidFill>
                  <a:srgbClr val="000000"/>
                </a:solidFill>
                <a:effectLst/>
              </a:rPr>
              <a:t>Pela interpretação literal, o limite da intervenção do juízo da recuperação</a:t>
            </a:r>
            <a:r>
              <a:rPr lang="pt-BR" sz="1600" dirty="0">
                <a:solidFill>
                  <a:srgbClr val="000000"/>
                </a:solidFill>
              </a:rPr>
              <a:t>, diante de atos de constrição determinados pelo juízo da execução, estaria limitado à </a:t>
            </a:r>
            <a:r>
              <a:rPr lang="pt-BR" sz="1600" b="1" dirty="0">
                <a:solidFill>
                  <a:srgbClr val="000000"/>
                </a:solidFill>
              </a:rPr>
              <a:t>substituição</a:t>
            </a:r>
            <a:r>
              <a:rPr lang="pt-BR" sz="1600" dirty="0">
                <a:solidFill>
                  <a:srgbClr val="000000"/>
                </a:solidFill>
              </a:rPr>
              <a:t> da penhora e, mesmo assim, em caso específico (</a:t>
            </a:r>
            <a:r>
              <a:rPr lang="pt-BR" sz="1600" b="1" dirty="0">
                <a:solidFill>
                  <a:srgbClr val="000000"/>
                </a:solidFill>
              </a:rPr>
              <a:t>bem de capital essencia</a:t>
            </a:r>
            <a:r>
              <a:rPr lang="pt-BR" sz="1600" dirty="0">
                <a:solidFill>
                  <a:srgbClr val="000000"/>
                </a:solidFill>
              </a:rPr>
              <a:t>l)</a:t>
            </a:r>
            <a:endParaRPr lang="pt-BR" sz="1600" b="0" i="0" dirty="0">
              <a:solidFill>
                <a:srgbClr val="000000"/>
              </a:solidFill>
              <a:effectLst/>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2234863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581192" y="1479472"/>
            <a:ext cx="11029615" cy="3634486"/>
          </a:xfrm>
        </p:spPr>
        <p:txBody>
          <a:bodyPr>
            <a:normAutofit/>
          </a:bodyPr>
          <a:lstStyle/>
          <a:p>
            <a:pPr marL="342900" lvl="0" indent="-342900">
              <a:buFont typeface="Wingdings" panose="05000000000000000000" pitchFamily="2" charset="2"/>
              <a:buChar char=""/>
            </a:pPr>
            <a:r>
              <a:rPr lang="pt-BR" sz="3200" b="1" dirty="0">
                <a:solidFill>
                  <a:srgbClr val="000000"/>
                </a:solidFill>
                <a:latin typeface="+mj-lt"/>
                <a:ea typeface="Times New Roman" panose="02020603050405020304" pitchFamily="18" charset="0"/>
              </a:rPr>
              <a:t>Crédito não sujeito</a:t>
            </a:r>
          </a:p>
          <a:p>
            <a:pPr lvl="0">
              <a:buFont typeface="Arial" panose="020B0604020202020204" pitchFamily="34" charset="0"/>
              <a:buChar char="•"/>
            </a:pPr>
            <a:endParaRPr lang="pt-BR" sz="1800" dirty="0">
              <a:effectLst/>
              <a:ea typeface="Times New Roman" panose="02020603050405020304" pitchFamily="18" charset="0"/>
            </a:endParaRPr>
          </a:p>
          <a:p>
            <a:pPr lvl="0">
              <a:buFont typeface="Arial" panose="020B0604020202020204" pitchFamily="34" charset="0"/>
              <a:buChar char="•"/>
            </a:pPr>
            <a:r>
              <a:rPr lang="pt-BR" sz="1800" dirty="0"/>
              <a:t>Qual o significado da não sujeição desse crédito?  Simples não sujeição ao rito da recuperação judicial? O Fisco é indiferente à empresa em recuperação judicial?</a:t>
            </a:r>
          </a:p>
          <a:p>
            <a:pPr lvl="0">
              <a:buFont typeface="Arial" panose="020B0604020202020204" pitchFamily="34" charset="0"/>
              <a:buChar char="•"/>
            </a:pPr>
            <a:endParaRPr lang="pt-BR" dirty="0"/>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1344008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1492725"/>
            <a:ext cx="11029615" cy="5146614"/>
          </a:xfrm>
        </p:spPr>
        <p:txBody>
          <a:bodyPr>
            <a:normAutofit/>
          </a:bodyPr>
          <a:lstStyle/>
          <a:p>
            <a:pPr marL="0" lvl="0" indent="0" algn="just">
              <a:lnSpc>
                <a:spcPct val="107000"/>
              </a:lnSpc>
              <a:buNone/>
            </a:pPr>
            <a:endParaRPr lang="pt-BR" sz="1800" dirty="0">
              <a:solidFill>
                <a:schemeClr val="tx1"/>
              </a:solidFill>
              <a:effectLst/>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u="sng" dirty="0">
                <a:solidFill>
                  <a:schemeClr val="tx1"/>
                </a:solidFill>
                <a:ea typeface="Calibri" panose="020F0502020204030204" pitchFamily="34" charset="0"/>
                <a:cs typeface="Times New Roman" panose="02020603050405020304" pitchFamily="18" charset="0"/>
              </a:rPr>
              <a:t>Problema</a:t>
            </a:r>
            <a:r>
              <a:rPr lang="pt-BR" sz="1800" dirty="0">
                <a:solidFill>
                  <a:schemeClr val="tx1"/>
                </a:solidFill>
                <a:ea typeface="Calibri" panose="020F0502020204030204" pitchFamily="34" charset="0"/>
                <a:cs typeface="Times New Roman" panose="02020603050405020304" pitchFamily="18" charset="0"/>
              </a:rPr>
              <a:t>: “bem de capital essencial”. </a:t>
            </a:r>
          </a:p>
          <a:p>
            <a:pPr marL="342900" lvl="0" indent="-342900" algn="just">
              <a:lnSpc>
                <a:spcPct val="107000"/>
              </a:lnSpc>
              <a:buFont typeface="Wingdings" panose="05000000000000000000" pitchFamily="2" charset="2"/>
              <a:buChar char=""/>
            </a:pPr>
            <a:endParaRPr lang="pt-BR" sz="1800" dirty="0">
              <a:solidFill>
                <a:schemeClr val="tx1"/>
              </a:solidFill>
              <a:effectLst/>
              <a:ea typeface="Calibri" panose="020F0502020204030204" pitchFamily="34" charset="0"/>
              <a:cs typeface="Times New Roman" panose="02020603050405020304" pitchFamily="18" charset="0"/>
            </a:endParaRPr>
          </a:p>
          <a:p>
            <a:pPr marL="0" lvl="0" indent="0" algn="just">
              <a:lnSpc>
                <a:spcPct val="107000"/>
              </a:lnSpc>
              <a:buNone/>
            </a:pPr>
            <a:r>
              <a:rPr lang="pt-BR" sz="1800" dirty="0">
                <a:solidFill>
                  <a:schemeClr val="tx1"/>
                </a:solidFill>
                <a:ea typeface="Calibri" panose="020F0502020204030204" pitchFamily="34" charset="0"/>
                <a:cs typeface="Times New Roman" panose="02020603050405020304" pitchFamily="18" charset="0"/>
              </a:rPr>
              <a:t>S</a:t>
            </a:r>
            <a:r>
              <a:rPr lang="pt-BR" sz="1800" dirty="0">
                <a:solidFill>
                  <a:schemeClr val="tx1"/>
                </a:solidFill>
                <a:effectLst/>
                <a:ea typeface="Calibri" panose="020F0502020204030204" pitchFamily="34" charset="0"/>
                <a:cs typeface="Times New Roman" panose="02020603050405020304" pitchFamily="18" charset="0"/>
              </a:rPr>
              <a:t>ituação distint</a:t>
            </a:r>
            <a:r>
              <a:rPr lang="pt-BR" sz="1800" dirty="0">
                <a:solidFill>
                  <a:schemeClr val="tx1"/>
                </a:solidFill>
                <a:ea typeface="Calibri" panose="020F0502020204030204" pitchFamily="34" charset="0"/>
                <a:cs typeface="Times New Roman" panose="02020603050405020304" pitchFamily="18" charset="0"/>
              </a:rPr>
              <a:t>a do titular da garantia fiduciária (art. 6º, §7º-A), em que terceiro é titular da propriedade resolúvel de bem dado em garantia pela </a:t>
            </a:r>
            <a:r>
              <a:rPr lang="pt-BR" sz="1800" dirty="0" err="1">
                <a:solidFill>
                  <a:schemeClr val="tx1"/>
                </a:solidFill>
                <a:ea typeface="Calibri" panose="020F0502020204030204" pitchFamily="34" charset="0"/>
                <a:cs typeface="Times New Roman" panose="02020603050405020304" pitchFamily="18" charset="0"/>
              </a:rPr>
              <a:t>recuperanda</a:t>
            </a:r>
            <a:r>
              <a:rPr lang="pt-BR" sz="1800" dirty="0">
                <a:solidFill>
                  <a:schemeClr val="tx1"/>
                </a:solidFill>
                <a:ea typeface="Calibri" panose="020F0502020204030204" pitchFamily="34" charset="0"/>
                <a:cs typeface="Times New Roman" panose="02020603050405020304" pitchFamily="18" charset="0"/>
              </a:rPr>
              <a:t> (preservação do direito de propriedade de terceiro)</a:t>
            </a:r>
          </a:p>
          <a:p>
            <a:pPr marL="342900" lvl="0" indent="-342900" algn="just">
              <a:lnSpc>
                <a:spcPct val="107000"/>
              </a:lnSpc>
              <a:buFont typeface="Wingdings" panose="05000000000000000000" pitchFamily="2" charset="2"/>
              <a:buChar char=""/>
            </a:pPr>
            <a:endParaRPr lang="pt-BR" sz="1800" dirty="0">
              <a:solidFill>
                <a:schemeClr val="tx1"/>
              </a:solidFill>
              <a:effectLst/>
              <a:ea typeface="Calibri" panose="020F0502020204030204" pitchFamily="34" charset="0"/>
              <a:cs typeface="Times New Roman" panose="02020603050405020304" pitchFamily="18" charset="0"/>
            </a:endParaRPr>
          </a:p>
          <a:p>
            <a:pPr marL="0" lvl="0" indent="0" algn="just">
              <a:lnSpc>
                <a:spcPct val="107000"/>
              </a:lnSpc>
              <a:buNone/>
            </a:pPr>
            <a:r>
              <a:rPr lang="pt-BR" sz="1800" dirty="0">
                <a:solidFill>
                  <a:schemeClr val="tx1"/>
                </a:solidFill>
                <a:effectLst/>
                <a:ea typeface="Calibri" panose="020F0502020204030204" pitchFamily="34" charset="0"/>
                <a:cs typeface="Times New Roman" panose="02020603050405020304" pitchFamily="18" charset="0"/>
              </a:rPr>
              <a:t>Os ativos penhorados nas execuções fiscais são de titularidade da </a:t>
            </a:r>
            <a:r>
              <a:rPr lang="pt-BR" sz="1800" dirty="0" err="1">
                <a:solidFill>
                  <a:schemeClr val="tx1"/>
                </a:solidFill>
                <a:effectLst/>
                <a:ea typeface="Calibri" panose="020F0502020204030204" pitchFamily="34" charset="0"/>
                <a:cs typeface="Times New Roman" panose="02020603050405020304" pitchFamily="18" charset="0"/>
              </a:rPr>
              <a:t>recuperanda</a:t>
            </a:r>
            <a:r>
              <a:rPr lang="pt-BR" sz="1800" dirty="0">
                <a:solidFill>
                  <a:schemeClr val="tx1"/>
                </a:solidFill>
                <a:effectLst/>
                <a:ea typeface="Calibri" panose="020F0502020204030204" pitchFamily="34" charset="0"/>
                <a:cs typeface="Times New Roman" panose="02020603050405020304" pitchFamily="18" charset="0"/>
              </a:rPr>
              <a:t>.</a:t>
            </a:r>
          </a:p>
          <a:p>
            <a:pPr marL="151200" indent="0" algn="just">
              <a:lnSpc>
                <a:spcPct val="107000"/>
              </a:lnSpc>
              <a:buNone/>
            </a:pPr>
            <a:endParaRPr lang="pt-BR" sz="1800" dirty="0">
              <a:solidFill>
                <a:schemeClr val="tx1"/>
              </a:solidFill>
              <a:effectLst/>
              <a:ea typeface="Calibri" panose="020F0502020204030204" pitchFamily="34" charset="0"/>
              <a:cs typeface="Times New Roman" panose="02020603050405020304" pitchFamily="18" charset="0"/>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922287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D9F73C-D274-AAFB-F2EF-124325302205}"/>
              </a:ext>
            </a:extLst>
          </p:cNvPr>
          <p:cNvSpPr>
            <a:spLocks noGrp="1"/>
          </p:cNvSpPr>
          <p:nvPr>
            <p:ph type="title"/>
          </p:nvPr>
        </p:nvSpPr>
        <p:spPr/>
        <p:txBody>
          <a:bodyPr/>
          <a:lstStyle/>
          <a:p>
            <a:r>
              <a:rPr lang="pt-BR" dirty="0"/>
              <a:t>Bem de capital essencial: jurisprudência </a:t>
            </a:r>
          </a:p>
        </p:txBody>
      </p:sp>
      <p:sp>
        <p:nvSpPr>
          <p:cNvPr id="8" name="Espaço Reservado para Conteúdo 7">
            <a:extLst>
              <a:ext uri="{FF2B5EF4-FFF2-40B4-BE49-F238E27FC236}">
                <a16:creationId xmlns:a16="http://schemas.microsoft.com/office/drawing/2014/main" id="{20CC77B8-C63D-929D-20BC-6BF468C04CF8}"/>
              </a:ext>
            </a:extLst>
          </p:cNvPr>
          <p:cNvSpPr>
            <a:spLocks noGrp="1"/>
          </p:cNvSpPr>
          <p:nvPr>
            <p:ph idx="1"/>
          </p:nvPr>
        </p:nvSpPr>
        <p:spPr>
          <a:xfrm>
            <a:off x="581192" y="2160104"/>
            <a:ext cx="11029615" cy="4876800"/>
          </a:xfrm>
        </p:spPr>
        <p:txBody>
          <a:bodyPr>
            <a:normAutofit fontScale="62500" lnSpcReduction="20000"/>
          </a:bodyPr>
          <a:lstStyle/>
          <a:p>
            <a:pPr marL="0" indent="0" algn="just">
              <a:buNone/>
            </a:pPr>
            <a:r>
              <a:rPr lang="pt-BR" b="0" i="0" dirty="0">
                <a:effectLst/>
                <a:latin typeface="Franklin Gothic Book" panose="020B0503020102020204" pitchFamily="34" charset="0"/>
              </a:rPr>
              <a:t>RECURSO ESPECIAL. RECUPERAÇÃO JUDICIAL. CESSÃO DE CRÉDITO/RECEBÍVEIS EM GARANTIA FIDUCIÁRIA A EMPRÉSTIMO TOMADO PELA EMPRESA DEVEDORA. RETENÇÃO DO CRÉDITO CEDIDO FIDUCIARIAMENTE PELO JUÍZO RECUPERACIONAL, POR REPUTAR QUE O ALUDIDO BEM É ESSENCIAL AO FUNCIONAMENTO DA EMPRESA, COMPREENDENDO-SE, REFLEXAMENTE, QUE SE TRATARIA DE BEM DE CAPITAL, NA DICÇÃO DO § 3º, IN FINE, DO ART. 49 DA LEI N. 11.101/2005. IMPOSSIBILIDADE. DEFINIÇÃO, PELO STJ, DA ABRANGÊNCIA DO TERMO "BEM DE CAPITAL". NECESSIDADE. TRAVA BANCÁRIA RESTABELECIDA. RECURSO ESPECIAL PROVIDO. 1. A Lei n. 11.101/2005, embora tenha excluído expressamente dos efeitos da recuperação judicial o crédito de titular da posição de proprietário fiduciário de bens imóveis ou móveis, acentuou que os "bens de capital", objeto de garantia fiduciária, essenciais ao desenvolvimento da atividade empresarial, permaneceriam na posse da </a:t>
            </a:r>
            <a:r>
              <a:rPr lang="pt-BR" b="0" i="0" dirty="0" err="1">
                <a:effectLst/>
                <a:latin typeface="Franklin Gothic Book" panose="020B0503020102020204" pitchFamily="34" charset="0"/>
              </a:rPr>
              <a:t>recuperanda</a:t>
            </a:r>
            <a:r>
              <a:rPr lang="pt-BR" b="0" i="0" dirty="0">
                <a:effectLst/>
                <a:latin typeface="Franklin Gothic Book" panose="020B0503020102020204" pitchFamily="34" charset="0"/>
              </a:rPr>
              <a:t> durante o </a:t>
            </a:r>
            <a:r>
              <a:rPr lang="pt-BR" b="0" i="0" dirty="0" err="1">
                <a:effectLst/>
                <a:latin typeface="Franklin Gothic Book" panose="020B0503020102020204" pitchFamily="34" charset="0"/>
              </a:rPr>
              <a:t>stay</a:t>
            </a:r>
            <a:r>
              <a:rPr lang="pt-BR" b="0" i="0" dirty="0">
                <a:effectLst/>
                <a:latin typeface="Franklin Gothic Book" panose="020B0503020102020204" pitchFamily="34" charset="0"/>
              </a:rPr>
              <a:t> </a:t>
            </a:r>
            <a:r>
              <a:rPr lang="pt-BR" b="0" i="0" dirty="0" err="1">
                <a:effectLst/>
                <a:latin typeface="Franklin Gothic Book" panose="020B0503020102020204" pitchFamily="34" charset="0"/>
              </a:rPr>
              <a:t>period</a:t>
            </a:r>
            <a:r>
              <a:rPr lang="pt-BR" b="0" i="0" dirty="0">
                <a:effectLst/>
                <a:latin typeface="Franklin Gothic Book" panose="020B0503020102020204" pitchFamily="34" charset="0"/>
              </a:rPr>
              <a:t>. 1.1 A conceituação de "bem de capital", referido na parte final do § 3º do art. 49 da LRF, inclusive como pressuposto lógico ao subsequente juízo de essencialidade, há de ser objetiva. Para esse propósito, deve-se inferir, de modo objetivo, a abrangência do termo "bem de capital", </a:t>
            </a:r>
            <a:r>
              <a:rPr lang="pt-BR" b="0" i="0" dirty="0" err="1">
                <a:effectLst/>
                <a:latin typeface="Franklin Gothic Book" panose="020B0503020102020204" pitchFamily="34" charset="0"/>
              </a:rPr>
              <a:t>conferindo-se-lhe</a:t>
            </a:r>
            <a:r>
              <a:rPr lang="pt-BR" b="0" i="0" dirty="0">
                <a:effectLst/>
                <a:latin typeface="Franklin Gothic Book" panose="020B0503020102020204" pitchFamily="34" charset="0"/>
              </a:rPr>
              <a:t> interpretação sistemática que, a um só tempo, atenda aos ditames da lei de regência e não descaracterize ou esvazie a garantia fiduciária que recai sobre o "bem de capital", que se encontra provisoriamente na posse da </a:t>
            </a:r>
            <a:r>
              <a:rPr lang="pt-BR" b="0" i="0" dirty="0" err="1">
                <a:effectLst/>
                <a:latin typeface="Franklin Gothic Book" panose="020B0503020102020204" pitchFamily="34" charset="0"/>
              </a:rPr>
              <a:t>recuperanda</a:t>
            </a:r>
            <a:r>
              <a:rPr lang="pt-BR" b="0" i="0" dirty="0">
                <a:effectLst/>
                <a:latin typeface="Franklin Gothic Book" panose="020B0503020102020204" pitchFamily="34" charset="0"/>
              </a:rPr>
              <a:t>. 2. De seu teor </a:t>
            </a:r>
            <a:r>
              <a:rPr lang="pt-BR" b="1" i="0" dirty="0">
                <a:effectLst/>
                <a:latin typeface="Franklin Gothic Book" panose="020B0503020102020204" pitchFamily="34" charset="0"/>
              </a:rPr>
              <a:t>infere-se que o bem, para se caracterizar como bem de capital, deve utilizado no processo produtivo da empresa, já que necessário ao exercício da atividade econômica exercida pelo empresário.</a:t>
            </a:r>
            <a:r>
              <a:rPr lang="pt-BR" b="0" i="0" dirty="0">
                <a:effectLst/>
                <a:latin typeface="Franklin Gothic Book" panose="020B0503020102020204" pitchFamily="34" charset="0"/>
              </a:rPr>
              <a:t> Constata-se, ainda, que o bem, para tal categorização, há de se encontrar na posse da </a:t>
            </a:r>
            <a:r>
              <a:rPr lang="pt-BR" b="0" i="0" dirty="0" err="1">
                <a:effectLst/>
                <a:latin typeface="Franklin Gothic Book" panose="020B0503020102020204" pitchFamily="34" charset="0"/>
              </a:rPr>
              <a:t>recuperanda</a:t>
            </a:r>
            <a:r>
              <a:rPr lang="pt-BR" b="0" i="0" dirty="0">
                <a:effectLst/>
                <a:latin typeface="Franklin Gothic Book" panose="020B0503020102020204" pitchFamily="34" charset="0"/>
              </a:rPr>
              <a:t>, porquanto, como visto, utilizado em seu processo produtivo. Do contrário, aliás, afigurar-se-ia de todo impróprio  e na lei não há dizeres inúteis  falar em "retenção" ou "proibição de retirada". Por fim, ainda para efeito de identificação do "bem de capital" referido no preceito legal, não se pode atribuir tal qualidade a um bem, cuja utilização signifique o próprio esvaziamento da garantia fiduciária. Isso porque, ao final do </a:t>
            </a:r>
            <a:r>
              <a:rPr lang="pt-BR" b="0" i="0" dirty="0" err="1">
                <a:effectLst/>
                <a:latin typeface="Franklin Gothic Book" panose="020B0503020102020204" pitchFamily="34" charset="0"/>
              </a:rPr>
              <a:t>stay</a:t>
            </a:r>
            <a:r>
              <a:rPr lang="pt-BR" b="0" i="0" dirty="0">
                <a:effectLst/>
                <a:latin typeface="Franklin Gothic Book" panose="020B0503020102020204" pitchFamily="34" charset="0"/>
              </a:rPr>
              <a:t> </a:t>
            </a:r>
            <a:r>
              <a:rPr lang="pt-BR" b="0" i="0" dirty="0" err="1">
                <a:effectLst/>
                <a:latin typeface="Franklin Gothic Book" panose="020B0503020102020204" pitchFamily="34" charset="0"/>
              </a:rPr>
              <a:t>period</a:t>
            </a:r>
            <a:r>
              <a:rPr lang="pt-BR" b="0" i="0" dirty="0">
                <a:effectLst/>
                <a:latin typeface="Franklin Gothic Book" panose="020B0503020102020204" pitchFamily="34" charset="0"/>
              </a:rPr>
              <a:t>, o bem deverá ser restituído ao proprietário, o credor fiduciário. 3. A partir da própria natureza do direito creditício sobre o qual recai a garantia fiduciária - bem incorpóreo e fungível, por excelência -, não há como compreendê-lo como bem de capital, utilizado materialmente no processo produtivo da empresa. 4. Por meio da cessão fiduciária de direitos sobre coisas móveis ou de títulos de crédito (em que se transfere a propriedade resolúvel do direito creditício, representado, no último caso, pelo título - bem móvel incorpóreo e fungível, por natureza), o devedor fiduciante, a partir da contratação, cede "seus recebíveis" à instituição financeira (credor fiduciário), como garantia ao mútuo bancário, que, inclusive, poderá apoderar-se diretamente do crédito ou receber o correlato pagamento diretamente do terceiro (devedor do devedor fiduciante). Nesse contexto, como se constata, o crédito, cedido fiduciariamente, nem sequer se encontra na posse da </a:t>
            </a:r>
            <a:r>
              <a:rPr lang="pt-BR" b="0" i="0" dirty="0" err="1">
                <a:effectLst/>
                <a:latin typeface="Franklin Gothic Book" panose="020B0503020102020204" pitchFamily="34" charset="0"/>
              </a:rPr>
              <a:t>recuperanda</a:t>
            </a:r>
            <a:r>
              <a:rPr lang="pt-BR" b="0" i="0" dirty="0">
                <a:effectLst/>
                <a:latin typeface="Franklin Gothic Book" panose="020B0503020102020204" pitchFamily="34" charset="0"/>
              </a:rPr>
              <a:t>, afigurando-se de todo imprópria a intervenção judicial para esse propósito (liberação da trava bancária). 5. A exigência legal de restituição do bem ao credor fiduciário, ao final do </a:t>
            </a:r>
            <a:r>
              <a:rPr lang="pt-BR" b="0" i="0" dirty="0" err="1">
                <a:effectLst/>
                <a:latin typeface="Franklin Gothic Book" panose="020B0503020102020204" pitchFamily="34" charset="0"/>
              </a:rPr>
              <a:t>stay</a:t>
            </a:r>
            <a:r>
              <a:rPr lang="pt-BR" b="0" i="0" dirty="0">
                <a:effectLst/>
                <a:latin typeface="Franklin Gothic Book" panose="020B0503020102020204" pitchFamily="34" charset="0"/>
              </a:rPr>
              <a:t> </a:t>
            </a:r>
            <a:r>
              <a:rPr lang="pt-BR" b="0" i="0" dirty="0" err="1">
                <a:effectLst/>
                <a:latin typeface="Franklin Gothic Book" panose="020B0503020102020204" pitchFamily="34" charset="0"/>
              </a:rPr>
              <a:t>period</a:t>
            </a:r>
            <a:r>
              <a:rPr lang="pt-BR" b="0" i="0" dirty="0">
                <a:effectLst/>
                <a:latin typeface="Franklin Gothic Book" panose="020B0503020102020204" pitchFamily="34" charset="0"/>
              </a:rPr>
              <a:t>, encontrar-se-ia absolutamente frustrada, caso se pudesse conceber o crédito, cedido fiduciariamente, como sendo "bem de capital". Isso porque a utilização do crédito garantido fiduciariamente, independentemente da finalidade (angariar fundos, pagamento de despesas, pagamento de credores submetidos ou não à recuperação judicial, </a:t>
            </a:r>
            <a:r>
              <a:rPr lang="pt-BR" b="0" i="0" dirty="0" err="1">
                <a:effectLst/>
                <a:latin typeface="Franklin Gothic Book" panose="020B0503020102020204" pitchFamily="34" charset="0"/>
              </a:rPr>
              <a:t>etc</a:t>
            </a:r>
            <a:r>
              <a:rPr lang="pt-BR" b="0" i="0" dirty="0">
                <a:effectLst/>
                <a:latin typeface="Franklin Gothic Book" panose="020B0503020102020204" pitchFamily="34" charset="0"/>
              </a:rPr>
              <a:t>), além de desvirtuar a própria finalidade dos "bens de capital", fulmina por completo a própria garantia fiduciária, chancelando, em última análise, a burla ao comando legal que, de modo expresso, exclui o credor, titular da propriedade fiduciária, dos efeitos da recuperação judicial. 6. Para efeito de aplicação do § 3º do art. 49, "bem de capital", ali referido, há de ser compreendido como o bem, utilizado no processo produtivo da empresa </a:t>
            </a:r>
            <a:r>
              <a:rPr lang="pt-BR" b="0" i="0" dirty="0" err="1">
                <a:effectLst/>
                <a:latin typeface="Franklin Gothic Book" panose="020B0503020102020204" pitchFamily="34" charset="0"/>
              </a:rPr>
              <a:t>recuperanda</a:t>
            </a:r>
            <a:r>
              <a:rPr lang="pt-BR" b="0" i="0" dirty="0">
                <a:effectLst/>
                <a:latin typeface="Franklin Gothic Book" panose="020B0503020102020204" pitchFamily="34" charset="0"/>
              </a:rPr>
              <a:t>, cujas características essenciais são: bem corpóreo (móvel ou imóvel), que se encontra na posse direta do devedor, e, sobretudo, que não seja perecível nem consumível, de modo que possa ser entregue ao titular da propriedade fiduciária, caso persista a inadimplência, ao final do </a:t>
            </a:r>
            <a:r>
              <a:rPr lang="pt-BR" b="0" i="0" dirty="0" err="1">
                <a:effectLst/>
                <a:latin typeface="Franklin Gothic Book" panose="020B0503020102020204" pitchFamily="34" charset="0"/>
              </a:rPr>
              <a:t>stay</a:t>
            </a:r>
            <a:r>
              <a:rPr lang="pt-BR" b="0" i="0" dirty="0">
                <a:effectLst/>
                <a:latin typeface="Franklin Gothic Book" panose="020B0503020102020204" pitchFamily="34" charset="0"/>
              </a:rPr>
              <a:t> </a:t>
            </a:r>
            <a:r>
              <a:rPr lang="pt-BR" b="0" i="0" dirty="0" err="1">
                <a:effectLst/>
                <a:latin typeface="Franklin Gothic Book" panose="020B0503020102020204" pitchFamily="34" charset="0"/>
              </a:rPr>
              <a:t>period</a:t>
            </a:r>
            <a:r>
              <a:rPr lang="pt-BR" b="0" i="0" dirty="0">
                <a:effectLst/>
                <a:latin typeface="Franklin Gothic Book" panose="020B0503020102020204" pitchFamily="34" charset="0"/>
              </a:rPr>
              <a:t>. 6.1 A partir de tal conceituação, pode-se concluir, in </a:t>
            </a:r>
            <a:r>
              <a:rPr lang="pt-BR" b="0" i="0" dirty="0" err="1">
                <a:effectLst/>
                <a:latin typeface="Franklin Gothic Book" panose="020B0503020102020204" pitchFamily="34" charset="0"/>
              </a:rPr>
              <a:t>casu</a:t>
            </a:r>
            <a:r>
              <a:rPr lang="pt-BR" b="0" i="0" dirty="0">
                <a:effectLst/>
                <a:latin typeface="Franklin Gothic Book" panose="020B0503020102020204" pitchFamily="34" charset="0"/>
              </a:rPr>
              <a:t>, não se estar diante de bem de capital, circunstância que, por expressa disposição legal, não autoriza o Juízo da recuperação judicial obstar que o credor fiduciário satisfaça seu crédito diretamente com os devedores da </a:t>
            </a:r>
            <a:r>
              <a:rPr lang="pt-BR" b="0" i="0" dirty="0" err="1">
                <a:effectLst/>
                <a:latin typeface="Franklin Gothic Book" panose="020B0503020102020204" pitchFamily="34" charset="0"/>
              </a:rPr>
              <a:t>recuperanda</a:t>
            </a:r>
            <a:r>
              <a:rPr lang="pt-BR" b="0" i="0" dirty="0">
                <a:effectLst/>
                <a:latin typeface="Franklin Gothic Book" panose="020B0503020102020204" pitchFamily="34" charset="0"/>
              </a:rPr>
              <a:t>, no caso, por meio da denominada trava bancária. 7. Recurso especial provido.(STJ </a:t>
            </a:r>
            <a:r>
              <a:rPr lang="pt-BR" b="1" i="0" u="sng" dirty="0">
                <a:effectLst/>
                <a:latin typeface="Franklin Gothic Book" panose="020B0503020102020204" pitchFamily="34" charset="0"/>
              </a:rPr>
              <a:t>- </a:t>
            </a:r>
            <a:r>
              <a:rPr lang="pt-BR" b="1" i="0" u="sng" dirty="0" err="1">
                <a:effectLst/>
                <a:latin typeface="Franklin Gothic Book" panose="020B0503020102020204" pitchFamily="34" charset="0"/>
              </a:rPr>
              <a:t>REsp</a:t>
            </a:r>
            <a:r>
              <a:rPr lang="pt-BR" b="1" i="0" u="sng" dirty="0">
                <a:effectLst/>
                <a:latin typeface="Franklin Gothic Book" panose="020B0503020102020204" pitchFamily="34" charset="0"/>
              </a:rPr>
              <a:t>: 1758746 </a:t>
            </a:r>
            <a:r>
              <a:rPr lang="pt-BR" b="0" i="0" dirty="0">
                <a:effectLst/>
                <a:latin typeface="Franklin Gothic Book" panose="020B0503020102020204" pitchFamily="34" charset="0"/>
              </a:rPr>
              <a:t>GO 2018/0140869-2, Relator: Ministro MARCO AURÉLIO BELLIZZE, Data de Julgamento: 25/09/2018, T3 - TERCEIRA TURMA, Data de Publicação: </a:t>
            </a:r>
            <a:r>
              <a:rPr lang="pt-BR" b="0" i="0" dirty="0" err="1">
                <a:effectLst/>
                <a:latin typeface="Franklin Gothic Book" panose="020B0503020102020204" pitchFamily="34" charset="0"/>
              </a:rPr>
              <a:t>DJe</a:t>
            </a:r>
            <a:r>
              <a:rPr lang="pt-BR" b="0" i="0" dirty="0">
                <a:effectLst/>
                <a:latin typeface="Franklin Gothic Book" panose="020B0503020102020204" pitchFamily="34" charset="0"/>
              </a:rPr>
              <a:t> 01/10/2018)</a:t>
            </a:r>
          </a:p>
          <a:p>
            <a:pPr algn="just"/>
            <a:endParaRPr lang="pt-BR" dirty="0">
              <a:latin typeface="Franklin Gothic Book" panose="020B0503020102020204" pitchFamily="34" charset="0"/>
            </a:endParaRPr>
          </a:p>
        </p:txBody>
      </p:sp>
      <p:sp>
        <p:nvSpPr>
          <p:cNvPr id="7" name="Espaço Reservado para Data 6">
            <a:extLst>
              <a:ext uri="{FF2B5EF4-FFF2-40B4-BE49-F238E27FC236}">
                <a16:creationId xmlns:a16="http://schemas.microsoft.com/office/drawing/2014/main" id="{95C00BC8-4E11-5B3F-8313-49015CBAF7A1}"/>
              </a:ext>
            </a:extLst>
          </p:cNvPr>
          <p:cNvSpPr>
            <a:spLocks noGrp="1"/>
          </p:cNvSpPr>
          <p:nvPr>
            <p:ph type="dt" sz="half" idx="10"/>
          </p:nvPr>
        </p:nvSpPr>
        <p:spPr/>
        <p:txBody>
          <a:bodyPr/>
          <a:lstStyle/>
          <a:p>
            <a:pPr rtl="0"/>
            <a:fld id="{05EA9A4D-5B4A-4536-B4F3-3781F06B7402}" type="datetime1">
              <a:rPr lang="pt-BR" smtClean="0"/>
              <a:t>13/10/2023</a:t>
            </a:fld>
            <a:endParaRPr lang="en-US" dirty="0"/>
          </a:p>
        </p:txBody>
      </p:sp>
    </p:spTree>
    <p:extLst>
      <p:ext uri="{BB962C8B-B14F-4D97-AF65-F5344CB8AC3E}">
        <p14:creationId xmlns:p14="http://schemas.microsoft.com/office/powerpoint/2010/main" val="2738589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D9F73C-D274-AAFB-F2EF-124325302205}"/>
              </a:ext>
            </a:extLst>
          </p:cNvPr>
          <p:cNvSpPr>
            <a:spLocks noGrp="1"/>
          </p:cNvSpPr>
          <p:nvPr>
            <p:ph type="title"/>
          </p:nvPr>
        </p:nvSpPr>
        <p:spPr/>
        <p:txBody>
          <a:bodyPr/>
          <a:lstStyle/>
          <a:p>
            <a:r>
              <a:rPr lang="pt-BR" dirty="0"/>
              <a:t>Bem de capital essencial: jurisprudência </a:t>
            </a:r>
          </a:p>
        </p:txBody>
      </p:sp>
      <p:sp>
        <p:nvSpPr>
          <p:cNvPr id="8" name="Espaço Reservado para Conteúdo 7">
            <a:extLst>
              <a:ext uri="{FF2B5EF4-FFF2-40B4-BE49-F238E27FC236}">
                <a16:creationId xmlns:a16="http://schemas.microsoft.com/office/drawing/2014/main" id="{20CC77B8-C63D-929D-20BC-6BF468C04CF8}"/>
              </a:ext>
            </a:extLst>
          </p:cNvPr>
          <p:cNvSpPr>
            <a:spLocks noGrp="1"/>
          </p:cNvSpPr>
          <p:nvPr>
            <p:ph idx="1"/>
          </p:nvPr>
        </p:nvSpPr>
        <p:spPr>
          <a:xfrm>
            <a:off x="581192" y="2160104"/>
            <a:ext cx="11029615" cy="4876800"/>
          </a:xfrm>
        </p:spPr>
        <p:txBody>
          <a:bodyPr>
            <a:normAutofit/>
          </a:bodyPr>
          <a:lstStyle/>
          <a:p>
            <a:pPr algn="just">
              <a:buFont typeface="Arial" panose="020B0604020202020204" pitchFamily="34" charset="0"/>
              <a:buChar char="•"/>
            </a:pPr>
            <a:r>
              <a:rPr lang="pt-BR" dirty="0">
                <a:latin typeface="Franklin Gothic Book" panose="020B0503020102020204" pitchFamily="34" charset="0"/>
              </a:rPr>
              <a:t> Características identificadas pela jurisprudência para ser bem de capital:</a:t>
            </a:r>
          </a:p>
          <a:p>
            <a:pPr marL="400050" indent="-400050" algn="just">
              <a:buAutoNum type="romanLcParenBoth"/>
            </a:pPr>
            <a:endParaRPr lang="pt-BR" dirty="0">
              <a:latin typeface="Franklin Gothic Book" panose="020B0503020102020204" pitchFamily="34" charset="0"/>
            </a:endParaRPr>
          </a:p>
          <a:p>
            <a:pPr marL="400050" indent="-400050" algn="just">
              <a:buAutoNum type="romanLcParenBoth"/>
            </a:pPr>
            <a:r>
              <a:rPr lang="pt-BR" dirty="0">
                <a:latin typeface="Franklin Gothic Book" panose="020B0503020102020204" pitchFamily="34" charset="0"/>
              </a:rPr>
              <a:t>Ser um bem corpóreo</a:t>
            </a:r>
          </a:p>
          <a:p>
            <a:pPr marL="400050" indent="-400050" algn="just">
              <a:buAutoNum type="romanLcParenBoth"/>
            </a:pPr>
            <a:r>
              <a:rPr lang="pt-BR" dirty="0">
                <a:latin typeface="Franklin Gothic Book" panose="020B0503020102020204" pitchFamily="34" charset="0"/>
              </a:rPr>
              <a:t>Ser utilizado no processo produtivo da empresa</a:t>
            </a:r>
          </a:p>
          <a:p>
            <a:pPr marL="400050" indent="-400050" algn="just">
              <a:buAutoNum type="romanLcParenBoth"/>
            </a:pPr>
            <a:r>
              <a:rPr lang="pt-BR" dirty="0">
                <a:latin typeface="Franklin Gothic Book" panose="020B0503020102020204" pitchFamily="34" charset="0"/>
              </a:rPr>
              <a:t>Estar na posse da </a:t>
            </a:r>
            <a:r>
              <a:rPr lang="pt-BR" dirty="0" err="1">
                <a:latin typeface="Franklin Gothic Book" panose="020B0503020102020204" pitchFamily="34" charset="0"/>
              </a:rPr>
              <a:t>recuperanda</a:t>
            </a:r>
            <a:endParaRPr lang="pt-BR" dirty="0">
              <a:latin typeface="Franklin Gothic Book" panose="020B0503020102020204" pitchFamily="34" charset="0"/>
            </a:endParaRPr>
          </a:p>
          <a:p>
            <a:pPr marL="400050" indent="-400050" algn="just">
              <a:buAutoNum type="romanLcParenBoth"/>
            </a:pPr>
            <a:r>
              <a:rPr lang="pt-BR" dirty="0">
                <a:latin typeface="Franklin Gothic Book" panose="020B0503020102020204" pitchFamily="34" charset="0"/>
              </a:rPr>
              <a:t>Não seja perecível ou consumível</a:t>
            </a:r>
          </a:p>
        </p:txBody>
      </p:sp>
      <p:sp>
        <p:nvSpPr>
          <p:cNvPr id="7" name="Espaço Reservado para Data 6">
            <a:extLst>
              <a:ext uri="{FF2B5EF4-FFF2-40B4-BE49-F238E27FC236}">
                <a16:creationId xmlns:a16="http://schemas.microsoft.com/office/drawing/2014/main" id="{95C00BC8-4E11-5B3F-8313-49015CBAF7A1}"/>
              </a:ext>
            </a:extLst>
          </p:cNvPr>
          <p:cNvSpPr>
            <a:spLocks noGrp="1"/>
          </p:cNvSpPr>
          <p:nvPr>
            <p:ph type="dt" sz="half" idx="10"/>
          </p:nvPr>
        </p:nvSpPr>
        <p:spPr/>
        <p:txBody>
          <a:bodyPr/>
          <a:lstStyle/>
          <a:p>
            <a:pPr rtl="0"/>
            <a:fld id="{05EA9A4D-5B4A-4536-B4F3-3781F06B7402}" type="datetime1">
              <a:rPr lang="pt-BR" smtClean="0"/>
              <a:t>13/10/2023</a:t>
            </a:fld>
            <a:endParaRPr lang="en-US" dirty="0"/>
          </a:p>
        </p:txBody>
      </p:sp>
    </p:spTree>
    <p:extLst>
      <p:ext uri="{BB962C8B-B14F-4D97-AF65-F5344CB8AC3E}">
        <p14:creationId xmlns:p14="http://schemas.microsoft.com/office/powerpoint/2010/main" val="3865969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D1246110-52DB-1FD1-468F-5BD4B681A1BD}"/>
              </a:ext>
            </a:extLst>
          </p:cNvPr>
          <p:cNvSpPr>
            <a:spLocks noGrp="1"/>
          </p:cNvSpPr>
          <p:nvPr>
            <p:ph type="title"/>
          </p:nvPr>
        </p:nvSpPr>
        <p:spPr/>
        <p:txBody>
          <a:bodyPr/>
          <a:lstStyle/>
          <a:p>
            <a:r>
              <a:rPr lang="pt-BR" dirty="0"/>
              <a:t>Conceito de bem de capital essencial</a:t>
            </a:r>
          </a:p>
        </p:txBody>
      </p:sp>
      <p:sp>
        <p:nvSpPr>
          <p:cNvPr id="6" name="Espaço Reservado para Texto 5">
            <a:extLst>
              <a:ext uri="{FF2B5EF4-FFF2-40B4-BE49-F238E27FC236}">
                <a16:creationId xmlns:a16="http://schemas.microsoft.com/office/drawing/2014/main" id="{7EE09EA4-C619-6F8E-658C-64BBE185F8FE}"/>
              </a:ext>
            </a:extLst>
          </p:cNvPr>
          <p:cNvSpPr>
            <a:spLocks noGrp="1"/>
          </p:cNvSpPr>
          <p:nvPr>
            <p:ph type="body" idx="1"/>
          </p:nvPr>
        </p:nvSpPr>
        <p:spPr/>
        <p:txBody>
          <a:bodyPr/>
          <a:lstStyle/>
          <a:p>
            <a:r>
              <a:rPr lang="pt-BR" b="1" dirty="0"/>
              <a:t>Garantia Fiduciária (art. 6º, §7º-A)</a:t>
            </a:r>
          </a:p>
        </p:txBody>
      </p:sp>
      <p:sp>
        <p:nvSpPr>
          <p:cNvPr id="7" name="Espaço Reservado para Conteúdo 6">
            <a:extLst>
              <a:ext uri="{FF2B5EF4-FFF2-40B4-BE49-F238E27FC236}">
                <a16:creationId xmlns:a16="http://schemas.microsoft.com/office/drawing/2014/main" id="{689170FC-1140-23CA-F446-56C502CBE064}"/>
              </a:ext>
            </a:extLst>
          </p:cNvPr>
          <p:cNvSpPr>
            <a:spLocks noGrp="1"/>
          </p:cNvSpPr>
          <p:nvPr>
            <p:ph sz="half" idx="2"/>
          </p:nvPr>
        </p:nvSpPr>
        <p:spPr/>
        <p:txBody>
          <a:bodyPr/>
          <a:lstStyle/>
          <a:p>
            <a:r>
              <a:rPr lang="pt-BR" dirty="0"/>
              <a:t>Titular da propriedade resolúvel do bem: terceiro garante</a:t>
            </a:r>
          </a:p>
          <a:p>
            <a:endParaRPr lang="pt-BR" dirty="0"/>
          </a:p>
          <a:p>
            <a:pPr algn="just"/>
            <a:r>
              <a:rPr lang="pt-BR" dirty="0"/>
              <a:t>Consequência de ser bem de capital essencial: permite ao juízo da recuperação judicial </a:t>
            </a:r>
            <a:r>
              <a:rPr lang="pt-BR" b="1" dirty="0"/>
              <a:t>suspender</a:t>
            </a:r>
            <a:r>
              <a:rPr lang="pt-BR" dirty="0"/>
              <a:t> </a:t>
            </a:r>
            <a:r>
              <a:rPr lang="pt-BR" b="1" dirty="0"/>
              <a:t>atos de constrição</a:t>
            </a:r>
            <a:r>
              <a:rPr lang="pt-BR" dirty="0"/>
              <a:t> durante </a:t>
            </a:r>
            <a:r>
              <a:rPr lang="pt-BR" i="1" dirty="0" err="1"/>
              <a:t>stay</a:t>
            </a:r>
            <a:r>
              <a:rPr lang="pt-BR" i="1" dirty="0"/>
              <a:t> </a:t>
            </a:r>
            <a:r>
              <a:rPr lang="pt-BR" i="1" dirty="0" err="1"/>
              <a:t>period</a:t>
            </a:r>
            <a:endParaRPr lang="pt-BR" dirty="0"/>
          </a:p>
        </p:txBody>
      </p:sp>
      <p:sp>
        <p:nvSpPr>
          <p:cNvPr id="8" name="Espaço Reservado para Texto 7">
            <a:extLst>
              <a:ext uri="{FF2B5EF4-FFF2-40B4-BE49-F238E27FC236}">
                <a16:creationId xmlns:a16="http://schemas.microsoft.com/office/drawing/2014/main" id="{E4EA3824-6307-E124-6BB9-D67216DB23D4}"/>
              </a:ext>
            </a:extLst>
          </p:cNvPr>
          <p:cNvSpPr>
            <a:spLocks noGrp="1"/>
          </p:cNvSpPr>
          <p:nvPr>
            <p:ph type="body" sz="quarter" idx="3"/>
          </p:nvPr>
        </p:nvSpPr>
        <p:spPr/>
        <p:txBody>
          <a:bodyPr/>
          <a:lstStyle/>
          <a:p>
            <a:r>
              <a:rPr lang="pt-BR" b="1" dirty="0"/>
              <a:t>Penhora (art. 6º, §7º-B)</a:t>
            </a:r>
          </a:p>
        </p:txBody>
      </p:sp>
      <p:sp>
        <p:nvSpPr>
          <p:cNvPr id="9" name="Espaço Reservado para Conteúdo 8">
            <a:extLst>
              <a:ext uri="{FF2B5EF4-FFF2-40B4-BE49-F238E27FC236}">
                <a16:creationId xmlns:a16="http://schemas.microsoft.com/office/drawing/2014/main" id="{F8CE1682-629B-5721-BF80-5ACDA567732A}"/>
              </a:ext>
            </a:extLst>
          </p:cNvPr>
          <p:cNvSpPr>
            <a:spLocks noGrp="1"/>
          </p:cNvSpPr>
          <p:nvPr>
            <p:ph sz="quarter" idx="4"/>
          </p:nvPr>
        </p:nvSpPr>
        <p:spPr/>
        <p:txBody>
          <a:bodyPr/>
          <a:lstStyle/>
          <a:p>
            <a:r>
              <a:rPr lang="pt-BR" dirty="0"/>
              <a:t>Titular da propriedade do bem: </a:t>
            </a:r>
            <a:r>
              <a:rPr lang="pt-BR" dirty="0" err="1"/>
              <a:t>recuperanda</a:t>
            </a:r>
            <a:endParaRPr lang="pt-BR" dirty="0"/>
          </a:p>
          <a:p>
            <a:endParaRPr lang="pt-BR" dirty="0"/>
          </a:p>
          <a:p>
            <a:endParaRPr lang="pt-BR" dirty="0"/>
          </a:p>
          <a:p>
            <a:pPr algn="r"/>
            <a:r>
              <a:rPr lang="pt-BR" dirty="0"/>
              <a:t>Consequência de ser bem de capital essencial:  permite ao juízo da recuperação </a:t>
            </a:r>
            <a:r>
              <a:rPr lang="pt-BR" b="1" dirty="0"/>
              <a:t>substituir o ato de constrição</a:t>
            </a:r>
            <a:endParaRPr lang="pt-BR" dirty="0"/>
          </a:p>
        </p:txBody>
      </p:sp>
      <p:sp>
        <p:nvSpPr>
          <p:cNvPr id="4" name="Espaço Reservado para Data 3">
            <a:extLst>
              <a:ext uri="{FF2B5EF4-FFF2-40B4-BE49-F238E27FC236}">
                <a16:creationId xmlns:a16="http://schemas.microsoft.com/office/drawing/2014/main" id="{243F92E1-6225-A0E9-8BDC-8B13F7D1AA59}"/>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2603548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384312"/>
            <a:ext cx="11029615" cy="6652591"/>
          </a:xfrm>
        </p:spPr>
        <p:txBody>
          <a:bodyPr>
            <a:normAutofit fontScale="77500" lnSpcReduction="20000"/>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latin typeface="+mj-l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u="sng" dirty="0">
                <a:solidFill>
                  <a:schemeClr val="tx1"/>
                </a:solidFill>
                <a:ea typeface="Calibri" panose="020F0502020204030204" pitchFamily="34" charset="0"/>
                <a:cs typeface="Times New Roman" panose="02020603050405020304" pitchFamily="18" charset="0"/>
              </a:rPr>
              <a:t>Problema</a:t>
            </a:r>
            <a:r>
              <a:rPr lang="pt-BR" sz="1800" dirty="0">
                <a:solidFill>
                  <a:schemeClr val="tx1"/>
                </a:solidFill>
                <a:ea typeface="Calibri" panose="020F0502020204030204" pitchFamily="34" charset="0"/>
                <a:cs typeface="Times New Roman" panose="02020603050405020304" pitchFamily="18" charset="0"/>
              </a:rPr>
              <a:t>: ordem </a:t>
            </a:r>
            <a:r>
              <a:rPr lang="pt-BR" sz="1800" dirty="0" err="1">
                <a:solidFill>
                  <a:schemeClr val="tx1"/>
                </a:solidFill>
                <a:ea typeface="Calibri" panose="020F0502020204030204" pitchFamily="34" charset="0"/>
                <a:cs typeface="Times New Roman" panose="02020603050405020304" pitchFamily="18" charset="0"/>
              </a:rPr>
              <a:t>prioriatária</a:t>
            </a:r>
            <a:r>
              <a:rPr lang="pt-BR" sz="1800" dirty="0">
                <a:solidFill>
                  <a:schemeClr val="tx1"/>
                </a:solidFill>
                <a:ea typeface="Calibri" panose="020F0502020204030204" pitchFamily="34" charset="0"/>
                <a:cs typeface="Times New Roman" panose="02020603050405020304" pitchFamily="18" charset="0"/>
              </a:rPr>
              <a:t> de bens da penhora (art. 835, CPC): </a:t>
            </a:r>
            <a:r>
              <a:rPr lang="pt-BR" sz="1800" b="1" dirty="0">
                <a:solidFill>
                  <a:schemeClr val="tx1"/>
                </a:solidFill>
                <a:ea typeface="Calibri" panose="020F0502020204030204" pitchFamily="34" charset="0"/>
                <a:cs typeface="Times New Roman" panose="02020603050405020304" pitchFamily="18" charset="0"/>
              </a:rPr>
              <a:t>compatibilidade com o contexto da recuperação judicial?</a:t>
            </a:r>
            <a:endParaRPr lang="pt-BR" sz="1800" dirty="0">
              <a:solidFill>
                <a:schemeClr val="tx1"/>
              </a:solidFill>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endParaRPr lang="pt-BR" sz="1800" dirty="0">
              <a:solidFill>
                <a:schemeClr val="tx1"/>
              </a:solidFill>
              <a:effectLst/>
              <a:ea typeface="Calibri" panose="020F0502020204030204" pitchFamily="34" charset="0"/>
              <a:cs typeface="Times New Roman" panose="02020603050405020304" pitchFamily="18" charset="0"/>
            </a:endParaRPr>
          </a:p>
          <a:p>
            <a:pPr marL="0" indent="0" algn="just">
              <a:buNone/>
            </a:pPr>
            <a:r>
              <a:rPr lang="pt-BR" sz="1800" b="0" i="0" dirty="0">
                <a:solidFill>
                  <a:srgbClr val="000000"/>
                </a:solidFill>
                <a:effectLst/>
              </a:rPr>
              <a:t>Art. 835. A penhora observará, preferencialmente, a seguinte ordem:</a:t>
            </a:r>
            <a:endParaRPr lang="pt-BR" sz="2000" b="0" i="0" dirty="0">
              <a:solidFill>
                <a:srgbClr val="000000"/>
              </a:solidFill>
              <a:effectLst/>
            </a:endParaRPr>
          </a:p>
          <a:p>
            <a:pPr marL="0" indent="0" algn="just">
              <a:buNone/>
            </a:pPr>
            <a:r>
              <a:rPr lang="pt-BR" sz="1800" b="1" i="0" dirty="0">
                <a:solidFill>
                  <a:srgbClr val="000000"/>
                </a:solidFill>
                <a:effectLst/>
              </a:rPr>
              <a:t>I - dinheiro, em espécie ou em depósito ou aplicação em instituição financeira;</a:t>
            </a:r>
            <a:endParaRPr lang="pt-BR" sz="2000" b="1" i="0" dirty="0">
              <a:solidFill>
                <a:srgbClr val="000000"/>
              </a:solidFill>
              <a:effectLst/>
            </a:endParaRPr>
          </a:p>
          <a:p>
            <a:pPr marL="0" indent="0" algn="just">
              <a:buNone/>
            </a:pPr>
            <a:r>
              <a:rPr lang="pt-BR" sz="1800" b="0" i="0" dirty="0">
                <a:solidFill>
                  <a:srgbClr val="000000"/>
                </a:solidFill>
                <a:effectLst/>
              </a:rPr>
              <a:t>II - títulos da dívida pública da União, dos Estados e do Distrito Federal com cotação em mercado;</a:t>
            </a:r>
            <a:endParaRPr lang="pt-BR" sz="2000" b="0" i="0" dirty="0">
              <a:solidFill>
                <a:srgbClr val="000000"/>
              </a:solidFill>
              <a:effectLst/>
            </a:endParaRPr>
          </a:p>
          <a:p>
            <a:pPr marL="0" indent="0" algn="just">
              <a:buNone/>
            </a:pPr>
            <a:r>
              <a:rPr lang="pt-BR" sz="1800" b="0" i="0" dirty="0">
                <a:solidFill>
                  <a:srgbClr val="000000"/>
                </a:solidFill>
                <a:effectLst/>
              </a:rPr>
              <a:t>III - títulos e valores mobiliários com cotação em mercado</a:t>
            </a:r>
            <a:endParaRPr lang="pt-BR" sz="2000" b="0" i="0" dirty="0">
              <a:solidFill>
                <a:srgbClr val="000000"/>
              </a:solidFill>
              <a:effectLst/>
            </a:endParaRPr>
          </a:p>
          <a:p>
            <a:pPr marL="0" indent="0" algn="just">
              <a:buNone/>
            </a:pPr>
            <a:r>
              <a:rPr lang="pt-BR" sz="1800" b="0" i="0" dirty="0">
                <a:solidFill>
                  <a:srgbClr val="000000"/>
                </a:solidFill>
                <a:effectLst/>
              </a:rPr>
              <a:t>IV - veículos de via terrestre;</a:t>
            </a:r>
            <a:endParaRPr lang="pt-BR" sz="2000" b="0" i="0" dirty="0">
              <a:solidFill>
                <a:srgbClr val="000000"/>
              </a:solidFill>
              <a:effectLst/>
            </a:endParaRPr>
          </a:p>
          <a:p>
            <a:pPr marL="0" indent="0" algn="just">
              <a:buNone/>
            </a:pPr>
            <a:r>
              <a:rPr lang="pt-BR" sz="1800" b="0" i="0" dirty="0">
                <a:solidFill>
                  <a:srgbClr val="000000"/>
                </a:solidFill>
                <a:effectLst/>
              </a:rPr>
              <a:t>V - bens imóveis;</a:t>
            </a:r>
            <a:endParaRPr lang="pt-BR" sz="2000" b="0" i="0" dirty="0">
              <a:solidFill>
                <a:srgbClr val="000000"/>
              </a:solidFill>
              <a:effectLst/>
            </a:endParaRPr>
          </a:p>
          <a:p>
            <a:pPr marL="0" indent="0" algn="just">
              <a:buNone/>
            </a:pPr>
            <a:r>
              <a:rPr lang="pt-BR" sz="1800" b="0" i="0" dirty="0">
                <a:solidFill>
                  <a:srgbClr val="000000"/>
                </a:solidFill>
                <a:effectLst/>
              </a:rPr>
              <a:t>VI - bens móveis em geral;</a:t>
            </a:r>
            <a:endParaRPr lang="pt-BR" sz="2000" b="0" i="0" dirty="0">
              <a:solidFill>
                <a:srgbClr val="000000"/>
              </a:solidFill>
              <a:effectLst/>
            </a:endParaRPr>
          </a:p>
          <a:p>
            <a:pPr marL="0" indent="0" algn="just">
              <a:buNone/>
            </a:pPr>
            <a:r>
              <a:rPr lang="pt-BR" sz="1800" b="0" i="0" dirty="0">
                <a:solidFill>
                  <a:srgbClr val="000000"/>
                </a:solidFill>
                <a:effectLst/>
              </a:rPr>
              <a:t>VII - semoventes;</a:t>
            </a:r>
            <a:endParaRPr lang="pt-BR" sz="2000" b="0" i="0" dirty="0">
              <a:solidFill>
                <a:srgbClr val="000000"/>
              </a:solidFill>
              <a:effectLst/>
            </a:endParaRPr>
          </a:p>
          <a:p>
            <a:pPr marL="0" indent="0" algn="just">
              <a:buNone/>
            </a:pPr>
            <a:r>
              <a:rPr lang="pt-BR" sz="1800" b="0" i="0" dirty="0">
                <a:solidFill>
                  <a:srgbClr val="000000"/>
                </a:solidFill>
                <a:effectLst/>
              </a:rPr>
              <a:t>VIII - navios e aeronaves;</a:t>
            </a:r>
            <a:endParaRPr lang="pt-BR" sz="2000" b="0" i="0" dirty="0">
              <a:solidFill>
                <a:srgbClr val="000000"/>
              </a:solidFill>
              <a:effectLst/>
            </a:endParaRPr>
          </a:p>
          <a:p>
            <a:pPr marL="0" indent="0" algn="just">
              <a:buNone/>
            </a:pPr>
            <a:r>
              <a:rPr lang="pt-BR" sz="1800" b="0" i="0" dirty="0">
                <a:solidFill>
                  <a:srgbClr val="000000"/>
                </a:solidFill>
                <a:effectLst/>
              </a:rPr>
              <a:t>IX - ações e quotas de sociedades simples e empresárias;</a:t>
            </a:r>
            <a:endParaRPr lang="pt-BR" sz="2000" b="0" i="0" dirty="0">
              <a:solidFill>
                <a:srgbClr val="000000"/>
              </a:solidFill>
              <a:effectLst/>
            </a:endParaRPr>
          </a:p>
          <a:p>
            <a:pPr marL="0" indent="0" algn="just">
              <a:buNone/>
            </a:pPr>
            <a:r>
              <a:rPr lang="pt-BR" sz="1800" b="0" i="0" dirty="0">
                <a:solidFill>
                  <a:srgbClr val="000000"/>
                </a:solidFill>
                <a:effectLst/>
              </a:rPr>
              <a:t>X - percentual do faturamento de empresa devedora;</a:t>
            </a:r>
            <a:endParaRPr lang="pt-BR" sz="2000" b="0" i="0" dirty="0">
              <a:solidFill>
                <a:srgbClr val="000000"/>
              </a:solidFill>
              <a:effectLst/>
            </a:endParaRPr>
          </a:p>
          <a:p>
            <a:pPr marL="0" indent="0" algn="just">
              <a:buNone/>
            </a:pPr>
            <a:r>
              <a:rPr lang="pt-BR" sz="1800" b="0" i="0" dirty="0">
                <a:solidFill>
                  <a:srgbClr val="000000"/>
                </a:solidFill>
                <a:effectLst/>
              </a:rPr>
              <a:t>XI - pedras e metais preciosos;</a:t>
            </a:r>
            <a:endParaRPr lang="pt-BR" sz="2000" b="0" i="0" dirty="0">
              <a:solidFill>
                <a:srgbClr val="000000"/>
              </a:solidFill>
              <a:effectLst/>
            </a:endParaRPr>
          </a:p>
          <a:p>
            <a:pPr marL="0" indent="0" algn="just">
              <a:buNone/>
            </a:pPr>
            <a:r>
              <a:rPr lang="pt-BR" sz="1800" b="0" i="0" dirty="0">
                <a:solidFill>
                  <a:srgbClr val="000000"/>
                </a:solidFill>
                <a:effectLst/>
              </a:rPr>
              <a:t>XII - direitos aquisitivos derivados de promessa de compra e venda e de alienação fiduciária em garantia;</a:t>
            </a:r>
            <a:endParaRPr lang="pt-BR" sz="2000" b="0" i="0" dirty="0">
              <a:solidFill>
                <a:srgbClr val="000000"/>
              </a:solidFill>
              <a:effectLst/>
            </a:endParaRPr>
          </a:p>
          <a:p>
            <a:pPr marL="0" indent="0" algn="just">
              <a:buNone/>
            </a:pPr>
            <a:r>
              <a:rPr lang="pt-BR" sz="1800" b="0" i="0" dirty="0">
                <a:solidFill>
                  <a:srgbClr val="000000"/>
                </a:solidFill>
                <a:effectLst/>
              </a:rPr>
              <a:t>XIII - outros direitos.</a:t>
            </a:r>
            <a:endParaRPr lang="pt-BR" sz="2000" b="0" i="0" dirty="0">
              <a:solidFill>
                <a:srgbClr val="000000"/>
              </a:solidFill>
              <a:effectLst/>
            </a:endParaRPr>
          </a:p>
          <a:p>
            <a:pPr marL="0" indent="0" algn="just">
              <a:buNone/>
            </a:pPr>
            <a:r>
              <a:rPr lang="pt-BR" sz="1800" b="0" i="0" dirty="0">
                <a:solidFill>
                  <a:srgbClr val="000000"/>
                </a:solidFill>
                <a:effectLst/>
              </a:rPr>
              <a:t>§</a:t>
            </a:r>
            <a:r>
              <a:rPr lang="pt-BR" sz="1800" b="1" i="0" dirty="0">
                <a:solidFill>
                  <a:srgbClr val="000000"/>
                </a:solidFill>
                <a:effectLst/>
              </a:rPr>
              <a:t> 1º É prioritária a penhora em dinheiro, podendo o juiz, nas demais hipóteses, alterar a ordem prevista no caput de acordo com as circunstâncias do caso concreto.</a:t>
            </a:r>
            <a:br>
              <a:rPr lang="pt-BR" sz="2000" dirty="0"/>
            </a:br>
            <a:endParaRPr lang="pt-BR" sz="1800" dirty="0">
              <a:solidFill>
                <a:schemeClr val="tx1"/>
              </a:solidFill>
              <a:effectLst/>
              <a:ea typeface="Calibri" panose="020F0502020204030204" pitchFamily="34" charset="0"/>
              <a:cs typeface="Times New Roman" panose="02020603050405020304" pitchFamily="18" charset="0"/>
            </a:endParaRPr>
          </a:p>
          <a:p>
            <a:pPr marL="151200" indent="0" algn="just">
              <a:lnSpc>
                <a:spcPct val="107000"/>
              </a:lnSpc>
              <a:buNone/>
            </a:pPr>
            <a:endParaRPr lang="pt-BR" sz="1800" dirty="0">
              <a:solidFill>
                <a:schemeClr val="tx1"/>
              </a:solidFill>
              <a:effectLst/>
              <a:ea typeface="Calibri" panose="020F0502020204030204" pitchFamily="34" charset="0"/>
              <a:cs typeface="Times New Roman" panose="02020603050405020304" pitchFamily="18" charset="0"/>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671654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384312"/>
            <a:ext cx="11029615" cy="6652591"/>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latin typeface="+mj-l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u="sng" dirty="0">
                <a:solidFill>
                  <a:schemeClr val="tx1"/>
                </a:solidFill>
                <a:ea typeface="Calibri" panose="020F0502020204030204" pitchFamily="34" charset="0"/>
                <a:cs typeface="Times New Roman" panose="02020603050405020304" pitchFamily="18" charset="0"/>
              </a:rPr>
              <a:t>Problema</a:t>
            </a:r>
            <a:r>
              <a:rPr lang="pt-BR" sz="1800" dirty="0">
                <a:solidFill>
                  <a:schemeClr val="tx1"/>
                </a:solidFill>
                <a:ea typeface="Calibri" panose="020F0502020204030204" pitchFamily="34" charset="0"/>
                <a:cs typeface="Times New Roman" panose="02020603050405020304" pitchFamily="18" charset="0"/>
              </a:rPr>
              <a:t>: e se não houver outro bem para substituir?</a:t>
            </a:r>
          </a:p>
          <a:p>
            <a:pPr marL="342900" lvl="0" indent="-342900" algn="just">
              <a:lnSpc>
                <a:spcPct val="107000"/>
              </a:lnSpc>
              <a:buFont typeface="Wingdings" panose="05000000000000000000" pitchFamily="2" charset="2"/>
              <a:buChar char=""/>
            </a:pPr>
            <a:endParaRPr lang="pt-BR" sz="1800" dirty="0">
              <a:solidFill>
                <a:schemeClr val="tx1"/>
              </a:solidFill>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endParaRPr lang="pt-BR" sz="1800" dirty="0">
              <a:solidFill>
                <a:schemeClr val="tx1"/>
              </a:solidFill>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u="sng" dirty="0">
                <a:solidFill>
                  <a:schemeClr val="tx1"/>
                </a:solidFill>
                <a:ea typeface="Calibri" panose="020F0502020204030204" pitchFamily="34" charset="0"/>
                <a:cs typeface="Times New Roman" panose="02020603050405020304" pitchFamily="18" charset="0"/>
              </a:rPr>
              <a:t>Problema</a:t>
            </a:r>
            <a:r>
              <a:rPr lang="pt-BR" sz="1800" dirty="0">
                <a:solidFill>
                  <a:schemeClr val="tx1"/>
                </a:solidFill>
                <a:ea typeface="Calibri" panose="020F0502020204030204" pitchFamily="34" charset="0"/>
                <a:cs typeface="Times New Roman" panose="02020603050405020304" pitchFamily="18" charset="0"/>
              </a:rPr>
              <a:t>: isonomia para diversos entes federativos? </a:t>
            </a: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1885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59ADF145-A044-BCCB-7DF1-E5CBEF512E5F}"/>
              </a:ext>
            </a:extLst>
          </p:cNvPr>
          <p:cNvSpPr>
            <a:spLocks noGrp="1"/>
          </p:cNvSpPr>
          <p:nvPr>
            <p:ph type="title"/>
          </p:nvPr>
        </p:nvSpPr>
        <p:spPr/>
        <p:txBody>
          <a:bodyPr/>
          <a:lstStyle/>
          <a:p>
            <a:r>
              <a:rPr lang="pt-BR" dirty="0"/>
              <a:t>Penhora de dinheiro/recebíveis - prioritária</a:t>
            </a:r>
          </a:p>
        </p:txBody>
      </p:sp>
      <p:sp>
        <p:nvSpPr>
          <p:cNvPr id="9" name="Espaço Reservado para Conteúdo 8">
            <a:extLst>
              <a:ext uri="{FF2B5EF4-FFF2-40B4-BE49-F238E27FC236}">
                <a16:creationId xmlns:a16="http://schemas.microsoft.com/office/drawing/2014/main" id="{5D5F7DBD-9A30-3154-5272-C35108F24C5D}"/>
              </a:ext>
            </a:extLst>
          </p:cNvPr>
          <p:cNvSpPr>
            <a:spLocks noGrp="1"/>
          </p:cNvSpPr>
          <p:nvPr>
            <p:ph idx="1"/>
          </p:nvPr>
        </p:nvSpPr>
        <p:spPr/>
        <p:txBody>
          <a:bodyPr/>
          <a:lstStyle/>
          <a:p>
            <a:r>
              <a:rPr lang="pt-BR" dirty="0"/>
              <a:t>Se enquadra no conceito de bem de capital essencial?</a:t>
            </a:r>
          </a:p>
          <a:p>
            <a:r>
              <a:rPr lang="pt-BR" dirty="0"/>
              <a:t>O juízo da recuperação poderia exigir do juízo da execução fiscal que substituísse a penhora diante do disposto no art. 805 do CPC? Menção expressa do art. 6º, §7º-B do referido dispositivo legal.</a:t>
            </a:r>
          </a:p>
          <a:p>
            <a:endParaRPr lang="pt-BR" dirty="0"/>
          </a:p>
          <a:p>
            <a:pPr marL="0" indent="0" algn="just">
              <a:buNone/>
            </a:pPr>
            <a:r>
              <a:rPr lang="pt-BR" sz="1500" b="0" i="0" dirty="0">
                <a:solidFill>
                  <a:srgbClr val="000000"/>
                </a:solidFill>
                <a:effectLst/>
                <a:latin typeface="Franklin Gothic Book" panose="020B0503020102020204" pitchFamily="34" charset="0"/>
              </a:rPr>
              <a:t>Art. 805. Quando por </a:t>
            </a:r>
            <a:r>
              <a:rPr lang="pt-BR" sz="1500" b="1" i="0" dirty="0">
                <a:solidFill>
                  <a:srgbClr val="000000"/>
                </a:solidFill>
                <a:effectLst/>
                <a:latin typeface="Franklin Gothic Book" panose="020B0503020102020204" pitchFamily="34" charset="0"/>
              </a:rPr>
              <a:t>vários meios o exequente puder promover a execução, o juiz mandará que se faça pelo modo menos gravoso para o execu</a:t>
            </a:r>
            <a:r>
              <a:rPr lang="pt-BR" sz="1500" b="0" i="0" dirty="0">
                <a:solidFill>
                  <a:srgbClr val="000000"/>
                </a:solidFill>
                <a:effectLst/>
                <a:latin typeface="Franklin Gothic Book" panose="020B0503020102020204" pitchFamily="34" charset="0"/>
              </a:rPr>
              <a:t>tado.</a:t>
            </a:r>
            <a:r>
              <a:rPr lang="pt-BR" sz="1500" dirty="0">
                <a:solidFill>
                  <a:srgbClr val="000000"/>
                </a:solidFill>
                <a:latin typeface="Franklin Gothic Book" panose="020B0503020102020204" pitchFamily="34" charset="0"/>
              </a:rPr>
              <a:t> </a:t>
            </a:r>
            <a:r>
              <a:rPr lang="pt-BR" sz="1500" b="0" i="0" dirty="0">
                <a:solidFill>
                  <a:srgbClr val="000000"/>
                </a:solidFill>
                <a:effectLst/>
                <a:latin typeface="Franklin Gothic Book" panose="020B0503020102020204" pitchFamily="34" charset="0"/>
              </a:rPr>
              <a:t>Parágrafo único. Ao executado que alegar ser a medida executiva mais gravosa incumbe indicar outros meios mais eficazes e menos onerosos, sob pena de manutenção dos atos executivos já determinados.</a:t>
            </a:r>
          </a:p>
          <a:p>
            <a:pPr marL="0" indent="0">
              <a:buNone/>
            </a:pPr>
            <a:endParaRPr lang="pt-BR" dirty="0"/>
          </a:p>
        </p:txBody>
      </p:sp>
      <p:sp>
        <p:nvSpPr>
          <p:cNvPr id="7" name="Espaço Reservado para Data 6">
            <a:extLst>
              <a:ext uri="{FF2B5EF4-FFF2-40B4-BE49-F238E27FC236}">
                <a16:creationId xmlns:a16="http://schemas.microsoft.com/office/drawing/2014/main" id="{27947739-F27B-13CD-0CC5-58E6594F1862}"/>
              </a:ext>
            </a:extLst>
          </p:cNvPr>
          <p:cNvSpPr>
            <a:spLocks noGrp="1"/>
          </p:cNvSpPr>
          <p:nvPr>
            <p:ph type="dt" sz="half" idx="10"/>
          </p:nvPr>
        </p:nvSpPr>
        <p:spPr/>
        <p:txBody>
          <a:bodyPr/>
          <a:lstStyle/>
          <a:p>
            <a:pPr rtl="0"/>
            <a:fld id="{05EA9A4D-5B4A-4536-B4F3-3781F06B7402}" type="datetime1">
              <a:rPr lang="pt-BR" smtClean="0"/>
              <a:t>13/10/2023</a:t>
            </a:fld>
            <a:endParaRPr lang="en-US" dirty="0"/>
          </a:p>
        </p:txBody>
      </p:sp>
    </p:spTree>
    <p:extLst>
      <p:ext uri="{BB962C8B-B14F-4D97-AF65-F5344CB8AC3E}">
        <p14:creationId xmlns:p14="http://schemas.microsoft.com/office/powerpoint/2010/main" val="953004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59ADF145-A044-BCCB-7DF1-E5CBEF512E5F}"/>
              </a:ext>
            </a:extLst>
          </p:cNvPr>
          <p:cNvSpPr>
            <a:spLocks noGrp="1"/>
          </p:cNvSpPr>
          <p:nvPr>
            <p:ph type="title"/>
          </p:nvPr>
        </p:nvSpPr>
        <p:spPr/>
        <p:txBody>
          <a:bodyPr/>
          <a:lstStyle/>
          <a:p>
            <a:r>
              <a:rPr lang="pt-BR" dirty="0"/>
              <a:t>Penhora de </a:t>
            </a:r>
            <a:r>
              <a:rPr lang="pt-BR" dirty="0" err="1"/>
              <a:t>diNHEIRO</a:t>
            </a:r>
            <a:r>
              <a:rPr lang="pt-BR" dirty="0"/>
              <a:t> - prioritária</a:t>
            </a:r>
          </a:p>
        </p:txBody>
      </p:sp>
      <p:sp>
        <p:nvSpPr>
          <p:cNvPr id="9" name="Espaço Reservado para Conteúdo 8">
            <a:extLst>
              <a:ext uri="{FF2B5EF4-FFF2-40B4-BE49-F238E27FC236}">
                <a16:creationId xmlns:a16="http://schemas.microsoft.com/office/drawing/2014/main" id="{5D5F7DBD-9A30-3154-5272-C35108F24C5D}"/>
              </a:ext>
            </a:extLst>
          </p:cNvPr>
          <p:cNvSpPr>
            <a:spLocks noGrp="1"/>
          </p:cNvSpPr>
          <p:nvPr>
            <p:ph idx="1"/>
          </p:nvPr>
        </p:nvSpPr>
        <p:spPr/>
        <p:txBody>
          <a:bodyPr/>
          <a:lstStyle/>
          <a:p>
            <a:r>
              <a:rPr lang="pt-BR" b="1" dirty="0"/>
              <a:t>Realidade: diversos entes federativos – isonomia (percentual da penhora deferida)</a:t>
            </a:r>
            <a:endParaRPr lang="pt-BR" dirty="0"/>
          </a:p>
          <a:p>
            <a:pPr marL="0" indent="0">
              <a:buNone/>
            </a:pPr>
            <a:endParaRPr lang="pt-BR" dirty="0"/>
          </a:p>
          <a:p>
            <a:pPr marL="0" indent="0">
              <a:buNone/>
            </a:pPr>
            <a:r>
              <a:rPr lang="pt-BR" dirty="0"/>
              <a:t>Se todos os juízes da execução fiscal determinarem a penhora de 10% do faturamento da </a:t>
            </a:r>
            <a:r>
              <a:rPr lang="pt-BR" dirty="0" err="1"/>
              <a:t>recuperanda</a:t>
            </a:r>
            <a:r>
              <a:rPr lang="pt-BR" dirty="0"/>
              <a:t> para satisfazer a execução fiscal, em cada execução individualmente considerada? Pode juízo da recuperação judicial intervir, se a medida se mostrar excessivamente onerosa?</a:t>
            </a:r>
          </a:p>
        </p:txBody>
      </p:sp>
      <p:sp>
        <p:nvSpPr>
          <p:cNvPr id="7" name="Espaço Reservado para Data 6">
            <a:extLst>
              <a:ext uri="{FF2B5EF4-FFF2-40B4-BE49-F238E27FC236}">
                <a16:creationId xmlns:a16="http://schemas.microsoft.com/office/drawing/2014/main" id="{27947739-F27B-13CD-0CC5-58E6594F1862}"/>
              </a:ext>
            </a:extLst>
          </p:cNvPr>
          <p:cNvSpPr>
            <a:spLocks noGrp="1"/>
          </p:cNvSpPr>
          <p:nvPr>
            <p:ph type="dt" sz="half" idx="10"/>
          </p:nvPr>
        </p:nvSpPr>
        <p:spPr/>
        <p:txBody>
          <a:bodyPr/>
          <a:lstStyle/>
          <a:p>
            <a:pPr rtl="0"/>
            <a:fld id="{05EA9A4D-5B4A-4536-B4F3-3781F06B7402}" type="datetime1">
              <a:rPr lang="pt-BR" smtClean="0"/>
              <a:t>13/10/2023</a:t>
            </a:fld>
            <a:endParaRPr lang="en-US" dirty="0"/>
          </a:p>
        </p:txBody>
      </p:sp>
    </p:spTree>
    <p:extLst>
      <p:ext uri="{BB962C8B-B14F-4D97-AF65-F5344CB8AC3E}">
        <p14:creationId xmlns:p14="http://schemas.microsoft.com/office/powerpoint/2010/main" val="603120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59ADF145-A044-BCCB-7DF1-E5CBEF512E5F}"/>
              </a:ext>
            </a:extLst>
          </p:cNvPr>
          <p:cNvSpPr>
            <a:spLocks noGrp="1"/>
          </p:cNvSpPr>
          <p:nvPr>
            <p:ph type="title"/>
          </p:nvPr>
        </p:nvSpPr>
        <p:spPr/>
        <p:txBody>
          <a:bodyPr/>
          <a:lstStyle/>
          <a:p>
            <a:r>
              <a:rPr lang="pt-BR" dirty="0"/>
              <a:t>Juízo da recuperação</a:t>
            </a:r>
          </a:p>
        </p:txBody>
      </p:sp>
      <p:sp>
        <p:nvSpPr>
          <p:cNvPr id="9" name="Espaço Reservado para Conteúdo 8">
            <a:extLst>
              <a:ext uri="{FF2B5EF4-FFF2-40B4-BE49-F238E27FC236}">
                <a16:creationId xmlns:a16="http://schemas.microsoft.com/office/drawing/2014/main" id="{5D5F7DBD-9A30-3154-5272-C35108F24C5D}"/>
              </a:ext>
            </a:extLst>
          </p:cNvPr>
          <p:cNvSpPr>
            <a:spLocks noGrp="1"/>
          </p:cNvSpPr>
          <p:nvPr>
            <p:ph idx="1"/>
          </p:nvPr>
        </p:nvSpPr>
        <p:spPr/>
        <p:txBody>
          <a:bodyPr>
            <a:normAutofit lnSpcReduction="10000"/>
          </a:bodyPr>
          <a:lstStyle/>
          <a:p>
            <a:pPr marL="400050" indent="-400050">
              <a:buAutoNum type="romanLcParenBoth"/>
            </a:pPr>
            <a:r>
              <a:rPr lang="pt-BR" dirty="0"/>
              <a:t>Decidir sobre a substituição do bem penhorado nas hipóteses do art. 6º, §7º-B, LRF</a:t>
            </a:r>
          </a:p>
          <a:p>
            <a:pPr marL="400050" indent="-400050">
              <a:buAutoNum type="romanLcParenBoth"/>
            </a:pPr>
            <a:r>
              <a:rPr lang="pt-BR" dirty="0"/>
              <a:t>Pode o juiz da recuperação intervir sempre que o ato constritivo se mostrar excessivamente oneroso ou inviabilizar a consecução do plano de recuperação judicial?</a:t>
            </a:r>
          </a:p>
          <a:p>
            <a:pPr>
              <a:buFont typeface="Wingdings" panose="05000000000000000000" pitchFamily="2" charset="2"/>
              <a:buChar char="§"/>
            </a:pPr>
            <a:endParaRPr lang="pt-BR" dirty="0"/>
          </a:p>
          <a:p>
            <a:pPr>
              <a:buFont typeface="Wingdings" panose="05000000000000000000" pitchFamily="2" charset="2"/>
              <a:buChar char="§"/>
            </a:pPr>
            <a:r>
              <a:rPr lang="pt-BR" b="1" dirty="0"/>
              <a:t>Proporcionalidade</a:t>
            </a:r>
            <a:r>
              <a:rPr lang="pt-BR" dirty="0"/>
              <a:t>: </a:t>
            </a:r>
            <a:r>
              <a:rPr lang="pt-BR" b="1" dirty="0"/>
              <a:t>adequação</a:t>
            </a:r>
            <a:r>
              <a:rPr lang="pt-BR" dirty="0"/>
              <a:t> (cobrança do valor integral ou parcelamento???) e </a:t>
            </a:r>
            <a:r>
              <a:rPr lang="pt-BR" b="1" dirty="0"/>
              <a:t>utilidade</a:t>
            </a:r>
            <a:r>
              <a:rPr lang="pt-BR" dirty="0"/>
              <a:t> (se falir, crédito da Fazenda não será prioritário)</a:t>
            </a:r>
          </a:p>
          <a:p>
            <a:pPr>
              <a:buFont typeface="Wingdings" panose="05000000000000000000" pitchFamily="2" charset="2"/>
              <a:buChar char="§"/>
            </a:pPr>
            <a:r>
              <a:rPr lang="pt-BR" b="1" dirty="0"/>
              <a:t>Objetivo da LRF com a Fazenda</a:t>
            </a:r>
            <a:r>
              <a:rPr lang="pt-BR" dirty="0"/>
              <a:t>: parcelamento (art. 68, LRF) ou transação, o que é a antítese do pagamento integral e imediato obtido na execução fiscal. </a:t>
            </a:r>
          </a:p>
          <a:p>
            <a:pPr>
              <a:buFont typeface="Wingdings" panose="05000000000000000000" pitchFamily="2" charset="2"/>
              <a:buChar char="§"/>
            </a:pPr>
            <a:r>
              <a:rPr lang="pt-BR" b="1" dirty="0"/>
              <a:t>Preservação da empresa: </a:t>
            </a:r>
            <a:r>
              <a:rPr lang="pt-BR" dirty="0"/>
              <a:t>Antecipação desse pagamento, que inviabilizasse a recuperação da empresa, não estaria permitindo que a Fazenda pudesse receber crédito em detrimento de credores privilegiados, em cenário de insolvência prática?</a:t>
            </a:r>
          </a:p>
        </p:txBody>
      </p:sp>
      <p:sp>
        <p:nvSpPr>
          <p:cNvPr id="7" name="Espaço Reservado para Data 6">
            <a:extLst>
              <a:ext uri="{FF2B5EF4-FFF2-40B4-BE49-F238E27FC236}">
                <a16:creationId xmlns:a16="http://schemas.microsoft.com/office/drawing/2014/main" id="{27947739-F27B-13CD-0CC5-58E6594F1862}"/>
              </a:ext>
            </a:extLst>
          </p:cNvPr>
          <p:cNvSpPr>
            <a:spLocks noGrp="1"/>
          </p:cNvSpPr>
          <p:nvPr>
            <p:ph type="dt" sz="half" idx="10"/>
          </p:nvPr>
        </p:nvSpPr>
        <p:spPr/>
        <p:txBody>
          <a:bodyPr/>
          <a:lstStyle/>
          <a:p>
            <a:pPr rtl="0"/>
            <a:fld id="{05EA9A4D-5B4A-4536-B4F3-3781F06B7402}" type="datetime1">
              <a:rPr lang="pt-BR" smtClean="0"/>
              <a:t>13/10/2023</a:t>
            </a:fld>
            <a:endParaRPr lang="en-US" dirty="0"/>
          </a:p>
        </p:txBody>
      </p:sp>
    </p:spTree>
    <p:extLst>
      <p:ext uri="{BB962C8B-B14F-4D97-AF65-F5344CB8AC3E}">
        <p14:creationId xmlns:p14="http://schemas.microsoft.com/office/powerpoint/2010/main" val="1248117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59ADF145-A044-BCCB-7DF1-E5CBEF512E5F}"/>
              </a:ext>
            </a:extLst>
          </p:cNvPr>
          <p:cNvSpPr>
            <a:spLocks noGrp="1"/>
          </p:cNvSpPr>
          <p:nvPr>
            <p:ph type="title"/>
          </p:nvPr>
        </p:nvSpPr>
        <p:spPr/>
        <p:txBody>
          <a:bodyPr/>
          <a:lstStyle/>
          <a:p>
            <a:r>
              <a:rPr lang="pt-BR" dirty="0"/>
              <a:t>LIMITES DO Juízo da recuperação: JURISPRUDÊNCIA</a:t>
            </a:r>
          </a:p>
        </p:txBody>
      </p:sp>
      <p:sp>
        <p:nvSpPr>
          <p:cNvPr id="9" name="Espaço Reservado para Conteúdo 8">
            <a:extLst>
              <a:ext uri="{FF2B5EF4-FFF2-40B4-BE49-F238E27FC236}">
                <a16:creationId xmlns:a16="http://schemas.microsoft.com/office/drawing/2014/main" id="{5D5F7DBD-9A30-3154-5272-C35108F24C5D}"/>
              </a:ext>
            </a:extLst>
          </p:cNvPr>
          <p:cNvSpPr>
            <a:spLocks noGrp="1"/>
          </p:cNvSpPr>
          <p:nvPr>
            <p:ph idx="1"/>
          </p:nvPr>
        </p:nvSpPr>
        <p:spPr>
          <a:xfrm>
            <a:off x="581192" y="1890876"/>
            <a:ext cx="11029615" cy="4533038"/>
          </a:xfrm>
        </p:spPr>
        <p:txBody>
          <a:bodyPr>
            <a:normAutofit fontScale="70000" lnSpcReduction="20000"/>
          </a:bodyPr>
          <a:lstStyle/>
          <a:p>
            <a:pPr marL="593795" indent="0" algn="just">
              <a:lnSpc>
                <a:spcPct val="115000"/>
              </a:lnSpc>
              <a:spcAft>
                <a:spcPts val="1000"/>
              </a:spcAft>
              <a:buNone/>
            </a:pP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AGRAVO DE INTERNO NO AGRAVO EM RECURSO ESPECIAL. RESCISÃO UNILATERAL DE CONTRATO. COMPENSAÇÃO E RETENÇÃO DE VALORES DAS EMPRESAS EM RECUPERAÇÃO. INFLUÊNCIA NA EFETIVIDADE DO PLANO DE RECUPERAÇÃO. INTERESSE DOS DEMAIS CREDORES. SÚMULA Nº 83/STJ. 1. </a:t>
            </a:r>
            <a:r>
              <a:rPr lang="pt-BR" sz="1800"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È</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firme a jurisprudência do STJ no sentido de que "os atos de execução dos créditos individuais promovidos contra empresas falidas ou em recuperação judicial, tanto sob a égide do Decreto-Lei n. 7.661/45 quanto da Lei n. 11.101/05 devem ser realizados pelo Juízo Universal. Inteligência do art. 76 da Lei n. 11.101/2005. Tal entendimento estende-se às hipóteses em que a penhora seja anterior à decretação da falência ou ao deferimento da recuperação judicial. </a:t>
            </a:r>
            <a:r>
              <a:rPr lang="pt-BR" sz="1800" b="1"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Ainda que o crédito exequendo tenha sido constituído depois do deferimento do pedido de recuperação judicial (Crédito extraconcursal), a jurisprudência desta Corte é pacífica no sentido de que, também nesse caso, o controle dos atos de constrição patrimonial deve prosseguir no Juízo da recuperação"</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r>
              <a:rPr lang="pt-BR" sz="1800"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AgInt</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no CC 166.911/MA, Rel. Ministro LUIS FELIPE SALOMÃO, Segunda Seção, julgado em 12/02/2020, </a:t>
            </a:r>
            <a:r>
              <a:rPr lang="pt-BR" sz="1800"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Dje</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18/02/2020). 2. Na hipótese, trata-se de compensação de valores e liberação de pagamentos retidos pela Petrobrás decorrentes da rescisão unilateral dos contratos firmados entre as partes, crédito esses sujeitos à recuperação judicial, com </a:t>
            </a:r>
            <a:r>
              <a:rPr lang="pt-BR" sz="1800" b="1"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risco e influência direta na efetividade do plano de recuperação judicial e no concurso de credores, atraindo a competência do Juízo </a:t>
            </a:r>
            <a:r>
              <a:rPr lang="pt-BR" sz="1800" b="1"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recuperacional</a:t>
            </a:r>
            <a:r>
              <a:rPr lang="pt-BR" sz="1800" b="1"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3. Agravo interno não provido. (</a:t>
            </a:r>
            <a:r>
              <a:rPr lang="pt-BR" sz="1800"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AgIn</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no 	</a:t>
            </a:r>
            <a:r>
              <a:rPr lang="pt-BR" sz="1800"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AREsp</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1593237/RJ, Rel. Ministro LUIS FELIPE SALOMÃO, 4ª </a:t>
            </a:r>
            <a:r>
              <a:rPr lang="pt-BR" sz="1800"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Truma</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julgado em 27/04/2021, </a:t>
            </a:r>
            <a:r>
              <a:rPr lang="pt-BR" sz="1800"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DJe</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03/05/2021). (negritei)</a:t>
            </a:r>
            <a:endParaRPr lang="pt-BR" sz="1800" dirty="0">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593795" indent="0" algn="just">
              <a:lnSpc>
                <a:spcPct val="115000"/>
              </a:lnSpc>
              <a:spcAft>
                <a:spcPts val="1000"/>
              </a:spcAft>
              <a:buNone/>
            </a:pP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Execução fundada em cédula de crédito bancário. Empresa executada em regime de recuperação judicial. Suspensão da execução, com revogação da penhora sobre direitos aquisitivos que ela possui sobre imóvel. Descabimento. Crédito do banco agravante que possui natureza extraconcursal, estando garantido por "cessão fiduciária de títulos de crédito" – Banco agravante que apresentou impugnação, visando à exclusão do seu crédito do processo de recuperação judicial, com fulcro no art. 49, §3º da Lei 11.101/2005 – Inviabilidade da suspensão ou extinção da execução em relação à empresa agravada enquanto não decidida a impugnação. </a:t>
            </a:r>
            <a:r>
              <a:rPr lang="pt-BR" sz="1800" b="1"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Caso em que, mesmo em se tratando de execução de crédito extraconcursal, não sujeito ao regime da recuperação judicial, os atos de constrição devem ser submetidos ao juízo da recuperação judicial, sob pena de inviabilizar a retomada do equilíbrio financeiro da empresa em </a:t>
            </a:r>
            <a:r>
              <a:rPr lang="pt-BR" sz="1800" b="1"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recuperação.</a:t>
            </a:r>
            <a:r>
              <a:rPr lang="pt-BR" sz="1800" dirty="0" err="1">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Precedentes</a:t>
            </a:r>
            <a:r>
              <a:rPr lang="pt-BR" sz="1800" dirty="0">
                <a:solidFill>
                  <a:srgbClr val="0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do STJ e do TJSP. Agravo provido em parte. (TJSP; Agravo de Instrumento 2102549-59.2020.8.26.00000; Relator (a) José Marcos Marrone; Órgão Julgador: 23ª Câmara de Direito Privado; Foro Central cível – 7ª Vara cível; Data do Julgamento 09/09/2021; Data do Registro 10/09;2021).</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400050" indent="-400050">
              <a:buAutoNum type="romanLcParenBoth"/>
            </a:pPr>
            <a:endParaRPr lang="pt-BR" dirty="0"/>
          </a:p>
        </p:txBody>
      </p:sp>
      <p:sp>
        <p:nvSpPr>
          <p:cNvPr id="7" name="Espaço Reservado para Data 6">
            <a:extLst>
              <a:ext uri="{FF2B5EF4-FFF2-40B4-BE49-F238E27FC236}">
                <a16:creationId xmlns:a16="http://schemas.microsoft.com/office/drawing/2014/main" id="{27947739-F27B-13CD-0CC5-58E6594F1862}"/>
              </a:ext>
            </a:extLst>
          </p:cNvPr>
          <p:cNvSpPr>
            <a:spLocks noGrp="1"/>
          </p:cNvSpPr>
          <p:nvPr>
            <p:ph type="dt" sz="half" idx="10"/>
          </p:nvPr>
        </p:nvSpPr>
        <p:spPr/>
        <p:txBody>
          <a:bodyPr/>
          <a:lstStyle/>
          <a:p>
            <a:pPr rtl="0"/>
            <a:fld id="{05EA9A4D-5B4A-4536-B4F3-3781F06B7402}" type="datetime1">
              <a:rPr lang="pt-BR" smtClean="0"/>
              <a:t>13/10/2023</a:t>
            </a:fld>
            <a:endParaRPr lang="en-US" dirty="0"/>
          </a:p>
        </p:txBody>
      </p:sp>
    </p:spTree>
    <p:extLst>
      <p:ext uri="{BB962C8B-B14F-4D97-AF65-F5344CB8AC3E}">
        <p14:creationId xmlns:p14="http://schemas.microsoft.com/office/powerpoint/2010/main" val="1038689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581192" y="1479471"/>
            <a:ext cx="11029615" cy="4669537"/>
          </a:xfrm>
        </p:spPr>
        <p:txBody>
          <a:bodyPr>
            <a:normAutofit/>
          </a:bodyPr>
          <a:lstStyle/>
          <a:p>
            <a:pPr marL="342900" lvl="0" indent="-342900">
              <a:buFont typeface="Wingdings" panose="05000000000000000000" pitchFamily="2" charset="2"/>
              <a:buChar char=""/>
            </a:pPr>
            <a:r>
              <a:rPr lang="pt-BR" sz="3200" b="1" dirty="0">
                <a:solidFill>
                  <a:srgbClr val="000000"/>
                </a:solidFill>
                <a:latin typeface="+mj-lt"/>
                <a:ea typeface="Times New Roman" panose="02020603050405020304" pitchFamily="18" charset="0"/>
              </a:rPr>
              <a:t>Princípios orientadores da Insolvência</a:t>
            </a:r>
          </a:p>
          <a:p>
            <a:pPr marL="0" lvl="0" indent="0">
              <a:buNone/>
            </a:pPr>
            <a:endParaRPr lang="pt-BR" sz="1800" dirty="0">
              <a:effectLst/>
              <a:ea typeface="Times New Roman" panose="02020603050405020304" pitchFamily="18" charset="0"/>
            </a:endParaRPr>
          </a:p>
          <a:p>
            <a:r>
              <a:rPr lang="pt-BR" dirty="0"/>
              <a:t>Preservação da empresa (art. 47, LRF)</a:t>
            </a:r>
          </a:p>
          <a:p>
            <a:endParaRPr lang="pt-BR" dirty="0"/>
          </a:p>
          <a:p>
            <a:endParaRPr lang="pt-BR" dirty="0"/>
          </a:p>
          <a:p>
            <a:pPr marL="0" indent="0" algn="just">
              <a:buNone/>
            </a:pPr>
            <a:r>
              <a:rPr lang="pt-BR" sz="1600" b="0" i="0" dirty="0">
                <a:solidFill>
                  <a:srgbClr val="000000"/>
                </a:solidFill>
                <a:effectLst/>
              </a:rPr>
              <a:t>Art. 47. A recuperação judicial tem por objetivo viabilizar a </a:t>
            </a:r>
            <a:r>
              <a:rPr lang="pt-BR" sz="1600" b="1" i="0" dirty="0">
                <a:solidFill>
                  <a:srgbClr val="000000"/>
                </a:solidFill>
                <a:effectLst/>
              </a:rPr>
              <a:t>superação da situação de crise econômico-financeira do devedo</a:t>
            </a:r>
            <a:r>
              <a:rPr lang="pt-BR" sz="1600" b="0" i="0" dirty="0">
                <a:solidFill>
                  <a:srgbClr val="000000"/>
                </a:solidFill>
                <a:effectLst/>
              </a:rPr>
              <a:t>r, a fim de permitir a manutenção da fonte produtora, do emprego dos trabalhadores e dos interesses dos credores, promovendo, assim, a preservação da empresa, sua função social e o estímulo à atividade econômica.</a:t>
            </a:r>
          </a:p>
          <a:p>
            <a:pPr marL="0" indent="0">
              <a:buNone/>
            </a:pPr>
            <a:br>
              <a:rPr lang="pt-BR" dirty="0"/>
            </a:br>
            <a:endParaRPr lang="pt-BR" dirty="0"/>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1375700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BDE60D3-A993-034B-5E9F-E05190CB1C25}"/>
              </a:ext>
            </a:extLst>
          </p:cNvPr>
          <p:cNvSpPr>
            <a:spLocks noGrp="1"/>
          </p:cNvSpPr>
          <p:nvPr>
            <p:ph type="title"/>
          </p:nvPr>
        </p:nvSpPr>
        <p:spPr/>
        <p:txBody>
          <a:bodyPr/>
          <a:lstStyle/>
          <a:p>
            <a:r>
              <a:rPr lang="pt-BR" dirty="0"/>
              <a:t>Condição para homologação da RJ</a:t>
            </a:r>
          </a:p>
        </p:txBody>
      </p:sp>
      <p:sp>
        <p:nvSpPr>
          <p:cNvPr id="6" name="Espaço Reservado para Texto 5">
            <a:extLst>
              <a:ext uri="{FF2B5EF4-FFF2-40B4-BE49-F238E27FC236}">
                <a16:creationId xmlns:a16="http://schemas.microsoft.com/office/drawing/2014/main" id="{B7843EBE-B20C-8E81-E2B5-7A37E4485467}"/>
              </a:ext>
            </a:extLst>
          </p:cNvPr>
          <p:cNvSpPr>
            <a:spLocks noGrp="1"/>
          </p:cNvSpPr>
          <p:nvPr>
            <p:ph type="body" idx="1"/>
          </p:nvPr>
        </p:nvSpPr>
        <p:spPr/>
        <p:txBody>
          <a:bodyPr/>
          <a:lstStyle/>
          <a:p>
            <a:r>
              <a:rPr lang="pt-BR" dirty="0"/>
              <a:t>Art. 57</a:t>
            </a:r>
          </a:p>
        </p:txBody>
      </p:sp>
      <p:sp>
        <p:nvSpPr>
          <p:cNvPr id="4" name="Espaço Reservado para Data 3">
            <a:extLst>
              <a:ext uri="{FF2B5EF4-FFF2-40B4-BE49-F238E27FC236}">
                <a16:creationId xmlns:a16="http://schemas.microsoft.com/office/drawing/2014/main" id="{63A2A6F5-254C-C578-333E-09BB44B61846}"/>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2286918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539DB617-6901-8497-AFE8-A28E12C6D47C}"/>
              </a:ext>
            </a:extLst>
          </p:cNvPr>
          <p:cNvSpPr>
            <a:spLocks noGrp="1"/>
          </p:cNvSpPr>
          <p:nvPr>
            <p:ph type="title"/>
          </p:nvPr>
        </p:nvSpPr>
        <p:spPr/>
        <p:txBody>
          <a:bodyPr/>
          <a:lstStyle/>
          <a:p>
            <a:r>
              <a:rPr lang="pt-BR" dirty="0"/>
              <a:t>Posição do fisco </a:t>
            </a:r>
          </a:p>
        </p:txBody>
      </p:sp>
      <p:sp>
        <p:nvSpPr>
          <p:cNvPr id="9" name="Espaço Reservado para Conteúdo 8">
            <a:extLst>
              <a:ext uri="{FF2B5EF4-FFF2-40B4-BE49-F238E27FC236}">
                <a16:creationId xmlns:a16="http://schemas.microsoft.com/office/drawing/2014/main" id="{A4B68CEA-51C7-3F08-0498-9BF3C73A0653}"/>
              </a:ext>
            </a:extLst>
          </p:cNvPr>
          <p:cNvSpPr>
            <a:spLocks noGrp="1"/>
          </p:cNvSpPr>
          <p:nvPr>
            <p:ph idx="1"/>
          </p:nvPr>
        </p:nvSpPr>
        <p:spPr/>
        <p:txBody>
          <a:bodyPr/>
          <a:lstStyle/>
          <a:p>
            <a:r>
              <a:rPr lang="pt-BR" dirty="0"/>
              <a:t>Decreto-Lei nº 7.661/45</a:t>
            </a:r>
          </a:p>
          <a:p>
            <a:endParaRPr lang="pt-BR" dirty="0"/>
          </a:p>
          <a:p>
            <a:pPr marL="400050" indent="-400050">
              <a:buAutoNum type="romanLcParenBoth"/>
            </a:pPr>
            <a:r>
              <a:rPr lang="pt-BR" dirty="0"/>
              <a:t>O Fisco não se submetia à ordem de pagamentos nas falências (faculdade)</a:t>
            </a:r>
          </a:p>
          <a:p>
            <a:pPr marL="400050" indent="-400050">
              <a:buAutoNum type="romanLcParenBoth"/>
            </a:pPr>
            <a:r>
              <a:rPr lang="pt-BR" dirty="0"/>
              <a:t>Nas concordatas era exigido o pagamento de todos os impostos como condição prévia para se evitar a decretação da falência (art. 174, I)</a:t>
            </a:r>
          </a:p>
          <a:p>
            <a:pPr marL="400050" indent="-400050">
              <a:buAutoNum type="romanLcParenBoth"/>
            </a:pPr>
            <a:endParaRPr lang="pt-BR" dirty="0"/>
          </a:p>
          <a:p>
            <a:pPr marL="0" indent="0">
              <a:buNone/>
            </a:pPr>
            <a:r>
              <a:rPr lang="pt-BR" dirty="0"/>
              <a:t>“Indisponibilidade do interesse público”</a:t>
            </a:r>
          </a:p>
        </p:txBody>
      </p:sp>
      <p:sp>
        <p:nvSpPr>
          <p:cNvPr id="7" name="Espaço Reservado para Data 6">
            <a:extLst>
              <a:ext uri="{FF2B5EF4-FFF2-40B4-BE49-F238E27FC236}">
                <a16:creationId xmlns:a16="http://schemas.microsoft.com/office/drawing/2014/main" id="{3461D7E1-3034-7B66-AD07-635FC8886A9C}"/>
              </a:ext>
            </a:extLst>
          </p:cNvPr>
          <p:cNvSpPr>
            <a:spLocks noGrp="1"/>
          </p:cNvSpPr>
          <p:nvPr>
            <p:ph type="dt" sz="half" idx="10"/>
          </p:nvPr>
        </p:nvSpPr>
        <p:spPr/>
        <p:txBody>
          <a:bodyPr/>
          <a:lstStyle/>
          <a:p>
            <a:pPr rtl="0"/>
            <a:fld id="{05EA9A4D-5B4A-4536-B4F3-3781F06B7402}" type="datetime1">
              <a:rPr lang="pt-BR" smtClean="0"/>
              <a:t>13/10/2023</a:t>
            </a:fld>
            <a:endParaRPr lang="en-US" dirty="0"/>
          </a:p>
        </p:txBody>
      </p:sp>
    </p:spTree>
    <p:extLst>
      <p:ext uri="{BB962C8B-B14F-4D97-AF65-F5344CB8AC3E}">
        <p14:creationId xmlns:p14="http://schemas.microsoft.com/office/powerpoint/2010/main" val="26348264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539DB617-6901-8497-AFE8-A28E12C6D47C}"/>
              </a:ext>
            </a:extLst>
          </p:cNvPr>
          <p:cNvSpPr>
            <a:spLocks noGrp="1"/>
          </p:cNvSpPr>
          <p:nvPr>
            <p:ph type="title"/>
          </p:nvPr>
        </p:nvSpPr>
        <p:spPr/>
        <p:txBody>
          <a:bodyPr/>
          <a:lstStyle/>
          <a:p>
            <a:r>
              <a:rPr lang="pt-BR" dirty="0"/>
              <a:t>Posição do fisco </a:t>
            </a:r>
          </a:p>
        </p:txBody>
      </p:sp>
      <p:sp>
        <p:nvSpPr>
          <p:cNvPr id="9" name="Espaço Reservado para Conteúdo 8">
            <a:extLst>
              <a:ext uri="{FF2B5EF4-FFF2-40B4-BE49-F238E27FC236}">
                <a16:creationId xmlns:a16="http://schemas.microsoft.com/office/drawing/2014/main" id="{A4B68CEA-51C7-3F08-0498-9BF3C73A0653}"/>
              </a:ext>
            </a:extLst>
          </p:cNvPr>
          <p:cNvSpPr>
            <a:spLocks noGrp="1"/>
          </p:cNvSpPr>
          <p:nvPr>
            <p:ph idx="1"/>
          </p:nvPr>
        </p:nvSpPr>
        <p:spPr/>
        <p:txBody>
          <a:bodyPr>
            <a:normAutofit/>
          </a:bodyPr>
          <a:lstStyle/>
          <a:p>
            <a:r>
              <a:rPr lang="pt-BR" dirty="0"/>
              <a:t>Lei nº 11.101/05 </a:t>
            </a:r>
          </a:p>
          <a:p>
            <a:endParaRPr lang="pt-BR" dirty="0"/>
          </a:p>
          <a:p>
            <a:pPr marL="400050" indent="-400050">
              <a:buAutoNum type="romanLcParenBoth"/>
            </a:pPr>
            <a:r>
              <a:rPr lang="pt-BR" dirty="0"/>
              <a:t>O Fisco não se submete à recuperação judicial nem à falências (faculdade)</a:t>
            </a:r>
          </a:p>
          <a:p>
            <a:pPr marL="400050" indent="-400050">
              <a:buAutoNum type="romanLcParenBoth"/>
            </a:pPr>
            <a:r>
              <a:rPr lang="pt-BR" dirty="0"/>
              <a:t>Exige-se, como condição da homologação do Plano de Recuperação Judicial, a apresentação de certidões negativas ou positivas com efeito negativo (art. 57). </a:t>
            </a:r>
            <a:r>
              <a:rPr lang="pt-BR" b="1" dirty="0"/>
              <a:t>Essa exigência não foi alterada pela Reforma de 2020</a:t>
            </a:r>
            <a:endParaRPr lang="pt-BR" dirty="0"/>
          </a:p>
          <a:p>
            <a:pPr marL="400050" indent="-400050">
              <a:buAutoNum type="romanLcParenBoth"/>
            </a:pPr>
            <a:endParaRPr lang="pt-BR" dirty="0"/>
          </a:p>
          <a:p>
            <a:pPr algn="just"/>
            <a:r>
              <a:rPr lang="pt-BR" b="0" i="0" dirty="0">
                <a:solidFill>
                  <a:srgbClr val="000000"/>
                </a:solidFill>
                <a:effectLst/>
              </a:rPr>
              <a:t> </a:t>
            </a:r>
            <a:r>
              <a:rPr lang="pt-BR" dirty="0"/>
              <a:t>Confirmação do interesse do legislador em reforçar a necessidade de também no âmbito do processo de recuperação judicial, buscar-se a equalização do passivo fiscal, </a:t>
            </a:r>
            <a:r>
              <a:rPr lang="pt-BR" b="1" dirty="0"/>
              <a:t>o que deve ser controlado pelo juízo da recuperação, de forma indireta</a:t>
            </a:r>
            <a:r>
              <a:rPr lang="pt-BR" dirty="0"/>
              <a:t>.</a:t>
            </a:r>
          </a:p>
        </p:txBody>
      </p:sp>
      <p:sp>
        <p:nvSpPr>
          <p:cNvPr id="7" name="Espaço Reservado para Data 6">
            <a:extLst>
              <a:ext uri="{FF2B5EF4-FFF2-40B4-BE49-F238E27FC236}">
                <a16:creationId xmlns:a16="http://schemas.microsoft.com/office/drawing/2014/main" id="{3461D7E1-3034-7B66-AD07-635FC8886A9C}"/>
              </a:ext>
            </a:extLst>
          </p:cNvPr>
          <p:cNvSpPr>
            <a:spLocks noGrp="1"/>
          </p:cNvSpPr>
          <p:nvPr>
            <p:ph type="dt" sz="half" idx="10"/>
          </p:nvPr>
        </p:nvSpPr>
        <p:spPr/>
        <p:txBody>
          <a:bodyPr/>
          <a:lstStyle/>
          <a:p>
            <a:pPr rtl="0"/>
            <a:fld id="{05EA9A4D-5B4A-4536-B4F3-3781F06B7402}" type="datetime1">
              <a:rPr lang="pt-BR" smtClean="0"/>
              <a:t>13/10/2023</a:t>
            </a:fld>
            <a:endParaRPr lang="en-US" dirty="0"/>
          </a:p>
        </p:txBody>
      </p:sp>
    </p:spTree>
    <p:extLst>
      <p:ext uri="{BB962C8B-B14F-4D97-AF65-F5344CB8AC3E}">
        <p14:creationId xmlns:p14="http://schemas.microsoft.com/office/powerpoint/2010/main" val="3539350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574D62-B857-3D41-D25D-C5454B8CE875}"/>
              </a:ext>
            </a:extLst>
          </p:cNvPr>
          <p:cNvSpPr>
            <a:spLocks noGrp="1"/>
          </p:cNvSpPr>
          <p:nvPr>
            <p:ph type="title"/>
          </p:nvPr>
        </p:nvSpPr>
        <p:spPr/>
        <p:txBody>
          <a:bodyPr/>
          <a:lstStyle/>
          <a:p>
            <a:r>
              <a:rPr lang="pt-BR" dirty="0"/>
              <a:t>Tentativa de equalização do passivo fiscal na </a:t>
            </a:r>
            <a:r>
              <a:rPr lang="pt-BR" dirty="0" err="1"/>
              <a:t>lrf</a:t>
            </a:r>
            <a:endParaRPr lang="pt-BR" dirty="0"/>
          </a:p>
        </p:txBody>
      </p:sp>
      <p:sp>
        <p:nvSpPr>
          <p:cNvPr id="3" name="Espaço Reservado para Conteúdo 2">
            <a:extLst>
              <a:ext uri="{FF2B5EF4-FFF2-40B4-BE49-F238E27FC236}">
                <a16:creationId xmlns:a16="http://schemas.microsoft.com/office/drawing/2014/main" id="{2D3F4218-F048-C26C-F739-2A85FF12F393}"/>
              </a:ext>
            </a:extLst>
          </p:cNvPr>
          <p:cNvSpPr>
            <a:spLocks noGrp="1"/>
          </p:cNvSpPr>
          <p:nvPr>
            <p:ph idx="1"/>
          </p:nvPr>
        </p:nvSpPr>
        <p:spPr/>
        <p:txBody>
          <a:bodyPr>
            <a:noAutofit/>
          </a:bodyPr>
          <a:lstStyle/>
          <a:p>
            <a:pPr algn="just"/>
            <a:r>
              <a:rPr lang="pt-BR" sz="1500" b="0" i="0" dirty="0">
                <a:solidFill>
                  <a:schemeClr val="tx1"/>
                </a:solidFill>
                <a:effectLst/>
              </a:rPr>
              <a:t>Art. 68. As Fazendas Públicas e o Instituto Nacional do Seguro Social – INSS poderão deferir, nos termos da legislação específica, parcelamento de seus créditos, em sede de recuperação judicial, de acordo com os parâmetros estabelecidos na </a:t>
            </a:r>
            <a:r>
              <a:rPr lang="pt-BR" sz="1500" b="0" i="0" dirty="0">
                <a:solidFill>
                  <a:schemeClr val="tx1"/>
                </a:solidFill>
                <a:effectLst/>
                <a:hlinkClick r:id="rId2">
                  <a:extLst>
                    <a:ext uri="{A12FA001-AC4F-418D-AE19-62706E023703}">
                      <ahyp:hlinkClr xmlns:ahyp="http://schemas.microsoft.com/office/drawing/2018/hyperlinkcolor" val="tx"/>
                    </a:ext>
                  </a:extLst>
                </a:hlinkClick>
              </a:rPr>
              <a:t>Lei nº 5.172, de 25 de outubro de 1966 - Código Tributário Nacional.</a:t>
            </a:r>
            <a:endParaRPr lang="pt-BR" sz="1500" b="0" i="0" dirty="0">
              <a:solidFill>
                <a:schemeClr val="tx1"/>
              </a:solidFill>
              <a:effectLst/>
            </a:endParaRPr>
          </a:p>
          <a:p>
            <a:pPr marL="0" indent="0" algn="just">
              <a:buNone/>
            </a:pPr>
            <a:r>
              <a:rPr lang="pt-BR" sz="1500" b="0" i="0" dirty="0">
                <a:solidFill>
                  <a:schemeClr val="tx1"/>
                </a:solidFill>
                <a:effectLst/>
              </a:rPr>
              <a:t>Parágrafo único. As microempresas e empresas de pequeno porte farão jus a prazos 20% (vinte por cento) superiores àqueles regularmente concedidos às demais empresas. </a:t>
            </a:r>
          </a:p>
          <a:p>
            <a:endParaRPr lang="pt-BR" sz="1500" dirty="0">
              <a:solidFill>
                <a:schemeClr val="tx1"/>
              </a:solidFill>
            </a:endParaRPr>
          </a:p>
          <a:p>
            <a:pPr algn="just"/>
            <a:r>
              <a:rPr lang="pt-BR" sz="1500" b="0" i="0" dirty="0">
                <a:solidFill>
                  <a:schemeClr val="tx1"/>
                </a:solidFill>
                <a:effectLst/>
              </a:rPr>
              <a:t>Art. 57. Após a juntada aos autos do plano aprovado pela </a:t>
            </a:r>
            <a:r>
              <a:rPr lang="pt-BR" sz="1500" b="0" i="0" dirty="0" err="1">
                <a:solidFill>
                  <a:schemeClr val="tx1"/>
                </a:solidFill>
                <a:effectLst/>
              </a:rPr>
              <a:t>assembléia</a:t>
            </a:r>
            <a:r>
              <a:rPr lang="pt-BR" sz="1500" b="0" i="0" dirty="0">
                <a:solidFill>
                  <a:schemeClr val="tx1"/>
                </a:solidFill>
                <a:effectLst/>
              </a:rPr>
              <a:t>-geral de credores ou decorrido o prazo previsto no art. 55 desta Lei sem objeção de credores, o devedor apresentará certidões negativas de débitos tributários nos termos dos </a:t>
            </a:r>
            <a:r>
              <a:rPr lang="pt-BR" sz="1500" b="0" i="0" dirty="0" err="1">
                <a:solidFill>
                  <a:srgbClr val="6EAC1C"/>
                </a:solidFill>
                <a:effectLst/>
                <a:hlinkClick r:id="rId3">
                  <a:extLst>
                    <a:ext uri="{A12FA001-AC4F-418D-AE19-62706E023703}">
                      <ahyp:hlinkClr xmlns:ahyp="http://schemas.microsoft.com/office/drawing/2018/hyperlinkcolor" val="tx"/>
                    </a:ext>
                  </a:extLst>
                </a:hlinkClick>
              </a:rPr>
              <a:t>arts</a:t>
            </a:r>
            <a:r>
              <a:rPr lang="pt-BR" sz="1500" b="0" i="0" dirty="0">
                <a:solidFill>
                  <a:schemeClr val="tx1"/>
                </a:solidFill>
                <a:effectLst/>
                <a:hlinkClick r:id="rId3">
                  <a:extLst>
                    <a:ext uri="{A12FA001-AC4F-418D-AE19-62706E023703}">
                      <ahyp:hlinkClr xmlns:ahyp="http://schemas.microsoft.com/office/drawing/2018/hyperlinkcolor" val="tx"/>
                    </a:ext>
                  </a:extLst>
                </a:hlinkClick>
              </a:rPr>
              <a:t>. 151, </a:t>
            </a:r>
            <a:r>
              <a:rPr lang="pt-BR" sz="1500" b="0" i="0" dirty="0">
                <a:solidFill>
                  <a:schemeClr val="tx1"/>
                </a:solidFill>
                <a:effectLst/>
                <a:hlinkClick r:id="rId4">
                  <a:extLst>
                    <a:ext uri="{A12FA001-AC4F-418D-AE19-62706E023703}">
                      <ahyp:hlinkClr xmlns:ahyp="http://schemas.microsoft.com/office/drawing/2018/hyperlinkcolor" val="tx"/>
                    </a:ext>
                  </a:extLst>
                </a:hlinkClick>
              </a:rPr>
              <a:t>205, 206 da Lei nº 5.172, de 25 de outubro de 1966 </a:t>
            </a:r>
            <a:r>
              <a:rPr lang="pt-BR" sz="1500" b="0" i="0" dirty="0">
                <a:solidFill>
                  <a:schemeClr val="tx1"/>
                </a:solidFill>
                <a:effectLst/>
              </a:rPr>
              <a:t>- Código Tributário Nacional.</a:t>
            </a:r>
          </a:p>
          <a:p>
            <a:pPr algn="just"/>
            <a:endParaRPr lang="pt-BR" sz="1500" dirty="0">
              <a:solidFill>
                <a:schemeClr val="tx1"/>
              </a:solidFill>
            </a:endParaRPr>
          </a:p>
          <a:p>
            <a:pPr algn="just"/>
            <a:r>
              <a:rPr lang="pt-BR" sz="1500" b="0" i="0" dirty="0">
                <a:solidFill>
                  <a:srgbClr val="000000"/>
                </a:solidFill>
                <a:effectLst/>
              </a:rPr>
              <a:t> Art. 191-A, CTN. </a:t>
            </a:r>
            <a:r>
              <a:rPr lang="pt-BR" sz="1500" b="0" i="1" dirty="0">
                <a:solidFill>
                  <a:srgbClr val="000000"/>
                </a:solidFill>
                <a:effectLst/>
              </a:rPr>
              <a:t>“A concessão de recuperação judicial depende da apresentação da prova de quitação de todos os tributos, observado o disposto nos </a:t>
            </a:r>
            <a:r>
              <a:rPr lang="pt-BR" sz="1500" b="0" i="1" dirty="0" err="1">
                <a:solidFill>
                  <a:srgbClr val="000000"/>
                </a:solidFill>
                <a:effectLst/>
              </a:rPr>
              <a:t>arts</a:t>
            </a:r>
            <a:r>
              <a:rPr lang="pt-BR" sz="1500" b="0" i="1" dirty="0">
                <a:solidFill>
                  <a:srgbClr val="000000"/>
                </a:solidFill>
                <a:effectLst/>
              </a:rPr>
              <a:t>. 151, 205 e 206 desta Lei.”</a:t>
            </a:r>
          </a:p>
          <a:p>
            <a:pPr marL="0" indent="0">
              <a:buNone/>
            </a:pPr>
            <a:endParaRPr lang="pt-BR" sz="1500" dirty="0"/>
          </a:p>
        </p:txBody>
      </p:sp>
      <p:sp>
        <p:nvSpPr>
          <p:cNvPr id="4" name="Espaço Reservado para Data 3">
            <a:extLst>
              <a:ext uri="{FF2B5EF4-FFF2-40B4-BE49-F238E27FC236}">
                <a16:creationId xmlns:a16="http://schemas.microsoft.com/office/drawing/2014/main" id="{DDE22319-DA53-5A2D-EB4D-7316174A743A}"/>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24255391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22EB2A4-F996-F79D-4F77-AB518D030A3A}"/>
              </a:ext>
            </a:extLst>
          </p:cNvPr>
          <p:cNvSpPr>
            <a:spLocks noGrp="1"/>
          </p:cNvSpPr>
          <p:nvPr>
            <p:ph idx="1"/>
          </p:nvPr>
        </p:nvSpPr>
        <p:spPr>
          <a:xfrm>
            <a:off x="581192" y="437322"/>
            <a:ext cx="11029615" cy="5538028"/>
          </a:xfrm>
        </p:spPr>
        <p:txBody>
          <a:bodyPr>
            <a:normAutofit/>
          </a:bodyPr>
          <a:lstStyle/>
          <a:p>
            <a:pPr algn="just"/>
            <a:r>
              <a:rPr lang="pt-BR" dirty="0"/>
              <a:t>Uma das questões ainda não satisfatoriamente resolvidas, no plano legal, no tocante à recuperação judicial, diz respeito ao passivo fiscal da sociedade em crise. </a:t>
            </a:r>
            <a:r>
              <a:rPr lang="pt-BR" b="1" dirty="0"/>
              <a:t>Em função do princípio da indisponibilidade do interesse público, na lei tributária não se acomoda bem qualquer tipo de negocial do crédito fiscal</a:t>
            </a:r>
            <a:r>
              <a:rPr lang="pt-BR" dirty="0"/>
              <a:t>. É, assim, inteiramente irreconciliável com esse princípio de direito público a previsão, no campo de recuperação apresentado pelo devedor, de parcelamento ou abatimento do valor devido ao fisco, já que somente a lei pode estabelecer qualquer remissão do crédito tributário (CTN, art. 172). Por esta razão, a LF previu, no art. 68, uma “lei específica” que disciplinará o parcelamento dos débitos fiscais do empresário e da sociedade empresária em recuperação (Fábio Ulhoa Coelho – Comentários à  Lei de Falências e de Recuperação Judicial, 9º edição, fls.231/232)</a:t>
            </a:r>
          </a:p>
        </p:txBody>
      </p:sp>
      <p:sp>
        <p:nvSpPr>
          <p:cNvPr id="4" name="Espaço Reservado para Data 3">
            <a:extLst>
              <a:ext uri="{FF2B5EF4-FFF2-40B4-BE49-F238E27FC236}">
                <a16:creationId xmlns:a16="http://schemas.microsoft.com/office/drawing/2014/main" id="{65BC123C-1975-8EBE-F34F-9740E7EB574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2065828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2D3F4218-F048-C26C-F739-2A85FF12F393}"/>
              </a:ext>
            </a:extLst>
          </p:cNvPr>
          <p:cNvSpPr>
            <a:spLocks noGrp="1"/>
          </p:cNvSpPr>
          <p:nvPr>
            <p:ph idx="1"/>
          </p:nvPr>
        </p:nvSpPr>
        <p:spPr/>
        <p:txBody>
          <a:bodyPr>
            <a:normAutofit/>
          </a:bodyPr>
          <a:lstStyle/>
          <a:p>
            <a:pPr algn="just"/>
            <a:r>
              <a:rPr lang="pt-BR" sz="1800" b="0" i="0" dirty="0">
                <a:solidFill>
                  <a:schemeClr val="tx1"/>
                </a:solidFill>
                <a:effectLst/>
              </a:rPr>
              <a:t>Enunciado 55 da I Jornada de Direito Comercial: </a:t>
            </a:r>
            <a:r>
              <a:rPr lang="pt-BR" sz="1800" b="0" i="1" dirty="0">
                <a:solidFill>
                  <a:schemeClr val="tx1"/>
                </a:solidFill>
                <a:effectLst/>
              </a:rPr>
              <a:t>“O parcelamento de crédito tributário na recuperação judicial é um </a:t>
            </a:r>
            <a:r>
              <a:rPr lang="pt-BR" sz="1800" b="1" i="1" dirty="0">
                <a:solidFill>
                  <a:schemeClr val="tx1"/>
                </a:solidFill>
                <a:effectLst/>
              </a:rPr>
              <a:t>direito do contribuinte,</a:t>
            </a:r>
            <a:r>
              <a:rPr lang="pt-BR" sz="1800" b="1" i="1" dirty="0">
                <a:solidFill>
                  <a:schemeClr val="tx1"/>
                </a:solidFill>
              </a:rPr>
              <a:t> e não uma faculdade da Fazenda Pública, e, enquanto não for editada lei específica</a:t>
            </a:r>
            <a:r>
              <a:rPr lang="pt-BR" sz="1800" i="1" dirty="0">
                <a:solidFill>
                  <a:schemeClr val="tx1"/>
                </a:solidFill>
              </a:rPr>
              <a:t>, não é cabível a aplicação do disposto no art. 57 da Lei n. 11.101/2005 e no art. 191-A do CTN”</a:t>
            </a:r>
            <a:r>
              <a:rPr lang="pt-BR" sz="1800" dirty="0">
                <a:solidFill>
                  <a:schemeClr val="tx1"/>
                </a:solidFill>
              </a:rPr>
              <a:t>.</a:t>
            </a:r>
            <a:endParaRPr lang="pt-BR" b="0" i="0" dirty="0">
              <a:solidFill>
                <a:schemeClr val="tx1"/>
              </a:solidFill>
              <a:effectLst/>
            </a:endParaRPr>
          </a:p>
          <a:p>
            <a:pPr marL="0" indent="0">
              <a:buNone/>
            </a:pPr>
            <a:endParaRPr lang="pt-BR" dirty="0"/>
          </a:p>
        </p:txBody>
      </p:sp>
      <p:sp>
        <p:nvSpPr>
          <p:cNvPr id="4" name="Espaço Reservado para Data 3">
            <a:extLst>
              <a:ext uri="{FF2B5EF4-FFF2-40B4-BE49-F238E27FC236}">
                <a16:creationId xmlns:a16="http://schemas.microsoft.com/office/drawing/2014/main" id="{DDE22319-DA53-5A2D-EB4D-7316174A743A}"/>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4234386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algn="just"/>
            <a:r>
              <a:rPr lang="pt-BR" b="1" dirty="0"/>
              <a:t>1º MOMENTO - JURISPRUDÊNCIA</a:t>
            </a:r>
            <a:r>
              <a:rPr lang="pt-BR" dirty="0"/>
              <a:t>: a inexistência de legislação específica para parcelamento fez com que os tribunais entendessem que essa situação justificava afastamento da exigência do art. 57, LRF</a:t>
            </a:r>
          </a:p>
          <a:p>
            <a:pPr algn="just"/>
            <a:endParaRPr lang="pt-BR" b="1" dirty="0"/>
          </a:p>
          <a:p>
            <a:pPr marL="400050" indent="-400050" algn="just">
              <a:buAutoNum type="romanUcParenBoth"/>
            </a:pPr>
            <a:r>
              <a:rPr lang="pt-BR" b="1" dirty="0"/>
              <a:t>Inexistência de legislação específica:: </a:t>
            </a:r>
            <a:r>
              <a:rPr lang="pt-BR" dirty="0"/>
              <a:t>condições não eram aderentes à empresa em recuperação judicial (60 parcelas)</a:t>
            </a:r>
          </a:p>
          <a:p>
            <a:pPr marL="400050" indent="-400050" algn="just">
              <a:buAutoNum type="romanUcParenBoth"/>
            </a:pPr>
            <a:r>
              <a:rPr lang="pt-BR" dirty="0"/>
              <a:t>Parcelamento é direito da empresa em recuperação. </a:t>
            </a:r>
          </a:p>
          <a:p>
            <a:endParaRPr lang="pt-BR" dirty="0"/>
          </a:p>
          <a:p>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665878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fontScale="92500" lnSpcReduction="10000"/>
          </a:bodyPr>
          <a:lstStyle/>
          <a:p>
            <a:pPr marL="0" indent="0">
              <a:buNone/>
            </a:pPr>
            <a:endParaRPr lang="pt-BR" sz="1800" dirty="0"/>
          </a:p>
          <a:p>
            <a:pPr marL="0" indent="0" algn="just">
              <a:buNone/>
            </a:pPr>
            <a:r>
              <a:rPr lang="pt-BR" sz="1800" b="0" i="0" dirty="0">
                <a:effectLst/>
                <a:latin typeface="Franklin Gothic Book" panose="020B0503020102020204" pitchFamily="34" charset="0"/>
              </a:rPr>
              <a:t>DIREITO EMPRESARIAL E TRIBUTÁRIO. RECURSO ESPECIAL. RECUPERAÇÃO JUDICIAL. EXIGÊNCIA DE QUE A EMPRESA RECUPERANDA COMPROVE SUA REGULARIDADE TRIBUTÁRIA. ART. 57 DA LEI N. 11.101/2005 ( LRF) E ART. 191-A DO CÓDIGO TRIBUTÁRIO NACIONAL ( CTN). INOPERÂNCIA DOS MENCIONADOS DISPOSITIVOS. INEXISTÊNCIA DE LEI ESPECÍFICA A DISCIPLINAR O PARCELAMENTO DA DÍVIDA FISCAL E PREVIDENCIÁRIA DE EMPRESAS EM RECUPERAÇÃO JUDICIAL. 1. O art. 47 serve como um norte a guiar a operacionalidade da recuperação judicial, sempre com vistas ao desígnio do instituto, que é "viabilizar a superação da situação de crise econômico-financeira do devedor, a fim de permitir a manutenção da fonte produtora, do emprego dos trabalhadores e dos interesses dos credores, promovendo, assim, a preservação da empresa, sua função social e o estímulo à atividade econômica". 2. O art. 57 da Lei n. 11.101/2005 e o art. 191-A do CTN devem ser interpretados à luz das novas diretrizes traçadas pelo legislador para as dívidas tributárias, com vistas, notadamente, à previsão legal de parcelamento do crédito tributário em benefício da empresa em recuperação, que é causa de suspensão da exigibilidade do tributo, nos termos do art. 151, inciso VI, do CTN. 3. </a:t>
            </a:r>
            <a:r>
              <a:rPr lang="pt-BR" sz="1800" b="1" i="0" dirty="0">
                <a:effectLst/>
                <a:latin typeface="Franklin Gothic Book" panose="020B0503020102020204" pitchFamily="34" charset="0"/>
              </a:rPr>
              <a:t>O parcelamento tributário é </a:t>
            </a:r>
            <a:r>
              <a:rPr lang="pt-BR" sz="1800" b="1" i="0" u="sng" dirty="0">
                <a:effectLst/>
                <a:latin typeface="Franklin Gothic Book" panose="020B0503020102020204" pitchFamily="34" charset="0"/>
              </a:rPr>
              <a:t>direito da empresa em recuperação judicial</a:t>
            </a:r>
            <a:r>
              <a:rPr lang="pt-BR" sz="1800" b="1" i="0" dirty="0">
                <a:effectLst/>
                <a:latin typeface="Franklin Gothic Book" panose="020B0503020102020204" pitchFamily="34" charset="0"/>
              </a:rPr>
              <a:t> que conduz a situação de regularidade fiscal, de modo que eventual descumprimento do que dispõe o art. 57 da LRF só pode ser atribuído, ao menos imediatamente e por ora, à ausência de legislação específica que discipline o parcelamento em sede de recuperação judicial</a:t>
            </a:r>
            <a:r>
              <a:rPr lang="pt-BR" sz="1800" b="0" i="0" dirty="0">
                <a:effectLst/>
                <a:latin typeface="Franklin Gothic Book" panose="020B0503020102020204" pitchFamily="34" charset="0"/>
              </a:rPr>
              <a:t>, não constituindo ônus do contribuinte, enquanto se fizer inerte o legislador, a apresentação de certidões de regularidade fiscal para que lhe seja concedida a recuperação. 4. Recurso especial não provido. (STJ - </a:t>
            </a:r>
            <a:r>
              <a:rPr lang="pt-BR" sz="1800" b="1" i="0" u="sng" dirty="0" err="1">
                <a:effectLst/>
                <a:latin typeface="Franklin Gothic Book" panose="020B0503020102020204" pitchFamily="34" charset="0"/>
              </a:rPr>
              <a:t>REsp</a:t>
            </a:r>
            <a:r>
              <a:rPr lang="pt-BR" sz="1800" b="1" i="0" u="sng" dirty="0">
                <a:effectLst/>
                <a:latin typeface="Franklin Gothic Book" panose="020B0503020102020204" pitchFamily="34" charset="0"/>
              </a:rPr>
              <a:t>: 1187404 MT 2010/0054048-4</a:t>
            </a:r>
            <a:r>
              <a:rPr lang="pt-BR" sz="1800" b="0" i="0" dirty="0">
                <a:effectLst/>
                <a:latin typeface="Franklin Gothic Book" panose="020B0503020102020204" pitchFamily="34" charset="0"/>
              </a:rPr>
              <a:t>, Relator: Ministro LUIS FELIPE SALOMÃO, Data de Julgamento: 19/06/2013, CE - CORTE ESPECIAL, Data de Publicação: </a:t>
            </a:r>
            <a:r>
              <a:rPr lang="pt-BR" sz="1800" b="0" i="0" dirty="0" err="1">
                <a:effectLst/>
                <a:latin typeface="Franklin Gothic Book" panose="020B0503020102020204" pitchFamily="34" charset="0"/>
              </a:rPr>
              <a:t>DJe</a:t>
            </a:r>
            <a:r>
              <a:rPr lang="pt-BR" sz="1800" b="0" i="0" dirty="0">
                <a:effectLst/>
                <a:latin typeface="Franklin Gothic Book" panose="020B0503020102020204" pitchFamily="34" charset="0"/>
              </a:rPr>
              <a:t> 21/08/2013)</a:t>
            </a:r>
          </a:p>
          <a:p>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258643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fontScale="92500" lnSpcReduction="20000"/>
          </a:bodyPr>
          <a:lstStyle/>
          <a:p>
            <a:r>
              <a:rPr lang="pt-BR" b="1" dirty="0"/>
              <a:t>2º MOMENTO DA JURISPRUDÊNCIA </a:t>
            </a:r>
            <a:r>
              <a:rPr lang="pt-BR" dirty="0"/>
              <a:t>: </a:t>
            </a:r>
            <a:r>
              <a:rPr lang="pt-BR" b="1" dirty="0"/>
              <a:t>edição da Lei nº 13.043/2014 </a:t>
            </a:r>
            <a:r>
              <a:rPr lang="pt-BR" dirty="0"/>
              <a:t>– em âmbito </a:t>
            </a:r>
            <a:r>
              <a:rPr lang="pt-BR" b="1" dirty="0"/>
              <a:t>federal </a:t>
            </a:r>
            <a:r>
              <a:rPr lang="pt-BR" dirty="0"/>
              <a:t>foi criado parcelamento específico para as </a:t>
            </a:r>
            <a:r>
              <a:rPr lang="pt-BR" dirty="0" err="1"/>
              <a:t>recuperandas</a:t>
            </a:r>
            <a:r>
              <a:rPr lang="pt-BR" dirty="0"/>
              <a:t> no art. 10-A da Lei nº 10.522/02. </a:t>
            </a:r>
          </a:p>
          <a:p>
            <a:endParaRPr lang="pt-BR" dirty="0"/>
          </a:p>
          <a:p>
            <a:pPr algn="just"/>
            <a:r>
              <a:rPr lang="pt-BR" dirty="0"/>
              <a:t>Condições do parcelamento não eram compatíveis com situação da empresa em recuperação judicial: 84 parcelas, sem previsão de descontos sobre os valores devidos e a necessidade de inclusão de todos os débitos da </a:t>
            </a:r>
            <a:r>
              <a:rPr lang="pt-BR" dirty="0" err="1"/>
              <a:t>recuperanda</a:t>
            </a:r>
            <a:r>
              <a:rPr lang="pt-BR" dirty="0"/>
              <a:t>, mesmo que estivessem sendo discutidos judicialmente e com exigibilidade suspensa. </a:t>
            </a:r>
          </a:p>
          <a:p>
            <a:pPr algn="just"/>
            <a:endParaRPr lang="pt-BR" dirty="0"/>
          </a:p>
          <a:p>
            <a:pPr algn="just"/>
            <a:r>
              <a:rPr lang="pt-BR" dirty="0"/>
              <a:t>Jurisprudência detecta “</a:t>
            </a:r>
            <a:r>
              <a:rPr lang="pt-BR" b="1" dirty="0"/>
              <a:t>antinomia</a:t>
            </a:r>
            <a:r>
              <a:rPr lang="pt-BR" dirty="0"/>
              <a:t>”(conflito entre princípio da preservação da empresa e o privilégio do crédito tributário), concluindo que, aplicando-se o princípio da </a:t>
            </a:r>
            <a:r>
              <a:rPr lang="pt-BR" b="1" dirty="0"/>
              <a:t>proporcionalidade</a:t>
            </a:r>
            <a:r>
              <a:rPr lang="pt-BR" dirty="0"/>
              <a:t>, prevalece o primeiro.</a:t>
            </a:r>
          </a:p>
          <a:p>
            <a:pPr algn="just"/>
            <a:endParaRPr lang="pt-BR" dirty="0"/>
          </a:p>
          <a:p>
            <a:pPr marL="400050" indent="-400050" algn="just">
              <a:buAutoNum type="romanLcParenBoth"/>
            </a:pPr>
            <a:r>
              <a:rPr lang="pt-BR" b="0" i="0" dirty="0">
                <a:effectLst/>
                <a:latin typeface="Franklin Gothic Book" panose="020B0503020102020204" pitchFamily="34" charset="0"/>
              </a:rPr>
              <a:t>Não é meio adequado para </a:t>
            </a:r>
            <a:r>
              <a:rPr lang="pt-BR" dirty="0">
                <a:latin typeface="Franklin Gothic Book" panose="020B0503020102020204" pitchFamily="34" charset="0"/>
              </a:rPr>
              <a:t>o fim objetivado (garantir o adimplemento do crédito;</a:t>
            </a:r>
          </a:p>
          <a:p>
            <a:pPr marL="400050" indent="-400050" algn="just">
              <a:buAutoNum type="romanLcParenBoth"/>
            </a:pPr>
            <a:r>
              <a:rPr lang="pt-BR" dirty="0">
                <a:latin typeface="Franklin Gothic Book" panose="020B0503020102020204" pitchFamily="34" charset="0"/>
              </a:rPr>
              <a:t>Não é meio necessário para  alcançar finalidade, pois, ao impedir a concessão da RJ ao devedor em situação fiscal irregular, impõe dificuldade ainda maior ao Fisco (em caso de falência, está em 3º lugar na ordem de preferência dos créditos concursais);</a:t>
            </a:r>
          </a:p>
          <a:p>
            <a:pPr marL="400050" indent="-400050" algn="just">
              <a:buAutoNum type="romanLcParenBoth"/>
            </a:pPr>
            <a:r>
              <a:rPr lang="pt-BR" i="0" dirty="0">
                <a:effectLst/>
                <a:latin typeface="Franklin Gothic Book" panose="020B0503020102020204" pitchFamily="34" charset="0"/>
              </a:rPr>
              <a:t>é meio d</a:t>
            </a:r>
            <a:r>
              <a:rPr lang="pt-BR" i="0" dirty="0">
                <a:effectLst/>
              </a:rPr>
              <a:t>esnecessário de cobrança de dívida fiscal, pois a RJ não suspende a execução fiscal em andamento;</a:t>
            </a:r>
          </a:p>
          <a:p>
            <a:pPr marL="400050" indent="-400050" algn="just">
              <a:buAutoNum type="romanLcParenBoth"/>
            </a:pPr>
            <a:r>
              <a:rPr lang="pt-BR" b="0" i="0" dirty="0">
                <a:solidFill>
                  <a:srgbClr val="1A1A1A"/>
                </a:solidFill>
                <a:effectLst/>
              </a:rPr>
              <a:t>os tribunais superiores já consolidaram o entendimento que a Fazenda Pública não pode criar óbices ao livre exercício da atividade econômica (artigo 170, CF) como meio coercitivo para cobrança de tributos (Súmulas 70, 3.323 e 547/STF e 127/STJ).</a:t>
            </a:r>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2880733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F58AC18-6E55-FD20-0231-7DE70A6046C0}"/>
              </a:ext>
            </a:extLst>
          </p:cNvPr>
          <p:cNvSpPr>
            <a:spLocks noGrp="1"/>
          </p:cNvSpPr>
          <p:nvPr>
            <p:ph idx="1"/>
          </p:nvPr>
        </p:nvSpPr>
        <p:spPr>
          <a:xfrm>
            <a:off x="581192" y="662609"/>
            <a:ext cx="11029615" cy="5883965"/>
          </a:xfrm>
        </p:spPr>
        <p:txBody>
          <a:bodyPr>
            <a:normAutofit fontScale="85000" lnSpcReduction="20000"/>
          </a:bodyPr>
          <a:lstStyle/>
          <a:p>
            <a:pPr algn="just"/>
            <a:r>
              <a:rPr lang="pt-BR" b="0" i="0" dirty="0">
                <a:effectLst/>
                <a:latin typeface="Franklin Gothic Book" panose="020B0503020102020204" pitchFamily="34" charset="0"/>
              </a:rPr>
              <a:t>RECURSO ESPECIAL. RECUPERAÇÃO JUDICIAL. CERTIDÕES NEGATIVAS DE DÉBITOS TRIBUTÁRIOS. ART. 57 DA LEI 11.101/05 E ART. 191-A DO CTN. EXIGÊNCIA INCOMPATÍVEL COM A FINALIDADE DO INSTITUTO. PRINCÍPIO DA PRESERVAÇÃO DA EMPRESA E FUNÇÃO SOCIAL. APLICAÇÃO DO POSTULADO DA PROPORCIONALIDADE. INTERPRETAÇÃO SISTEMÁTICA DA LEI 11.101/05. 1. Recuperação judicial distribuída em 18/12/2015. Recurso especial interposto em 6/12/2018. Autos conclusos à Relatora em 30/1/2020. 2. O propósito recursal é definir se a apresentação das certidões negativas de débitos tributários constitui requisito obrigatório para concessão da recuperação judicial do devedor. 3.</a:t>
            </a:r>
            <a:r>
              <a:rPr lang="pt-BR" b="1" i="0" dirty="0">
                <a:effectLst/>
                <a:latin typeface="Franklin Gothic Book" panose="020B0503020102020204" pitchFamily="34" charset="0"/>
              </a:rPr>
              <a:t> O enunciado normativo do art. 47 da Lei 11.101/05 guia, em termos principiológicos, a operacionalidade da recuperação judicial, estatuindo como finalidade desse instituto a viabilização da superação da situação de crise econômico-financeira do devedor, a permitir a manutenção da fonte produtora, do emprego dos trabalhadores e dos interesses dos credores, promovendo, assim, a preservação da empresa, sua função social e o estímulo à atividade econômica</a:t>
            </a:r>
            <a:r>
              <a:rPr lang="pt-BR" b="0" i="0" dirty="0">
                <a:effectLst/>
                <a:latin typeface="Franklin Gothic Book" panose="020B0503020102020204" pitchFamily="34" charset="0"/>
              </a:rPr>
              <a:t>. Precedente. 4. A realidade econômica do País revela que as sociedades empresárias em crise usualmente possuem débitos fiscais em aberto, podendo-se afirmar que as obrigações dessa natureza são as que em primeiro lugar deixam de ser adimplidas, sobretudo quando se considera a elevada carga tributária e a complexidade do sistema atual. 5. </a:t>
            </a:r>
            <a:r>
              <a:rPr lang="pt-BR" b="1" i="0" dirty="0">
                <a:effectLst/>
                <a:latin typeface="Franklin Gothic Book" panose="020B0503020102020204" pitchFamily="34" charset="0"/>
              </a:rPr>
              <a:t>Diante desse contexto, a apresentação de certidões negativa de débitos tributários pelo devedor que busca, no Judiciário, o soerguimento de sua empresa encerra circunstância de difícil cumprimento. 6. Dada a existência de aparente antinomia entre a norma do art. 57 da LFRE e o princípio insculpido em seu art. 47 (preservação da empresa), a exigência de comprovação da regularidade fiscal do devedor para concessão do benefício recuperatório deve ser interpretada à luz do postulado da proporcionalidade</a:t>
            </a:r>
            <a:r>
              <a:rPr lang="pt-BR" b="0" i="0" dirty="0">
                <a:effectLst/>
                <a:latin typeface="Franklin Gothic Book" panose="020B0503020102020204" pitchFamily="34" charset="0"/>
              </a:rPr>
              <a:t>. 7. Atuando como conformador da ação estatal, tal postulado exige que a medida restritiva de direitos figure como adequada para o fomento do objetivo perseguido pela norma que a veicula, além de se revelar necessária para garantia da efetividade do direito tutelado e de guardar equilíbrio no que concerne à realização dos fins almejados (proporcionalidade em sentido estrito). 8. Hipótese concreta em que </a:t>
            </a:r>
            <a:r>
              <a:rPr lang="pt-BR" b="1" i="0" u="sng" dirty="0">
                <a:effectLst/>
                <a:latin typeface="Franklin Gothic Book" panose="020B0503020102020204" pitchFamily="34" charset="0"/>
              </a:rPr>
              <a:t>a exigência legal não se mostra adequada para o fim por ela objetivado - garantir o adimplemento do crédito tributário -, tampouco se afigura necessária para o alcance dessa finalidade</a:t>
            </a:r>
            <a:r>
              <a:rPr lang="pt-BR" b="0" i="0" dirty="0">
                <a:effectLst/>
                <a:latin typeface="Franklin Gothic Book" panose="020B0503020102020204" pitchFamily="34" charset="0"/>
              </a:rPr>
              <a:t>: (i) </a:t>
            </a:r>
            <a:r>
              <a:rPr lang="pt-BR" b="1" i="0" u="sng" dirty="0">
                <a:effectLst/>
                <a:latin typeface="Franklin Gothic Book" panose="020B0503020102020204" pitchFamily="34" charset="0"/>
              </a:rPr>
              <a:t>i</a:t>
            </a:r>
            <a:r>
              <a:rPr lang="pt-BR" b="1" u="sng" dirty="0">
                <a:latin typeface="Franklin Gothic Book" panose="020B0503020102020204" pitchFamily="34" charset="0"/>
              </a:rPr>
              <a:t>nadequada porque, ao impedir a concessão da recuperação judicial do devedor em situação fiscal irregular, acaba impondo uma dificuldade ainda maior ao Fisco</a:t>
            </a:r>
            <a:r>
              <a:rPr lang="pt-BR" b="1" i="0" dirty="0">
                <a:effectLst/>
                <a:latin typeface="Franklin Gothic Book" panose="020B0503020102020204" pitchFamily="34" charset="0"/>
              </a:rPr>
              <a:t> à vista da classificação do crédito tributário, na hipótese de falência, em terceiro lugar na ordem de preferências</a:t>
            </a:r>
            <a:r>
              <a:rPr lang="pt-BR" b="0" i="0" dirty="0">
                <a:effectLst/>
                <a:latin typeface="Franklin Gothic Book" panose="020B0503020102020204" pitchFamily="34" charset="0"/>
              </a:rPr>
              <a:t>; (</a:t>
            </a:r>
            <a:r>
              <a:rPr lang="pt-BR" b="0" i="0" dirty="0" err="1">
                <a:effectLst/>
                <a:latin typeface="Franklin Gothic Book" panose="020B0503020102020204" pitchFamily="34" charset="0"/>
              </a:rPr>
              <a:t>ii</a:t>
            </a:r>
            <a:r>
              <a:rPr lang="pt-BR" b="0" i="0" dirty="0">
                <a:effectLst/>
                <a:latin typeface="Franklin Gothic Book" panose="020B0503020102020204" pitchFamily="34" charset="0"/>
              </a:rPr>
              <a:t>) </a:t>
            </a:r>
            <a:r>
              <a:rPr lang="pt-BR" b="1" i="0" u="sng" dirty="0">
                <a:effectLst/>
                <a:latin typeface="Franklin Gothic Book" panose="020B0503020102020204" pitchFamily="34" charset="0"/>
              </a:rPr>
              <a:t>desnecessária porque os meios de cobrança das dívidas de natureza fiscal não se suspendem com o deferimento do pedido de soerguimento.</a:t>
            </a:r>
            <a:r>
              <a:rPr lang="pt-BR" b="0" i="0" dirty="0">
                <a:effectLst/>
                <a:latin typeface="Franklin Gothic Book" panose="020B0503020102020204" pitchFamily="34" charset="0"/>
              </a:rPr>
              <a:t> Doutrina. 9. Consoante já percebido pela Corte Especial do STJ, a persistir a interpretação literal do art. 57 da LFRE, inviabilizar-se-ia toda e qualquer recuperação judicial (</a:t>
            </a:r>
            <a:r>
              <a:rPr lang="pt-BR" b="0" i="0" dirty="0" err="1">
                <a:effectLst/>
                <a:latin typeface="Franklin Gothic Book" panose="020B0503020102020204" pitchFamily="34" charset="0"/>
              </a:rPr>
              <a:t>REsp</a:t>
            </a:r>
            <a:r>
              <a:rPr lang="pt-BR" b="0" i="0" dirty="0">
                <a:effectLst/>
                <a:latin typeface="Franklin Gothic Book" panose="020B0503020102020204" pitchFamily="34" charset="0"/>
              </a:rPr>
              <a:t> 1.187.404/MT). 10. Assim, de se concluir que os motivos que fundamentam a exigência da comprovação da regularidade fiscal do devedor (assentados no privilégio do crédito tributário), não tem peso suficiente - sobretudo em função da relevância da função social da empresa e do princípio que objetiva sua preservação - para preponderar sobre o direito do devedor de buscar no processo de soerguimento a superação da crise econômico-financeira que o acomete. RECURSO ESPECIAL NÃO PROVIDO.(STJ - </a:t>
            </a:r>
            <a:r>
              <a:rPr lang="pt-BR" b="0" i="0" dirty="0" err="1">
                <a:effectLst/>
                <a:latin typeface="Franklin Gothic Book" panose="020B0503020102020204" pitchFamily="34" charset="0"/>
              </a:rPr>
              <a:t>REsp</a:t>
            </a:r>
            <a:r>
              <a:rPr lang="pt-BR" b="0" i="0" dirty="0">
                <a:effectLst/>
                <a:latin typeface="Franklin Gothic Book" panose="020B0503020102020204" pitchFamily="34" charset="0"/>
              </a:rPr>
              <a:t>: 1864625 SP 2019/0294631-9, Relator: Ministra NANCY ANDRIGHI, Data de Julgamento: 23/06/2020, T3 - TERCEIRA TURMA, Data de Publicação: </a:t>
            </a:r>
            <a:r>
              <a:rPr lang="pt-BR" b="0" i="0" dirty="0" err="1">
                <a:effectLst/>
                <a:latin typeface="Franklin Gothic Book" panose="020B0503020102020204" pitchFamily="34" charset="0"/>
              </a:rPr>
              <a:t>DJe</a:t>
            </a:r>
            <a:r>
              <a:rPr lang="pt-BR" b="0" i="0" dirty="0">
                <a:effectLst/>
                <a:latin typeface="Franklin Gothic Book" panose="020B0503020102020204" pitchFamily="34" charset="0"/>
              </a:rPr>
              <a:t> 26/06/2020)</a:t>
            </a:r>
          </a:p>
          <a:p>
            <a:endParaRPr lang="pt-BR" dirty="0"/>
          </a:p>
        </p:txBody>
      </p:sp>
      <p:sp>
        <p:nvSpPr>
          <p:cNvPr id="4" name="Espaço Reservado para Data 3">
            <a:extLst>
              <a:ext uri="{FF2B5EF4-FFF2-40B4-BE49-F238E27FC236}">
                <a16:creationId xmlns:a16="http://schemas.microsoft.com/office/drawing/2014/main" id="{8EDEBF3B-C46B-4696-E7B1-006FC2378644}"/>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1772796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581192" y="1479471"/>
            <a:ext cx="11029615" cy="4669537"/>
          </a:xfrm>
        </p:spPr>
        <p:txBody>
          <a:bodyPr>
            <a:normAutofit fontScale="92500" lnSpcReduction="10000"/>
          </a:bodyPr>
          <a:lstStyle/>
          <a:p>
            <a:pPr marL="342900" lvl="0" indent="-342900">
              <a:buFont typeface="Wingdings" panose="05000000000000000000" pitchFamily="2" charset="2"/>
              <a:buChar char=""/>
            </a:pPr>
            <a:r>
              <a:rPr lang="pt-BR" sz="3200" b="1" dirty="0">
                <a:solidFill>
                  <a:srgbClr val="000000"/>
                </a:solidFill>
                <a:latin typeface="+mj-lt"/>
                <a:ea typeface="Times New Roman" panose="02020603050405020304" pitchFamily="18" charset="0"/>
              </a:rPr>
              <a:t>Princípios orientadores da Insolvência</a:t>
            </a:r>
          </a:p>
          <a:p>
            <a:pPr marL="0" lvl="0" indent="0">
              <a:buNone/>
            </a:pPr>
            <a:endParaRPr lang="pt-BR" sz="1800" dirty="0">
              <a:effectLst/>
              <a:ea typeface="Times New Roman" panose="02020603050405020304" pitchFamily="18" charset="0"/>
            </a:endParaRPr>
          </a:p>
          <a:p>
            <a:r>
              <a:rPr lang="pt-BR" b="1" dirty="0"/>
              <a:t>Tutela do Crédito</a:t>
            </a:r>
          </a:p>
          <a:p>
            <a:endParaRPr lang="pt-BR" dirty="0"/>
          </a:p>
          <a:p>
            <a:pPr marL="0" indent="0" algn="just">
              <a:buNone/>
            </a:pPr>
            <a:r>
              <a:rPr lang="pt-BR" dirty="0"/>
              <a:t>“Em paralelo e não de menor irrelevância, identifica-se presente nos procedimentos concursais anteriormente referidos, também o princípio da tutela do crédito. Deixe-se bem vincado: </a:t>
            </a:r>
            <a:r>
              <a:rPr lang="pt-BR" b="1" u="sng" dirty="0"/>
              <a:t>não é a proteção do direito de cada credor individualmente considerado que é objeto de tutela pelo direito da insolvência, mas de todo o sistema de crédito, rigorosamente necessário a fluidez do desenvolvimento da ‘Ordem Econômica e Financeira’</a:t>
            </a:r>
            <a:r>
              <a:rPr lang="pt-BR" dirty="0"/>
              <a:t>, tal como previsto pelo art. 170 da CF/88. É nesse sentido que se afirma que as regras que integram um sistema de insolvência – ao tentar equilibrar tutela de crédito e preservação da empresa - são uma estratégia de política pública, como afirma Elizabeth Warren. Desse modo, </a:t>
            </a:r>
            <a:r>
              <a:rPr lang="pt-BR" b="1" dirty="0"/>
              <a:t>os princípios da preservação da empresa e da tutela do crédito – ambos em igual patamar de relevância em qualquer processo concursal – exigem que a lógica do julgador na apreciação dos conflitos entre os agentes econômicos envolvidos em tais processos seja presidido por um êxito de caráter publicístico</a:t>
            </a:r>
            <a:r>
              <a:rPr lang="pt-BR" dirty="0"/>
              <a:t>.” (Coordenação MONTEIRO, Andre Luiz, VERÇOSA, Fabiane, FONSECA, Geraldo. PUGLIESI, Adriana Valéria. Princípio da Competência-Competência, Recuperação Judicial e Falência. In Arbitragem, Mediação, Falência e Recuperação – Resolução de Disputadas na Empresa em Crise Revista dos Tribunais. fl. 326)</a:t>
            </a: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41177579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F58AC18-6E55-FD20-0231-7DE70A6046C0}"/>
              </a:ext>
            </a:extLst>
          </p:cNvPr>
          <p:cNvSpPr>
            <a:spLocks noGrp="1"/>
          </p:cNvSpPr>
          <p:nvPr>
            <p:ph idx="1"/>
          </p:nvPr>
        </p:nvSpPr>
        <p:spPr>
          <a:xfrm>
            <a:off x="581192" y="662609"/>
            <a:ext cx="11029615" cy="5883965"/>
          </a:xfrm>
        </p:spPr>
        <p:txBody>
          <a:bodyPr>
            <a:normAutofit/>
          </a:bodyPr>
          <a:lstStyle/>
          <a:p>
            <a:pPr algn="just"/>
            <a:r>
              <a:rPr lang="pt-BR" sz="1800" dirty="0">
                <a:solidFill>
                  <a:srgbClr val="000000"/>
                </a:solidFill>
                <a:effectLst/>
                <a:ea typeface="Times New Roman" panose="02020603050405020304" pitchFamily="18" charset="0"/>
              </a:rPr>
              <a:t>O Supremo Tribunal Federal teve a oportunidade de analisar a questão no pedido de liminar formulado na </a:t>
            </a:r>
            <a:r>
              <a:rPr lang="pt-BR" sz="1800" b="1" dirty="0">
                <a:solidFill>
                  <a:srgbClr val="000000"/>
                </a:solidFill>
                <a:effectLst/>
                <a:ea typeface="Times New Roman" panose="02020603050405020304" pitchFamily="18" charset="0"/>
              </a:rPr>
              <a:t>Medida Cautelar na Reclamação Constitucional n. 43.169/SP, que teve como objeto a decisão proferida no </a:t>
            </a:r>
            <a:r>
              <a:rPr lang="pt-BR" sz="1800" b="1" dirty="0" err="1">
                <a:solidFill>
                  <a:srgbClr val="000000"/>
                </a:solidFill>
                <a:effectLst/>
                <a:ea typeface="Times New Roman" panose="02020603050405020304" pitchFamily="18" charset="0"/>
              </a:rPr>
              <a:t>REsp</a:t>
            </a:r>
            <a:r>
              <a:rPr lang="pt-BR" sz="1800" b="1" dirty="0">
                <a:solidFill>
                  <a:srgbClr val="000000"/>
                </a:solidFill>
                <a:effectLst/>
                <a:ea typeface="Times New Roman" panose="02020603050405020304" pitchFamily="18" charset="0"/>
              </a:rPr>
              <a:t> n. 1.864.625/SP</a:t>
            </a:r>
            <a:r>
              <a:rPr lang="pt-BR" sz="1800" dirty="0">
                <a:solidFill>
                  <a:srgbClr val="000000"/>
                </a:solidFill>
                <a:effectLst/>
                <a:ea typeface="Times New Roman" panose="02020603050405020304" pitchFamily="18" charset="0"/>
              </a:rPr>
              <a:t>, tendo o </a:t>
            </a:r>
            <a:r>
              <a:rPr lang="pt-BR" sz="1800" b="1" dirty="0">
                <a:solidFill>
                  <a:srgbClr val="000000"/>
                </a:solidFill>
                <a:effectLst/>
                <a:ea typeface="Times New Roman" panose="02020603050405020304" pitchFamily="18" charset="0"/>
              </a:rPr>
              <a:t>Ministro Luiz Fux deferido a liminar para sobrestar os efeitos da decisão prolatada pelo Superior Tribunal de Justiça no referido recurso especial, aplicando-se o contido nos artigos 57 da lei 11.101/2005, e 191-A do CTN</a:t>
            </a:r>
            <a:r>
              <a:rPr lang="pt-BR" sz="1800" dirty="0">
                <a:solidFill>
                  <a:srgbClr val="000000"/>
                </a:solidFill>
                <a:effectLst/>
                <a:ea typeface="Times New Roman" panose="02020603050405020304" pitchFamily="18" charset="0"/>
              </a:rPr>
              <a:t>, até o julgamento final da referida Reclamação, já que a aplicação do art. 57 da lei 11.101/2005 teria sido afastada com fundamento no princípio da proporcionalidade, por meio do exercício do controle difuso de constitucionalidade, sem que a Corte Especial, que seria a competente, tivesse analisado a questão (cláusula de reserva de plenário). Em acréscimo, registrou que a mora legislativa em relação ao parcelamento específico a que faz menção o art. 68 da lei 11.101/2005 havia sido sanada com a edição da lei 13.043/2014.</a:t>
            </a:r>
            <a:endParaRPr lang="pt-BR" sz="1800" dirty="0">
              <a:effectLst/>
              <a:ea typeface="Times New Roman" panose="02020603050405020304" pitchFamily="18" charset="0"/>
            </a:endParaRPr>
          </a:p>
          <a:p>
            <a:pPr algn="just"/>
            <a:endParaRPr lang="pt-BR" sz="1800" dirty="0">
              <a:effectLst/>
              <a:ea typeface="Times New Roman" panose="02020603050405020304" pitchFamily="18" charset="0"/>
            </a:endParaRPr>
          </a:p>
          <a:p>
            <a:r>
              <a:rPr lang="pt-BR" sz="1800" dirty="0">
                <a:solidFill>
                  <a:srgbClr val="000000"/>
                </a:solidFill>
                <a:effectLst/>
                <a:ea typeface="Calibri" panose="020F0502020204030204" pitchFamily="34" charset="0"/>
                <a:cs typeface="Times New Roman" panose="02020603050405020304" pitchFamily="18" charset="0"/>
              </a:rPr>
              <a:t>Contudo, essa </a:t>
            </a:r>
            <a:r>
              <a:rPr lang="pt-BR" sz="1800" b="1" dirty="0">
                <a:solidFill>
                  <a:srgbClr val="000000"/>
                </a:solidFill>
                <a:effectLst/>
                <a:ea typeface="Calibri" panose="020F0502020204030204" pitchFamily="34" charset="0"/>
                <a:cs typeface="Times New Roman" panose="02020603050405020304" pitchFamily="18" charset="0"/>
              </a:rPr>
              <a:t>Reclamação Constitucional foi redistribuída ao Ministro Dias Toffoli, que acabou negando-lhe seguimento</a:t>
            </a:r>
            <a:r>
              <a:rPr lang="pt-BR" sz="1800" dirty="0">
                <a:solidFill>
                  <a:srgbClr val="000000"/>
                </a:solidFill>
                <a:effectLst/>
                <a:ea typeface="Calibri" panose="020F0502020204030204" pitchFamily="34" charset="0"/>
                <a:cs typeface="Times New Roman" panose="02020603050405020304" pitchFamily="18" charset="0"/>
              </a:rPr>
              <a:t>, ao reconhecer inexistente a situação que caracterizaria violação à Súmula Vinculante n. 10 e ao art. 97 da Constituição Federal (cláusula de reserva de plenário), o que acarretou, por consequência, a revogação da liminar inicialmente concedida.</a:t>
            </a:r>
            <a:endParaRPr lang="pt-BR" dirty="0"/>
          </a:p>
        </p:txBody>
      </p:sp>
      <p:sp>
        <p:nvSpPr>
          <p:cNvPr id="4" name="Espaço Reservado para Data 3">
            <a:extLst>
              <a:ext uri="{FF2B5EF4-FFF2-40B4-BE49-F238E27FC236}">
                <a16:creationId xmlns:a16="http://schemas.microsoft.com/office/drawing/2014/main" id="{8EDEBF3B-C46B-4696-E7B1-006FC2378644}"/>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21749539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r>
              <a:rPr lang="pt-BR" b="1" dirty="0"/>
              <a:t>3º MOMENTO</a:t>
            </a:r>
            <a:r>
              <a:rPr lang="pt-BR" dirty="0"/>
              <a:t>: </a:t>
            </a:r>
            <a:r>
              <a:rPr lang="pt-BR" b="1" dirty="0"/>
              <a:t>edição da Lei nº 14.112/2020 </a:t>
            </a:r>
            <a:r>
              <a:rPr lang="pt-BR" dirty="0"/>
              <a:t>– em âmbito </a:t>
            </a:r>
            <a:r>
              <a:rPr lang="pt-BR" b="1" dirty="0"/>
              <a:t>federal </a:t>
            </a:r>
            <a:r>
              <a:rPr lang="pt-BR" dirty="0"/>
              <a:t>criando novas condições de parcelamento do débito, conforme os </a:t>
            </a:r>
            <a:r>
              <a:rPr lang="pt-BR" dirty="0" err="1"/>
              <a:t>arts</a:t>
            </a:r>
            <a:r>
              <a:rPr lang="pt-BR" dirty="0"/>
              <a:t>. 10-A, 10-B e 10-C da Lei nº 10.522/02. </a:t>
            </a:r>
          </a:p>
          <a:p>
            <a:endParaRPr lang="pt-BR" dirty="0"/>
          </a:p>
          <a:p>
            <a:pPr marL="400050" indent="-400050">
              <a:buAutoNum type="romanLcParenBoth"/>
            </a:pPr>
            <a:r>
              <a:rPr lang="pt-BR" dirty="0"/>
              <a:t>Parcelamento Especial para Contribuintes em Recuperação Judicial (</a:t>
            </a:r>
            <a:r>
              <a:rPr lang="pt-BR" dirty="0" err="1"/>
              <a:t>arts</a:t>
            </a:r>
            <a:r>
              <a:rPr lang="pt-BR" dirty="0"/>
              <a:t>. 10-A e 10-B, Lei nº 10.522/02) – </a:t>
            </a:r>
            <a:r>
              <a:rPr lang="pt-BR" b="1" dirty="0"/>
              <a:t>âmbito federal </a:t>
            </a:r>
            <a:endParaRPr lang="pt-BR" dirty="0"/>
          </a:p>
          <a:p>
            <a:pPr marL="400050" indent="-400050">
              <a:buAutoNum type="romanLcParenBoth"/>
            </a:pPr>
            <a:r>
              <a:rPr lang="pt-BR" dirty="0"/>
              <a:t>Transação Especial  para Contribuintes em Recuperação Judicial (art. 10-C, Lei nº 10.522/02) – </a:t>
            </a:r>
            <a:r>
              <a:rPr lang="pt-BR" b="1" dirty="0"/>
              <a:t>âmbito federal </a:t>
            </a:r>
            <a:endParaRPr lang="pt-BR" dirty="0"/>
          </a:p>
          <a:p>
            <a:pPr marL="400050" indent="-400050">
              <a:buAutoNum type="romanLcParenBoth"/>
            </a:pPr>
            <a:r>
              <a:rPr lang="pt-BR" dirty="0"/>
              <a:t>Não alteração da redação originária do art. 57 </a:t>
            </a:r>
          </a:p>
          <a:p>
            <a:pPr marL="400050" indent="-400050">
              <a:buAutoNum type="romanLcParenBoth"/>
            </a:pPr>
            <a:endParaRPr lang="pt-BR" dirty="0"/>
          </a:p>
          <a:p>
            <a:pPr marL="0" indent="0">
              <a:buNone/>
            </a:pPr>
            <a:r>
              <a:rPr lang="pt-BR" dirty="0"/>
              <a:t>Regulamentação pela Portaria PGFN nº 2382/21, nº 9.917/20 (alterada pela Portaria PGFN nº 3026/210</a:t>
            </a: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34915703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r>
              <a:rPr lang="pt-BR" b="1" dirty="0"/>
              <a:t>Parcelamento</a:t>
            </a:r>
            <a:endParaRPr lang="pt-BR" dirty="0"/>
          </a:p>
          <a:p>
            <a:endParaRPr lang="pt-BR" dirty="0"/>
          </a:p>
          <a:p>
            <a:r>
              <a:rPr lang="pt-BR" dirty="0"/>
              <a:t>Houve aumento do prazo de parcelamento (de 84 para 120 meses, sendo que para Empresários Individuais, EPP, ME, MEI, pode ser até 145 meses)</a:t>
            </a:r>
          </a:p>
          <a:p>
            <a:r>
              <a:rPr lang="pt-BR" dirty="0"/>
              <a:t>Melhor escalonamento dos pagamentos iniciais (antes se pagava 20% do parcelamento nos dois primeiros anos e, agora 13%)</a:t>
            </a:r>
          </a:p>
          <a:p>
            <a:r>
              <a:rPr lang="pt-BR" dirty="0"/>
              <a:t>Pagamento de até 30% dos débitos junto à </a:t>
            </a:r>
            <a:r>
              <a:rPr lang="pt-BR" dirty="0" err="1"/>
              <a:t>Rwceita</a:t>
            </a:r>
            <a:r>
              <a:rPr lang="pt-BR" dirty="0"/>
              <a:t> Federal (ainda não inscritos em dívida ativa) se utilizando de crédito que possui (prejuízo fiscal e base de cálculo negativa), em parcelamentos de até 84 meses</a:t>
            </a:r>
          </a:p>
          <a:p>
            <a:r>
              <a:rPr lang="pt-BR" dirty="0"/>
              <a:t>Extensão do número de parcelas inadimplidas que levam à rescisão (de 3 parcelas consecutivas ou não para 6 consecutivas ou 9 alternadas)</a:t>
            </a:r>
          </a:p>
          <a:p>
            <a:r>
              <a:rPr lang="pt-BR" dirty="0"/>
              <a:t>Mera apresentação de </a:t>
            </a:r>
            <a:r>
              <a:rPr lang="pt-BR" dirty="0" err="1"/>
              <a:t>prposta</a:t>
            </a:r>
            <a:r>
              <a:rPr lang="pt-BR" dirty="0"/>
              <a:t> de transação suspende o andamento da execução</a:t>
            </a:r>
          </a:p>
          <a:p>
            <a:endParaRPr lang="pt-BR" dirty="0"/>
          </a:p>
          <a:p>
            <a:pPr marL="0" indent="0" algn="l">
              <a:buNone/>
            </a:pPr>
            <a:endParaRPr lang="pt-BR" b="0" i="0" dirty="0">
              <a:effectLst/>
              <a:latin typeface="Georgia" panose="02040502050405020303" pitchFamily="18" charset="0"/>
            </a:endParaRPr>
          </a:p>
          <a:p>
            <a:pPr algn="just"/>
            <a:endParaRPr lang="pt-BR" dirty="0">
              <a:latin typeface="Franklin Gothic Book" panose="020B0503020102020204" pitchFamily="34" charset="0"/>
            </a:endParaRP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6520763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fontScale="70000" lnSpcReduction="20000"/>
          </a:bodyPr>
          <a:lstStyle/>
          <a:p>
            <a:pPr marL="0" indent="0">
              <a:buNone/>
            </a:pPr>
            <a:endParaRPr lang="pt-BR" dirty="0"/>
          </a:p>
          <a:p>
            <a:endParaRPr lang="pt-BR" dirty="0"/>
          </a:p>
          <a:p>
            <a:pPr marL="0" indent="0" algn="just">
              <a:buNone/>
            </a:pPr>
            <a:r>
              <a:rPr lang="pt-BR" b="0" i="0" dirty="0">
                <a:solidFill>
                  <a:srgbClr val="000000"/>
                </a:solidFill>
                <a:effectLst/>
                <a:hlinkClick r:id="rId2"/>
              </a:rPr>
              <a:t>Art. 10-A. </a:t>
            </a:r>
            <a:r>
              <a:rPr lang="pt-BR" b="0" i="0" dirty="0">
                <a:solidFill>
                  <a:srgbClr val="000000"/>
                </a:solidFill>
                <a:effectLst/>
              </a:rPr>
              <a:t>O empresário ou a sociedade empresária que pleitear ou tiver deferido o processamento da recuperação judicial, nos termos dos </a:t>
            </a:r>
            <a:r>
              <a:rPr lang="pt-BR" b="0" i="0" dirty="0" err="1">
                <a:solidFill>
                  <a:srgbClr val="000000"/>
                </a:solidFill>
                <a:effectLst/>
                <a:hlinkClick r:id="rId3"/>
              </a:rPr>
              <a:t>arts</a:t>
            </a:r>
            <a:r>
              <a:rPr lang="pt-BR" b="0" i="0" dirty="0">
                <a:solidFill>
                  <a:srgbClr val="000000"/>
                </a:solidFill>
                <a:effectLst/>
                <a:hlinkClick r:id="rId3"/>
              </a:rPr>
              <a:t>. 51, 52 </a:t>
            </a:r>
            <a:r>
              <a:rPr lang="pt-BR" b="0" i="0" dirty="0">
                <a:solidFill>
                  <a:srgbClr val="000000"/>
                </a:solidFill>
                <a:effectLst/>
              </a:rPr>
              <a:t>e </a:t>
            </a:r>
            <a:r>
              <a:rPr lang="pt-BR" b="0" i="0" dirty="0">
                <a:solidFill>
                  <a:srgbClr val="000000"/>
                </a:solidFill>
                <a:effectLst/>
                <a:hlinkClick r:id="rId4"/>
              </a:rPr>
              <a:t>70 da Lei nº 11.101, de 9 de fevereiro de 2005, </a:t>
            </a:r>
            <a:r>
              <a:rPr lang="pt-BR" b="0" i="0" dirty="0">
                <a:solidFill>
                  <a:srgbClr val="000000"/>
                </a:solidFill>
                <a:effectLst/>
              </a:rPr>
              <a:t>poderá liquidar os seus débitos para com a Fazenda Nacional existentes, ainda que não vencidos até a data do protocolo da petição inicial da recuperação judicial, de natureza tributária ou não tributária, constituídos ou não, inscritos ou não em dívida ativa, mediante a opção por uma das seguintes modalidades:</a:t>
            </a:r>
          </a:p>
          <a:p>
            <a:pPr marL="0" indent="0" algn="just">
              <a:buNone/>
            </a:pPr>
            <a:r>
              <a:rPr lang="pt-BR" b="0" i="0" dirty="0">
                <a:solidFill>
                  <a:srgbClr val="000000"/>
                </a:solidFill>
                <a:effectLst/>
              </a:rPr>
              <a:t>(...)</a:t>
            </a:r>
          </a:p>
          <a:p>
            <a:pPr marL="0" indent="0" algn="just">
              <a:buNone/>
            </a:pPr>
            <a:r>
              <a:rPr lang="pt-BR" b="0" i="0" dirty="0">
                <a:solidFill>
                  <a:srgbClr val="000000"/>
                </a:solidFill>
                <a:effectLst/>
              </a:rPr>
              <a:t>V - </a:t>
            </a:r>
            <a:r>
              <a:rPr lang="pt-BR" b="1" i="0" dirty="0">
                <a:solidFill>
                  <a:srgbClr val="000000"/>
                </a:solidFill>
                <a:effectLst/>
              </a:rPr>
              <a:t>parcelamento da dívida consolidada em até 120 (cento e vinte) prestações mensais e sucessivas</a:t>
            </a:r>
            <a:r>
              <a:rPr lang="pt-BR" b="0" i="0" dirty="0">
                <a:solidFill>
                  <a:srgbClr val="000000"/>
                </a:solidFill>
                <a:effectLst/>
              </a:rPr>
              <a:t>, calculadas de modo a observar os seguintes percentuais mínimos, aplicados sobre o valor da dívida consolidada no parcelamento:</a:t>
            </a:r>
          </a:p>
          <a:p>
            <a:pPr marL="0" indent="0" algn="just">
              <a:buNone/>
            </a:pPr>
            <a:r>
              <a:rPr lang="pt-BR" b="0" i="0" dirty="0">
                <a:solidFill>
                  <a:srgbClr val="000000"/>
                </a:solidFill>
                <a:effectLst/>
              </a:rPr>
              <a:t>a) da primeira à décima segunda prestação: 0,5% (cinco décimos por cento);</a:t>
            </a:r>
          </a:p>
          <a:p>
            <a:pPr marL="0" indent="0" algn="just">
              <a:buNone/>
            </a:pPr>
            <a:r>
              <a:rPr lang="pt-BR" b="0" i="0" dirty="0">
                <a:solidFill>
                  <a:srgbClr val="000000"/>
                </a:solidFill>
                <a:effectLst/>
              </a:rPr>
              <a:t>b) da décima terceira à vigésima quarta prestação: 0,6% (seis décimos por cento);</a:t>
            </a:r>
          </a:p>
          <a:p>
            <a:pPr marL="0" indent="0" algn="just">
              <a:buNone/>
            </a:pPr>
            <a:r>
              <a:rPr lang="pt-BR" b="0" i="0" dirty="0">
                <a:solidFill>
                  <a:srgbClr val="000000"/>
                </a:solidFill>
                <a:effectLst/>
              </a:rPr>
              <a:t>c) da vigésima quinta prestação em diante: percentual correspondente ao saldo remanescente, em até 96 (noventa e seis) prestações mensais e sucessivas; ou</a:t>
            </a:r>
          </a:p>
          <a:p>
            <a:pPr algn="just"/>
            <a:endParaRPr lang="pt-BR" b="0" i="0" dirty="0">
              <a:solidFill>
                <a:srgbClr val="000000"/>
              </a:solidFill>
              <a:effectLst/>
            </a:endParaRPr>
          </a:p>
          <a:p>
            <a:pPr marL="0" indent="0" algn="just">
              <a:buNone/>
            </a:pPr>
            <a:r>
              <a:rPr lang="pt-BR" b="0" i="0" dirty="0">
                <a:solidFill>
                  <a:srgbClr val="000000"/>
                </a:solidFill>
                <a:effectLst/>
              </a:rPr>
              <a:t>VI - em relação aos débitos administrados pela Secretaria Especial da Receita Federal do Brasil, </a:t>
            </a:r>
            <a:r>
              <a:rPr lang="pt-BR" b="1" i="0" dirty="0">
                <a:solidFill>
                  <a:srgbClr val="000000"/>
                </a:solidFill>
                <a:effectLst/>
              </a:rPr>
              <a:t>liquidação de até 30% (trinta por cento) da dívida consolidada no parcelamento com a utilização de créditos decorrentes de prejuízo fiscal e de base de cálculo negativa da Contribuição Social sobre o Lucro Líquido (CSLL) ou com outros créditos próprios relativos aos tributos administrados pela Secretaria Especial da Receita </a:t>
            </a:r>
            <a:r>
              <a:rPr lang="pt-BR" b="0" i="0" dirty="0">
                <a:solidFill>
                  <a:srgbClr val="000000"/>
                </a:solidFill>
                <a:effectLst/>
              </a:rPr>
              <a:t>Federal do Brasil, hipótese em que o restante poderá ser parcelado em até 84 (oitenta e quatro) parcelas, calculadas de modo a observar os seguintes percentuais mínimos, aplicados sobre o saldo da dívida consolidada:</a:t>
            </a:r>
          </a:p>
          <a:p>
            <a:pPr marL="0" indent="0" algn="just">
              <a:buNone/>
            </a:pPr>
            <a:r>
              <a:rPr lang="pt-BR" b="0" i="0" dirty="0">
                <a:solidFill>
                  <a:srgbClr val="000000"/>
                </a:solidFill>
                <a:effectLst/>
              </a:rPr>
              <a:t>a) da primeira à décima segunda prestação: 0,5% (cinco décimos por cento);</a:t>
            </a:r>
          </a:p>
          <a:p>
            <a:pPr marL="0" indent="0" algn="just">
              <a:buNone/>
            </a:pPr>
            <a:r>
              <a:rPr lang="pt-BR" b="0" i="0" dirty="0">
                <a:solidFill>
                  <a:srgbClr val="000000"/>
                </a:solidFill>
                <a:effectLst/>
              </a:rPr>
              <a:t>b) da décima terceira à vigésima quarta prestação: 0,6% (seis décimos por cento);</a:t>
            </a:r>
          </a:p>
          <a:p>
            <a:pPr marL="0" indent="0" algn="just">
              <a:buNone/>
            </a:pPr>
            <a:r>
              <a:rPr lang="pt-BR" b="0" i="0" dirty="0">
                <a:solidFill>
                  <a:srgbClr val="000000"/>
                </a:solidFill>
                <a:effectLst/>
              </a:rPr>
              <a:t>c) da vigésima quinta prestação em diante: percentual correspondente ao saldo remanescente, em até 60 (sessenta) prestações mensais e sucessivas.</a:t>
            </a:r>
            <a:endParaRPr lang="pt-BR" b="0" i="0" dirty="0">
              <a:effectLst/>
            </a:endParaRPr>
          </a:p>
          <a:p>
            <a:pPr algn="just"/>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3377026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marL="0" indent="0">
              <a:buNone/>
            </a:pPr>
            <a:endParaRPr lang="pt-BR" dirty="0"/>
          </a:p>
          <a:p>
            <a:endParaRPr lang="pt-BR" dirty="0"/>
          </a:p>
          <a:p>
            <a:pPr marL="0" indent="0" algn="just">
              <a:buNone/>
            </a:pPr>
            <a:r>
              <a:rPr lang="pt-BR" sz="1300" b="0" i="0" dirty="0">
                <a:solidFill>
                  <a:srgbClr val="000000"/>
                </a:solidFill>
                <a:effectLst/>
              </a:rPr>
              <a:t>§ 1º-A. As opções previstas nos incisos V e VI do </a:t>
            </a:r>
            <a:r>
              <a:rPr lang="pt-BR" sz="1300" b="1" i="0" dirty="0">
                <a:solidFill>
                  <a:srgbClr val="000000"/>
                </a:solidFill>
                <a:effectLst/>
              </a:rPr>
              <a:t>caput </a:t>
            </a:r>
            <a:r>
              <a:rPr lang="pt-BR" sz="1300" b="0" i="0" dirty="0">
                <a:solidFill>
                  <a:srgbClr val="000000"/>
                </a:solidFill>
                <a:effectLst/>
              </a:rPr>
              <a:t>deste artigo </a:t>
            </a:r>
            <a:r>
              <a:rPr lang="pt-BR" sz="1300" b="1" i="0" dirty="0">
                <a:solidFill>
                  <a:srgbClr val="000000"/>
                </a:solidFill>
                <a:effectLst/>
              </a:rPr>
              <a:t>não impedem que o empresário ou a sociedade empresária que pleitear ou tiver deferido o processamento da recuperação judicial, nos termos estabelecidos nos </a:t>
            </a:r>
            <a:r>
              <a:rPr lang="pt-BR" sz="1300" b="1" i="0" dirty="0" err="1">
                <a:solidFill>
                  <a:srgbClr val="000000"/>
                </a:solidFill>
                <a:effectLst/>
                <a:hlinkClick r:id="rId2"/>
              </a:rPr>
              <a:t>arts</a:t>
            </a:r>
            <a:r>
              <a:rPr lang="pt-BR" sz="1300" b="1" i="0" dirty="0">
                <a:solidFill>
                  <a:srgbClr val="000000"/>
                </a:solidFill>
                <a:effectLst/>
                <a:hlinkClick r:id="rId2"/>
              </a:rPr>
              <a:t>. 51, 52 </a:t>
            </a:r>
            <a:r>
              <a:rPr lang="pt-BR" sz="1300" b="1" i="0" dirty="0">
                <a:solidFill>
                  <a:srgbClr val="000000"/>
                </a:solidFill>
                <a:effectLst/>
              </a:rPr>
              <a:t>e </a:t>
            </a:r>
            <a:r>
              <a:rPr lang="pt-BR" sz="1300" b="1" i="0" dirty="0">
                <a:solidFill>
                  <a:srgbClr val="000000"/>
                </a:solidFill>
                <a:effectLst/>
                <a:hlinkClick r:id="rId3"/>
              </a:rPr>
              <a:t>70 da Lei nº 11.101, de 9 de fevereiro de 2005 </a:t>
            </a:r>
            <a:r>
              <a:rPr lang="pt-BR" sz="1300" b="1" i="0" dirty="0">
                <a:solidFill>
                  <a:srgbClr val="000000"/>
                </a:solidFill>
                <a:effectLst/>
              </a:rPr>
              <a:t>, opte por liquidar os referidos débitos para com a Fazenda Nacional por meio de outra modalidade de parcelamento instituído por lei federal</a:t>
            </a:r>
            <a:r>
              <a:rPr lang="pt-BR" sz="1300" b="0" i="0" dirty="0">
                <a:solidFill>
                  <a:srgbClr val="000000"/>
                </a:solidFill>
                <a:effectLst/>
              </a:rPr>
              <a:t>, desde que atendidas as condições previstas na lei, hipótese em que será firmado ou mantido o termo de compromisso a que se refere o § 2º-A deste artigo, sob pena de indeferimento ou de exclusão do parcelamento, conforme o caso.</a:t>
            </a:r>
          </a:p>
          <a:p>
            <a:pPr marL="0" indent="0" algn="just">
              <a:buNone/>
            </a:pPr>
            <a:endParaRPr lang="pt-BR" sz="1300" b="0" i="0" dirty="0">
              <a:solidFill>
                <a:srgbClr val="000000"/>
              </a:solidFill>
              <a:effectLst/>
            </a:endParaRPr>
          </a:p>
          <a:p>
            <a:pPr marL="0" indent="0" algn="just">
              <a:buNone/>
            </a:pPr>
            <a:r>
              <a:rPr lang="pt-BR" sz="1300" b="0" i="0" dirty="0">
                <a:solidFill>
                  <a:srgbClr val="000000"/>
                </a:solidFill>
                <a:effectLst/>
              </a:rPr>
              <a:t>§ 1º-B. O valor do crédito de que trata o inciso VI do </a:t>
            </a:r>
            <a:r>
              <a:rPr lang="pt-BR" sz="1300" b="1" i="0" dirty="0">
                <a:solidFill>
                  <a:srgbClr val="000000"/>
                </a:solidFill>
                <a:effectLst/>
              </a:rPr>
              <a:t>caput </a:t>
            </a:r>
            <a:r>
              <a:rPr lang="pt-BR" sz="1300" b="0" i="0" dirty="0">
                <a:solidFill>
                  <a:srgbClr val="000000"/>
                </a:solidFill>
                <a:effectLst/>
              </a:rPr>
              <a:t>deste artigo, decorrente de prejuízo fiscal e de base de cálculo negativa da CSLL, será determinado por meio da aplicação das seguintes alíquotas:</a:t>
            </a:r>
          </a:p>
          <a:p>
            <a:pPr marL="0" indent="0" algn="just">
              <a:buNone/>
            </a:pPr>
            <a:r>
              <a:rPr lang="pt-BR" sz="1300" b="0" i="0" dirty="0">
                <a:solidFill>
                  <a:srgbClr val="000000"/>
                </a:solidFill>
                <a:effectLst/>
              </a:rPr>
              <a:t>I - 25% (vinte e cinco por cento) sobre o montante do prejuízo fiscal;</a:t>
            </a:r>
          </a:p>
          <a:p>
            <a:pPr marL="0" indent="0" algn="just">
              <a:buNone/>
            </a:pPr>
            <a:r>
              <a:rPr lang="pt-BR" sz="1300" b="0" i="0" dirty="0">
                <a:solidFill>
                  <a:srgbClr val="000000"/>
                </a:solidFill>
                <a:effectLst/>
              </a:rPr>
              <a:t>II - 20% (vinte por cento) sobre a base de cálculo negativa da CSLL, no caso das pessoas jurídicas de seguros privados, das pessoas jurídicas de capitalização e das pessoas jurídicas referidas nos </a:t>
            </a:r>
            <a:r>
              <a:rPr lang="pt-BR" sz="1300" b="0" i="0" dirty="0">
                <a:solidFill>
                  <a:srgbClr val="000000"/>
                </a:solidFill>
                <a:effectLst/>
                <a:hlinkClick r:id="rId4"/>
              </a:rPr>
              <a:t>incisos I, II, III, IV, V, VI, VII </a:t>
            </a:r>
            <a:r>
              <a:rPr lang="pt-BR" sz="1300" b="0" i="0" dirty="0">
                <a:solidFill>
                  <a:srgbClr val="000000"/>
                </a:solidFill>
                <a:effectLst/>
              </a:rPr>
              <a:t>e </a:t>
            </a:r>
            <a:r>
              <a:rPr lang="pt-BR" sz="1300" b="0" i="0" dirty="0">
                <a:solidFill>
                  <a:srgbClr val="000000"/>
                </a:solidFill>
                <a:effectLst/>
                <a:hlinkClick r:id="rId5"/>
              </a:rPr>
              <a:t>X do § 1º do art. 1º da Lei Complementar nº 105, de 10 de janeiro de 2001 </a:t>
            </a:r>
            <a:r>
              <a:rPr lang="pt-BR" sz="1300" b="0" i="0" dirty="0">
                <a:solidFill>
                  <a:srgbClr val="000000"/>
                </a:solidFill>
                <a:effectLst/>
              </a:rPr>
              <a:t>;</a:t>
            </a:r>
          </a:p>
          <a:p>
            <a:pPr marL="0" indent="0" algn="just">
              <a:buNone/>
            </a:pPr>
            <a:r>
              <a:rPr lang="pt-BR" sz="1300" b="0" i="0" dirty="0">
                <a:solidFill>
                  <a:srgbClr val="000000"/>
                </a:solidFill>
                <a:effectLst/>
              </a:rPr>
              <a:t>III - 17% (dezessete por cento) sobre a base de cálculo negativa da CSLL, no caso das pessoas jurídicas referidas no </a:t>
            </a:r>
            <a:r>
              <a:rPr lang="pt-BR" sz="1300" b="0" i="0" dirty="0">
                <a:solidFill>
                  <a:srgbClr val="000000"/>
                </a:solidFill>
                <a:effectLst/>
                <a:hlinkClick r:id="rId6"/>
              </a:rPr>
              <a:t>inciso IX do § 1º do art. 1º da Lei Complementar nº 105, de 10 de janeiro de 2001 </a:t>
            </a:r>
            <a:r>
              <a:rPr lang="pt-BR" sz="1300" b="0" i="0" dirty="0">
                <a:solidFill>
                  <a:srgbClr val="000000"/>
                </a:solidFill>
                <a:effectLst/>
              </a:rPr>
              <a:t>;</a:t>
            </a:r>
          </a:p>
          <a:p>
            <a:pPr marL="0" indent="0" algn="just">
              <a:buNone/>
            </a:pPr>
            <a:r>
              <a:rPr lang="pt-BR" sz="1300" b="0" i="0" dirty="0">
                <a:solidFill>
                  <a:srgbClr val="000000"/>
                </a:solidFill>
                <a:effectLst/>
              </a:rPr>
              <a:t>IV - 9% (nove por cento) sobre a base de cálculo negativa da CSLL, no caso das demais pessoas jurídicas.</a:t>
            </a: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5491106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marL="0" indent="0">
              <a:buNone/>
            </a:pPr>
            <a:endParaRPr lang="pt-BR" sz="1300" dirty="0"/>
          </a:p>
          <a:p>
            <a:pPr marL="0" indent="0" algn="just">
              <a:buNone/>
            </a:pPr>
            <a:r>
              <a:rPr lang="pt-BR" sz="1300" b="0" i="0" dirty="0">
                <a:solidFill>
                  <a:srgbClr val="000000"/>
                </a:solidFill>
                <a:effectLst/>
              </a:rPr>
              <a:t>§ 1º-C. A adesão ao parcelamento abrangerá a totalidade dos débitos exigíveis em nome do sujeito passivo, observadas as seguintes condições e ressalvas:</a:t>
            </a:r>
          </a:p>
          <a:p>
            <a:pPr marL="0" indent="0" algn="just">
              <a:buNone/>
            </a:pPr>
            <a:r>
              <a:rPr lang="pt-BR" sz="1300" b="0" i="0" dirty="0">
                <a:solidFill>
                  <a:srgbClr val="000000"/>
                </a:solidFill>
                <a:effectLst/>
              </a:rPr>
              <a:t>I - os débitos sujeitos a outros parcelamentos ou que comprovadamente sejam objeto de discussão judicial poderão ser excluídos, estes últimos mediante:</a:t>
            </a:r>
          </a:p>
          <a:p>
            <a:pPr marL="0" indent="0" algn="just">
              <a:buNone/>
            </a:pPr>
            <a:r>
              <a:rPr lang="pt-BR" sz="1300" b="0" i="0" dirty="0">
                <a:solidFill>
                  <a:srgbClr val="000000"/>
                </a:solidFill>
                <a:effectLst/>
              </a:rPr>
              <a:t>a) o oferecimento de garantia idônea e suficiente, aceita pela Fazenda Nacional em juízo; ou</a:t>
            </a:r>
          </a:p>
          <a:p>
            <a:pPr marL="0" indent="0" algn="just">
              <a:buNone/>
            </a:pPr>
            <a:r>
              <a:rPr lang="pt-BR" sz="1300" b="0" i="0" dirty="0">
                <a:solidFill>
                  <a:srgbClr val="000000"/>
                </a:solidFill>
                <a:effectLst/>
              </a:rPr>
              <a:t>b) a apresentação de decisão judicial em vigor e eficaz que determine a suspensão de sua exigibilidade;</a:t>
            </a:r>
          </a:p>
          <a:p>
            <a:pPr marL="0" indent="0" algn="just">
              <a:buNone/>
            </a:pPr>
            <a:r>
              <a:rPr lang="pt-BR" sz="1300" b="0" i="0" dirty="0">
                <a:solidFill>
                  <a:srgbClr val="000000"/>
                </a:solidFill>
                <a:effectLst/>
              </a:rPr>
              <a:t>II - a garantia prevista na alínea “a” do inciso I deste parágrafo não poderá ser incluída no plano de recuperação judicial, permitida a sua execução regular, inclusive por meio da expropriação, se não houver a suspensão da exigibilidade ou a extinção do crédito em discussão judicial;</a:t>
            </a:r>
          </a:p>
          <a:p>
            <a:pPr marL="0" indent="0" algn="just">
              <a:buNone/>
            </a:pPr>
            <a:r>
              <a:rPr lang="pt-BR" sz="1300" b="0" i="0" dirty="0">
                <a:solidFill>
                  <a:srgbClr val="000000"/>
                </a:solidFill>
                <a:effectLst/>
              </a:rPr>
              <a:t>III - o disposto no inciso II deste § 1º-C também se aplica aos depósitos judiciais regidos pela </a:t>
            </a:r>
            <a:r>
              <a:rPr lang="pt-BR" sz="1300" b="0" i="0" dirty="0">
                <a:solidFill>
                  <a:srgbClr val="000000"/>
                </a:solidFill>
                <a:effectLst/>
                <a:hlinkClick r:id="rId2"/>
              </a:rPr>
              <a:t>Lei nº 9.703, de 17 de novembro de 1998 </a:t>
            </a:r>
            <a:r>
              <a:rPr lang="pt-BR" sz="1300" b="0" i="0" dirty="0">
                <a:solidFill>
                  <a:srgbClr val="000000"/>
                </a:solidFill>
                <a:effectLst/>
              </a:rPr>
              <a:t>, e pela </a:t>
            </a:r>
            <a:r>
              <a:rPr lang="pt-BR" sz="1300" b="0" i="0" dirty="0">
                <a:solidFill>
                  <a:srgbClr val="000000"/>
                </a:solidFill>
                <a:effectLst/>
                <a:hlinkClick r:id="rId3"/>
              </a:rPr>
              <a:t>Lei nº 12.099, de 27 de novembro de 2009 </a:t>
            </a:r>
            <a:r>
              <a:rPr lang="pt-BR" sz="1300" b="0" i="0" dirty="0">
                <a:solidFill>
                  <a:srgbClr val="000000"/>
                </a:solidFill>
                <a:effectLst/>
              </a:rPr>
              <a:t>.</a:t>
            </a:r>
          </a:p>
          <a:p>
            <a:pPr marL="0" indent="0" algn="just">
              <a:buNone/>
            </a:pPr>
            <a:r>
              <a:rPr lang="pt-BR" sz="1300" b="0" i="0" dirty="0">
                <a:solidFill>
                  <a:srgbClr val="000000"/>
                </a:solidFill>
                <a:effectLst/>
              </a:rPr>
              <a:t>§ 2º Na hipótese de o sujeito passivo optar pela inclusão, no parcelamento de que trata este artigo, de débitos que se encontrem sob discussão administrativa ou judicial, submetidos ou não a causa legal de suspensão de exigibilidade, deverá ele comprovar que desistiu expressamente e de forma irrevogável da impugnação ou do recurso interposto, ou da ação judicial e, cumulativamente, que renunciou às alegações de direito sobre as quais se fundam a ação judicial e o recurso administrativo.</a:t>
            </a:r>
            <a:br>
              <a:rPr lang="pt-BR" dirty="0"/>
            </a:br>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29142159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marL="0" indent="0" algn="just">
              <a:buNone/>
            </a:pPr>
            <a:r>
              <a:rPr lang="pt-BR" sz="1300" b="0" i="0" dirty="0">
                <a:solidFill>
                  <a:srgbClr val="000000"/>
                </a:solidFill>
                <a:effectLst/>
              </a:rPr>
              <a:t>§ 2º-A. Para aderir ao parcelamento de que trata este artigo, </a:t>
            </a:r>
            <a:r>
              <a:rPr lang="pt-BR" sz="1300" b="1" i="0" dirty="0">
                <a:solidFill>
                  <a:srgbClr val="000000"/>
                </a:solidFill>
                <a:effectLst/>
              </a:rPr>
              <a:t>o sujeito passivo firmará termo de compromisso</a:t>
            </a:r>
            <a:r>
              <a:rPr lang="pt-BR" sz="1300" b="0" i="0" dirty="0">
                <a:solidFill>
                  <a:srgbClr val="000000"/>
                </a:solidFill>
                <a:effectLst/>
              </a:rPr>
              <a:t>, no qual estará previsto:</a:t>
            </a:r>
          </a:p>
          <a:p>
            <a:pPr marL="0" indent="0" algn="just">
              <a:buNone/>
            </a:pPr>
            <a:r>
              <a:rPr lang="pt-BR" sz="1300" b="0" i="0" dirty="0">
                <a:solidFill>
                  <a:srgbClr val="000000"/>
                </a:solidFill>
                <a:effectLst/>
              </a:rPr>
              <a:t>I - o fornecimento à Secretaria Especial da Receita Federal do Brasil e à Procuradoria-Geral da Fazenda Nacional de informações bancárias, incluídas aquelas sobre extratos de fundos ou aplicações financeiras e sobre eventual comprometimento de recebíveis e demais ativos futuros;</a:t>
            </a:r>
          </a:p>
          <a:p>
            <a:pPr marL="0" indent="0" algn="just">
              <a:buNone/>
            </a:pPr>
            <a:r>
              <a:rPr lang="pt-BR" sz="1300" b="0" i="0" dirty="0">
                <a:solidFill>
                  <a:srgbClr val="000000"/>
                </a:solidFill>
                <a:effectLst/>
              </a:rPr>
              <a:t>II - </a:t>
            </a:r>
            <a:r>
              <a:rPr lang="pt-BR" sz="1300" b="1" i="0" dirty="0">
                <a:solidFill>
                  <a:srgbClr val="000000"/>
                </a:solidFill>
                <a:effectLst/>
              </a:rPr>
              <a:t>o dever de amortizar o saldo devedor do parcelamento de que trata este artigo com percentual do produto de cada alienação de bens e direitos integrantes do ativo não circulante realizada durante o período de vigência do plano de recuperação judicial</a:t>
            </a:r>
            <a:r>
              <a:rPr lang="pt-BR" sz="1300" b="0" i="0" dirty="0">
                <a:solidFill>
                  <a:srgbClr val="000000"/>
                </a:solidFill>
                <a:effectLst/>
              </a:rPr>
              <a:t>, sem prejuízo do disposto no inciso III do § 4º deste artigo;</a:t>
            </a:r>
          </a:p>
          <a:p>
            <a:pPr marL="0" indent="0" algn="just">
              <a:buNone/>
            </a:pPr>
            <a:r>
              <a:rPr lang="pt-BR" sz="1300" b="0" i="0" dirty="0">
                <a:solidFill>
                  <a:srgbClr val="000000"/>
                </a:solidFill>
                <a:effectLst/>
              </a:rPr>
              <a:t>III - o dever de manter a regularidade fiscal;</a:t>
            </a:r>
          </a:p>
          <a:p>
            <a:pPr marL="0" indent="0" algn="just">
              <a:buNone/>
            </a:pPr>
            <a:r>
              <a:rPr lang="pt-BR" sz="1300" b="0" i="0" dirty="0">
                <a:solidFill>
                  <a:srgbClr val="000000"/>
                </a:solidFill>
                <a:effectLst/>
              </a:rPr>
              <a:t>IV - o cumprimento regular das obrigações para com o Fundo de Garantia do Tempo de Serviço (FGTS).</a:t>
            </a:r>
          </a:p>
          <a:p>
            <a:pPr marL="0" indent="0" algn="just">
              <a:buNone/>
            </a:pPr>
            <a:r>
              <a:rPr lang="pt-BR" sz="1300" b="0" i="0" dirty="0">
                <a:solidFill>
                  <a:srgbClr val="000000"/>
                </a:solidFill>
                <a:effectLst/>
              </a:rPr>
              <a:t>§ 2º-B. Para fins do disposto no inciso II do § 2º-A deste artigo:</a:t>
            </a:r>
          </a:p>
          <a:p>
            <a:pPr marL="0" indent="0" algn="just">
              <a:buNone/>
            </a:pPr>
            <a:r>
              <a:rPr lang="pt-BR" sz="1300" b="0" i="0" dirty="0">
                <a:solidFill>
                  <a:srgbClr val="000000"/>
                </a:solidFill>
                <a:effectLst/>
              </a:rPr>
              <a:t>I - a amortização do saldo devedor implicará redução proporcional da quantidade de parcelas vincendas;</a:t>
            </a:r>
          </a:p>
          <a:p>
            <a:pPr marL="0" indent="0" algn="just">
              <a:buNone/>
            </a:pPr>
            <a:r>
              <a:rPr lang="pt-BR" sz="1300" b="0" i="0" dirty="0">
                <a:solidFill>
                  <a:srgbClr val="000000"/>
                </a:solidFill>
                <a:effectLst/>
              </a:rPr>
              <a:t>II - observado </a:t>
            </a:r>
            <a:r>
              <a:rPr lang="pt-BR" sz="1300" b="1" i="0" dirty="0">
                <a:solidFill>
                  <a:srgbClr val="000000"/>
                </a:solidFill>
                <a:effectLst/>
              </a:rPr>
              <a:t>o limite máximo de 30% (trinta por cento) do produto da alienação, o percentual a ser destinado para a amortização do parcelamento corresponderá à razão entre o valor total do passivo fiscal e o valor total de dívidas do devedor, na data do pedido de recuperação judicial.</a:t>
            </a:r>
          </a:p>
          <a:p>
            <a:pPr marL="0" indent="0" algn="just">
              <a:buNone/>
            </a:pPr>
            <a:r>
              <a:rPr lang="pt-BR" sz="1300" i="0" dirty="0">
                <a:solidFill>
                  <a:srgbClr val="000000"/>
                </a:solidFill>
                <a:effectLst/>
              </a:rPr>
              <a:t>§ 3º O empresário ou a sociedade empresária poderá, a seu critério, desistir dos parcelamentos em curso, independentemente da modalidade, e solicitar o parcelamento nos termos estabelecidos neste artigo.</a:t>
            </a:r>
          </a:p>
          <a:p>
            <a:pPr marL="0" indent="0">
              <a:buNone/>
            </a:pPr>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5507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marL="0" indent="0" algn="just">
              <a:buNone/>
            </a:pPr>
            <a:r>
              <a:rPr lang="pt-BR" sz="1200" b="0" i="0" dirty="0">
                <a:solidFill>
                  <a:srgbClr val="000000"/>
                </a:solidFill>
                <a:effectLst/>
              </a:rPr>
              <a:t>§ 4º </a:t>
            </a:r>
            <a:r>
              <a:rPr lang="pt-BR" sz="1200" b="1" i="0" dirty="0">
                <a:solidFill>
                  <a:srgbClr val="000000"/>
                </a:solidFill>
                <a:effectLst/>
              </a:rPr>
              <a:t>Implicará a exclusão do sujeito passivo do parcelamento:</a:t>
            </a:r>
          </a:p>
          <a:p>
            <a:pPr marL="0" indent="0" algn="just">
              <a:buNone/>
            </a:pPr>
            <a:r>
              <a:rPr lang="pt-BR" sz="1200" b="0" i="0" dirty="0">
                <a:solidFill>
                  <a:srgbClr val="000000"/>
                </a:solidFill>
                <a:effectLst/>
              </a:rPr>
              <a:t>I - a falta de pagamento de 6 (seis) parcelas consecutivas ou de 9 (nove) parcelas alternadas;</a:t>
            </a:r>
          </a:p>
          <a:p>
            <a:pPr marL="0" indent="0" algn="just">
              <a:buNone/>
            </a:pPr>
            <a:r>
              <a:rPr lang="pt-BR" sz="1200" b="0" i="0" dirty="0">
                <a:solidFill>
                  <a:srgbClr val="000000"/>
                </a:solidFill>
                <a:effectLst/>
              </a:rPr>
              <a:t>II - a falta de pagamento de 1 (uma) até 5 (cinco) parcelas, conforme o caso, se todas as demais estiverem pagas;</a:t>
            </a:r>
          </a:p>
          <a:p>
            <a:pPr marL="0" indent="0" algn="just">
              <a:buNone/>
            </a:pPr>
            <a:r>
              <a:rPr lang="pt-BR" sz="1200" b="0" i="0" dirty="0">
                <a:solidFill>
                  <a:srgbClr val="000000"/>
                </a:solidFill>
                <a:effectLst/>
              </a:rPr>
              <a:t>III - a constatação, pela Secretaria Especial da Receita Federal do Brasil ou pela Procuradoria-Geral da Fazenda Nacional, de </a:t>
            </a:r>
            <a:r>
              <a:rPr lang="pt-BR" sz="1200" b="1" i="0" dirty="0">
                <a:solidFill>
                  <a:srgbClr val="000000"/>
                </a:solidFill>
                <a:effectLst/>
              </a:rPr>
              <a:t>qualquer ato tendente ao esvaziamento patrimonial do sujeito passivo como forma de fraudar o cumprimento do parcelamento, observado</a:t>
            </a:r>
            <a:r>
              <a:rPr lang="pt-BR" sz="1200" b="0" i="0" dirty="0">
                <a:solidFill>
                  <a:srgbClr val="000000"/>
                </a:solidFill>
                <a:effectLst/>
              </a:rPr>
              <a:t>, no que couber, o disposto no inciso II do § 2º-A deste artigo;</a:t>
            </a:r>
          </a:p>
          <a:p>
            <a:pPr marL="0" indent="0" algn="just">
              <a:buNone/>
            </a:pPr>
            <a:r>
              <a:rPr lang="pt-BR" sz="1200" b="0" i="0" dirty="0">
                <a:solidFill>
                  <a:srgbClr val="000000"/>
                </a:solidFill>
                <a:effectLst/>
              </a:rPr>
              <a:t>IV - a decretação de falência ou extinção, pela liquidação, da pessoa jurídica optante;</a:t>
            </a:r>
          </a:p>
          <a:p>
            <a:pPr marL="0" indent="0" algn="just">
              <a:buNone/>
            </a:pPr>
            <a:r>
              <a:rPr lang="pt-BR" sz="1200" b="0" i="0" dirty="0">
                <a:solidFill>
                  <a:srgbClr val="000000"/>
                </a:solidFill>
                <a:effectLst/>
              </a:rPr>
              <a:t>V - a concessão de medida cautelar fiscal, nos termos da </a:t>
            </a:r>
            <a:r>
              <a:rPr lang="pt-BR" sz="1200" b="0" i="0" dirty="0">
                <a:solidFill>
                  <a:srgbClr val="000000"/>
                </a:solidFill>
                <a:effectLst/>
                <a:hlinkClick r:id="rId2"/>
              </a:rPr>
              <a:t>Lei nº 8.397, de 6 de janeiro de 1992 </a:t>
            </a:r>
            <a:r>
              <a:rPr lang="pt-BR" sz="1200" b="0" i="0" dirty="0">
                <a:solidFill>
                  <a:srgbClr val="000000"/>
                </a:solidFill>
                <a:effectLst/>
              </a:rPr>
              <a:t>;</a:t>
            </a:r>
          </a:p>
          <a:p>
            <a:pPr marL="0" indent="0" algn="just">
              <a:buNone/>
            </a:pPr>
            <a:r>
              <a:rPr lang="pt-BR" sz="1200" b="0" i="0" dirty="0">
                <a:solidFill>
                  <a:srgbClr val="000000"/>
                </a:solidFill>
                <a:effectLst/>
              </a:rPr>
              <a:t>VI - a declaração de inaptidão da inscrição no Cadastro Nacional da Pessoa Jurídica (CNPJ), nos termos dos </a:t>
            </a:r>
            <a:r>
              <a:rPr lang="pt-BR" sz="1200" b="0" i="0" dirty="0" err="1">
                <a:solidFill>
                  <a:srgbClr val="000000"/>
                </a:solidFill>
                <a:effectLst/>
                <a:hlinkClick r:id="rId3"/>
              </a:rPr>
              <a:t>arts</a:t>
            </a:r>
            <a:r>
              <a:rPr lang="pt-BR" sz="1200" b="0" i="0" dirty="0">
                <a:solidFill>
                  <a:srgbClr val="000000"/>
                </a:solidFill>
                <a:effectLst/>
                <a:hlinkClick r:id="rId3"/>
              </a:rPr>
              <a:t>. 80 e 81 da Lei nº 9.430, de 27 de dezembro de 1996 </a:t>
            </a:r>
            <a:r>
              <a:rPr lang="pt-BR" sz="1200" b="0" i="0" dirty="0">
                <a:solidFill>
                  <a:srgbClr val="000000"/>
                </a:solidFill>
                <a:effectLst/>
              </a:rPr>
              <a:t>;</a:t>
            </a:r>
          </a:p>
          <a:p>
            <a:pPr marL="0" indent="0" algn="just">
              <a:buNone/>
            </a:pPr>
            <a:r>
              <a:rPr lang="pt-BR" sz="1200" b="0" i="0" dirty="0">
                <a:solidFill>
                  <a:srgbClr val="000000"/>
                </a:solidFill>
                <a:effectLst/>
              </a:rPr>
              <a:t>VII - a extinção sem resolução do mérito ou a não concessão da recuperação judicial, bem como a convolação desta em falência; ou</a:t>
            </a:r>
          </a:p>
          <a:p>
            <a:pPr marL="0" indent="0" algn="just">
              <a:buNone/>
            </a:pPr>
            <a:r>
              <a:rPr lang="pt-BR" sz="1200" b="0" i="0" dirty="0">
                <a:solidFill>
                  <a:srgbClr val="000000"/>
                </a:solidFill>
                <a:effectLst/>
              </a:rPr>
              <a:t>VIII - o descumprimento de quaisquer das condições previstas neste artigo, inclusive quanto ao disposto no § 2º-A deste </a:t>
            </a:r>
            <a:r>
              <a:rPr lang="pt-BR" b="0" i="0" dirty="0">
                <a:solidFill>
                  <a:srgbClr val="000000"/>
                </a:solidFill>
                <a:effectLst/>
              </a:rPr>
              <a:t>artigo.</a:t>
            </a:r>
            <a:br>
              <a:rPr lang="pt-BR" dirty="0"/>
            </a:br>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5976767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marL="0" indent="0" algn="just">
              <a:buNone/>
            </a:pPr>
            <a:r>
              <a:rPr lang="pt-BR" sz="1200" b="0" i="0" dirty="0">
                <a:solidFill>
                  <a:srgbClr val="000000"/>
                </a:solidFill>
                <a:effectLst/>
              </a:rPr>
              <a:t>“ </a:t>
            </a:r>
            <a:r>
              <a:rPr lang="pt-BR" sz="1200" b="0" i="0" dirty="0">
                <a:solidFill>
                  <a:srgbClr val="000000"/>
                </a:solidFill>
                <a:effectLst/>
                <a:hlinkClick r:id="rId2"/>
              </a:rPr>
              <a:t>Art. 10-B. </a:t>
            </a:r>
            <a:r>
              <a:rPr lang="pt-BR" sz="1200" b="0" i="0" dirty="0">
                <a:solidFill>
                  <a:srgbClr val="000000"/>
                </a:solidFill>
                <a:effectLst/>
              </a:rPr>
              <a:t>O empresário ou a sociedade empresária que pleitear ou tiver deferido o processamento da recuperação judicial, nos termos dos </a:t>
            </a:r>
            <a:r>
              <a:rPr lang="pt-BR" sz="1200" b="0" i="0" dirty="0" err="1">
                <a:solidFill>
                  <a:srgbClr val="000000"/>
                </a:solidFill>
                <a:effectLst/>
                <a:hlinkClick r:id="rId3"/>
              </a:rPr>
              <a:t>arts</a:t>
            </a:r>
            <a:r>
              <a:rPr lang="pt-BR" sz="1200" b="0" i="0" dirty="0">
                <a:solidFill>
                  <a:srgbClr val="000000"/>
                </a:solidFill>
                <a:effectLst/>
                <a:hlinkClick r:id="rId3"/>
              </a:rPr>
              <a:t>. 51, 52 </a:t>
            </a:r>
            <a:r>
              <a:rPr lang="pt-BR" sz="1200" b="0" i="0" dirty="0">
                <a:solidFill>
                  <a:srgbClr val="000000"/>
                </a:solidFill>
                <a:effectLst/>
              </a:rPr>
              <a:t>e </a:t>
            </a:r>
            <a:r>
              <a:rPr lang="pt-BR" sz="1200" b="0" i="0" dirty="0">
                <a:solidFill>
                  <a:srgbClr val="000000"/>
                </a:solidFill>
                <a:effectLst/>
                <a:hlinkClick r:id="rId4"/>
              </a:rPr>
              <a:t>70 da Lei nº 11.101, de 9 de fevereiro de 2005 </a:t>
            </a:r>
            <a:r>
              <a:rPr lang="pt-BR" sz="1200" b="0" i="0" dirty="0">
                <a:solidFill>
                  <a:srgbClr val="000000"/>
                </a:solidFill>
                <a:effectLst/>
              </a:rPr>
              <a:t>, poderá </a:t>
            </a:r>
            <a:r>
              <a:rPr lang="pt-BR" sz="1200" b="1" i="0" dirty="0">
                <a:solidFill>
                  <a:srgbClr val="000000"/>
                </a:solidFill>
                <a:effectLst/>
              </a:rPr>
              <a:t>parcelar os seus débitos para com a Fazenda Nacional existentes</a:t>
            </a:r>
            <a:r>
              <a:rPr lang="pt-BR" sz="1200" b="0" i="0" dirty="0">
                <a:solidFill>
                  <a:srgbClr val="000000"/>
                </a:solidFill>
                <a:effectLst/>
              </a:rPr>
              <a:t>, ainda que não vencidos até a data do protocolo da petição inicial da recuperação judicial, relativos aos tributos previstos nos incisos I e II do </a:t>
            </a:r>
            <a:r>
              <a:rPr lang="pt-BR" sz="1200" b="1" i="0" dirty="0">
                <a:solidFill>
                  <a:srgbClr val="000000"/>
                </a:solidFill>
                <a:effectLst/>
              </a:rPr>
              <a:t>caput </a:t>
            </a:r>
            <a:r>
              <a:rPr lang="pt-BR" sz="1200" b="0" i="0" dirty="0">
                <a:solidFill>
                  <a:srgbClr val="000000"/>
                </a:solidFill>
                <a:effectLst/>
              </a:rPr>
              <a:t>do art. 14 desta Lei, constituídos ou não, inscritos ou não em dívida ativa, em até </a:t>
            </a:r>
            <a:r>
              <a:rPr lang="pt-BR" sz="1200" b="1" i="0" dirty="0">
                <a:solidFill>
                  <a:srgbClr val="000000"/>
                </a:solidFill>
                <a:effectLst/>
              </a:rPr>
              <a:t>24 (vinte e quatro) parcelas mensais e consecutivas, calculadas de modo a observar os seguintes percentuais mínimos</a:t>
            </a:r>
            <a:r>
              <a:rPr lang="pt-BR" sz="1200" b="0" i="0" dirty="0">
                <a:solidFill>
                  <a:srgbClr val="000000"/>
                </a:solidFill>
                <a:effectLst/>
              </a:rPr>
              <a:t>, aplicados sobre o valor da dívida consolidada:</a:t>
            </a:r>
          </a:p>
          <a:p>
            <a:pPr marL="0" indent="0" algn="just">
              <a:buNone/>
            </a:pPr>
            <a:r>
              <a:rPr lang="pt-BR" sz="1200" b="0" i="0" dirty="0">
                <a:solidFill>
                  <a:srgbClr val="000000"/>
                </a:solidFill>
                <a:effectLst/>
              </a:rPr>
              <a:t>I - da primeira à sexta prestação: 3% (três por cento);</a:t>
            </a:r>
          </a:p>
          <a:p>
            <a:pPr marL="0" indent="0" algn="just">
              <a:buNone/>
            </a:pPr>
            <a:r>
              <a:rPr lang="pt-BR" sz="1200" b="0" i="0" dirty="0">
                <a:solidFill>
                  <a:srgbClr val="000000"/>
                </a:solidFill>
                <a:effectLst/>
              </a:rPr>
              <a:t>II - da sétima à décima segunda prestação: 6% (seis por cento);</a:t>
            </a:r>
          </a:p>
          <a:p>
            <a:pPr marL="0" indent="0" algn="just">
              <a:buNone/>
            </a:pPr>
            <a:r>
              <a:rPr lang="pt-BR" sz="1200" b="0" i="0" dirty="0">
                <a:solidFill>
                  <a:srgbClr val="000000"/>
                </a:solidFill>
                <a:effectLst/>
              </a:rPr>
              <a:t>III - da décima terceira prestação em diante: percentual correspondente ao saldo remanescente, em até 12 (doze) prestações mensais e sucessivas.</a:t>
            </a:r>
          </a:p>
          <a:p>
            <a:pPr marL="0" indent="0" algn="just">
              <a:buNone/>
            </a:pPr>
            <a:r>
              <a:rPr lang="pt-BR" sz="1200" b="0" i="0" dirty="0">
                <a:solidFill>
                  <a:srgbClr val="000000"/>
                </a:solidFill>
                <a:effectLst/>
              </a:rPr>
              <a:t>§ 1º O disposto no art. 10-A desta Lei, exceto quanto aos incisos V e VI do </a:t>
            </a:r>
            <a:r>
              <a:rPr lang="pt-BR" sz="1200" b="1" i="0" dirty="0">
                <a:solidFill>
                  <a:srgbClr val="000000"/>
                </a:solidFill>
                <a:effectLst/>
              </a:rPr>
              <a:t>caput </a:t>
            </a:r>
            <a:r>
              <a:rPr lang="pt-BR" sz="1200" b="0" i="0" dirty="0">
                <a:solidFill>
                  <a:srgbClr val="000000"/>
                </a:solidFill>
                <a:effectLst/>
              </a:rPr>
              <a:t>, ao § 1º-B e ao inciso III do § 4º-A, aplica-se ao parcelamento de que trata este artigo.</a:t>
            </a:r>
          </a:p>
          <a:p>
            <a:pPr marL="0" indent="0" algn="just">
              <a:buNone/>
            </a:pPr>
            <a:r>
              <a:rPr lang="pt-BR" sz="1200" b="0" i="0" dirty="0">
                <a:solidFill>
                  <a:srgbClr val="000000"/>
                </a:solidFill>
                <a:effectLst/>
              </a:rPr>
              <a:t>§ 2º As microempresas e as empresas de pequeno porte farão jus a prazos 20% (vinte por cento) superiores àqueles regularmente concedidos às demais empresas.”</a:t>
            </a:r>
            <a:r>
              <a:rPr lang="pt-BR" b="0" i="0" dirty="0">
                <a:solidFill>
                  <a:srgbClr val="000000"/>
                </a:solidFill>
                <a:effectLst/>
              </a:rPr>
              <a:t>.</a:t>
            </a:r>
            <a:br>
              <a:rPr lang="pt-BR" dirty="0"/>
            </a:br>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216442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r>
              <a:rPr lang="pt-BR" b="1" dirty="0"/>
              <a:t>Transação</a:t>
            </a:r>
            <a:endParaRPr lang="pt-BR" dirty="0"/>
          </a:p>
          <a:p>
            <a:endParaRPr lang="pt-BR" dirty="0"/>
          </a:p>
          <a:p>
            <a:r>
              <a:rPr lang="pt-BR" dirty="0"/>
              <a:t>Apresentação da proposta suspende execuções</a:t>
            </a:r>
          </a:p>
          <a:p>
            <a:r>
              <a:rPr lang="pt-BR" dirty="0"/>
              <a:t>Possibilidade de redução da dívida em até 70% do desconto sobre o valor total da dívida, mas que não pode incidir sobre o valor principal. São concedidos até 100% de descontos sobre correção, juros, multa e encargos legais, além do parcelamento </a:t>
            </a:r>
          </a:p>
          <a:p>
            <a:endParaRPr lang="pt-BR" dirty="0"/>
          </a:p>
          <a:p>
            <a:pPr marL="0" indent="0" algn="l">
              <a:buNone/>
            </a:pPr>
            <a:endParaRPr lang="pt-BR" b="0" i="0" dirty="0">
              <a:effectLst/>
              <a:latin typeface="Georgia" panose="02040502050405020303" pitchFamily="18" charset="0"/>
            </a:endParaRPr>
          </a:p>
          <a:p>
            <a:pPr algn="just"/>
            <a:endParaRPr lang="pt-BR" dirty="0">
              <a:latin typeface="Franklin Gothic Book" panose="020B0503020102020204" pitchFamily="34" charset="0"/>
            </a:endParaRP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117234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581192" y="1479472"/>
            <a:ext cx="11029615" cy="3634486"/>
          </a:xfrm>
        </p:spPr>
        <p:txBody>
          <a:bodyPr>
            <a:normAutofit/>
          </a:bodyPr>
          <a:lstStyle/>
          <a:p>
            <a:pPr marL="342900" lvl="0" indent="-342900">
              <a:buFont typeface="Wingdings" panose="05000000000000000000" pitchFamily="2" charset="2"/>
              <a:buChar char=""/>
            </a:pPr>
            <a:r>
              <a:rPr lang="pt-BR" sz="3200" b="1" dirty="0">
                <a:solidFill>
                  <a:srgbClr val="000000"/>
                </a:solidFill>
                <a:latin typeface="+mj-lt"/>
                <a:ea typeface="Times New Roman" panose="02020603050405020304" pitchFamily="18" charset="0"/>
              </a:rPr>
              <a:t>Crédito não sujeito </a:t>
            </a:r>
          </a:p>
          <a:p>
            <a:pPr lvl="0">
              <a:buFont typeface="Arial" panose="020B0604020202020204" pitchFamily="34" charset="0"/>
              <a:buChar char="•"/>
            </a:pPr>
            <a:endParaRPr lang="pt-BR" sz="1800" dirty="0">
              <a:effectLst/>
              <a:ea typeface="Times New Roman" panose="02020603050405020304" pitchFamily="18" charset="0"/>
            </a:endParaRPr>
          </a:p>
          <a:p>
            <a:pPr lvl="0">
              <a:buFont typeface="Arial" panose="020B0604020202020204" pitchFamily="34" charset="0"/>
              <a:buChar char="•"/>
            </a:pPr>
            <a:endParaRPr lang="pt-BR" sz="1800" dirty="0">
              <a:effectLst/>
              <a:ea typeface="Times New Roman" panose="02020603050405020304" pitchFamily="18" charset="0"/>
            </a:endParaRPr>
          </a:p>
          <a:p>
            <a:pPr lvl="0">
              <a:buFont typeface="Wingdings" panose="05000000000000000000" pitchFamily="2" charset="2"/>
              <a:buChar char="v"/>
            </a:pPr>
            <a:r>
              <a:rPr lang="pt-BR" b="1" dirty="0">
                <a:ea typeface="Times New Roman" panose="02020603050405020304" pitchFamily="18" charset="0"/>
              </a:rPr>
              <a:t>Aspectos prático</a:t>
            </a:r>
          </a:p>
          <a:p>
            <a:pPr marL="0" lvl="0" indent="0">
              <a:buNone/>
            </a:pPr>
            <a:endParaRPr lang="pt-BR" sz="1800" dirty="0">
              <a:effectLst/>
              <a:ea typeface="Times New Roman" panose="02020603050405020304" pitchFamily="18" charset="0"/>
            </a:endParaRPr>
          </a:p>
          <a:p>
            <a:r>
              <a:rPr lang="pt-BR" dirty="0"/>
              <a:t>Visão da execução individual x visão concursal – </a:t>
            </a:r>
            <a:r>
              <a:rPr lang="pt-BR" b="1" dirty="0"/>
              <a:t>impacto no atendimento dos objetivos do art. 47, LRF?</a:t>
            </a:r>
          </a:p>
          <a:p>
            <a:r>
              <a:rPr lang="pt-BR" dirty="0">
                <a:ea typeface="Times New Roman" panose="02020603050405020304" pitchFamily="18" charset="0"/>
              </a:rPr>
              <a:t>Opção legislativa: áreas de intersecção entre jurisdições</a:t>
            </a:r>
            <a:r>
              <a:rPr lang="pt-BR" b="1" dirty="0">
                <a:ea typeface="Times New Roman" panose="02020603050405020304" pitchFamily="18" charset="0"/>
              </a:rPr>
              <a:t>, prejudicando atuação sistêmica</a:t>
            </a:r>
            <a:endParaRPr lang="pt-BR" dirty="0"/>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5922343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marL="0" indent="0" algn="just">
              <a:buNone/>
            </a:pPr>
            <a:r>
              <a:rPr lang="pt-BR" sz="1200" b="0" i="0" dirty="0">
                <a:solidFill>
                  <a:srgbClr val="000000"/>
                </a:solidFill>
                <a:effectLst/>
              </a:rPr>
              <a:t>“ </a:t>
            </a:r>
            <a:r>
              <a:rPr lang="pt-BR" sz="1200" b="0" i="0" dirty="0">
                <a:solidFill>
                  <a:srgbClr val="000000"/>
                </a:solidFill>
                <a:effectLst/>
                <a:hlinkClick r:id="rId2"/>
              </a:rPr>
              <a:t>Art. 10-C. </a:t>
            </a:r>
            <a:r>
              <a:rPr lang="pt-BR" sz="1200" b="0" i="0" dirty="0">
                <a:solidFill>
                  <a:srgbClr val="000000"/>
                </a:solidFill>
                <a:effectLst/>
              </a:rPr>
              <a:t>Alternativamente ao parcelamento de que trata o art. 10-A desta Lei e às demais modalidades de parcelamento instituídas por lei federal porventura aplicáveis, o empresário ou a sociedade empresária que tiver o processamento da recuperação judicial deferido poderá, até o momento referido no </a:t>
            </a:r>
            <a:r>
              <a:rPr lang="pt-BR" sz="1200" b="0" i="0" dirty="0">
                <a:solidFill>
                  <a:srgbClr val="000000"/>
                </a:solidFill>
                <a:effectLst/>
                <a:hlinkClick r:id="rId3"/>
              </a:rPr>
              <a:t>art. 57 da Lei nº 11.101, de 9 de fevereiro de 2005 </a:t>
            </a:r>
            <a:r>
              <a:rPr lang="pt-BR" sz="1200" b="0" i="0" dirty="0">
                <a:solidFill>
                  <a:srgbClr val="000000"/>
                </a:solidFill>
                <a:effectLst/>
              </a:rPr>
              <a:t>, submeter à Procuradoria-Geral da Fazenda Nacional proposta de </a:t>
            </a:r>
            <a:r>
              <a:rPr lang="pt-BR" sz="1200" b="1" i="0" dirty="0">
                <a:solidFill>
                  <a:srgbClr val="000000"/>
                </a:solidFill>
                <a:effectLst/>
              </a:rPr>
              <a:t>transação relativa a créditos inscritos em dívida ativa da União</a:t>
            </a:r>
            <a:r>
              <a:rPr lang="pt-BR" sz="1200" b="0" i="0" dirty="0">
                <a:solidFill>
                  <a:srgbClr val="000000"/>
                </a:solidFill>
                <a:effectLst/>
              </a:rPr>
              <a:t>, nos termos da </a:t>
            </a:r>
            <a:r>
              <a:rPr lang="pt-BR" sz="1200" b="0" i="0" dirty="0">
                <a:solidFill>
                  <a:srgbClr val="000000"/>
                </a:solidFill>
                <a:effectLst/>
                <a:hlinkClick r:id="rId4"/>
              </a:rPr>
              <a:t>Lei nº 13.988, de 14 de abril de 2020 </a:t>
            </a:r>
            <a:r>
              <a:rPr lang="pt-BR" sz="1200" b="0" i="0" dirty="0">
                <a:solidFill>
                  <a:srgbClr val="000000"/>
                </a:solidFill>
                <a:effectLst/>
              </a:rPr>
              <a:t>, observado que:</a:t>
            </a:r>
          </a:p>
          <a:p>
            <a:pPr marL="0" indent="0" algn="just">
              <a:buNone/>
            </a:pPr>
            <a:r>
              <a:rPr lang="pt-BR" sz="1200" b="0" i="0" dirty="0">
                <a:solidFill>
                  <a:srgbClr val="000000"/>
                </a:solidFill>
                <a:effectLst/>
              </a:rPr>
              <a:t>I - o prazo máximo para quitação será de até 120 (cento e vinte) meses, observado, no que couber, o disposto no </a:t>
            </a:r>
            <a:r>
              <a:rPr lang="pt-BR" sz="1200" b="0" i="0" dirty="0">
                <a:solidFill>
                  <a:srgbClr val="000000"/>
                </a:solidFill>
                <a:effectLst/>
                <a:hlinkClick r:id="rId5"/>
              </a:rPr>
              <a:t>§ 3º do art. 11 da Lei nº 13.988, de 14 de abril de 2020 </a:t>
            </a:r>
            <a:r>
              <a:rPr lang="pt-BR" sz="1200" b="0" i="0" dirty="0">
                <a:solidFill>
                  <a:srgbClr val="000000"/>
                </a:solidFill>
                <a:effectLst/>
              </a:rPr>
              <a:t>;</a:t>
            </a:r>
          </a:p>
          <a:p>
            <a:pPr marL="0" indent="0" algn="just">
              <a:buNone/>
            </a:pPr>
            <a:r>
              <a:rPr lang="pt-BR" sz="1200" b="0" i="0" dirty="0">
                <a:solidFill>
                  <a:srgbClr val="000000"/>
                </a:solidFill>
                <a:effectLst/>
              </a:rPr>
              <a:t>II - o limite máximo para reduções será de até 70% (setenta por cento);</a:t>
            </a:r>
          </a:p>
          <a:p>
            <a:pPr marL="0" indent="0" algn="just">
              <a:buNone/>
            </a:pPr>
            <a:r>
              <a:rPr lang="pt-BR" sz="1200" b="0" i="0" dirty="0">
                <a:solidFill>
                  <a:srgbClr val="000000"/>
                </a:solidFill>
                <a:effectLst/>
              </a:rPr>
              <a:t>III - a apresentação de proposta ou a análise de proposta de transação formulada pelo devedor caberá à Procuradoria-Geral da Fazenda Nacional, em juízo de conveniência e oportunidade, obedecidos os requisitos previstos nesta Lei e em atos regulamentares, de forma motivada, observados o interesse público e os princípios da isonomia, da capacidade contributiva, da transparência, da moralidade, da livre concorrência, da preservação da atividade empresarial, da razoável duração dos processos e da eficiência, e utilizados como parâmetros, entre outros:</a:t>
            </a:r>
          </a:p>
          <a:p>
            <a:pPr marL="0" indent="0" algn="just">
              <a:buNone/>
            </a:pPr>
            <a:r>
              <a:rPr lang="pt-BR" sz="1200" b="0" i="0" dirty="0">
                <a:solidFill>
                  <a:srgbClr val="000000"/>
                </a:solidFill>
                <a:effectLst/>
              </a:rPr>
              <a:t>a) a recuperabilidade do crédito, inclusive considerando eventual prognóstico em caso de falência;</a:t>
            </a:r>
          </a:p>
          <a:p>
            <a:pPr marL="0" indent="0" algn="just">
              <a:buNone/>
            </a:pPr>
            <a:r>
              <a:rPr lang="pt-BR" sz="1200" b="0" i="0" dirty="0">
                <a:solidFill>
                  <a:srgbClr val="000000"/>
                </a:solidFill>
                <a:effectLst/>
              </a:rPr>
              <a:t>b) a proporção entre o passivo fiscal e o restante das dívidas do sujeito passivo; e</a:t>
            </a:r>
          </a:p>
          <a:p>
            <a:pPr marL="0" indent="0" algn="just">
              <a:buNone/>
            </a:pPr>
            <a:r>
              <a:rPr lang="pt-BR" sz="1200" b="0" i="0" dirty="0">
                <a:solidFill>
                  <a:srgbClr val="000000"/>
                </a:solidFill>
                <a:effectLst/>
              </a:rPr>
              <a:t>c) o porte e a quantidade de vínculos empregatícios mantidos pela pessoa jurídica;</a:t>
            </a:r>
          </a:p>
          <a:p>
            <a:pPr marL="0" indent="0" algn="just">
              <a:buNone/>
            </a:pPr>
            <a:r>
              <a:rPr lang="pt-BR" sz="1200" b="0" i="0" dirty="0">
                <a:solidFill>
                  <a:srgbClr val="000000"/>
                </a:solidFill>
                <a:effectLst/>
              </a:rPr>
              <a:t>IV - a cópia integral do processo administrativo de análise da proposta de transação, ainda que esta tenha sido rejeitada, será encaminhada ao juízo da recuperação judicial;</a:t>
            </a:r>
            <a:br>
              <a:rPr lang="pt-BR" sz="1200" dirty="0"/>
            </a:br>
            <a:endParaRPr lang="pt-BR" sz="1200"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21442091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0C9D6-960F-EF4D-12AA-951F1A7E5152}"/>
              </a:ext>
            </a:extLst>
          </p:cNvPr>
          <p:cNvSpPr>
            <a:spLocks noGrp="1"/>
          </p:cNvSpPr>
          <p:nvPr>
            <p:ph type="title"/>
          </p:nvPr>
        </p:nvSpPr>
        <p:spPr/>
        <p:txBody>
          <a:bodyPr/>
          <a:lstStyle/>
          <a:p>
            <a:r>
              <a:rPr lang="pt-BR" dirty="0"/>
              <a:t>Jurisprudência </a:t>
            </a:r>
            <a:r>
              <a:rPr lang="pt-BR" dirty="0" err="1"/>
              <a:t>tjsp</a:t>
            </a:r>
            <a:endParaRPr lang="pt-BR" dirty="0"/>
          </a:p>
        </p:txBody>
      </p:sp>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p:txBody>
          <a:bodyPr>
            <a:normAutofit/>
          </a:bodyPr>
          <a:lstStyle/>
          <a:p>
            <a:pPr marL="899795" algn="just">
              <a:lnSpc>
                <a:spcPct val="115000"/>
              </a:lnSpc>
              <a:spcAft>
                <a:spcPts val="1000"/>
              </a:spcAft>
            </a:pPr>
            <a:r>
              <a:rPr lang="pt-BR" sz="1800" b="1" dirty="0">
                <a:solidFill>
                  <a:srgbClr val="1A1A1A"/>
                </a:solidFill>
                <a:effectLst/>
                <a:ea typeface="Calibri" panose="020F0502020204030204" pitchFamily="34" charset="0"/>
                <a:cs typeface="Times New Roman" panose="02020603050405020304" pitchFamily="18" charset="0"/>
              </a:rPr>
              <a:t>Enunciado XIX, TJSP</a:t>
            </a:r>
            <a:r>
              <a:rPr lang="pt-BR" sz="1800" dirty="0">
                <a:solidFill>
                  <a:srgbClr val="1A1A1A"/>
                </a:solidFill>
                <a:effectLst/>
                <a:ea typeface="Calibri" panose="020F0502020204030204" pitchFamily="34" charset="0"/>
                <a:cs typeface="Times New Roman" panose="02020603050405020304" pitchFamily="18" charset="0"/>
              </a:rPr>
              <a:t>: "Após a vigência da Lei 14.112/2020, constitui requisito para a homologação do plano de recuperação judicial, ou de eventual aditivo, a prévia apresentação das certidões negativas de débitos tributários, facultada a concessão de prazo para cumprimento da exigência".</a:t>
            </a:r>
            <a:endParaRPr lang="pt-BR" sz="1800" dirty="0">
              <a:ea typeface="Calibri" panose="020F0502020204030204" pitchFamily="34" charset="0"/>
              <a:cs typeface="Times New Roman" panose="02020603050405020304" pitchFamily="18" charset="0"/>
            </a:endParaRPr>
          </a:p>
          <a:p>
            <a:pPr marL="899795" algn="just">
              <a:lnSpc>
                <a:spcPct val="115000"/>
              </a:lnSpc>
              <a:spcAft>
                <a:spcPts val="1000"/>
              </a:spcAft>
            </a:pPr>
            <a:endParaRPr lang="pt-BR" sz="1800" b="1" dirty="0">
              <a:solidFill>
                <a:srgbClr val="1A1A1A"/>
              </a:solidFill>
              <a:effectLst/>
              <a:ea typeface="Calibri" panose="020F0502020204030204" pitchFamily="34" charset="0"/>
              <a:cs typeface="Times New Roman" panose="02020603050405020304" pitchFamily="18" charset="0"/>
            </a:endParaRPr>
          </a:p>
          <a:p>
            <a:pPr marL="899795" algn="just">
              <a:lnSpc>
                <a:spcPct val="115000"/>
              </a:lnSpc>
              <a:spcAft>
                <a:spcPts val="1000"/>
              </a:spcAft>
            </a:pPr>
            <a:r>
              <a:rPr lang="pt-BR" sz="1800" b="1" dirty="0">
                <a:solidFill>
                  <a:srgbClr val="1A1A1A"/>
                </a:solidFill>
                <a:effectLst/>
                <a:ea typeface="Calibri" panose="020F0502020204030204" pitchFamily="34" charset="0"/>
              </a:rPr>
              <a:t>Enunciado XX, TJSP</a:t>
            </a:r>
            <a:r>
              <a:rPr lang="pt-BR" sz="1800" dirty="0">
                <a:solidFill>
                  <a:srgbClr val="1A1A1A"/>
                </a:solidFill>
                <a:effectLst/>
                <a:ea typeface="Calibri" panose="020F0502020204030204" pitchFamily="34" charset="0"/>
              </a:rPr>
              <a:t>: "A exigência de apresentação das certidões negativas de débitos tributários é passível de exame de ofício, independentemente da parte recorrente".</a:t>
            </a:r>
            <a:endParaRPr lang="pt-BR" b="0" i="0" dirty="0">
              <a:effectLst/>
            </a:endParaRPr>
          </a:p>
          <a:p>
            <a:pPr algn="just"/>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6396040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algn="just"/>
            <a:r>
              <a:rPr lang="pt-BR" sz="1800" dirty="0">
                <a:solidFill>
                  <a:srgbClr val="1A1A1A"/>
                </a:solidFill>
                <a:effectLst/>
                <a:ea typeface="Times New Roman" panose="02020603050405020304" pitchFamily="18" charset="0"/>
              </a:rPr>
              <a:t>O Enunciado XIX - a comprovação da regularidade fiscal é requisito para a homologação de planos de recuperação judiciais e eventuais aditivos,</a:t>
            </a:r>
            <a:r>
              <a:rPr lang="pt-BR" sz="1800" b="1" dirty="0">
                <a:solidFill>
                  <a:srgbClr val="1A1A1A"/>
                </a:solidFill>
                <a:effectLst/>
                <a:ea typeface="Times New Roman" panose="02020603050405020304" pitchFamily="18" charset="0"/>
              </a:rPr>
              <a:t> estabelecendo como critério temporal a data da deliberação assemblear, entendendo não haver direito adquirido ao regime jurídico</a:t>
            </a:r>
            <a:r>
              <a:rPr lang="pt-BR" sz="1800" dirty="0">
                <a:solidFill>
                  <a:srgbClr val="1A1A1A"/>
                </a:solidFill>
                <a:effectLst/>
                <a:ea typeface="Times New Roman" panose="02020603050405020304" pitchFamily="18" charset="0"/>
              </a:rPr>
              <a:t>. Abrange, inclusive, aditamentos a planos (</a:t>
            </a:r>
            <a:r>
              <a:rPr lang="pt-BR" sz="1800" b="1" dirty="0">
                <a:solidFill>
                  <a:srgbClr val="1A1A1A"/>
                </a:solidFill>
                <a:effectLst/>
                <a:ea typeface="Times New Roman" panose="02020603050405020304" pitchFamily="18" charset="0"/>
              </a:rPr>
              <a:t>DIREITO INTERTEMPORAL </a:t>
            </a:r>
            <a:r>
              <a:rPr lang="pt-BR" sz="1800" dirty="0">
                <a:solidFill>
                  <a:srgbClr val="1A1A1A"/>
                </a:solidFill>
                <a:effectLst/>
                <a:ea typeface="Times New Roman" panose="02020603050405020304" pitchFamily="18" charset="0"/>
              </a:rPr>
              <a:t>)</a:t>
            </a:r>
            <a:endParaRPr lang="pt-BR" sz="1800" dirty="0">
              <a:effectLst/>
              <a:ea typeface="Times New Roman" panose="02020603050405020304" pitchFamily="18" charset="0"/>
            </a:endParaRPr>
          </a:p>
          <a:p>
            <a:pPr marL="0" indent="0" algn="just">
              <a:buNone/>
            </a:pPr>
            <a:r>
              <a:rPr lang="pt-BR" sz="1800" dirty="0">
                <a:solidFill>
                  <a:srgbClr val="1A1A1A"/>
                </a:solidFill>
                <a:effectLst/>
                <a:ea typeface="Times New Roman" panose="02020603050405020304" pitchFamily="18" charset="0"/>
              </a:rPr>
              <a:t> </a:t>
            </a:r>
            <a:endParaRPr lang="pt-BR" sz="1800" dirty="0">
              <a:effectLst/>
              <a:ea typeface="Times New Roman" panose="02020603050405020304" pitchFamily="18" charset="0"/>
            </a:endParaRPr>
          </a:p>
          <a:p>
            <a:pPr marL="304800" algn="just"/>
            <a:r>
              <a:rPr lang="pt-BR" sz="1800" i="1" dirty="0">
                <a:solidFill>
                  <a:srgbClr val="1A1A1A"/>
                </a:solidFill>
                <a:effectLst/>
                <a:ea typeface="Times New Roman" panose="02020603050405020304" pitchFamily="18" charset="0"/>
              </a:rPr>
              <a:t>"Direito intertemporal. Não há direito adquirido a regime jurídico. Precedentes do Supremo Tribunal Federal. Requisitos para concessão de recuperação judicial que devem ser apurados tal como previstos, no ordenamento jurídico, à época da deliberação da assembleia geral de credores sobre o plano de recuperação judicial. Tempus </a:t>
            </a:r>
            <a:r>
              <a:rPr lang="pt-BR" sz="1800" i="1" dirty="0" err="1">
                <a:solidFill>
                  <a:srgbClr val="1A1A1A"/>
                </a:solidFill>
                <a:effectLst/>
                <a:ea typeface="Times New Roman" panose="02020603050405020304" pitchFamily="18" charset="0"/>
              </a:rPr>
              <a:t>regit</a:t>
            </a:r>
            <a:r>
              <a:rPr lang="pt-BR" sz="1800" i="1" dirty="0">
                <a:solidFill>
                  <a:srgbClr val="1A1A1A"/>
                </a:solidFill>
                <a:effectLst/>
                <a:ea typeface="Times New Roman" panose="02020603050405020304" pitchFamily="18" charset="0"/>
              </a:rPr>
              <a:t> </a:t>
            </a:r>
            <a:r>
              <a:rPr lang="pt-BR" sz="1800" i="1" dirty="0" err="1">
                <a:solidFill>
                  <a:srgbClr val="1A1A1A"/>
                </a:solidFill>
                <a:effectLst/>
                <a:ea typeface="Times New Roman" panose="02020603050405020304" pitchFamily="18" charset="0"/>
              </a:rPr>
              <a:t>actum</a:t>
            </a:r>
            <a:r>
              <a:rPr lang="pt-BR" sz="1800" i="1" dirty="0">
                <a:solidFill>
                  <a:srgbClr val="1A1A1A"/>
                </a:solidFill>
                <a:effectLst/>
                <a:ea typeface="Times New Roman" panose="02020603050405020304" pitchFamily="18" charset="0"/>
              </a:rPr>
              <a:t>. Art. 5º, XXXVI, da Constituição Federal; art. 6º da Lei de Introdução às Normas do Direito Brasileiro. </a:t>
            </a:r>
            <a:r>
              <a:rPr lang="pt-BR" sz="1800" b="1" i="1" dirty="0">
                <a:solidFill>
                  <a:srgbClr val="1A1A1A"/>
                </a:solidFill>
                <a:effectLst/>
                <a:ea typeface="Times New Roman" panose="02020603050405020304" pitchFamily="18" charset="0"/>
              </a:rPr>
              <a:t>Assim, não se pode invocar orientação jurisprudencial anterior à entrada em vigor da Lei 14.112/2020 caso a deliberação assemblear seja posterior, como ocorre na hipótese</a:t>
            </a:r>
            <a:r>
              <a:rPr lang="pt-BR" sz="1800" i="1" dirty="0">
                <a:solidFill>
                  <a:srgbClr val="1A1A1A"/>
                </a:solidFill>
                <a:effectLst/>
                <a:ea typeface="Times New Roman" panose="02020603050405020304" pitchFamily="18" charset="0"/>
              </a:rPr>
              <a:t>"</a:t>
            </a:r>
            <a:r>
              <a:rPr lang="pt-BR" sz="1800" dirty="0">
                <a:solidFill>
                  <a:srgbClr val="1A1A1A"/>
                </a:solidFill>
                <a:effectLst/>
                <a:ea typeface="Times New Roman" panose="02020603050405020304" pitchFamily="18" charset="0"/>
              </a:rPr>
              <a:t> (TJ-SP; Agravo de Instrumento 2067179-82.2021.8.26.0000; relator: des. Cesar Ciampolini; 1ª Câmara Reservada de Direito Empresarial; Foro Central Cível - 2ª Vara de Falências e Recuperações Judiciais; data do julgamento: 20/10/2021; data de registro: 27/10/2021).</a:t>
            </a:r>
            <a:endParaRPr lang="pt-BR" sz="1800" dirty="0">
              <a:effectLst/>
              <a:ea typeface="Times New Roman" panose="02020603050405020304" pitchFamily="18" charset="0"/>
            </a:endParaRPr>
          </a:p>
          <a:p>
            <a:pPr marL="0" indent="0">
              <a:buNone/>
            </a:pPr>
            <a:endParaRPr lang="pt-BR" sz="1800" dirty="0">
              <a:effectLst/>
              <a:ea typeface="Times New Roman" panose="02020603050405020304" pitchFamily="18" charset="0"/>
            </a:endParaRPr>
          </a:p>
          <a:p>
            <a:pPr algn="just"/>
            <a:endParaRPr lang="pt-BR" dirty="0"/>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4021449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82BC35-396A-1855-62CB-EF5ADF26658C}"/>
              </a:ext>
            </a:extLst>
          </p:cNvPr>
          <p:cNvSpPr>
            <a:spLocks noGrp="1"/>
          </p:cNvSpPr>
          <p:nvPr>
            <p:ph type="title"/>
          </p:nvPr>
        </p:nvSpPr>
        <p:spPr/>
        <p:txBody>
          <a:bodyPr/>
          <a:lstStyle/>
          <a:p>
            <a:r>
              <a:rPr lang="pt-BR" dirty="0"/>
              <a:t>JURISPRUDÊNCIA - STJ</a:t>
            </a:r>
          </a:p>
        </p:txBody>
      </p:sp>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p:txBody>
          <a:bodyPr>
            <a:normAutofit fontScale="55000" lnSpcReduction="20000"/>
          </a:bodyPr>
          <a:lstStyle/>
          <a:p>
            <a:pPr marL="594430" indent="0" algn="just">
              <a:lnSpc>
                <a:spcPct val="115000"/>
              </a:lnSpc>
              <a:spcAft>
                <a:spcPts val="750"/>
              </a:spcAft>
              <a:buNone/>
            </a:pPr>
            <a:r>
              <a:rPr lang="pt-BR" sz="1800" dirty="0">
                <a:solidFill>
                  <a:srgbClr val="000000"/>
                </a:solidFill>
                <a:effectLst/>
                <a:ea typeface="Calibri" panose="020F0502020204030204" pitchFamily="34" charset="0"/>
                <a:cs typeface="Times New Roman" panose="02020603050405020304" pitchFamily="18" charset="0"/>
              </a:rPr>
              <a:t>RECURSO ESPECIAL. RECUPERAÇÃO JUDICIAL. CERTIDÕES NEGATIVAS DE DÉBITOS TRIBUTÁRIOS. ART. 57 DA LEI 11.101/05 E ART. 191-A DO CTN. EXIGÊNCIA INCOMPATÍVEL COM A FINALIDADE DO INSTITUTO. PRINCÍPIO DA PRESERVAÇÃO DA EMPRESA E FUNÇÃO SOCIAL. APLICAÇÃO DO POSTULADO DA PROPORCIONALIDADE. INTERPRETAÇÃO SISTEMÁTICA DA LEI 11.101/05. 1. Recuperação judicial distribuída em 18/12/2015. Recurso especial interposto em 6/12/2018. Autos conclusos à Relatora em 30/1/2020. 2. O propósito recursal é definir se a apresentação das certidões negativas de débitos tributários constitui requisito obrigatório para concessão da recuperação judicial do devedor. 3. O enunciado normativo do art. 47 da Lei 11.101/05 guia, em termos principiológicos, a operacionalidade da recuperação judicial, estatuindo como finalidade desse instituto a viabilização da superação da situação de crise econômico-financeira do devedor, a permitir a manutenção da fonte produtora, do emprego dos trabalhadores e dos interesses dos credores, promovendo, assim, a preservação da empresa, sua função social e o estímulo à atividade econômica. Precedente. 4. A realidade econômica do País revela que as sociedades empresárias em crise usualmente possuem débitos fiscais em aberto, podendo-se afirmar que as obrigações dessa natureza são as que em primeiro lugar deixam de ser adimplidas, sobretudo quando se considera a elevada carga tributária e a complexidade do sistema atual. 5. Diante desse contexto, a apresentação de certidões negativa de débitos tributários pelo devedor que busca, no Judiciário, o soerguimento de sua empresa encerra circunstância de difícil cumprimento. 6. Dada a existência de aparente antinomia entre a norma do art. 57 da LFRE e o princípio insculpido em seu art. 47 (preservação da empresa), a exigência de comprovação da regularidade fiscal do devedor para concessão do benefício recuperatório deve ser interpretada à luz do postulado da proporcionalidade. 7. Atuando como conformador da ação estatal, tal postulado exige que a medida restritiva de direitos figure como adequada para o fomento do objetivo perseguido pela norma que a veicula, além de se revelar necessária para garantia da efetividade do direito tutelado e de guardar equilíbrio no que concerne à realização dos fins almejados (proporcionalidade em sentido estrito). 8. Hipótese concreta em que a exigência legal não se mostra adequada para o fim por ela objetivado - garantir o adimplemento do crédito tributário -, tampouco se afigura necessária para o alcance dessa finalidade: (i) inadequada porque, ao impedir a concessão da recuperação judicial do devedor em situação fiscal irregular, acaba impondo uma dificuldade ainda maior ao Fisco, à vista da classificação do crédito tributário, na hipótese de falência, em terceiro lugar na ordem de preferências; (</a:t>
            </a:r>
            <a:r>
              <a:rPr lang="pt-BR" sz="1800" dirty="0" err="1">
                <a:solidFill>
                  <a:srgbClr val="000000"/>
                </a:solidFill>
                <a:effectLst/>
                <a:ea typeface="Calibri" panose="020F0502020204030204" pitchFamily="34" charset="0"/>
                <a:cs typeface="Times New Roman" panose="02020603050405020304" pitchFamily="18" charset="0"/>
              </a:rPr>
              <a:t>ii</a:t>
            </a:r>
            <a:r>
              <a:rPr lang="pt-BR" sz="1800" dirty="0">
                <a:solidFill>
                  <a:srgbClr val="000000"/>
                </a:solidFill>
                <a:effectLst/>
                <a:ea typeface="Calibri" panose="020F0502020204030204" pitchFamily="34" charset="0"/>
                <a:cs typeface="Times New Roman" panose="02020603050405020304" pitchFamily="18" charset="0"/>
              </a:rPr>
              <a:t>) desnecessária porque os meios de cobrança das dívidas de natureza fiscal não se suspendem com o deferimento do pedido de soerguimento. Doutrina. 9. Consoante já percebido pela Corte Especial do STJ, a persistir a interpretação literal do art. 57 da LFRE, inviabilizar-se-ia toda e qualquer recuperação judicial (</a:t>
            </a:r>
            <a:r>
              <a:rPr lang="pt-BR" sz="1800" dirty="0" err="1">
                <a:solidFill>
                  <a:srgbClr val="000000"/>
                </a:solidFill>
                <a:effectLst/>
                <a:ea typeface="Calibri" panose="020F0502020204030204" pitchFamily="34" charset="0"/>
                <a:cs typeface="Times New Roman" panose="02020603050405020304" pitchFamily="18" charset="0"/>
              </a:rPr>
              <a:t>REsp</a:t>
            </a:r>
            <a:r>
              <a:rPr lang="pt-BR" sz="1800" dirty="0">
                <a:solidFill>
                  <a:srgbClr val="000000"/>
                </a:solidFill>
                <a:effectLst/>
                <a:ea typeface="Calibri" panose="020F0502020204030204" pitchFamily="34" charset="0"/>
                <a:cs typeface="Times New Roman" panose="02020603050405020304" pitchFamily="18" charset="0"/>
              </a:rPr>
              <a:t> 1.187.404/MT). 10. Assim, de se concluir que os motivos que fundamentam a exigência da comprovação da regularidade fiscal do devedor (assentados no privilégio do crédito tributário), não tem peso suficiente - sobretudo em função da relevância da função social da empresa e do princípio que objetiva sua preservação - para preponderar sobre o direito do devedor de buscar no processo de soerguimento a superação da crise econômico-financeira que o acomete. RECURSO ESPECIAL NÃO PROVIDO (STJ - </a:t>
            </a:r>
            <a:r>
              <a:rPr lang="pt-BR" sz="1800" dirty="0" err="1">
                <a:solidFill>
                  <a:srgbClr val="000000"/>
                </a:solidFill>
                <a:effectLst/>
                <a:ea typeface="Calibri" panose="020F0502020204030204" pitchFamily="34" charset="0"/>
                <a:cs typeface="Times New Roman" panose="02020603050405020304" pitchFamily="18" charset="0"/>
              </a:rPr>
              <a:t>REsp</a:t>
            </a:r>
            <a:r>
              <a:rPr lang="pt-BR" sz="1800" dirty="0">
                <a:solidFill>
                  <a:srgbClr val="000000"/>
                </a:solidFill>
                <a:effectLst/>
                <a:ea typeface="Calibri" panose="020F0502020204030204" pitchFamily="34" charset="0"/>
                <a:cs typeface="Times New Roman" panose="02020603050405020304" pitchFamily="18" charset="0"/>
              </a:rPr>
              <a:t>: </a:t>
            </a:r>
            <a:r>
              <a:rPr lang="pt-BR" sz="1800" b="1" u="sng" dirty="0">
                <a:solidFill>
                  <a:srgbClr val="000000"/>
                </a:solidFill>
                <a:effectLst/>
                <a:ea typeface="Calibri" panose="020F0502020204030204" pitchFamily="34" charset="0"/>
                <a:cs typeface="Times New Roman" panose="02020603050405020304" pitchFamily="18" charset="0"/>
              </a:rPr>
              <a:t>1864625 SP 2019/0294631-9, Relator: Ministra NANCY ANDRIGHI, Data de Julgamento: 23/06/2020</a:t>
            </a:r>
            <a:r>
              <a:rPr lang="pt-BR" sz="1800" dirty="0">
                <a:solidFill>
                  <a:srgbClr val="000000"/>
                </a:solidFill>
                <a:effectLst/>
                <a:ea typeface="Calibri" panose="020F0502020204030204" pitchFamily="34" charset="0"/>
                <a:cs typeface="Times New Roman" panose="02020603050405020304" pitchFamily="18" charset="0"/>
              </a:rPr>
              <a:t>, T3 - TERCEIRA TURMA, Data de Publicação: </a:t>
            </a:r>
            <a:r>
              <a:rPr lang="pt-BR" sz="1800" dirty="0" err="1">
                <a:solidFill>
                  <a:srgbClr val="000000"/>
                </a:solidFill>
                <a:effectLst/>
                <a:ea typeface="Calibri" panose="020F0502020204030204" pitchFamily="34" charset="0"/>
                <a:cs typeface="Times New Roman" panose="02020603050405020304" pitchFamily="18" charset="0"/>
              </a:rPr>
              <a:t>DJe</a:t>
            </a:r>
            <a:r>
              <a:rPr lang="pt-BR" sz="1800" dirty="0">
                <a:solidFill>
                  <a:srgbClr val="000000"/>
                </a:solidFill>
                <a:effectLst/>
                <a:ea typeface="Calibri" panose="020F0502020204030204" pitchFamily="34" charset="0"/>
                <a:cs typeface="Times New Roman" panose="02020603050405020304" pitchFamily="18" charset="0"/>
              </a:rPr>
              <a:t> 26/06/2020)</a:t>
            </a:r>
            <a:endParaRPr lang="pt-BR" sz="1800" dirty="0">
              <a:effectLst/>
              <a:ea typeface="Calibri" panose="020F0502020204030204" pitchFamily="34" charset="0"/>
              <a:cs typeface="Times New Roman" panose="02020603050405020304" pitchFamily="18" charset="0"/>
            </a:endParaRPr>
          </a:p>
          <a:p>
            <a:pPr algn="just"/>
            <a:endParaRPr lang="pt-BR" dirty="0">
              <a:latin typeface="Franklin Gothic Book" panose="020B0503020102020204" pitchFamily="34" charset="0"/>
            </a:endParaRP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328171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algn="just"/>
            <a:r>
              <a:rPr lang="pt-BR" sz="1500" dirty="0">
                <a:solidFill>
                  <a:srgbClr val="000000"/>
                </a:solidFill>
                <a:effectLst/>
                <a:ea typeface="Times New Roman" panose="02020603050405020304" pitchFamily="18" charset="0"/>
              </a:rPr>
              <a:t>No julgamento do </a:t>
            </a:r>
            <a:r>
              <a:rPr lang="pt-BR" sz="1500" b="1" dirty="0" err="1">
                <a:solidFill>
                  <a:srgbClr val="000000"/>
                </a:solidFill>
                <a:effectLst/>
                <a:ea typeface="Times New Roman" panose="02020603050405020304" pitchFamily="18" charset="0"/>
              </a:rPr>
              <a:t>REsp</a:t>
            </a:r>
            <a:r>
              <a:rPr lang="pt-BR" sz="1500" b="1" dirty="0">
                <a:solidFill>
                  <a:srgbClr val="000000"/>
                </a:solidFill>
                <a:effectLst/>
                <a:ea typeface="Times New Roman" panose="02020603050405020304" pitchFamily="18" charset="0"/>
              </a:rPr>
              <a:t> n. 1.864.625/SP</a:t>
            </a:r>
            <a:r>
              <a:rPr lang="pt-BR" sz="1500" dirty="0">
                <a:solidFill>
                  <a:srgbClr val="000000"/>
                </a:solidFill>
                <a:effectLst/>
                <a:ea typeface="Times New Roman" panose="02020603050405020304" pitchFamily="18" charset="0"/>
              </a:rPr>
              <a:t>, o Superior Tribunal de Justiça reforçou o entendimento anterior, </a:t>
            </a:r>
            <a:r>
              <a:rPr lang="pt-BR" sz="1500" b="1" dirty="0">
                <a:solidFill>
                  <a:srgbClr val="000000"/>
                </a:solidFill>
                <a:effectLst/>
                <a:ea typeface="Times New Roman" panose="02020603050405020304" pitchFamily="18" charset="0"/>
              </a:rPr>
              <a:t>reputando inaplicável o art. 57 da Lei n. 11.101/2005 após ponderação realizada conforme o </a:t>
            </a:r>
            <a:r>
              <a:rPr lang="pt-BR" sz="1500" b="1" u="sng" dirty="0">
                <a:solidFill>
                  <a:srgbClr val="000000"/>
                </a:solidFill>
                <a:effectLst/>
                <a:ea typeface="Times New Roman" panose="02020603050405020304" pitchFamily="18" charset="0"/>
              </a:rPr>
              <a:t>princípio da proporcionalidade</a:t>
            </a:r>
            <a:r>
              <a:rPr lang="pt-BR" sz="1500" b="1" dirty="0">
                <a:solidFill>
                  <a:srgbClr val="000000"/>
                </a:solidFill>
                <a:effectLst/>
                <a:ea typeface="Times New Roman" panose="02020603050405020304" pitchFamily="18" charset="0"/>
              </a:rPr>
              <a:t>, </a:t>
            </a:r>
            <a:r>
              <a:rPr lang="pt-BR" sz="1500" dirty="0">
                <a:solidFill>
                  <a:srgbClr val="000000"/>
                </a:solidFill>
                <a:effectLst/>
                <a:ea typeface="Times New Roman" panose="02020603050405020304" pitchFamily="18" charset="0"/>
              </a:rPr>
              <a:t>ante a aparente incompatibilidade entre os </a:t>
            </a:r>
            <a:r>
              <a:rPr lang="pt-BR" sz="1500" dirty="0" err="1">
                <a:solidFill>
                  <a:srgbClr val="000000"/>
                </a:solidFill>
                <a:effectLst/>
                <a:ea typeface="Times New Roman" panose="02020603050405020304" pitchFamily="18" charset="0"/>
              </a:rPr>
              <a:t>arts</a:t>
            </a:r>
            <a:r>
              <a:rPr lang="pt-BR" sz="1500" dirty="0">
                <a:solidFill>
                  <a:srgbClr val="000000"/>
                </a:solidFill>
                <a:effectLst/>
                <a:ea typeface="Times New Roman" panose="02020603050405020304" pitchFamily="18" charset="0"/>
              </a:rPr>
              <a:t>. 57 e 47 da lei 11.101/2005, concluindo que a exigência de apresentação de certidões de regularidade fiscal não era adequada nem tampouco necessária para a concessão da recuperação judicial.</a:t>
            </a:r>
          </a:p>
          <a:p>
            <a:pPr algn="just"/>
            <a:endParaRPr lang="pt-BR" sz="1500" b="1" u="sng" dirty="0">
              <a:effectLst/>
              <a:ea typeface="Calibri" panose="020F0502020204030204" pitchFamily="34" charset="0"/>
              <a:cs typeface="Times New Roman" panose="02020603050405020304" pitchFamily="18" charset="0"/>
            </a:endParaRPr>
          </a:p>
          <a:p>
            <a:pPr algn="just"/>
            <a:r>
              <a:rPr lang="pt-BR" sz="1500" b="1" u="sng" dirty="0">
                <a:effectLst/>
                <a:ea typeface="Calibri" panose="020F0502020204030204" pitchFamily="34" charset="0"/>
                <a:cs typeface="Times New Roman" panose="02020603050405020304" pitchFamily="18" charset="0"/>
              </a:rPr>
              <a:t>NA VISÃO DO STJ</a:t>
            </a:r>
            <a:r>
              <a:rPr lang="pt-BR" sz="1500" dirty="0">
                <a:effectLst/>
                <a:ea typeface="Calibri" panose="020F0502020204030204" pitchFamily="34" charset="0"/>
                <a:cs typeface="Times New Roman" panose="02020603050405020304" pitchFamily="18" charset="0"/>
              </a:rPr>
              <a:t> – configura verdadeira </a:t>
            </a:r>
            <a:r>
              <a:rPr lang="pt-BR" sz="1500" b="1" dirty="0">
                <a:effectLst/>
                <a:ea typeface="Calibri" panose="020F0502020204030204" pitchFamily="34" charset="0"/>
                <a:cs typeface="Times New Roman" panose="02020603050405020304" pitchFamily="18" charset="0"/>
              </a:rPr>
              <a:t>ANTINOMIA</a:t>
            </a:r>
            <a:r>
              <a:rPr lang="pt-BR" sz="1500" dirty="0">
                <a:effectLst/>
                <a:ea typeface="Calibri" panose="020F0502020204030204" pitchFamily="34" charset="0"/>
                <a:cs typeface="Times New Roman" panose="02020603050405020304" pitchFamily="18" charset="0"/>
              </a:rPr>
              <a:t> entre a norma do art. 57 – CND pra homologação do plano - e o princípio insculpido no art. 47 – preservação da empresa, impondo ônus excessivo ao devedor</a:t>
            </a:r>
            <a:r>
              <a:rPr lang="pt-BR" sz="1500" dirty="0">
                <a:ea typeface="Calibri" panose="020F0502020204030204" pitchFamily="34" charset="0"/>
                <a:cs typeface="Times New Roman" panose="02020603050405020304" pitchFamily="18" charset="0"/>
              </a:rPr>
              <a:t> e t</a:t>
            </a:r>
            <a:r>
              <a:rPr lang="pt-BR" sz="1500" dirty="0">
                <a:effectLst/>
                <a:ea typeface="Calibri" panose="020F0502020204030204" pitchFamily="34" charset="0"/>
                <a:cs typeface="Times New Roman" panose="02020603050405020304" pitchFamily="18" charset="0"/>
              </a:rPr>
              <a:t>ratamento privilegiado do fisco, pois condiciona a possibilidade de reestruturação de todos os outros créditos à regularidade do débito tributário. Importa em </a:t>
            </a:r>
            <a:r>
              <a:rPr lang="pt-BR" sz="1500" b="1" dirty="0">
                <a:effectLst/>
                <a:ea typeface="Calibri" panose="020F0502020204030204" pitchFamily="34" charset="0"/>
                <a:cs typeface="Times New Roman" panose="02020603050405020304" pitchFamily="18" charset="0"/>
              </a:rPr>
              <a:t>violação ao princípio da proporcionalidade, </a:t>
            </a:r>
            <a:r>
              <a:rPr lang="pt-BR" sz="1500" dirty="0">
                <a:effectLst/>
                <a:ea typeface="Calibri" panose="020F0502020204030204" pitchFamily="34" charset="0"/>
                <a:cs typeface="Times New Roman" panose="02020603050405020304" pitchFamily="18" charset="0"/>
              </a:rPr>
              <a:t>Hipótese concreta em que a exigência legal não se mostra </a:t>
            </a:r>
            <a:r>
              <a:rPr lang="pt-BR" sz="1500" b="1" dirty="0">
                <a:effectLst/>
                <a:ea typeface="Calibri" panose="020F0502020204030204" pitchFamily="34" charset="0"/>
                <a:cs typeface="Times New Roman" panose="02020603050405020304" pitchFamily="18" charset="0"/>
              </a:rPr>
              <a:t>adequada</a:t>
            </a:r>
            <a:r>
              <a:rPr lang="pt-BR" sz="1500" dirty="0">
                <a:effectLst/>
                <a:ea typeface="Calibri" panose="020F0502020204030204" pitchFamily="34" charset="0"/>
                <a:cs typeface="Times New Roman" panose="02020603050405020304" pitchFamily="18" charset="0"/>
              </a:rPr>
              <a:t> para o fim por ela objetivado - garantir o </a:t>
            </a:r>
            <a:r>
              <a:rPr lang="pt-BR" sz="1500" b="1" dirty="0">
                <a:effectLst/>
                <a:ea typeface="Calibri" panose="020F0502020204030204" pitchFamily="34" charset="0"/>
                <a:cs typeface="Times New Roman" panose="02020603050405020304" pitchFamily="18" charset="0"/>
              </a:rPr>
              <a:t>adimplemento do crédito tributário, pois, em caso de falência, fisco ocupa 3ª posição entre os créditos concursais</a:t>
            </a:r>
            <a:r>
              <a:rPr lang="pt-BR" sz="1500" dirty="0">
                <a:effectLst/>
                <a:ea typeface="Calibri" panose="020F0502020204030204" pitchFamily="34" charset="0"/>
                <a:cs typeface="Times New Roman" panose="02020603050405020304" pitchFamily="18" charset="0"/>
              </a:rPr>
              <a:t>, tampouco se afigura </a:t>
            </a:r>
            <a:r>
              <a:rPr lang="pt-BR" sz="1500" b="1" dirty="0">
                <a:effectLst/>
                <a:ea typeface="Calibri" panose="020F0502020204030204" pitchFamily="34" charset="0"/>
                <a:cs typeface="Times New Roman" panose="02020603050405020304" pitchFamily="18" charset="0"/>
              </a:rPr>
              <a:t>necessária</a:t>
            </a:r>
            <a:r>
              <a:rPr lang="pt-BR" sz="1500" dirty="0">
                <a:effectLst/>
                <a:ea typeface="Calibri" panose="020F0502020204030204" pitchFamily="34" charset="0"/>
                <a:cs typeface="Times New Roman" panose="02020603050405020304" pitchFamily="18" charset="0"/>
              </a:rPr>
              <a:t> para o alcance dessa finalidade, pois o crédito </a:t>
            </a:r>
            <a:r>
              <a:rPr lang="pt-BR" sz="1500" dirty="0">
                <a:ea typeface="Calibri" panose="020F0502020204030204" pitchFamily="34" charset="0"/>
                <a:cs typeface="Times New Roman" panose="02020603050405020304" pitchFamily="18" charset="0"/>
              </a:rPr>
              <a:t>fiscal </a:t>
            </a:r>
            <a:r>
              <a:rPr lang="pt-BR" sz="1500" b="1" dirty="0">
                <a:effectLst/>
                <a:ea typeface="Calibri" panose="020F0502020204030204" pitchFamily="34" charset="0"/>
                <a:cs typeface="Times New Roman" panose="02020603050405020304" pitchFamily="18" charset="0"/>
              </a:rPr>
              <a:t>não se submete a novação de suas condições ou forma de pagamento pelo plano de recuperação judicial. </a:t>
            </a:r>
            <a:endParaRPr lang="pt-BR" sz="1500" dirty="0">
              <a:effectLst/>
              <a:ea typeface="Calibri" panose="020F0502020204030204" pitchFamily="34" charset="0"/>
              <a:cs typeface="Times New Roman" panose="02020603050405020304" pitchFamily="18" charset="0"/>
            </a:endParaRPr>
          </a:p>
          <a:p>
            <a:pPr algn="just"/>
            <a:endParaRPr lang="pt-BR" sz="1500" dirty="0">
              <a:effectLst/>
              <a:ea typeface="Times New Roman" panose="02020603050405020304" pitchFamily="18" charset="0"/>
            </a:endParaRPr>
          </a:p>
          <a:p>
            <a:pPr algn="just"/>
            <a:endParaRPr lang="pt-BR" dirty="0">
              <a:latin typeface="Franklin Gothic Book" panose="020B0503020102020204" pitchFamily="34" charset="0"/>
            </a:endParaRP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5425121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1364974"/>
            <a:ext cx="11029615" cy="4610376"/>
          </a:xfrm>
        </p:spPr>
        <p:txBody>
          <a:bodyPr>
            <a:noAutofit/>
          </a:bodyPr>
          <a:lstStyle/>
          <a:p>
            <a:pPr>
              <a:buFont typeface="Wingdings" panose="05000000000000000000" pitchFamily="2" charset="2"/>
              <a:buChar char="Ø"/>
            </a:pPr>
            <a:r>
              <a:rPr lang="pt-BR" sz="1500" b="1" dirty="0"/>
              <a:t>Problemas na exigência do art. 57</a:t>
            </a:r>
            <a:endParaRPr lang="pt-BR" sz="1500" dirty="0"/>
          </a:p>
          <a:p>
            <a:endParaRPr lang="pt-BR" sz="1500" dirty="0"/>
          </a:p>
          <a:p>
            <a:r>
              <a:rPr lang="pt-BR" sz="1300" b="1" dirty="0"/>
              <a:t>Diversos entes federativos</a:t>
            </a:r>
            <a:r>
              <a:rPr lang="pt-BR" sz="1300" dirty="0"/>
              <a:t>: todos possuem leis de parcelamento/transação? A adequação dessas legislações é feitas tomando como parâmetro a legislação federal? Direito do Fisco de pedir a falência. Ausência de uniformidade/Diversa realidade de Estados e Municípios.</a:t>
            </a:r>
          </a:p>
          <a:p>
            <a:endParaRPr lang="pt-BR" sz="1300" dirty="0"/>
          </a:p>
          <a:p>
            <a:r>
              <a:rPr lang="pt-BR" sz="1300" b="1" dirty="0"/>
              <a:t>Qual a </a:t>
            </a:r>
            <a:r>
              <a:rPr lang="pt-BR" sz="1300" b="1" dirty="0" err="1"/>
              <a:t>consequencia</a:t>
            </a:r>
            <a:r>
              <a:rPr lang="pt-BR" sz="1300" b="1" dirty="0"/>
              <a:t> para a não apresentação das certidões: </a:t>
            </a:r>
            <a:r>
              <a:rPr lang="pt-BR" sz="1300" dirty="0"/>
              <a:t>sobrestamento do processo? Revogação do </a:t>
            </a:r>
            <a:r>
              <a:rPr lang="pt-BR" sz="1300" dirty="0" err="1"/>
              <a:t>stay</a:t>
            </a:r>
            <a:r>
              <a:rPr lang="pt-BR" sz="1300" dirty="0"/>
              <a:t>? Indeferimento do </a:t>
            </a:r>
            <a:r>
              <a:rPr lang="pt-BR" sz="1300" dirty="0" err="1"/>
              <a:t>precessamento</a:t>
            </a:r>
            <a:r>
              <a:rPr lang="pt-BR" sz="1300" dirty="0"/>
              <a:t> da RJ? Convolação em falência?</a:t>
            </a:r>
            <a:endParaRPr lang="pt-BR" sz="1300" b="1" dirty="0"/>
          </a:p>
          <a:p>
            <a:endParaRPr lang="pt-BR" sz="1300" b="1" dirty="0"/>
          </a:p>
          <a:p>
            <a:r>
              <a:rPr lang="pt-BR" sz="1300" b="1" dirty="0"/>
              <a:t>Descompasso entre o tempo de processamento da recuperação judicial e o tempo de tramitação do processo administrativo do ente federativo. </a:t>
            </a:r>
            <a:r>
              <a:rPr lang="pt-BR" sz="1300" dirty="0"/>
              <a:t>Concessão de prazo??? </a:t>
            </a:r>
            <a:r>
              <a:rPr lang="pt-BR" sz="1300" b="1" dirty="0">
                <a:solidFill>
                  <a:srgbClr val="1A1A1A"/>
                </a:solidFill>
                <a:effectLst/>
                <a:ea typeface="Times New Roman" panose="02020603050405020304" pitchFamily="18" charset="0"/>
              </a:rPr>
              <a:t>Problema da concessão de prazo</a:t>
            </a:r>
            <a:r>
              <a:rPr lang="pt-BR" sz="1300" dirty="0">
                <a:solidFill>
                  <a:srgbClr val="1A1A1A"/>
                </a:solidFill>
                <a:effectLst/>
                <a:ea typeface="Times New Roman" panose="02020603050405020304" pitchFamily="18" charset="0"/>
              </a:rPr>
              <a:t>: qual a consequência de eventual não apresentação das certidões negativas?  (i) sobrestamento ou extinção do processo, (</a:t>
            </a:r>
            <a:r>
              <a:rPr lang="pt-BR" sz="1300" dirty="0" err="1">
                <a:solidFill>
                  <a:srgbClr val="1A1A1A"/>
                </a:solidFill>
                <a:effectLst/>
                <a:ea typeface="Times New Roman" panose="02020603050405020304" pitchFamily="18" charset="0"/>
              </a:rPr>
              <a:t>ii</a:t>
            </a:r>
            <a:r>
              <a:rPr lang="pt-BR" sz="1300" dirty="0">
                <a:solidFill>
                  <a:srgbClr val="1A1A1A"/>
                </a:solidFill>
                <a:effectLst/>
                <a:ea typeface="Times New Roman" panose="02020603050405020304" pitchFamily="18" charset="0"/>
              </a:rPr>
              <a:t>) revogação do </a:t>
            </a:r>
            <a:r>
              <a:rPr lang="pt-BR" sz="1300" i="1" dirty="0" err="1">
                <a:solidFill>
                  <a:srgbClr val="1A1A1A"/>
                </a:solidFill>
                <a:effectLst/>
                <a:ea typeface="Times New Roman" panose="02020603050405020304" pitchFamily="18" charset="0"/>
              </a:rPr>
              <a:t>stay</a:t>
            </a:r>
            <a:r>
              <a:rPr lang="pt-BR" sz="1300" i="1" dirty="0">
                <a:solidFill>
                  <a:srgbClr val="1A1A1A"/>
                </a:solidFill>
                <a:effectLst/>
                <a:ea typeface="Times New Roman" panose="02020603050405020304" pitchFamily="18" charset="0"/>
              </a:rPr>
              <a:t> </a:t>
            </a:r>
            <a:r>
              <a:rPr lang="pt-BR" sz="1300" i="1" dirty="0" err="1">
                <a:solidFill>
                  <a:srgbClr val="1A1A1A"/>
                </a:solidFill>
                <a:effectLst/>
                <a:ea typeface="Times New Roman" panose="02020603050405020304" pitchFamily="18" charset="0"/>
              </a:rPr>
              <a:t>period</a:t>
            </a:r>
            <a:r>
              <a:rPr lang="pt-BR" sz="1300" dirty="0">
                <a:solidFill>
                  <a:srgbClr val="1A1A1A"/>
                </a:solidFill>
                <a:effectLst/>
                <a:ea typeface="Times New Roman" panose="02020603050405020304" pitchFamily="18" charset="0"/>
              </a:rPr>
              <a:t> ou (</a:t>
            </a:r>
            <a:r>
              <a:rPr lang="pt-BR" sz="1300" dirty="0" err="1">
                <a:solidFill>
                  <a:srgbClr val="1A1A1A"/>
                </a:solidFill>
                <a:effectLst/>
                <a:ea typeface="Times New Roman" panose="02020603050405020304" pitchFamily="18" charset="0"/>
              </a:rPr>
              <a:t>iii</a:t>
            </a:r>
            <a:r>
              <a:rPr lang="pt-BR" sz="1300" dirty="0">
                <a:solidFill>
                  <a:srgbClr val="1A1A1A"/>
                </a:solidFill>
                <a:effectLst/>
                <a:ea typeface="Times New Roman" panose="02020603050405020304" pitchFamily="18" charset="0"/>
              </a:rPr>
              <a:t>) convolação da recuperação judicial em falência.</a:t>
            </a:r>
            <a:endParaRPr lang="pt-BR" sz="1300" dirty="0">
              <a:effectLst/>
              <a:ea typeface="Times New Roman" panose="02020603050405020304" pitchFamily="18" charset="0"/>
            </a:endParaRPr>
          </a:p>
          <a:p>
            <a:pPr marL="0" indent="0" algn="just">
              <a:buNone/>
            </a:pPr>
            <a:r>
              <a:rPr lang="pt-BR" sz="1300" dirty="0">
                <a:solidFill>
                  <a:srgbClr val="1A1A1A"/>
                </a:solidFill>
                <a:effectLst/>
                <a:ea typeface="Times New Roman" panose="02020603050405020304" pitchFamily="18" charset="0"/>
              </a:rPr>
              <a:t> </a:t>
            </a:r>
            <a:endParaRPr lang="pt-BR" sz="1300" dirty="0">
              <a:effectLst/>
              <a:ea typeface="Times New Roman" panose="02020603050405020304" pitchFamily="18" charset="0"/>
            </a:endParaRPr>
          </a:p>
          <a:p>
            <a:pPr algn="just"/>
            <a:r>
              <a:rPr lang="pt-BR" sz="1300" dirty="0">
                <a:solidFill>
                  <a:srgbClr val="1A1A1A"/>
                </a:solidFill>
                <a:effectLst/>
                <a:ea typeface="Times New Roman" panose="02020603050405020304" pitchFamily="18" charset="0"/>
              </a:rPr>
              <a:t> </a:t>
            </a:r>
            <a:r>
              <a:rPr lang="pt-BR" sz="1300" b="1" dirty="0">
                <a:solidFill>
                  <a:srgbClr val="1A1A1A"/>
                </a:solidFill>
                <a:effectLst/>
                <a:ea typeface="Times New Roman" panose="02020603050405020304" pitchFamily="18" charset="0"/>
              </a:rPr>
              <a:t>Débitos tributários em litígio sem garantia do juízo - impossibilitaria a obtenção de certidão positiva com efeito negativo ou certidões negativas.</a:t>
            </a:r>
            <a:r>
              <a:rPr lang="pt-BR" sz="1300" dirty="0">
                <a:solidFill>
                  <a:srgbClr val="1A1A1A"/>
                </a:solidFill>
                <a:effectLst/>
                <a:ea typeface="Times New Roman" panose="02020603050405020304" pitchFamily="18" charset="0"/>
              </a:rPr>
              <a:t> </a:t>
            </a:r>
            <a:endParaRPr lang="pt-BR" sz="1300" dirty="0">
              <a:effectLst/>
              <a:ea typeface="Times New Roman" panose="02020603050405020304" pitchFamily="18" charset="0"/>
            </a:endParaRPr>
          </a:p>
          <a:p>
            <a:pPr marL="0" indent="0" algn="just">
              <a:buNone/>
            </a:pPr>
            <a:endParaRPr lang="pt-BR" sz="1300" dirty="0">
              <a:solidFill>
                <a:srgbClr val="1A1A1A"/>
              </a:solidFill>
              <a:effectLst/>
              <a:ea typeface="Times New Roman" panose="02020603050405020304" pitchFamily="18" charset="0"/>
            </a:endParaRPr>
          </a:p>
          <a:p>
            <a:pPr marL="0" indent="0" algn="just">
              <a:buNone/>
            </a:pPr>
            <a:r>
              <a:rPr lang="pt-BR" sz="1300" dirty="0">
                <a:solidFill>
                  <a:srgbClr val="1A1A1A"/>
                </a:solidFill>
                <a:effectLst/>
                <a:ea typeface="Times New Roman" panose="02020603050405020304" pitchFamily="18" charset="0"/>
              </a:rPr>
              <a:t>Os tribunais superiores já consolidaram o entendimento que a Fazenda Pública não pode criar óbices ao livre exercício da atividade econômica (artigo 170, CF) como meio coercitivo para cobrança de tributos (Súmulas 70, 3.323 e 547/STF e 127/STJ).</a:t>
            </a:r>
            <a:endParaRPr lang="pt-BR" sz="1300" dirty="0">
              <a:effectLst/>
              <a:ea typeface="Times New Roman" panose="02020603050405020304" pitchFamily="18" charset="0"/>
            </a:endParaRPr>
          </a:p>
          <a:p>
            <a:pPr marL="0" indent="0">
              <a:buNone/>
            </a:pPr>
            <a:endParaRPr lang="pt-BR" sz="1300" dirty="0">
              <a:effectLst/>
              <a:ea typeface="Times New Roman" panose="02020603050405020304" pitchFamily="18" charset="0"/>
            </a:endParaRP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32806410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1364974"/>
            <a:ext cx="11029615" cy="4610376"/>
          </a:xfrm>
        </p:spPr>
        <p:txBody>
          <a:bodyPr>
            <a:normAutofit/>
          </a:bodyPr>
          <a:lstStyle/>
          <a:p>
            <a:pPr>
              <a:buFont typeface="Wingdings" panose="05000000000000000000" pitchFamily="2" charset="2"/>
              <a:buChar char="Ø"/>
            </a:pPr>
            <a:r>
              <a:rPr lang="pt-BR" b="1" dirty="0"/>
              <a:t>A decisão que homologa a RJ produz diversos efeitos:</a:t>
            </a:r>
          </a:p>
          <a:p>
            <a:pPr marL="400050" indent="-400050">
              <a:buAutoNum type="romanLcParenBoth"/>
            </a:pPr>
            <a:endParaRPr lang="pt-BR" dirty="0"/>
          </a:p>
          <a:p>
            <a:pPr marL="400050" indent="-400050">
              <a:buAutoNum type="romanLcParenBoth"/>
            </a:pPr>
            <a:r>
              <a:rPr lang="pt-BR" dirty="0"/>
              <a:t>Define prazo para pagamento de credores trabalhistas (art. 54)</a:t>
            </a:r>
          </a:p>
          <a:p>
            <a:pPr marL="400050" indent="-400050">
              <a:buAutoNum type="romanLcParenBoth"/>
            </a:pPr>
            <a:r>
              <a:rPr lang="pt-BR" dirty="0"/>
              <a:t>Define prazo da supervisão judicial (art. 61, LRF), que não pode ser superior a 2 anos</a:t>
            </a:r>
          </a:p>
          <a:p>
            <a:pPr marL="400050" indent="-400050">
              <a:buAutoNum type="romanLcParenBoth"/>
            </a:pPr>
            <a:r>
              <a:rPr lang="pt-BR" b="1" dirty="0"/>
              <a:t>Efeitos </a:t>
            </a:r>
            <a:r>
              <a:rPr lang="pt-BR" b="1" dirty="0" err="1"/>
              <a:t>novativos</a:t>
            </a:r>
            <a:r>
              <a:rPr lang="pt-BR" b="1" dirty="0"/>
              <a:t> do PRJ</a:t>
            </a:r>
            <a:r>
              <a:rPr lang="pt-BR" dirty="0"/>
              <a:t>: i</a:t>
            </a:r>
            <a:r>
              <a:rPr lang="pt-BR" sz="1600" dirty="0">
                <a:solidFill>
                  <a:schemeClr val="tx1"/>
                </a:solidFill>
                <a:effectLst/>
                <a:ea typeface="Calibri" panose="020F0502020204030204" pitchFamily="34" charset="0"/>
                <a:cs typeface="Times New Roman" panose="02020603050405020304" pitchFamily="18" charset="0"/>
              </a:rPr>
              <a:t>mportante efeito obrigacional: A decisão de homologa o PRJ constitui título executivo judicial (art. 59, §1º, LRF), de modo que as obrigações por ela homologadas, previstas no PRJ, passam a produzir seus efeitos, dentre os quais se destaca a novação dos créditos anteriores ao pedido e obrigando o devedor e todos os credores, conforme previsto no art. 59 da LRF. </a:t>
            </a:r>
            <a:r>
              <a:rPr lang="pt-BR" sz="1600" b="1" dirty="0">
                <a:solidFill>
                  <a:schemeClr val="tx1"/>
                </a:solidFill>
                <a:effectLst/>
                <a:ea typeface="Calibri" panose="020F0502020204030204" pitchFamily="34" charset="0"/>
                <a:cs typeface="Times New Roman" panose="02020603050405020304" pitchFamily="18" charset="0"/>
              </a:rPr>
              <a:t>Define o regime jurídico obrigacional das obrigações sujeitas, atendendo, assim, a um imperativo de maior segurança jurídica</a:t>
            </a:r>
            <a:r>
              <a:rPr lang="pt-BR" sz="1600" dirty="0">
                <a:solidFill>
                  <a:schemeClr val="tx1"/>
                </a:solidFill>
                <a:effectLst/>
                <a:ea typeface="Calibri" panose="020F0502020204030204" pitchFamily="34" charset="0"/>
                <a:cs typeface="Times New Roman" panose="02020603050405020304" pitchFamily="18" charset="0"/>
              </a:rPr>
              <a:t>, também </a:t>
            </a:r>
            <a:endParaRPr lang="pt-BR" dirty="0"/>
          </a:p>
          <a:p>
            <a:pPr marL="400050" indent="-400050">
              <a:buAutoNum type="romanLcParenBoth"/>
            </a:pPr>
            <a:r>
              <a:rPr lang="pt-BR" sz="1800" b="1" dirty="0">
                <a:solidFill>
                  <a:schemeClr val="tx1"/>
                </a:solidFill>
                <a:effectLst/>
                <a:ea typeface="Calibri" panose="020F0502020204030204" pitchFamily="34" charset="0"/>
                <a:cs typeface="Times New Roman" panose="02020603050405020304" pitchFamily="18" charset="0"/>
              </a:rPr>
              <a:t>permite à empresa em crise utilizar os meios de recuperação previstos no PRJ, indispensáveis para por em prática planejamento previsto para permitir o seu soerguimento</a:t>
            </a:r>
            <a:r>
              <a:rPr lang="pt-BR" sz="1800" dirty="0">
                <a:solidFill>
                  <a:schemeClr val="tx1"/>
                </a:solidFill>
                <a:effectLst/>
                <a:ea typeface="Calibri" panose="020F0502020204030204" pitchFamily="34" charset="0"/>
                <a:cs typeface="Times New Roman" panose="02020603050405020304" pitchFamily="18" charset="0"/>
              </a:rPr>
              <a:t>.</a:t>
            </a:r>
          </a:p>
          <a:p>
            <a:pPr marL="457200">
              <a:lnSpc>
                <a:spcPct val="107000"/>
              </a:lnSpc>
            </a:pPr>
            <a:endParaRPr lang="pt-BR" dirty="0">
              <a:solidFill>
                <a:schemeClr val="tx1"/>
              </a:solidFill>
            </a:endParaRP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2058723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CC71978-3C32-D368-47A6-5FFF62F2B47B}"/>
              </a:ext>
            </a:extLst>
          </p:cNvPr>
          <p:cNvSpPr>
            <a:spLocks noGrp="1"/>
          </p:cNvSpPr>
          <p:nvPr>
            <p:ph idx="1"/>
          </p:nvPr>
        </p:nvSpPr>
        <p:spPr>
          <a:xfrm>
            <a:off x="581192" y="689113"/>
            <a:ext cx="11029615" cy="5286237"/>
          </a:xfrm>
        </p:spPr>
        <p:txBody>
          <a:bodyPr>
            <a:normAutofit/>
          </a:bodyPr>
          <a:lstStyle/>
          <a:p>
            <a:pPr>
              <a:buFont typeface="Wingdings" panose="05000000000000000000" pitchFamily="2" charset="2"/>
              <a:buChar char="Ø"/>
            </a:pPr>
            <a:r>
              <a:rPr lang="pt-BR" b="1" dirty="0"/>
              <a:t>Compatibilização</a:t>
            </a:r>
            <a:endParaRPr lang="pt-BR" dirty="0"/>
          </a:p>
          <a:p>
            <a:endParaRPr lang="pt-BR" dirty="0"/>
          </a:p>
          <a:p>
            <a:r>
              <a:rPr lang="pt-BR" b="1" dirty="0"/>
              <a:t>Exigência de descrição e acompanhamento das diligências adotadas pela </a:t>
            </a:r>
            <a:r>
              <a:rPr lang="pt-BR" b="1" dirty="0" err="1"/>
              <a:t>recuperanda</a:t>
            </a:r>
            <a:r>
              <a:rPr lang="pt-BR" b="1" dirty="0"/>
              <a:t> para equalizar passivo fiscal </a:t>
            </a:r>
            <a:r>
              <a:rPr lang="pt-BR" dirty="0"/>
              <a:t>(em incidente próprio).</a:t>
            </a:r>
          </a:p>
          <a:p>
            <a:endParaRPr lang="pt-BR" b="1" dirty="0"/>
          </a:p>
          <a:p>
            <a:r>
              <a:rPr lang="pt-BR" b="1" dirty="0"/>
              <a:t>Flexibilização da homologação, </a:t>
            </a:r>
            <a:r>
              <a:rPr lang="pt-BR" dirty="0"/>
              <a:t>se preciso. Considerar que a busca pela equalização (boa fé/esforços) é obrigação assumida como condição para homologação do plano e, se não implementada, permite pedido de convolação em falência. </a:t>
            </a:r>
          </a:p>
          <a:p>
            <a:pPr marL="0" indent="0">
              <a:buNone/>
            </a:pPr>
            <a:endParaRPr lang="pt-BR" dirty="0"/>
          </a:p>
          <a:p>
            <a:pPr marL="0" indent="0" algn="just">
              <a:buNone/>
            </a:pPr>
            <a:endParaRPr lang="pt-BR" dirty="0">
              <a:latin typeface="Franklin Gothic Book" panose="020B0503020102020204" pitchFamily="34" charset="0"/>
            </a:endParaRPr>
          </a:p>
        </p:txBody>
      </p:sp>
      <p:sp>
        <p:nvSpPr>
          <p:cNvPr id="4" name="Espaço Reservado para Data 3">
            <a:extLst>
              <a:ext uri="{FF2B5EF4-FFF2-40B4-BE49-F238E27FC236}">
                <a16:creationId xmlns:a16="http://schemas.microsoft.com/office/drawing/2014/main" id="{3801964B-B1F7-0CA6-4C16-86D1064283DE}"/>
              </a:ext>
            </a:extLst>
          </p:cNvPr>
          <p:cNvSpPr>
            <a:spLocks noGrp="1"/>
          </p:cNvSpPr>
          <p:nvPr>
            <p:ph type="dt" sz="half" idx="10"/>
          </p:nvPr>
        </p:nvSpPr>
        <p:spPr/>
        <p:txBody>
          <a:bodyPr/>
          <a:lstStyle/>
          <a:p>
            <a:pPr rtl="0"/>
            <a:r>
              <a:rPr lang="pt-BR" dirty="0"/>
              <a:t>]</a:t>
            </a:r>
            <a:endParaRPr lang="en-US" dirty="0"/>
          </a:p>
        </p:txBody>
      </p:sp>
    </p:spTree>
    <p:extLst>
      <p:ext uri="{BB962C8B-B14F-4D97-AF65-F5344CB8AC3E}">
        <p14:creationId xmlns:p14="http://schemas.microsoft.com/office/powerpoint/2010/main" val="11513255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64137D3-843E-23D9-AB9F-565F6C4346E4}"/>
              </a:ext>
            </a:extLst>
          </p:cNvPr>
          <p:cNvSpPr>
            <a:spLocks noGrp="1"/>
          </p:cNvSpPr>
          <p:nvPr>
            <p:ph type="title"/>
          </p:nvPr>
        </p:nvSpPr>
        <p:spPr/>
        <p:txBody>
          <a:bodyPr/>
          <a:lstStyle/>
          <a:p>
            <a:r>
              <a:rPr lang="pt-BR" dirty="0"/>
              <a:t>Pedido de falência</a:t>
            </a:r>
          </a:p>
        </p:txBody>
      </p:sp>
      <p:sp>
        <p:nvSpPr>
          <p:cNvPr id="6" name="Espaço Reservado para Texto 5">
            <a:extLst>
              <a:ext uri="{FF2B5EF4-FFF2-40B4-BE49-F238E27FC236}">
                <a16:creationId xmlns:a16="http://schemas.microsoft.com/office/drawing/2014/main" id="{CD267DD7-83EA-A557-9C30-33F4963A548C}"/>
              </a:ext>
            </a:extLst>
          </p:cNvPr>
          <p:cNvSpPr>
            <a:spLocks noGrp="1"/>
          </p:cNvSpPr>
          <p:nvPr>
            <p:ph type="body" idx="1"/>
          </p:nvPr>
        </p:nvSpPr>
        <p:spPr/>
        <p:txBody>
          <a:bodyPr/>
          <a:lstStyle/>
          <a:p>
            <a:r>
              <a:rPr lang="pt-BR" dirty="0" err="1"/>
              <a:t>Arts</a:t>
            </a:r>
            <a:r>
              <a:rPr lang="pt-BR" dirty="0"/>
              <a:t>. 73, IV e V</a:t>
            </a:r>
          </a:p>
        </p:txBody>
      </p:sp>
      <p:sp>
        <p:nvSpPr>
          <p:cNvPr id="4" name="Espaço Reservado para Data 3">
            <a:extLst>
              <a:ext uri="{FF2B5EF4-FFF2-40B4-BE49-F238E27FC236}">
                <a16:creationId xmlns:a16="http://schemas.microsoft.com/office/drawing/2014/main" id="{7F32AB11-3659-C706-2BA2-7F6837F924E5}"/>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42380503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EC2F2521-CD27-2579-3804-7715616905BC}"/>
              </a:ext>
            </a:extLst>
          </p:cNvPr>
          <p:cNvSpPr>
            <a:spLocks noGrp="1"/>
          </p:cNvSpPr>
          <p:nvPr>
            <p:ph idx="1"/>
          </p:nvPr>
        </p:nvSpPr>
        <p:spPr/>
        <p:txBody>
          <a:bodyPr>
            <a:normAutofit/>
          </a:bodyPr>
          <a:lstStyle/>
          <a:p>
            <a:pPr indent="0">
              <a:buNone/>
            </a:pPr>
            <a:r>
              <a:rPr lang="pt-BR" sz="1800" dirty="0">
                <a:solidFill>
                  <a:srgbClr val="000000"/>
                </a:solidFill>
                <a:effectLst/>
                <a:ea typeface="Times New Roman" panose="02020603050405020304" pitchFamily="18" charset="0"/>
              </a:rPr>
              <a:t>Art. 73. O juiz decretará a falência durante o processo de recuperação judicial:</a:t>
            </a:r>
            <a:endParaRPr lang="pt-BR" sz="1800" dirty="0">
              <a:effectLst/>
              <a:ea typeface="Times New Roman" panose="02020603050405020304" pitchFamily="18" charset="0"/>
            </a:endParaRPr>
          </a:p>
          <a:p>
            <a:pPr indent="0">
              <a:buNone/>
            </a:pPr>
            <a:r>
              <a:rPr lang="pt-BR" sz="1800" dirty="0">
                <a:solidFill>
                  <a:srgbClr val="000000"/>
                </a:solidFill>
                <a:effectLst/>
                <a:ea typeface="Times New Roman" panose="02020603050405020304" pitchFamily="18" charset="0"/>
              </a:rPr>
              <a:t>(...)</a:t>
            </a:r>
          </a:p>
          <a:p>
            <a:pPr indent="0">
              <a:buNone/>
            </a:pPr>
            <a:r>
              <a:rPr lang="pt-BR" sz="1800" dirty="0">
                <a:solidFill>
                  <a:srgbClr val="000000"/>
                </a:solidFill>
                <a:effectLst/>
                <a:ea typeface="Times New Roman" panose="02020603050405020304" pitchFamily="18" charset="0"/>
              </a:rPr>
              <a:t>IV – por descumprimento de qualquer obrigação assumida no plano de recuperação, na forma do § 1º do art. 61 desta Lei.</a:t>
            </a:r>
            <a:endParaRPr lang="pt-BR" sz="1800" dirty="0">
              <a:effectLst/>
              <a:ea typeface="Times New Roman" panose="02020603050405020304" pitchFamily="18" charset="0"/>
            </a:endParaRPr>
          </a:p>
          <a:p>
            <a:pPr indent="0" algn="just">
              <a:buNone/>
            </a:pPr>
            <a:r>
              <a:rPr lang="pt-BR" sz="1800" dirty="0">
                <a:solidFill>
                  <a:srgbClr val="000000"/>
                </a:solidFill>
                <a:effectLst/>
                <a:ea typeface="Times New Roman" panose="02020603050405020304" pitchFamily="18" charset="0"/>
              </a:rPr>
              <a:t>V - por </a:t>
            </a:r>
            <a:r>
              <a:rPr lang="pt-BR" sz="1800" b="1" dirty="0">
                <a:solidFill>
                  <a:srgbClr val="000000"/>
                </a:solidFill>
                <a:effectLst/>
                <a:ea typeface="Times New Roman" panose="02020603050405020304" pitchFamily="18" charset="0"/>
              </a:rPr>
              <a:t>descumprimento dos parcelamentos referidos no art. 68 desta Lei ou da transação prevista no </a:t>
            </a:r>
            <a:r>
              <a:rPr lang="pt-BR" sz="1800" b="1" u="sng" dirty="0">
                <a:solidFill>
                  <a:srgbClr val="000000"/>
                </a:solidFill>
                <a:effectLst/>
                <a:ea typeface="Times New Roman" panose="02020603050405020304" pitchFamily="18" charset="0"/>
                <a:hlinkClick r:id="rId2"/>
              </a:rPr>
              <a:t>art. 10-C da Lei nº 10.522, de 19 de julho de 2002</a:t>
            </a:r>
            <a:r>
              <a:rPr lang="pt-BR" sz="1800" dirty="0">
                <a:solidFill>
                  <a:srgbClr val="000000"/>
                </a:solidFill>
                <a:effectLst/>
                <a:ea typeface="Times New Roman" panose="02020603050405020304" pitchFamily="18" charset="0"/>
              </a:rPr>
              <a:t>; e     </a:t>
            </a:r>
            <a:endParaRPr lang="pt-BR" sz="1800" dirty="0">
              <a:effectLst/>
              <a:ea typeface="Times New Roman" panose="02020603050405020304" pitchFamily="18" charset="0"/>
            </a:endParaRPr>
          </a:p>
          <a:p>
            <a:pPr indent="0" algn="just">
              <a:buNone/>
            </a:pPr>
            <a:r>
              <a:rPr lang="pt-BR" sz="1800" dirty="0">
                <a:solidFill>
                  <a:srgbClr val="000000"/>
                </a:solidFill>
                <a:effectLst/>
                <a:ea typeface="Times New Roman" panose="02020603050405020304" pitchFamily="18" charset="0"/>
              </a:rPr>
              <a:t>VI - quando identificado o </a:t>
            </a:r>
            <a:r>
              <a:rPr lang="pt-BR" sz="1800" b="1" dirty="0">
                <a:solidFill>
                  <a:srgbClr val="000000"/>
                </a:solidFill>
                <a:effectLst/>
                <a:ea typeface="Times New Roman" panose="02020603050405020304" pitchFamily="18" charset="0"/>
              </a:rPr>
              <a:t>esvaziamento patrimonial da devedora que implique liquidação substancial da empresa, em prejuízo de credores não sujeitos à recuperação judicial</a:t>
            </a:r>
            <a:r>
              <a:rPr lang="pt-BR" sz="1800" dirty="0">
                <a:solidFill>
                  <a:srgbClr val="000000"/>
                </a:solidFill>
                <a:effectLst/>
                <a:ea typeface="Times New Roman" panose="02020603050405020304" pitchFamily="18" charset="0"/>
              </a:rPr>
              <a:t>, inclusive as Fazendas Públicas.  </a:t>
            </a:r>
            <a:endParaRPr lang="pt-BR" sz="1800" dirty="0">
              <a:effectLst/>
              <a:ea typeface="Times New Roman" panose="02020603050405020304" pitchFamily="18" charset="0"/>
            </a:endParaRPr>
          </a:p>
          <a:p>
            <a:pPr>
              <a:lnSpc>
                <a:spcPct val="107000"/>
              </a:lnSpc>
              <a:spcAft>
                <a:spcPts val="800"/>
              </a:spcAft>
            </a:pP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
        <p:nvSpPr>
          <p:cNvPr id="4" name="Espaço Reservado para Data 3">
            <a:extLst>
              <a:ext uri="{FF2B5EF4-FFF2-40B4-BE49-F238E27FC236}">
                <a16:creationId xmlns:a16="http://schemas.microsoft.com/office/drawing/2014/main" id="{F8B06138-6BFC-5C63-ED90-16D6CE841825}"/>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077248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58977E94-B198-3150-48D6-00C2FFE8A7C8}"/>
              </a:ext>
            </a:extLst>
          </p:cNvPr>
          <p:cNvSpPr>
            <a:spLocks noGrp="1"/>
          </p:cNvSpPr>
          <p:nvPr>
            <p:ph type="title"/>
          </p:nvPr>
        </p:nvSpPr>
        <p:spPr/>
        <p:txBody>
          <a:bodyPr/>
          <a:lstStyle/>
          <a:p>
            <a:r>
              <a:rPr lang="pt-BR" dirty="0"/>
              <a:t>SOBREPOSIÇÃO DE JUÍZOS</a:t>
            </a:r>
          </a:p>
        </p:txBody>
      </p:sp>
      <p:sp>
        <p:nvSpPr>
          <p:cNvPr id="7" name="Espaço Reservado para Texto 6">
            <a:extLst>
              <a:ext uri="{FF2B5EF4-FFF2-40B4-BE49-F238E27FC236}">
                <a16:creationId xmlns:a16="http://schemas.microsoft.com/office/drawing/2014/main" id="{7BAD7156-9174-15A0-1EB3-249485262C0C}"/>
              </a:ext>
            </a:extLst>
          </p:cNvPr>
          <p:cNvSpPr>
            <a:spLocks noGrp="1"/>
          </p:cNvSpPr>
          <p:nvPr>
            <p:ph type="body" idx="1"/>
          </p:nvPr>
        </p:nvSpPr>
        <p:spPr/>
        <p:txBody>
          <a:bodyPr/>
          <a:lstStyle/>
          <a:p>
            <a:r>
              <a:rPr lang="pt-BR" dirty="0"/>
              <a:t>JUÍZO UNIVERSAL DA RECUPERAÇÃO JUDICIAL?</a:t>
            </a:r>
          </a:p>
        </p:txBody>
      </p:sp>
      <p:sp>
        <p:nvSpPr>
          <p:cNvPr id="5" name="Espaço Reservado para Data 4">
            <a:extLst>
              <a:ext uri="{FF2B5EF4-FFF2-40B4-BE49-F238E27FC236}">
                <a16:creationId xmlns:a16="http://schemas.microsoft.com/office/drawing/2014/main" id="{BD44D5F4-00BE-3BCC-BBBB-50E431000F05}"/>
              </a:ext>
            </a:extLst>
          </p:cNvPr>
          <p:cNvSpPr>
            <a:spLocks noGrp="1"/>
          </p:cNvSpPr>
          <p:nvPr>
            <p:ph type="dt" sz="half" idx="10"/>
          </p:nvPr>
        </p:nvSpPr>
        <p:spPr/>
        <p:txBody>
          <a:bodyPr/>
          <a:lstStyle/>
          <a:p>
            <a:pPr rtl="0"/>
            <a:fld id="{F26C5998-667C-4083-8EAC-8B78C6E30EC5}" type="datetime1">
              <a:rPr lang="pt-BR" smtClean="0"/>
              <a:t>13/10/2023</a:t>
            </a:fld>
            <a:endParaRPr lang="en-US" dirty="0"/>
          </a:p>
        </p:txBody>
      </p:sp>
    </p:spTree>
    <p:extLst>
      <p:ext uri="{BB962C8B-B14F-4D97-AF65-F5344CB8AC3E}">
        <p14:creationId xmlns:p14="http://schemas.microsoft.com/office/powerpoint/2010/main" val="4183222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1492724"/>
            <a:ext cx="11029615" cy="5161293"/>
          </a:xfrm>
        </p:spPr>
        <p:txBody>
          <a:bodyPr>
            <a:normAutofit/>
          </a:bodyPr>
          <a:lstStyle/>
          <a:p>
            <a:pPr marL="342900" indent="-342900" algn="just">
              <a:lnSpc>
                <a:spcPct val="107000"/>
              </a:lnSpc>
              <a:buFont typeface="Wingdings" panose="05000000000000000000" pitchFamily="2" charset="2"/>
              <a:buChar char=""/>
            </a:pPr>
            <a:r>
              <a:rPr lang="pt-BR" sz="1800" dirty="0"/>
              <a:t>Crédito fiscal não se sujeita à recuperação judicial por força do disposto no art. 187 do CTN </a:t>
            </a:r>
          </a:p>
          <a:p>
            <a:pPr marL="0" indent="0" algn="just">
              <a:lnSpc>
                <a:spcPct val="107000"/>
              </a:lnSpc>
              <a:buNone/>
            </a:pPr>
            <a:endParaRPr lang="pt-BR" sz="1800" i="1" dirty="0"/>
          </a:p>
          <a:p>
            <a:pPr marL="0" indent="0" algn="just">
              <a:lnSpc>
                <a:spcPct val="107000"/>
              </a:lnSpc>
              <a:buNone/>
            </a:pPr>
            <a:r>
              <a:rPr lang="pt-BR" sz="1800" i="1" dirty="0"/>
              <a:t>“A cobrança judicial do crédito tributário não é sujeita ao concurso de credores ou habilitação em falência, recuperação judicial, concordata, inventário ou arrolamento”</a:t>
            </a:r>
            <a:r>
              <a:rPr lang="pt-BR" sz="1800" dirty="0"/>
              <a:t>)</a:t>
            </a:r>
          </a:p>
          <a:p>
            <a:pPr marL="342900" lvl="0" indent="-342900" algn="just">
              <a:lnSpc>
                <a:spcPct val="107000"/>
              </a:lnSpc>
              <a:buFont typeface="Wingdings" panose="05000000000000000000" pitchFamily="2" charset="2"/>
              <a:buChar char=""/>
            </a:pPr>
            <a:endParaRPr lang="pt-BR" sz="1800" b="1" dirty="0">
              <a:solidFill>
                <a:schemeClr val="tx1"/>
              </a:solidFill>
              <a:ea typeface="Calibri" panose="020F0502020204030204" pitchFamily="34" charset="0"/>
              <a:cs typeface="Times New Roman" panose="02020603050405020304" pitchFamily="18" charset="0"/>
            </a:endParaRPr>
          </a:p>
          <a:p>
            <a:pPr marL="400050" lvl="0" indent="-400050" algn="just">
              <a:lnSpc>
                <a:spcPct val="107000"/>
              </a:lnSpc>
              <a:buAutoNum type="romanLcParenBoth"/>
            </a:pPr>
            <a:r>
              <a:rPr lang="pt-BR" sz="1800" dirty="0">
                <a:solidFill>
                  <a:schemeClr val="tx1"/>
                </a:solidFill>
                <a:effectLst/>
                <a:ea typeface="Calibri" panose="020F0502020204030204" pitchFamily="34" charset="0"/>
                <a:cs typeface="Times New Roman" panose="02020603050405020304" pitchFamily="18" charset="0"/>
              </a:rPr>
              <a:t>Processamento da recuperação judicial não suspensão das execuções fiscais, tendo regular andamento: </a:t>
            </a:r>
            <a:r>
              <a:rPr lang="pt-BR" sz="1800" b="1" dirty="0">
                <a:solidFill>
                  <a:schemeClr val="tx1"/>
                </a:solidFill>
                <a:effectLst/>
                <a:ea typeface="Calibri" panose="020F0502020204030204" pitchFamily="34" charset="0"/>
                <a:cs typeface="Times New Roman" panose="02020603050405020304" pitchFamily="18" charset="0"/>
              </a:rPr>
              <a:t>não concursal </a:t>
            </a:r>
          </a:p>
          <a:p>
            <a:pPr marL="400050" lvl="0" indent="-400050" algn="just">
              <a:lnSpc>
                <a:spcPct val="107000"/>
              </a:lnSpc>
              <a:buAutoNum type="romanLcParenBoth"/>
            </a:pPr>
            <a:r>
              <a:rPr lang="pt-BR" sz="1800" b="1" dirty="0">
                <a:solidFill>
                  <a:schemeClr val="tx1"/>
                </a:solidFill>
                <a:ea typeface="Calibri" panose="020F0502020204030204" pitchFamily="34" charset="0"/>
                <a:cs typeface="Times New Roman" panose="02020603050405020304" pitchFamily="18" charset="0"/>
              </a:rPr>
              <a:t>Não participa da AGC e, portanto, não vota no Plano de Recuperação Judicial</a:t>
            </a:r>
            <a:r>
              <a:rPr lang="pt-BR" sz="1800" dirty="0">
                <a:solidFill>
                  <a:schemeClr val="tx1"/>
                </a:solidFill>
                <a:ea typeface="Calibri" panose="020F0502020204030204" pitchFamily="34" charset="0"/>
                <a:cs typeface="Times New Roman" panose="02020603050405020304" pitchFamily="18" charset="0"/>
              </a:rPr>
              <a:t>, em que são debatidos os meio de recuperação previstos no art. 50 da LRF (dentre os quais a venda de ativo</a:t>
            </a:r>
            <a:endParaRPr lang="pt-BR" sz="1800" dirty="0">
              <a:solidFill>
                <a:schemeClr val="tx1"/>
              </a:solidFill>
              <a:effectLst/>
              <a:ea typeface="Calibri" panose="020F0502020204030204" pitchFamily="34" charset="0"/>
              <a:cs typeface="Times New Roman" panose="02020603050405020304" pitchFamily="18" charset="0"/>
            </a:endParaRPr>
          </a:p>
          <a:p>
            <a:pPr marL="0" indent="0">
              <a:buNone/>
            </a:pPr>
            <a:endParaRPr lang="pt-BR" sz="1800" dirty="0">
              <a:solidFill>
                <a:schemeClr val="tx1"/>
              </a:solidFill>
              <a:effectLst/>
              <a:ea typeface="Calibri" panose="020F0502020204030204" pitchFamily="34" charset="0"/>
              <a:cs typeface="Times New Roman" panose="02020603050405020304" pitchFamily="18" charset="0"/>
            </a:endParaRPr>
          </a:p>
          <a:p>
            <a:pPr marL="0" indent="0">
              <a:buNone/>
            </a:pPr>
            <a:endParaRPr lang="pt-BR" sz="1800" dirty="0">
              <a:solidFill>
                <a:schemeClr val="tx1"/>
              </a:solidFill>
              <a:effectLst/>
              <a:ea typeface="Calibri" panose="020F0502020204030204" pitchFamily="34" charset="0"/>
              <a:cs typeface="Times New Roman" panose="02020603050405020304" pitchFamily="18" charset="0"/>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812660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0"/>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latin typeface="+mj-l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b="1" dirty="0">
                <a:solidFill>
                  <a:schemeClr val="tx1"/>
                </a:solidFill>
                <a:effectLst/>
                <a:ea typeface="Calibri" panose="020F0502020204030204" pitchFamily="34" charset="0"/>
                <a:cs typeface="Times New Roman" panose="02020603050405020304" pitchFamily="18" charset="0"/>
              </a:rPr>
              <a:t>Juízo </a:t>
            </a:r>
            <a:r>
              <a:rPr lang="pt-BR" sz="1800" b="1" dirty="0">
                <a:solidFill>
                  <a:schemeClr val="tx1"/>
                </a:solidFill>
                <a:ea typeface="Calibri" panose="020F0502020204030204" pitchFamily="34" charset="0"/>
                <a:cs typeface="Times New Roman" panose="02020603050405020304" pitchFamily="18" charset="0"/>
              </a:rPr>
              <a:t>Universal da Falência</a:t>
            </a:r>
            <a:r>
              <a:rPr lang="pt-BR" sz="1800" dirty="0">
                <a:solidFill>
                  <a:schemeClr val="tx1"/>
                </a:solidFill>
                <a:ea typeface="Calibri" panose="020F0502020204030204" pitchFamily="34" charset="0"/>
                <a:cs typeface="Times New Roman" panose="02020603050405020304" pitchFamily="18" charset="0"/>
              </a:rPr>
              <a:t> (art. 76) – liquidação de ativos e pagamento de passivo</a:t>
            </a:r>
            <a:endParaRPr lang="pt-BR" sz="1800" dirty="0">
              <a:solidFill>
                <a:schemeClr val="tx1"/>
              </a:solidFill>
              <a:effectLst/>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endParaRPr lang="pt-BR" sz="1800" dirty="0">
              <a:solidFill>
                <a:schemeClr val="tx1"/>
              </a:solidFill>
              <a:ea typeface="Calibri" panose="020F0502020204030204" pitchFamily="34" charset="0"/>
              <a:cs typeface="Times New Roman" panose="02020603050405020304" pitchFamily="18" charset="0"/>
            </a:endParaRPr>
          </a:p>
          <a:p>
            <a:pPr marL="400050" indent="-400050" algn="just" rtl="0" fontAlgn="base">
              <a:buAutoNum type="romanLcParenBoth"/>
            </a:pPr>
            <a:r>
              <a:rPr lang="pt-BR" sz="1800" b="0" i="0" dirty="0">
                <a:solidFill>
                  <a:srgbClr val="333333"/>
                </a:solidFill>
                <a:effectLst/>
              </a:rPr>
              <a:t>maior nível de coordenação proporcionado por um processo concursal coletivo e obrigatório </a:t>
            </a:r>
          </a:p>
          <a:p>
            <a:pPr marL="400050" indent="-400050" algn="just" rtl="0" fontAlgn="base">
              <a:buAutoNum type="romanLcParenBoth"/>
            </a:pPr>
            <a:r>
              <a:rPr lang="pt-BR" sz="1800" b="1" i="0" dirty="0">
                <a:solidFill>
                  <a:srgbClr val="333333"/>
                </a:solidFill>
                <a:effectLst/>
              </a:rPr>
              <a:t>promove igualdade entre credores</a:t>
            </a:r>
            <a:r>
              <a:rPr lang="pt-BR" sz="1800" b="0" i="0" dirty="0">
                <a:solidFill>
                  <a:srgbClr val="333333"/>
                </a:solidFill>
                <a:effectLst/>
              </a:rPr>
              <a:t> evitando que aqueles com mais recursos consigam obter resultados mais positivos em detrimento de credores menos privilegiados. </a:t>
            </a:r>
            <a:endParaRPr lang="pt-BR" sz="1800" dirty="0">
              <a:solidFill>
                <a:srgbClr val="000000"/>
              </a:solidFill>
            </a:endParaRPr>
          </a:p>
          <a:p>
            <a:pPr marL="400050" indent="-400050" algn="just" rtl="0" fontAlgn="base">
              <a:buAutoNum type="romanLcParenBoth"/>
            </a:pPr>
            <a:r>
              <a:rPr lang="pt-BR" sz="1800" b="1" i="0" dirty="0">
                <a:solidFill>
                  <a:srgbClr val="333333"/>
                </a:solidFill>
                <a:effectLst/>
              </a:rPr>
              <a:t>minimiza custos de transação diversos que surgem durante a falência</a:t>
            </a:r>
            <a:r>
              <a:rPr lang="pt-BR" sz="1800" b="0" i="0" dirty="0">
                <a:solidFill>
                  <a:srgbClr val="333333"/>
                </a:solidFill>
                <a:effectLst/>
              </a:rPr>
              <a:t>, visto que os credores, diante de um processo coletivo e compulsório, são estimulados a adotar comportamentos cooperativos, evitando atuações individualistas e egoísticas – o que se observaria em execuções individuais nesse cenário de insolvência.  </a:t>
            </a:r>
            <a:endParaRPr lang="pt-BR" sz="1800" dirty="0">
              <a:solidFill>
                <a:srgbClr val="000000"/>
              </a:solidFill>
            </a:endParaRPr>
          </a:p>
          <a:p>
            <a:pPr marL="400050" indent="-400050" algn="just" rtl="0" fontAlgn="base">
              <a:buAutoNum type="romanLcParenBoth"/>
            </a:pPr>
            <a:r>
              <a:rPr lang="pt-BR" sz="1800" b="1" i="0" dirty="0" err="1">
                <a:solidFill>
                  <a:srgbClr val="333333"/>
                </a:solidFill>
                <a:effectLst/>
              </a:rPr>
              <a:t>maxiza</a:t>
            </a:r>
            <a:r>
              <a:rPr lang="pt-BR" sz="1800" b="1" i="0" dirty="0">
                <a:solidFill>
                  <a:srgbClr val="333333"/>
                </a:solidFill>
                <a:effectLst/>
              </a:rPr>
              <a:t> o valor dos ativos</a:t>
            </a:r>
            <a:r>
              <a:rPr lang="pt-BR" sz="1800" b="0" i="0" dirty="0">
                <a:solidFill>
                  <a:srgbClr val="333333"/>
                </a:solidFill>
                <a:effectLst/>
              </a:rPr>
              <a:t>, a venda isolada de bens tem maior potencial de obter menor valores, (art. 140 e seguintes da LRF)</a:t>
            </a:r>
            <a:endParaRPr lang="pt-BR" sz="2000" b="0" i="0" dirty="0">
              <a:solidFill>
                <a:srgbClr val="000000"/>
              </a:solidFill>
              <a:effectLst/>
            </a:endParaRPr>
          </a:p>
          <a:p>
            <a:pPr marL="342900" lvl="0" indent="-342900" algn="just">
              <a:lnSpc>
                <a:spcPct val="107000"/>
              </a:lnSpc>
              <a:buFont typeface="Wingdings" panose="05000000000000000000" pitchFamily="2" charset="2"/>
              <a:buChar char=""/>
            </a:pPr>
            <a:endParaRPr lang="pt-BR" sz="1800" dirty="0">
              <a:solidFill>
                <a:schemeClr val="tx1"/>
              </a:solidFill>
              <a:effectLst/>
              <a:ea typeface="Calibri" panose="020F0502020204030204" pitchFamily="34" charset="0"/>
              <a:cs typeface="Times New Roman" panose="02020603050405020304" pitchFamily="18" charset="0"/>
            </a:endParaRP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3497621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03AD924-838F-5E6A-B896-C1195E1D6557}"/>
              </a:ext>
            </a:extLst>
          </p:cNvPr>
          <p:cNvSpPr>
            <a:spLocks noGrp="1"/>
          </p:cNvSpPr>
          <p:nvPr>
            <p:ph idx="1"/>
          </p:nvPr>
        </p:nvSpPr>
        <p:spPr>
          <a:xfrm>
            <a:off x="713714" y="0"/>
            <a:ext cx="11029615" cy="6654017"/>
          </a:xfrm>
        </p:spPr>
        <p:txBody>
          <a:bodyPr>
            <a:normAutofit/>
          </a:bodyPr>
          <a:lstStyle/>
          <a:p>
            <a:pPr marL="513150" indent="0">
              <a:buNone/>
            </a:pPr>
            <a:endParaRPr lang="pt-BR" sz="1800" dirty="0">
              <a:solidFill>
                <a:schemeClr val="tx1"/>
              </a:solidFill>
              <a:effectLst/>
              <a:latin typeface="+mj-lt"/>
              <a:ea typeface="Times New Roman" panose="02020603050405020304" pitchFamily="18" charset="0"/>
            </a:endParaRPr>
          </a:p>
          <a:p>
            <a:pPr marL="513150" indent="0">
              <a:buNone/>
            </a:pPr>
            <a:endParaRPr lang="pt-BR" sz="1800" dirty="0">
              <a:solidFill>
                <a:schemeClr val="tx1"/>
              </a:solidFill>
              <a:effectLst/>
              <a:latin typeface="+mj-lt"/>
              <a:ea typeface="Times New Roman" panose="02020603050405020304" pitchFamily="18" charset="0"/>
            </a:endParaRPr>
          </a:p>
          <a:p>
            <a:pPr marL="342900" lvl="0" indent="-342900" algn="just">
              <a:lnSpc>
                <a:spcPct val="107000"/>
              </a:lnSpc>
              <a:buFont typeface="Wingdings" panose="05000000000000000000" pitchFamily="2" charset="2"/>
              <a:buChar char=""/>
            </a:pPr>
            <a:r>
              <a:rPr lang="pt-BR" sz="1800" b="1" dirty="0">
                <a:solidFill>
                  <a:schemeClr val="tx1"/>
                </a:solidFill>
                <a:ea typeface="Calibri" panose="020F0502020204030204" pitchFamily="34" charset="0"/>
                <a:cs typeface="Times New Roman" panose="02020603050405020304" pitchFamily="18" charset="0"/>
              </a:rPr>
              <a:t>Recuperação Judicial: </a:t>
            </a:r>
            <a:r>
              <a:rPr lang="pt-BR" sz="1800" dirty="0">
                <a:solidFill>
                  <a:schemeClr val="tx1"/>
                </a:solidFill>
                <a:ea typeface="Calibri" panose="020F0502020204030204" pitchFamily="34" charset="0"/>
                <a:cs typeface="Times New Roman" panose="02020603050405020304" pitchFamily="18" charset="0"/>
              </a:rPr>
              <a:t>negociação estruturada, em que as disposições normativas objetivam instituir ambiente de maior tranquilidade e sem pressão de atos constritivos</a:t>
            </a:r>
            <a:endParaRPr lang="pt-BR" sz="1800" dirty="0">
              <a:solidFill>
                <a:schemeClr val="tx1"/>
              </a:solidFill>
              <a:effectLst/>
              <a:ea typeface="Calibri" panose="020F0502020204030204" pitchFamily="34" charset="0"/>
              <a:cs typeface="Times New Roman" panose="02020603050405020304" pitchFamily="18" charset="0"/>
            </a:endParaRPr>
          </a:p>
          <a:p>
            <a:pPr lvl="0" algn="just">
              <a:lnSpc>
                <a:spcPct val="107000"/>
              </a:lnSpc>
              <a:buFont typeface="Arial" panose="020B0604020202020204" pitchFamily="34" charset="0"/>
              <a:buChar char="•"/>
            </a:pPr>
            <a:endParaRPr lang="pt-BR" sz="1800" dirty="0">
              <a:solidFill>
                <a:schemeClr val="tx1"/>
              </a:solidFill>
              <a:ea typeface="Calibri" panose="020F0502020204030204" pitchFamily="34" charset="0"/>
              <a:cs typeface="Times New Roman" panose="02020603050405020304" pitchFamily="18" charset="0"/>
            </a:endParaRPr>
          </a:p>
          <a:p>
            <a:pPr marL="400050" lvl="0" indent="-400050" algn="just">
              <a:lnSpc>
                <a:spcPct val="107000"/>
              </a:lnSpc>
              <a:buAutoNum type="romanLcParenBoth"/>
            </a:pPr>
            <a:r>
              <a:rPr lang="pt-BR" sz="1800" dirty="0">
                <a:solidFill>
                  <a:schemeClr val="tx1"/>
                </a:solidFill>
                <a:ea typeface="Calibri" panose="020F0502020204030204" pitchFamily="34" charset="0"/>
                <a:cs typeface="Times New Roman" panose="02020603050405020304" pitchFamily="18" charset="0"/>
              </a:rPr>
              <a:t>Racionalidade que condiciona interesses egoísticos à preservação da empresa</a:t>
            </a:r>
          </a:p>
          <a:p>
            <a:pPr marL="400050" lvl="0" indent="-400050" algn="just">
              <a:lnSpc>
                <a:spcPct val="107000"/>
              </a:lnSpc>
              <a:buAutoNum type="romanLcParenBoth"/>
            </a:pPr>
            <a:r>
              <a:rPr lang="pt-BR" sz="1800" dirty="0">
                <a:solidFill>
                  <a:schemeClr val="tx1"/>
                </a:solidFill>
                <a:ea typeface="Calibri" panose="020F0502020204030204" pitchFamily="34" charset="0"/>
                <a:cs typeface="Times New Roman" panose="02020603050405020304" pitchFamily="18" charset="0"/>
              </a:rPr>
              <a:t>Juízo da recuperação tem melhores condições de coordenar credores por ter maiores informações, organizando-os, com redução dos custos de transação</a:t>
            </a:r>
          </a:p>
          <a:p>
            <a:pPr marL="400050" lvl="0" indent="-400050" algn="just">
              <a:lnSpc>
                <a:spcPct val="107000"/>
              </a:lnSpc>
              <a:buAutoNum type="romanLcParenBoth"/>
            </a:pPr>
            <a:r>
              <a:rPr lang="pt-BR" sz="1800" dirty="0">
                <a:solidFill>
                  <a:schemeClr val="tx1"/>
                </a:solidFill>
                <a:ea typeface="Calibri" panose="020F0502020204030204" pitchFamily="34" charset="0"/>
                <a:cs typeface="Times New Roman" panose="02020603050405020304" pitchFamily="18" charset="0"/>
              </a:rPr>
              <a:t>Atos de constrição podem desestabilizar o negócio (comprometimento de capacidade de pagamento no curto prazo e alienação de bens essenciais ao prosseguimento da empresa). </a:t>
            </a:r>
          </a:p>
        </p:txBody>
      </p:sp>
      <p:sp>
        <p:nvSpPr>
          <p:cNvPr id="4" name="Espaço Reservado para Data 3">
            <a:extLst>
              <a:ext uri="{FF2B5EF4-FFF2-40B4-BE49-F238E27FC236}">
                <a16:creationId xmlns:a16="http://schemas.microsoft.com/office/drawing/2014/main" id="{D19AB6DF-A47B-9DF0-77CF-3C397442D392}"/>
              </a:ext>
            </a:extLst>
          </p:cNvPr>
          <p:cNvSpPr>
            <a:spLocks noGrp="1"/>
          </p:cNvSpPr>
          <p:nvPr>
            <p:ph type="dt" sz="half" idx="10"/>
          </p:nvPr>
        </p:nvSpPr>
        <p:spPr/>
        <p:txBody>
          <a:bodyPr/>
          <a:lstStyle/>
          <a:p>
            <a:pPr rtl="0"/>
            <a:fld id="{D6866A0C-EEE8-4DE1-9ECF-51EC9C0B8BE2}" type="datetime1">
              <a:rPr lang="pt-BR" smtClean="0"/>
              <a:t>13/10/2023</a:t>
            </a:fld>
            <a:endParaRPr lang="en-US" dirty="0"/>
          </a:p>
        </p:txBody>
      </p:sp>
    </p:spTree>
    <p:extLst>
      <p:ext uri="{BB962C8B-B14F-4D97-AF65-F5344CB8AC3E}">
        <p14:creationId xmlns:p14="http://schemas.microsoft.com/office/powerpoint/2010/main" val="2695880104"/>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623_TF33552983" id="{3F923CBD-04A0-41B3-B873-EF426160762E}" vid="{54083136-2BEC-4495-B8B7-3CA1817B37D9}"/>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80ad7d4-df8e-42e7-9c01-66f97bed9d9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FEE2A7ECABEBC3409D26E13608E9F552" ma:contentTypeVersion="14" ma:contentTypeDescription="Crie um novo documento." ma:contentTypeScope="" ma:versionID="30b6029b07e26cc646a0795f05f12ce5">
  <xsd:schema xmlns:xsd="http://www.w3.org/2001/XMLSchema" xmlns:xs="http://www.w3.org/2001/XMLSchema" xmlns:p="http://schemas.microsoft.com/office/2006/metadata/properties" xmlns:ns3="d80ad7d4-df8e-42e7-9c01-66f97bed9d97" xmlns:ns4="410766f4-4089-485c-9215-8a604e32747c" targetNamespace="http://schemas.microsoft.com/office/2006/metadata/properties" ma:root="true" ma:fieldsID="511f6d33d9505b0a1cc0a5e4964cf986" ns3:_="" ns4:_="">
    <xsd:import namespace="d80ad7d4-df8e-42e7-9c01-66f97bed9d97"/>
    <xsd:import namespace="410766f4-4089-485c-9215-8a604e32747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element ref="ns3:MediaLengthInSeconds" minOccurs="0"/>
                <xsd:element ref="ns3:MediaServiceAutoKeyPoints" minOccurs="0"/>
                <xsd:element ref="ns3:MediaServiceKeyPoint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0ad7d4-df8e-42e7-9c01-66f97bed9d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10766f4-4089-485c-9215-8a604e32747c" elementFormDefault="qualified">
    <xsd:import namespace="http://schemas.microsoft.com/office/2006/documentManagement/types"/>
    <xsd:import namespace="http://schemas.microsoft.com/office/infopath/2007/PartnerControls"/>
    <xsd:element name="SharedWithUsers" ma:index="13"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talhes de Compartilhado Com" ma:internalName="SharedWithDetails" ma:readOnly="true">
      <xsd:simpleType>
        <xsd:restriction base="dms:Note">
          <xsd:maxLength value="255"/>
        </xsd:restriction>
      </xsd:simpleType>
    </xsd:element>
    <xsd:element name="SharingHintHash" ma:index="15" nillable="true" ma:displayName="Hash de Dica de Compartilhament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48812B-6A2A-4668-BEB2-2E4041389E70}">
  <ds:schemaRefs>
    <ds:schemaRef ds:uri="410766f4-4089-485c-9215-8a604e32747c"/>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 ds:uri="http://purl.org/dc/elements/1.1/"/>
    <ds:schemaRef ds:uri="http://schemas.microsoft.com/office/2006/documentManagement/types"/>
    <ds:schemaRef ds:uri="d80ad7d4-df8e-42e7-9c01-66f97bed9d97"/>
    <ds:schemaRef ds:uri="http://schemas.microsoft.com/office/infopath/2007/PartnerControls"/>
  </ds:schemaRefs>
</ds:datastoreItem>
</file>

<file path=customXml/itemProps2.xml><?xml version="1.0" encoding="utf-8"?>
<ds:datastoreItem xmlns:ds="http://schemas.openxmlformats.org/officeDocument/2006/customXml" ds:itemID="{C3055766-5590-41F9-AAA3-2C8E7B8F10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0ad7d4-df8e-42e7-9c01-66f97bed9d97"/>
    <ds:schemaRef ds:uri="410766f4-4089-485c-9215-8a604e3274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88F4DD-293E-4CE3-A239-0B82CCB2BE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{84FE9970-9082-4CBB-B7D9-32D7C6768E25}tf33552983_win32</Template>
  <TotalTime>3651</TotalTime>
  <Words>10585</Words>
  <Application>Microsoft Office PowerPoint</Application>
  <PresentationFormat>Widescreen</PresentationFormat>
  <Paragraphs>404</Paragraphs>
  <Slides>59</Slides>
  <Notes>0</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59</vt:i4>
      </vt:variant>
    </vt:vector>
  </HeadingPairs>
  <TitlesOfParts>
    <vt:vector size="68" baseType="lpstr">
      <vt:lpstr>Arial</vt:lpstr>
      <vt:lpstr>Calibri</vt:lpstr>
      <vt:lpstr>Franklin Gothic Book</vt:lpstr>
      <vt:lpstr>Franklin Gothic Demi</vt:lpstr>
      <vt:lpstr>Georgia</vt:lpstr>
      <vt:lpstr>Times New Roman</vt:lpstr>
      <vt:lpstr>Wingdings</vt:lpstr>
      <vt:lpstr>Wingdings 2</vt:lpstr>
      <vt:lpstr>DividendVTI</vt:lpstr>
      <vt:lpstr>Posição do fisco na recuperação judicial</vt:lpstr>
      <vt:lpstr>Apresentação do PowerPoint</vt:lpstr>
      <vt:lpstr>Apresentação do PowerPoint</vt:lpstr>
      <vt:lpstr>Apresentação do PowerPoint</vt:lpstr>
      <vt:lpstr>Apresentação do PowerPoint</vt:lpstr>
      <vt:lpstr>SOBREPOSIÇÃO DE JUÍZOS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Bem de capital essencial: jurisprudência </vt:lpstr>
      <vt:lpstr>Bem de capital essencial: jurisprudência </vt:lpstr>
      <vt:lpstr>Conceito de bem de capital essencial</vt:lpstr>
      <vt:lpstr>Apresentação do PowerPoint</vt:lpstr>
      <vt:lpstr>Apresentação do PowerPoint</vt:lpstr>
      <vt:lpstr>Penhora de dinheiro/recebíveis - prioritária</vt:lpstr>
      <vt:lpstr>Penhora de diNHEIRO - prioritária</vt:lpstr>
      <vt:lpstr>Juízo da recuperação</vt:lpstr>
      <vt:lpstr>LIMITES DO Juízo da recuperação: JURISPRUDÊNCIA</vt:lpstr>
      <vt:lpstr>Condição para homologação da RJ</vt:lpstr>
      <vt:lpstr>Posição do fisco </vt:lpstr>
      <vt:lpstr>Posição do fisco </vt:lpstr>
      <vt:lpstr>Tentativa de equalização do passivo fiscal na lrf</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Jurisprudência tjsp</vt:lpstr>
      <vt:lpstr>Apresentação do PowerPoint</vt:lpstr>
      <vt:lpstr>JURISPRUDÊNCIA - STJ</vt:lpstr>
      <vt:lpstr>Apresentação do PowerPoint</vt:lpstr>
      <vt:lpstr>Apresentação do PowerPoint</vt:lpstr>
      <vt:lpstr>Apresentação do PowerPoint</vt:lpstr>
      <vt:lpstr>Apresentação do PowerPoint</vt:lpstr>
      <vt:lpstr>Pedido de falência</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MARIA RITA REBELLO PINHO DIAS</dc:creator>
  <cp:lastModifiedBy>Bel Fontana</cp:lastModifiedBy>
  <cp:revision>174</cp:revision>
  <dcterms:created xsi:type="dcterms:W3CDTF">2022-03-27T21:45:58Z</dcterms:created>
  <dcterms:modified xsi:type="dcterms:W3CDTF">2023-10-13T17:40:22Z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0x010100FEE2A7ECABEBC3409D26E13608E9F552</vt:lpwstr>
  </property>
</Properties>
</file>