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62" r:id="rId3"/>
    <p:sldId id="574" r:id="rId4"/>
    <p:sldId id="572" r:id="rId5"/>
    <p:sldId id="603" r:id="rId6"/>
    <p:sldId id="578" r:id="rId7"/>
    <p:sldId id="604" r:id="rId8"/>
    <p:sldId id="554" r:id="rId9"/>
    <p:sldId id="453" r:id="rId10"/>
    <p:sldId id="575" r:id="rId11"/>
    <p:sldId id="576" r:id="rId12"/>
    <p:sldId id="580" r:id="rId13"/>
    <p:sldId id="455" r:id="rId14"/>
    <p:sldId id="588" r:id="rId15"/>
    <p:sldId id="610" r:id="rId16"/>
    <p:sldId id="606" r:id="rId17"/>
    <p:sldId id="605" r:id="rId18"/>
    <p:sldId id="555" r:id="rId19"/>
    <p:sldId id="570" r:id="rId20"/>
    <p:sldId id="579" r:id="rId21"/>
    <p:sldId id="581" r:id="rId22"/>
    <p:sldId id="435" r:id="rId23"/>
    <p:sldId id="465" r:id="rId24"/>
    <p:sldId id="466" r:id="rId25"/>
    <p:sldId id="467" r:id="rId26"/>
    <p:sldId id="468" r:id="rId27"/>
    <p:sldId id="469" r:id="rId28"/>
    <p:sldId id="470" r:id="rId29"/>
    <p:sldId id="275" r:id="rId30"/>
    <p:sldId id="582" r:id="rId31"/>
    <p:sldId id="583" r:id="rId32"/>
    <p:sldId id="593" r:id="rId33"/>
    <p:sldId id="594" r:id="rId34"/>
    <p:sldId id="595" r:id="rId35"/>
    <p:sldId id="596" r:id="rId36"/>
    <p:sldId id="600" r:id="rId37"/>
    <p:sldId id="597" r:id="rId38"/>
    <p:sldId id="598" r:id="rId39"/>
    <p:sldId id="592" r:id="rId40"/>
    <p:sldId id="584" r:id="rId41"/>
    <p:sldId id="602" r:id="rId42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Vasconcelos Ribeiro Galina" initials="SVRG" lastIdx="1" clrIdx="0"/>
  <p:cmAuthor id="2" name="GSP" initials="UdMO" lastIdx="1" clrIdx="1">
    <p:extLst>
      <p:ext uri="{19B8F6BF-5375-455C-9EA6-DF929625EA0E}">
        <p15:presenceInfo xmlns:p15="http://schemas.microsoft.com/office/powerpoint/2012/main" userId="GS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8715" autoAdjust="0"/>
  </p:normalViewPr>
  <p:slideViewPr>
    <p:cSldViewPr>
      <p:cViewPr varScale="1">
        <p:scale>
          <a:sx n="64" d="100"/>
          <a:sy n="64" d="100"/>
        </p:scale>
        <p:origin x="19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7T10:29:32.983" idx="1">
    <p:pos x="3870" y="1458"/>
    <p:text>Frederico  verificar se existe um estudo mais recente sobre estas tendencias 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D6F86-4C78-7544-AC34-9F8CAA4AEED4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E2A64A-D8EB-7144-8059-4C96174F444A}">
      <dgm:prSet phldrT="[Texto]" custT="1"/>
      <dgm:spPr/>
      <dgm:t>
        <a:bodyPr/>
        <a:lstStyle/>
        <a:p>
          <a:endParaRPr lang="pt-BR" sz="1600" dirty="0"/>
        </a:p>
        <a:p>
          <a:r>
            <a:rPr lang="pt-BR" sz="1600" dirty="0"/>
            <a:t>Inovação de produto</a:t>
          </a:r>
        </a:p>
      </dgm:t>
    </dgm:pt>
    <dgm:pt modelId="{9A829593-1854-7342-993B-21A2A7718C89}" type="parTrans" cxnId="{C9B95E6F-121B-1443-BF0F-DD538C2CDE67}">
      <dgm:prSet/>
      <dgm:spPr/>
      <dgm:t>
        <a:bodyPr/>
        <a:lstStyle/>
        <a:p>
          <a:endParaRPr lang="pt-BR"/>
        </a:p>
      </dgm:t>
    </dgm:pt>
    <dgm:pt modelId="{04403019-14BB-A54B-8DA5-192B8A463936}" type="sibTrans" cxnId="{C9B95E6F-121B-1443-BF0F-DD538C2CDE67}">
      <dgm:prSet/>
      <dgm:spPr/>
      <dgm:t>
        <a:bodyPr/>
        <a:lstStyle/>
        <a:p>
          <a:endParaRPr lang="pt-BR"/>
        </a:p>
      </dgm:t>
    </dgm:pt>
    <dgm:pt modelId="{A9C302D5-FC5C-A64F-ABED-B0B5BA634714}">
      <dgm:prSet phldrT="[Texto]" custT="1"/>
      <dgm:spPr/>
      <dgm:t>
        <a:bodyPr/>
        <a:lstStyle/>
        <a:p>
          <a:endParaRPr lang="pt-BR" sz="1600" dirty="0"/>
        </a:p>
        <a:p>
          <a:r>
            <a:rPr lang="pt-BR" sz="1600" dirty="0"/>
            <a:t>Inovação de Modelo de Negócio</a:t>
          </a:r>
        </a:p>
      </dgm:t>
    </dgm:pt>
    <dgm:pt modelId="{2D8FEB74-EF76-B84A-92B9-56404922280E}" type="parTrans" cxnId="{8EDC0124-D2D5-6C44-8587-0B0980547565}">
      <dgm:prSet/>
      <dgm:spPr/>
      <dgm:t>
        <a:bodyPr/>
        <a:lstStyle/>
        <a:p>
          <a:endParaRPr lang="pt-BR"/>
        </a:p>
      </dgm:t>
    </dgm:pt>
    <dgm:pt modelId="{3E44FAEF-3345-CC4D-8B4A-B4A9AF24A440}" type="sibTrans" cxnId="{8EDC0124-D2D5-6C44-8587-0B0980547565}">
      <dgm:prSet/>
      <dgm:spPr/>
      <dgm:t>
        <a:bodyPr/>
        <a:lstStyle/>
        <a:p>
          <a:endParaRPr lang="pt-BR"/>
        </a:p>
      </dgm:t>
    </dgm:pt>
    <dgm:pt modelId="{85292414-0905-6847-ADA2-9B5710D87297}" type="pres">
      <dgm:prSet presAssocID="{2F8D6F86-4C78-7544-AC34-9F8CAA4AEED4}" presName="Name0" presStyleCnt="0">
        <dgm:presLayoutVars>
          <dgm:chMax val="2"/>
          <dgm:chPref val="2"/>
          <dgm:animLvl val="lvl"/>
        </dgm:presLayoutVars>
      </dgm:prSet>
      <dgm:spPr/>
    </dgm:pt>
    <dgm:pt modelId="{45ADE60E-024E-7B4B-B1FF-03461C2CD774}" type="pres">
      <dgm:prSet presAssocID="{2F8D6F86-4C78-7544-AC34-9F8CAA4AEED4}" presName="LeftText" presStyleLbl="revTx" presStyleIdx="0" presStyleCnt="0">
        <dgm:presLayoutVars>
          <dgm:bulletEnabled val="1"/>
        </dgm:presLayoutVars>
      </dgm:prSet>
      <dgm:spPr/>
    </dgm:pt>
    <dgm:pt modelId="{7EAAF967-F7F2-8B44-971F-F1085E39336B}" type="pres">
      <dgm:prSet presAssocID="{2F8D6F86-4C78-7544-AC34-9F8CAA4AEED4}" presName="LeftNode" presStyleLbl="bgImgPlace1" presStyleIdx="0" presStyleCnt="2" custScaleX="90871" custScaleY="76517" custLinFactNeighborX="-40241">
        <dgm:presLayoutVars>
          <dgm:chMax val="2"/>
          <dgm:chPref val="2"/>
        </dgm:presLayoutVars>
      </dgm:prSet>
      <dgm:spPr/>
    </dgm:pt>
    <dgm:pt modelId="{92978758-ACAD-064C-816F-484615AC34BD}" type="pres">
      <dgm:prSet presAssocID="{2F8D6F86-4C78-7544-AC34-9F8CAA4AEED4}" presName="RightText" presStyleLbl="revTx" presStyleIdx="0" presStyleCnt="0">
        <dgm:presLayoutVars>
          <dgm:bulletEnabled val="1"/>
        </dgm:presLayoutVars>
      </dgm:prSet>
      <dgm:spPr/>
    </dgm:pt>
    <dgm:pt modelId="{35DB655E-F6AF-7D4D-B3A7-38B3285CAAA4}" type="pres">
      <dgm:prSet presAssocID="{2F8D6F86-4C78-7544-AC34-9F8CAA4AEED4}" presName="RightNode" presStyleLbl="bgImgPlace1" presStyleIdx="1" presStyleCnt="2" custScaleX="88869" custScaleY="76517" custLinFactNeighborX="-36118">
        <dgm:presLayoutVars>
          <dgm:chMax val="0"/>
          <dgm:chPref val="0"/>
        </dgm:presLayoutVars>
      </dgm:prSet>
      <dgm:spPr/>
    </dgm:pt>
    <dgm:pt modelId="{23CCA6B0-7F03-4D4F-94CF-F12F30BD2846}" type="pres">
      <dgm:prSet presAssocID="{2F8D6F86-4C78-7544-AC34-9F8CAA4AEED4}" presName="TopArrow" presStyleLbl="node1" presStyleIdx="0" presStyleCnt="2" custLinFactNeighborX="-38361" custLinFactNeighborY="10299"/>
      <dgm:spPr/>
    </dgm:pt>
    <dgm:pt modelId="{43F9C880-7D13-514C-892F-1C5E8A4C67F4}" type="pres">
      <dgm:prSet presAssocID="{2F8D6F86-4C78-7544-AC34-9F8CAA4AEED4}" presName="BottomArrow" presStyleLbl="node1" presStyleIdx="1" presStyleCnt="2" custLinFactNeighborX="-38361" custLinFactNeighborY="-8972"/>
      <dgm:spPr/>
    </dgm:pt>
  </dgm:ptLst>
  <dgm:cxnLst>
    <dgm:cxn modelId="{73536D13-EC1D-8747-B0DC-FCAC4D85CEC6}" type="presOf" srcId="{A9C302D5-FC5C-A64F-ABED-B0B5BA634714}" destId="{92978758-ACAD-064C-816F-484615AC34BD}" srcOrd="0" destOrd="0" presId="urn:microsoft.com/office/officeart/2009/layout/ReverseList"/>
    <dgm:cxn modelId="{8EDC0124-D2D5-6C44-8587-0B0980547565}" srcId="{2F8D6F86-4C78-7544-AC34-9F8CAA4AEED4}" destId="{A9C302D5-FC5C-A64F-ABED-B0B5BA634714}" srcOrd="1" destOrd="0" parTransId="{2D8FEB74-EF76-B84A-92B9-56404922280E}" sibTransId="{3E44FAEF-3345-CC4D-8B4A-B4A9AF24A440}"/>
    <dgm:cxn modelId="{E5576928-2E40-6E49-A5ED-9758CD8952B9}" type="presOf" srcId="{A9C302D5-FC5C-A64F-ABED-B0B5BA634714}" destId="{35DB655E-F6AF-7D4D-B3A7-38B3285CAAA4}" srcOrd="1" destOrd="0" presId="urn:microsoft.com/office/officeart/2009/layout/ReverseList"/>
    <dgm:cxn modelId="{C9B95E6F-121B-1443-BF0F-DD538C2CDE67}" srcId="{2F8D6F86-4C78-7544-AC34-9F8CAA4AEED4}" destId="{00E2A64A-D8EB-7144-8059-4C96174F444A}" srcOrd="0" destOrd="0" parTransId="{9A829593-1854-7342-993B-21A2A7718C89}" sibTransId="{04403019-14BB-A54B-8DA5-192B8A463936}"/>
    <dgm:cxn modelId="{19FC2482-BBDB-1846-AA05-1DC7C235EDBC}" type="presOf" srcId="{00E2A64A-D8EB-7144-8059-4C96174F444A}" destId="{45ADE60E-024E-7B4B-B1FF-03461C2CD774}" srcOrd="0" destOrd="0" presId="urn:microsoft.com/office/officeart/2009/layout/ReverseList"/>
    <dgm:cxn modelId="{E5A042F2-E359-564E-AC26-7E79C9972FB2}" type="presOf" srcId="{2F8D6F86-4C78-7544-AC34-9F8CAA4AEED4}" destId="{85292414-0905-6847-ADA2-9B5710D87297}" srcOrd="0" destOrd="0" presId="urn:microsoft.com/office/officeart/2009/layout/ReverseList"/>
    <dgm:cxn modelId="{735515FC-2D28-CD4B-9604-1D355D4729C5}" type="presOf" srcId="{00E2A64A-D8EB-7144-8059-4C96174F444A}" destId="{7EAAF967-F7F2-8B44-971F-F1085E39336B}" srcOrd="1" destOrd="0" presId="urn:microsoft.com/office/officeart/2009/layout/ReverseList"/>
    <dgm:cxn modelId="{589728B4-7EB7-3449-8828-9B7C0D4A8216}" type="presParOf" srcId="{85292414-0905-6847-ADA2-9B5710D87297}" destId="{45ADE60E-024E-7B4B-B1FF-03461C2CD774}" srcOrd="0" destOrd="0" presId="urn:microsoft.com/office/officeart/2009/layout/ReverseList"/>
    <dgm:cxn modelId="{BC20A08F-C1F8-4A40-AAB5-EDC89445C053}" type="presParOf" srcId="{85292414-0905-6847-ADA2-9B5710D87297}" destId="{7EAAF967-F7F2-8B44-971F-F1085E39336B}" srcOrd="1" destOrd="0" presId="urn:microsoft.com/office/officeart/2009/layout/ReverseList"/>
    <dgm:cxn modelId="{89431A10-F59E-A54A-82A3-14F5FDD1E324}" type="presParOf" srcId="{85292414-0905-6847-ADA2-9B5710D87297}" destId="{92978758-ACAD-064C-816F-484615AC34BD}" srcOrd="2" destOrd="0" presId="urn:microsoft.com/office/officeart/2009/layout/ReverseList"/>
    <dgm:cxn modelId="{3D8B2DB2-F479-3A4F-85A8-085122452B97}" type="presParOf" srcId="{85292414-0905-6847-ADA2-9B5710D87297}" destId="{35DB655E-F6AF-7D4D-B3A7-38B3285CAAA4}" srcOrd="3" destOrd="0" presId="urn:microsoft.com/office/officeart/2009/layout/ReverseList"/>
    <dgm:cxn modelId="{4AE08AB8-C001-6347-BF2C-B47A2C989D46}" type="presParOf" srcId="{85292414-0905-6847-ADA2-9B5710D87297}" destId="{23CCA6B0-7F03-4D4F-94CF-F12F30BD2846}" srcOrd="4" destOrd="0" presId="urn:microsoft.com/office/officeart/2009/layout/ReverseList"/>
    <dgm:cxn modelId="{41785621-98AF-974A-ABD4-2246BD5AB55F}" type="presParOf" srcId="{85292414-0905-6847-ADA2-9B5710D87297}" destId="{43F9C880-7D13-514C-892F-1C5E8A4C67F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4A364-98F3-D845-BB3C-D16C74EC32DB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CF81C4-4AB1-A345-87D7-1152B225ABEC}">
      <dgm:prSet phldrT="[Texto]"/>
      <dgm:spPr/>
      <dgm:t>
        <a:bodyPr/>
        <a:lstStyle/>
        <a:p>
          <a:r>
            <a:rPr lang="en-US" dirty="0" err="1"/>
            <a:t>Produção</a:t>
          </a:r>
          <a:r>
            <a:rPr lang="en-US" dirty="0"/>
            <a:t> de bens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serviços</a:t>
          </a:r>
          <a:endParaRPr lang="pt-BR" dirty="0"/>
        </a:p>
      </dgm:t>
    </dgm:pt>
    <dgm:pt modelId="{1AB539BF-9E77-1E4C-88DB-268EAB081A66}" type="parTrans" cxnId="{10AC1470-F73B-9640-BE6C-2D8D54D350E1}">
      <dgm:prSet/>
      <dgm:spPr/>
      <dgm:t>
        <a:bodyPr/>
        <a:lstStyle/>
        <a:p>
          <a:endParaRPr lang="pt-BR"/>
        </a:p>
      </dgm:t>
    </dgm:pt>
    <dgm:pt modelId="{A8CC61B7-C208-4648-9E7B-BAF12415F710}" type="sibTrans" cxnId="{10AC1470-F73B-9640-BE6C-2D8D54D350E1}">
      <dgm:prSet/>
      <dgm:spPr/>
      <dgm:t>
        <a:bodyPr/>
        <a:lstStyle/>
        <a:p>
          <a:endParaRPr lang="pt-BR"/>
        </a:p>
      </dgm:t>
    </dgm:pt>
    <dgm:pt modelId="{07C1623B-5024-7E4F-AB9D-02DA03F03E47}">
      <dgm:prSet phldrT="[Texto]"/>
      <dgm:spPr/>
      <dgm:t>
        <a:bodyPr/>
        <a:lstStyle/>
        <a:p>
          <a:r>
            <a:rPr lang="en-US" dirty="0" err="1"/>
            <a:t>Distribuição</a:t>
          </a:r>
          <a:r>
            <a:rPr lang="en-US" dirty="0"/>
            <a:t> e </a:t>
          </a:r>
          <a:r>
            <a:rPr lang="en-US" dirty="0" err="1"/>
            <a:t>logística</a:t>
          </a:r>
          <a:endParaRPr lang="pt-BR" dirty="0"/>
        </a:p>
      </dgm:t>
    </dgm:pt>
    <dgm:pt modelId="{C30B98D1-A429-444E-BFFE-7B76FFEBA653}" type="parTrans" cxnId="{6D6AEC28-893D-8140-9389-0C3B0508ABE5}">
      <dgm:prSet/>
      <dgm:spPr/>
      <dgm:t>
        <a:bodyPr/>
        <a:lstStyle/>
        <a:p>
          <a:endParaRPr lang="pt-BR"/>
        </a:p>
      </dgm:t>
    </dgm:pt>
    <dgm:pt modelId="{EA0CC7CC-0CD7-B14A-9A90-3BB0D3FDAEDE}" type="sibTrans" cxnId="{6D6AEC28-893D-8140-9389-0C3B0508ABE5}">
      <dgm:prSet/>
      <dgm:spPr/>
      <dgm:t>
        <a:bodyPr/>
        <a:lstStyle/>
        <a:p>
          <a:endParaRPr lang="pt-BR"/>
        </a:p>
      </dgm:t>
    </dgm:pt>
    <dgm:pt modelId="{A6ED2C7E-F38E-CE4D-8A3B-28F5E8561C97}">
      <dgm:prSet phldrT="[Texto]"/>
      <dgm:spPr/>
      <dgm:t>
        <a:bodyPr/>
        <a:lstStyle/>
        <a:p>
          <a:r>
            <a:rPr lang="pt-BR" dirty="0"/>
            <a:t>Sistemas de informação e </a:t>
          </a:r>
          <a:r>
            <a:rPr lang="pt-BR" dirty="0" err="1"/>
            <a:t>comunição</a:t>
          </a:r>
          <a:endParaRPr lang="pt-BR" dirty="0"/>
        </a:p>
      </dgm:t>
    </dgm:pt>
    <dgm:pt modelId="{71268621-CCDE-7C46-A2A7-596FC07C6E16}" type="parTrans" cxnId="{7A4E9361-12B7-8142-B548-A20F456A5FA4}">
      <dgm:prSet/>
      <dgm:spPr/>
      <dgm:t>
        <a:bodyPr/>
        <a:lstStyle/>
        <a:p>
          <a:endParaRPr lang="pt-BR"/>
        </a:p>
      </dgm:t>
    </dgm:pt>
    <dgm:pt modelId="{0A724639-A72B-2A46-B0DD-602068751003}" type="sibTrans" cxnId="{7A4E9361-12B7-8142-B548-A20F456A5FA4}">
      <dgm:prSet/>
      <dgm:spPr/>
      <dgm:t>
        <a:bodyPr/>
        <a:lstStyle/>
        <a:p>
          <a:endParaRPr lang="pt-BR"/>
        </a:p>
      </dgm:t>
    </dgm:pt>
    <dgm:pt modelId="{9D494E5F-413C-E94E-9C01-4F6C2B81187B}">
      <dgm:prSet/>
      <dgm:spPr/>
      <dgm:t>
        <a:bodyPr/>
        <a:lstStyle/>
        <a:p>
          <a:r>
            <a:rPr lang="pt-BR" dirty="0"/>
            <a:t>Marketing e vendas</a:t>
          </a:r>
        </a:p>
      </dgm:t>
    </dgm:pt>
    <dgm:pt modelId="{113CF000-54A8-1346-802A-ACF79344A558}" type="parTrans" cxnId="{FD181AE6-1E46-E84F-AF56-82120F0805FA}">
      <dgm:prSet/>
      <dgm:spPr/>
      <dgm:t>
        <a:bodyPr/>
        <a:lstStyle/>
        <a:p>
          <a:endParaRPr lang="pt-BR"/>
        </a:p>
      </dgm:t>
    </dgm:pt>
    <dgm:pt modelId="{513256B0-8B5E-544D-9A1C-6F6BD877FEB4}" type="sibTrans" cxnId="{FD181AE6-1E46-E84F-AF56-82120F0805FA}">
      <dgm:prSet/>
      <dgm:spPr/>
      <dgm:t>
        <a:bodyPr/>
        <a:lstStyle/>
        <a:p>
          <a:endParaRPr lang="pt-BR"/>
        </a:p>
      </dgm:t>
    </dgm:pt>
    <dgm:pt modelId="{CA5999EC-D7B7-094B-AC02-313B8585439E}">
      <dgm:prSet phldrT="[Texto]"/>
      <dgm:spPr/>
      <dgm:t>
        <a:bodyPr/>
        <a:lstStyle/>
        <a:p>
          <a:r>
            <a:rPr lang="pt-BR" dirty="0"/>
            <a:t>Gestão </a:t>
          </a:r>
        </a:p>
      </dgm:t>
    </dgm:pt>
    <dgm:pt modelId="{BCD962FD-11FB-CA49-9E7B-87AFA1B93179}" type="parTrans" cxnId="{6C9A9877-F18D-7544-BA67-6F72EEA8EA5C}">
      <dgm:prSet/>
      <dgm:spPr/>
      <dgm:t>
        <a:bodyPr/>
        <a:lstStyle/>
        <a:p>
          <a:endParaRPr lang="pt-BR"/>
        </a:p>
      </dgm:t>
    </dgm:pt>
    <dgm:pt modelId="{793A4DEC-FBC1-1D45-974A-C5B31906BA9D}" type="sibTrans" cxnId="{6C9A9877-F18D-7544-BA67-6F72EEA8EA5C}">
      <dgm:prSet/>
      <dgm:spPr/>
      <dgm:t>
        <a:bodyPr/>
        <a:lstStyle/>
        <a:p>
          <a:endParaRPr lang="pt-BR"/>
        </a:p>
      </dgm:t>
    </dgm:pt>
    <dgm:pt modelId="{09023F11-B057-1649-A5A8-943E2B879AB0}">
      <dgm:prSet/>
      <dgm:spPr/>
      <dgm:t>
        <a:bodyPr/>
        <a:lstStyle/>
        <a:p>
          <a:r>
            <a:rPr lang="pt-BR" dirty="0"/>
            <a:t>Desenvolvimento de Produto e processo de negócio </a:t>
          </a:r>
        </a:p>
      </dgm:t>
    </dgm:pt>
    <dgm:pt modelId="{86C59F22-4C30-5549-B308-A5E87F749951}" type="parTrans" cxnId="{A8892F66-9405-E04D-AAF5-579E8D549FE4}">
      <dgm:prSet/>
      <dgm:spPr/>
      <dgm:t>
        <a:bodyPr/>
        <a:lstStyle/>
        <a:p>
          <a:endParaRPr lang="pt-BR"/>
        </a:p>
      </dgm:t>
    </dgm:pt>
    <dgm:pt modelId="{E58C9A2F-DFED-DA4E-A981-9EAC8A3DAECC}" type="sibTrans" cxnId="{A8892F66-9405-E04D-AAF5-579E8D549FE4}">
      <dgm:prSet/>
      <dgm:spPr/>
      <dgm:t>
        <a:bodyPr/>
        <a:lstStyle/>
        <a:p>
          <a:endParaRPr lang="pt-BR"/>
        </a:p>
      </dgm:t>
    </dgm:pt>
    <dgm:pt modelId="{595DA2F0-3B97-B146-B276-671897D6DCC4}" type="pres">
      <dgm:prSet presAssocID="{9874A364-98F3-D845-BB3C-D16C74EC32DB}" presName="Name0" presStyleCnt="0">
        <dgm:presLayoutVars>
          <dgm:chMax val="7"/>
          <dgm:chPref val="7"/>
          <dgm:dir/>
        </dgm:presLayoutVars>
      </dgm:prSet>
      <dgm:spPr/>
    </dgm:pt>
    <dgm:pt modelId="{22385ACD-3E4B-F84B-90C1-7CC43AF97C5F}" type="pres">
      <dgm:prSet presAssocID="{9874A364-98F3-D845-BB3C-D16C74EC32DB}" presName="Name1" presStyleCnt="0"/>
      <dgm:spPr/>
    </dgm:pt>
    <dgm:pt modelId="{1703CEBF-10C1-9A45-96C5-89BAE05E0C5C}" type="pres">
      <dgm:prSet presAssocID="{9874A364-98F3-D845-BB3C-D16C74EC32DB}" presName="cycle" presStyleCnt="0"/>
      <dgm:spPr/>
    </dgm:pt>
    <dgm:pt modelId="{0FBD1BAC-5298-1D46-B8DE-9BC413210CBB}" type="pres">
      <dgm:prSet presAssocID="{9874A364-98F3-D845-BB3C-D16C74EC32DB}" presName="srcNode" presStyleLbl="node1" presStyleIdx="0" presStyleCnt="6"/>
      <dgm:spPr/>
    </dgm:pt>
    <dgm:pt modelId="{0D5ADA3F-DA00-D646-8749-39C4B7C56F9D}" type="pres">
      <dgm:prSet presAssocID="{9874A364-98F3-D845-BB3C-D16C74EC32DB}" presName="conn" presStyleLbl="parChTrans1D2" presStyleIdx="0" presStyleCnt="1"/>
      <dgm:spPr/>
    </dgm:pt>
    <dgm:pt modelId="{3CD30914-C7C7-2D40-87C6-E1D774A1B1D5}" type="pres">
      <dgm:prSet presAssocID="{9874A364-98F3-D845-BB3C-D16C74EC32DB}" presName="extraNode" presStyleLbl="node1" presStyleIdx="0" presStyleCnt="6"/>
      <dgm:spPr/>
    </dgm:pt>
    <dgm:pt modelId="{E1251B10-9815-9041-B8C7-EBFE52CCC6A7}" type="pres">
      <dgm:prSet presAssocID="{9874A364-98F3-D845-BB3C-D16C74EC32DB}" presName="dstNode" presStyleLbl="node1" presStyleIdx="0" presStyleCnt="6"/>
      <dgm:spPr/>
    </dgm:pt>
    <dgm:pt modelId="{8AF7D3A4-FF0C-084D-879C-AAFD9E722475}" type="pres">
      <dgm:prSet presAssocID="{54CF81C4-4AB1-A345-87D7-1152B225ABEC}" presName="text_1" presStyleLbl="node1" presStyleIdx="0" presStyleCnt="6">
        <dgm:presLayoutVars>
          <dgm:bulletEnabled val="1"/>
        </dgm:presLayoutVars>
      </dgm:prSet>
      <dgm:spPr/>
    </dgm:pt>
    <dgm:pt modelId="{93956169-AE6B-124E-82A5-2189CA0BF44A}" type="pres">
      <dgm:prSet presAssocID="{54CF81C4-4AB1-A345-87D7-1152B225ABEC}" presName="accent_1" presStyleCnt="0"/>
      <dgm:spPr/>
    </dgm:pt>
    <dgm:pt modelId="{35C954C6-6795-C244-A5B4-821E7F57195F}" type="pres">
      <dgm:prSet presAssocID="{54CF81C4-4AB1-A345-87D7-1152B225ABEC}" presName="accentRepeatNode" presStyleLbl="solidFgAcc1" presStyleIdx="0" presStyleCnt="6"/>
      <dgm:spPr/>
    </dgm:pt>
    <dgm:pt modelId="{75F3274B-BAA8-C749-AD1B-B4129BC05098}" type="pres">
      <dgm:prSet presAssocID="{07C1623B-5024-7E4F-AB9D-02DA03F03E47}" presName="text_2" presStyleLbl="node1" presStyleIdx="1" presStyleCnt="6">
        <dgm:presLayoutVars>
          <dgm:bulletEnabled val="1"/>
        </dgm:presLayoutVars>
      </dgm:prSet>
      <dgm:spPr/>
    </dgm:pt>
    <dgm:pt modelId="{17145A80-6C45-0345-98FF-71A4AD566B12}" type="pres">
      <dgm:prSet presAssocID="{07C1623B-5024-7E4F-AB9D-02DA03F03E47}" presName="accent_2" presStyleCnt="0"/>
      <dgm:spPr/>
    </dgm:pt>
    <dgm:pt modelId="{15CD3B17-F575-E642-890D-630F9FDB1388}" type="pres">
      <dgm:prSet presAssocID="{07C1623B-5024-7E4F-AB9D-02DA03F03E47}" presName="accentRepeatNode" presStyleLbl="solidFgAcc1" presStyleIdx="1" presStyleCnt="6"/>
      <dgm:spPr/>
    </dgm:pt>
    <dgm:pt modelId="{A719C9BD-73D2-8A46-96F8-5F335224EA6B}" type="pres">
      <dgm:prSet presAssocID="{9D494E5F-413C-E94E-9C01-4F6C2B81187B}" presName="text_3" presStyleLbl="node1" presStyleIdx="2" presStyleCnt="6" custScaleX="98876" custLinFactNeighborX="251" custLinFactNeighborY="-1978">
        <dgm:presLayoutVars>
          <dgm:bulletEnabled val="1"/>
        </dgm:presLayoutVars>
      </dgm:prSet>
      <dgm:spPr/>
    </dgm:pt>
    <dgm:pt modelId="{218A3322-BD8B-B04E-9353-C696CA7D4233}" type="pres">
      <dgm:prSet presAssocID="{9D494E5F-413C-E94E-9C01-4F6C2B81187B}" presName="accent_3" presStyleCnt="0"/>
      <dgm:spPr/>
    </dgm:pt>
    <dgm:pt modelId="{AF746493-EC7E-DE40-B2FD-7B176F5151E7}" type="pres">
      <dgm:prSet presAssocID="{9D494E5F-413C-E94E-9C01-4F6C2B81187B}" presName="accentRepeatNode" presStyleLbl="solidFgAcc1" presStyleIdx="2" presStyleCnt="6"/>
      <dgm:spPr/>
    </dgm:pt>
    <dgm:pt modelId="{81E2A167-7BFA-B042-BA1A-DAE90DB6AB0E}" type="pres">
      <dgm:prSet presAssocID="{A6ED2C7E-F38E-CE4D-8A3B-28F5E8561C97}" presName="text_4" presStyleLbl="node1" presStyleIdx="3" presStyleCnt="6">
        <dgm:presLayoutVars>
          <dgm:bulletEnabled val="1"/>
        </dgm:presLayoutVars>
      </dgm:prSet>
      <dgm:spPr/>
    </dgm:pt>
    <dgm:pt modelId="{BB8FDD02-A025-6246-B89E-6685A470BEBA}" type="pres">
      <dgm:prSet presAssocID="{A6ED2C7E-F38E-CE4D-8A3B-28F5E8561C97}" presName="accent_4" presStyleCnt="0"/>
      <dgm:spPr/>
    </dgm:pt>
    <dgm:pt modelId="{1D02FE2A-2977-0F42-9D60-0E5CBAC6D9C1}" type="pres">
      <dgm:prSet presAssocID="{A6ED2C7E-F38E-CE4D-8A3B-28F5E8561C97}" presName="accentRepeatNode" presStyleLbl="solidFgAcc1" presStyleIdx="3" presStyleCnt="6"/>
      <dgm:spPr/>
    </dgm:pt>
    <dgm:pt modelId="{F2B1DEAF-6D7B-7546-A732-782A31D15379}" type="pres">
      <dgm:prSet presAssocID="{CA5999EC-D7B7-094B-AC02-313B8585439E}" presName="text_5" presStyleLbl="node1" presStyleIdx="4" presStyleCnt="6">
        <dgm:presLayoutVars>
          <dgm:bulletEnabled val="1"/>
        </dgm:presLayoutVars>
      </dgm:prSet>
      <dgm:spPr/>
    </dgm:pt>
    <dgm:pt modelId="{F850FF32-0CCE-E341-BE5C-897A730A5BA8}" type="pres">
      <dgm:prSet presAssocID="{CA5999EC-D7B7-094B-AC02-313B8585439E}" presName="accent_5" presStyleCnt="0"/>
      <dgm:spPr/>
    </dgm:pt>
    <dgm:pt modelId="{667EC043-9E2F-4648-ADAB-B6A229C1CF30}" type="pres">
      <dgm:prSet presAssocID="{CA5999EC-D7B7-094B-AC02-313B8585439E}" presName="accentRepeatNode" presStyleLbl="solidFgAcc1" presStyleIdx="4" presStyleCnt="6"/>
      <dgm:spPr/>
    </dgm:pt>
    <dgm:pt modelId="{1DB2771E-4D77-3346-840C-0EFF598495DC}" type="pres">
      <dgm:prSet presAssocID="{09023F11-B057-1649-A5A8-943E2B879AB0}" presName="text_6" presStyleLbl="node1" presStyleIdx="5" presStyleCnt="6">
        <dgm:presLayoutVars>
          <dgm:bulletEnabled val="1"/>
        </dgm:presLayoutVars>
      </dgm:prSet>
      <dgm:spPr/>
    </dgm:pt>
    <dgm:pt modelId="{CD211F4B-EB01-F840-ADA8-569F189F8AC5}" type="pres">
      <dgm:prSet presAssocID="{09023F11-B057-1649-A5A8-943E2B879AB0}" presName="accent_6" presStyleCnt="0"/>
      <dgm:spPr/>
    </dgm:pt>
    <dgm:pt modelId="{4165475C-A1C2-A34F-9EDC-DCE2E276B3BA}" type="pres">
      <dgm:prSet presAssocID="{09023F11-B057-1649-A5A8-943E2B879AB0}" presName="accentRepeatNode" presStyleLbl="solidFgAcc1" presStyleIdx="5" presStyleCnt="6"/>
      <dgm:spPr/>
    </dgm:pt>
  </dgm:ptLst>
  <dgm:cxnLst>
    <dgm:cxn modelId="{1C132A19-4D4A-4343-9688-980221199C7E}" type="presOf" srcId="{9874A364-98F3-D845-BB3C-D16C74EC32DB}" destId="{595DA2F0-3B97-B146-B276-671897D6DCC4}" srcOrd="0" destOrd="0" presId="urn:microsoft.com/office/officeart/2008/layout/VerticalCurvedList"/>
    <dgm:cxn modelId="{6D6AEC28-893D-8140-9389-0C3B0508ABE5}" srcId="{9874A364-98F3-D845-BB3C-D16C74EC32DB}" destId="{07C1623B-5024-7E4F-AB9D-02DA03F03E47}" srcOrd="1" destOrd="0" parTransId="{C30B98D1-A429-444E-BFFE-7B76FFEBA653}" sibTransId="{EA0CC7CC-0CD7-B14A-9A90-3BB0D3FDAEDE}"/>
    <dgm:cxn modelId="{7A4E9361-12B7-8142-B548-A20F456A5FA4}" srcId="{9874A364-98F3-D845-BB3C-D16C74EC32DB}" destId="{A6ED2C7E-F38E-CE4D-8A3B-28F5E8561C97}" srcOrd="3" destOrd="0" parTransId="{71268621-CCDE-7C46-A2A7-596FC07C6E16}" sibTransId="{0A724639-A72B-2A46-B0DD-602068751003}"/>
    <dgm:cxn modelId="{D4E0C843-7F88-1C46-BAAA-17FBE0BFC85F}" type="presOf" srcId="{CA5999EC-D7B7-094B-AC02-313B8585439E}" destId="{F2B1DEAF-6D7B-7546-A732-782A31D15379}" srcOrd="0" destOrd="0" presId="urn:microsoft.com/office/officeart/2008/layout/VerticalCurvedList"/>
    <dgm:cxn modelId="{A8892F66-9405-E04D-AAF5-579E8D549FE4}" srcId="{9874A364-98F3-D845-BB3C-D16C74EC32DB}" destId="{09023F11-B057-1649-A5A8-943E2B879AB0}" srcOrd="5" destOrd="0" parTransId="{86C59F22-4C30-5549-B308-A5E87F749951}" sibTransId="{E58C9A2F-DFED-DA4E-A981-9EAC8A3DAECC}"/>
    <dgm:cxn modelId="{10AC1470-F73B-9640-BE6C-2D8D54D350E1}" srcId="{9874A364-98F3-D845-BB3C-D16C74EC32DB}" destId="{54CF81C4-4AB1-A345-87D7-1152B225ABEC}" srcOrd="0" destOrd="0" parTransId="{1AB539BF-9E77-1E4C-88DB-268EAB081A66}" sibTransId="{A8CC61B7-C208-4648-9E7B-BAF12415F710}"/>
    <dgm:cxn modelId="{6C9A9877-F18D-7544-BA67-6F72EEA8EA5C}" srcId="{9874A364-98F3-D845-BB3C-D16C74EC32DB}" destId="{CA5999EC-D7B7-094B-AC02-313B8585439E}" srcOrd="4" destOrd="0" parTransId="{BCD962FD-11FB-CA49-9E7B-87AFA1B93179}" sibTransId="{793A4DEC-FBC1-1D45-974A-C5B31906BA9D}"/>
    <dgm:cxn modelId="{42AFF581-A7C5-2C41-B80D-E2B27EAB56F9}" type="presOf" srcId="{07C1623B-5024-7E4F-AB9D-02DA03F03E47}" destId="{75F3274B-BAA8-C749-AD1B-B4129BC05098}" srcOrd="0" destOrd="0" presId="urn:microsoft.com/office/officeart/2008/layout/VerticalCurvedList"/>
    <dgm:cxn modelId="{C0E1EE88-56FC-9B43-8C2B-5A10B74085B3}" type="presOf" srcId="{9D494E5F-413C-E94E-9C01-4F6C2B81187B}" destId="{A719C9BD-73D2-8A46-96F8-5F335224EA6B}" srcOrd="0" destOrd="0" presId="urn:microsoft.com/office/officeart/2008/layout/VerticalCurvedList"/>
    <dgm:cxn modelId="{E369859B-0141-C14B-B331-FF60F1A826C4}" type="presOf" srcId="{54CF81C4-4AB1-A345-87D7-1152B225ABEC}" destId="{8AF7D3A4-FF0C-084D-879C-AAFD9E722475}" srcOrd="0" destOrd="0" presId="urn:microsoft.com/office/officeart/2008/layout/VerticalCurvedList"/>
    <dgm:cxn modelId="{1FA120BD-7CCD-AE4A-92D2-245799FB208E}" type="presOf" srcId="{09023F11-B057-1649-A5A8-943E2B879AB0}" destId="{1DB2771E-4D77-3346-840C-0EFF598495DC}" srcOrd="0" destOrd="0" presId="urn:microsoft.com/office/officeart/2008/layout/VerticalCurvedList"/>
    <dgm:cxn modelId="{C5A12BBD-6FAE-7749-82C8-F4100D185AC8}" type="presOf" srcId="{A6ED2C7E-F38E-CE4D-8A3B-28F5E8561C97}" destId="{81E2A167-7BFA-B042-BA1A-DAE90DB6AB0E}" srcOrd="0" destOrd="0" presId="urn:microsoft.com/office/officeart/2008/layout/VerticalCurvedList"/>
    <dgm:cxn modelId="{EEDDDED1-114F-9940-B231-F20C7BF5BCDB}" type="presOf" srcId="{A8CC61B7-C208-4648-9E7B-BAF12415F710}" destId="{0D5ADA3F-DA00-D646-8749-39C4B7C56F9D}" srcOrd="0" destOrd="0" presId="urn:microsoft.com/office/officeart/2008/layout/VerticalCurvedList"/>
    <dgm:cxn modelId="{FD181AE6-1E46-E84F-AF56-82120F0805FA}" srcId="{9874A364-98F3-D845-BB3C-D16C74EC32DB}" destId="{9D494E5F-413C-E94E-9C01-4F6C2B81187B}" srcOrd="2" destOrd="0" parTransId="{113CF000-54A8-1346-802A-ACF79344A558}" sibTransId="{513256B0-8B5E-544D-9A1C-6F6BD877FEB4}"/>
    <dgm:cxn modelId="{657B20E6-DC65-204F-8CC5-C413818E64D1}" type="presParOf" srcId="{595DA2F0-3B97-B146-B276-671897D6DCC4}" destId="{22385ACD-3E4B-F84B-90C1-7CC43AF97C5F}" srcOrd="0" destOrd="0" presId="urn:microsoft.com/office/officeart/2008/layout/VerticalCurvedList"/>
    <dgm:cxn modelId="{9BEEFA97-E5DF-714C-83F6-906832C60806}" type="presParOf" srcId="{22385ACD-3E4B-F84B-90C1-7CC43AF97C5F}" destId="{1703CEBF-10C1-9A45-96C5-89BAE05E0C5C}" srcOrd="0" destOrd="0" presId="urn:microsoft.com/office/officeart/2008/layout/VerticalCurvedList"/>
    <dgm:cxn modelId="{C5036864-7E8A-BB48-845F-CFD48F4BB44B}" type="presParOf" srcId="{1703CEBF-10C1-9A45-96C5-89BAE05E0C5C}" destId="{0FBD1BAC-5298-1D46-B8DE-9BC413210CBB}" srcOrd="0" destOrd="0" presId="urn:microsoft.com/office/officeart/2008/layout/VerticalCurvedList"/>
    <dgm:cxn modelId="{C557F7AC-74DD-1E42-A03B-BA43EB0FAD90}" type="presParOf" srcId="{1703CEBF-10C1-9A45-96C5-89BAE05E0C5C}" destId="{0D5ADA3F-DA00-D646-8749-39C4B7C56F9D}" srcOrd="1" destOrd="0" presId="urn:microsoft.com/office/officeart/2008/layout/VerticalCurvedList"/>
    <dgm:cxn modelId="{8B1BDDF7-B7BB-2A4A-816C-BE44584E02A2}" type="presParOf" srcId="{1703CEBF-10C1-9A45-96C5-89BAE05E0C5C}" destId="{3CD30914-C7C7-2D40-87C6-E1D774A1B1D5}" srcOrd="2" destOrd="0" presId="urn:microsoft.com/office/officeart/2008/layout/VerticalCurvedList"/>
    <dgm:cxn modelId="{72F75B75-68E7-A242-B20F-CF5D99639E29}" type="presParOf" srcId="{1703CEBF-10C1-9A45-96C5-89BAE05E0C5C}" destId="{E1251B10-9815-9041-B8C7-EBFE52CCC6A7}" srcOrd="3" destOrd="0" presId="urn:microsoft.com/office/officeart/2008/layout/VerticalCurvedList"/>
    <dgm:cxn modelId="{B66C294D-1B01-C74F-9A86-53B32901091C}" type="presParOf" srcId="{22385ACD-3E4B-F84B-90C1-7CC43AF97C5F}" destId="{8AF7D3A4-FF0C-084D-879C-AAFD9E722475}" srcOrd="1" destOrd="0" presId="urn:microsoft.com/office/officeart/2008/layout/VerticalCurvedList"/>
    <dgm:cxn modelId="{8A1E2950-238F-474C-BFDF-F2EDCF4F0E85}" type="presParOf" srcId="{22385ACD-3E4B-F84B-90C1-7CC43AF97C5F}" destId="{93956169-AE6B-124E-82A5-2189CA0BF44A}" srcOrd="2" destOrd="0" presId="urn:microsoft.com/office/officeart/2008/layout/VerticalCurvedList"/>
    <dgm:cxn modelId="{63A609B4-330C-9D40-A257-4D642E9E6483}" type="presParOf" srcId="{93956169-AE6B-124E-82A5-2189CA0BF44A}" destId="{35C954C6-6795-C244-A5B4-821E7F57195F}" srcOrd="0" destOrd="0" presId="urn:microsoft.com/office/officeart/2008/layout/VerticalCurvedList"/>
    <dgm:cxn modelId="{53DFBF65-6D34-ED44-96C7-2FFF1457EDFC}" type="presParOf" srcId="{22385ACD-3E4B-F84B-90C1-7CC43AF97C5F}" destId="{75F3274B-BAA8-C749-AD1B-B4129BC05098}" srcOrd="3" destOrd="0" presId="urn:microsoft.com/office/officeart/2008/layout/VerticalCurvedList"/>
    <dgm:cxn modelId="{AF94F4A7-444E-AA4A-B211-44357918F977}" type="presParOf" srcId="{22385ACD-3E4B-F84B-90C1-7CC43AF97C5F}" destId="{17145A80-6C45-0345-98FF-71A4AD566B12}" srcOrd="4" destOrd="0" presId="urn:microsoft.com/office/officeart/2008/layout/VerticalCurvedList"/>
    <dgm:cxn modelId="{D632AA4B-62AD-3F4C-B5B2-4620DF96025E}" type="presParOf" srcId="{17145A80-6C45-0345-98FF-71A4AD566B12}" destId="{15CD3B17-F575-E642-890D-630F9FDB1388}" srcOrd="0" destOrd="0" presId="urn:microsoft.com/office/officeart/2008/layout/VerticalCurvedList"/>
    <dgm:cxn modelId="{165069A9-96B0-EB4F-9E1D-F0B608523967}" type="presParOf" srcId="{22385ACD-3E4B-F84B-90C1-7CC43AF97C5F}" destId="{A719C9BD-73D2-8A46-96F8-5F335224EA6B}" srcOrd="5" destOrd="0" presId="urn:microsoft.com/office/officeart/2008/layout/VerticalCurvedList"/>
    <dgm:cxn modelId="{5F566729-39B9-0349-805D-44E8E245DFC9}" type="presParOf" srcId="{22385ACD-3E4B-F84B-90C1-7CC43AF97C5F}" destId="{218A3322-BD8B-B04E-9353-C696CA7D4233}" srcOrd="6" destOrd="0" presId="urn:microsoft.com/office/officeart/2008/layout/VerticalCurvedList"/>
    <dgm:cxn modelId="{8F1441A9-85B8-E34E-B1FC-3EA01A49FB76}" type="presParOf" srcId="{218A3322-BD8B-B04E-9353-C696CA7D4233}" destId="{AF746493-EC7E-DE40-B2FD-7B176F5151E7}" srcOrd="0" destOrd="0" presId="urn:microsoft.com/office/officeart/2008/layout/VerticalCurvedList"/>
    <dgm:cxn modelId="{66E8D748-E814-D94D-AB32-893B1100D1AE}" type="presParOf" srcId="{22385ACD-3E4B-F84B-90C1-7CC43AF97C5F}" destId="{81E2A167-7BFA-B042-BA1A-DAE90DB6AB0E}" srcOrd="7" destOrd="0" presId="urn:microsoft.com/office/officeart/2008/layout/VerticalCurvedList"/>
    <dgm:cxn modelId="{282F9343-20A2-EB4A-AEF1-6B835D7A870D}" type="presParOf" srcId="{22385ACD-3E4B-F84B-90C1-7CC43AF97C5F}" destId="{BB8FDD02-A025-6246-B89E-6685A470BEBA}" srcOrd="8" destOrd="0" presId="urn:microsoft.com/office/officeart/2008/layout/VerticalCurvedList"/>
    <dgm:cxn modelId="{49E74E2E-029D-8E4C-9BE6-B4D089D4F106}" type="presParOf" srcId="{BB8FDD02-A025-6246-B89E-6685A470BEBA}" destId="{1D02FE2A-2977-0F42-9D60-0E5CBAC6D9C1}" srcOrd="0" destOrd="0" presId="urn:microsoft.com/office/officeart/2008/layout/VerticalCurvedList"/>
    <dgm:cxn modelId="{72E29A20-F862-4B4B-8215-3282D2CB6327}" type="presParOf" srcId="{22385ACD-3E4B-F84B-90C1-7CC43AF97C5F}" destId="{F2B1DEAF-6D7B-7546-A732-782A31D15379}" srcOrd="9" destOrd="0" presId="urn:microsoft.com/office/officeart/2008/layout/VerticalCurvedList"/>
    <dgm:cxn modelId="{D0B52DB4-A7BF-1248-AAE6-097D6A236FD1}" type="presParOf" srcId="{22385ACD-3E4B-F84B-90C1-7CC43AF97C5F}" destId="{F850FF32-0CCE-E341-BE5C-897A730A5BA8}" srcOrd="10" destOrd="0" presId="urn:microsoft.com/office/officeart/2008/layout/VerticalCurvedList"/>
    <dgm:cxn modelId="{6899C656-AC97-5F4D-9000-4785BF324EBE}" type="presParOf" srcId="{F850FF32-0CCE-E341-BE5C-897A730A5BA8}" destId="{667EC043-9E2F-4648-ADAB-B6A229C1CF30}" srcOrd="0" destOrd="0" presId="urn:microsoft.com/office/officeart/2008/layout/VerticalCurvedList"/>
    <dgm:cxn modelId="{84AA82F3-5152-554A-97E3-0B29E8DAAECD}" type="presParOf" srcId="{22385ACD-3E4B-F84B-90C1-7CC43AF97C5F}" destId="{1DB2771E-4D77-3346-840C-0EFF598495DC}" srcOrd="11" destOrd="0" presId="urn:microsoft.com/office/officeart/2008/layout/VerticalCurvedList"/>
    <dgm:cxn modelId="{D459DC50-C66A-4B40-BD63-CE9455D7BD7A}" type="presParOf" srcId="{22385ACD-3E4B-F84B-90C1-7CC43AF97C5F}" destId="{CD211F4B-EB01-F840-ADA8-569F189F8AC5}" srcOrd="12" destOrd="0" presId="urn:microsoft.com/office/officeart/2008/layout/VerticalCurvedList"/>
    <dgm:cxn modelId="{87D0F0C6-190C-224B-9372-C4414EF7FF11}" type="presParOf" srcId="{CD211F4B-EB01-F840-ADA8-569F189F8AC5}" destId="{4165475C-A1C2-A34F-9EDC-DCE2E276B3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AF967-F7F2-8B44-971F-F1085E39336B}">
      <dsp:nvSpPr>
        <dsp:cNvPr id="0" name=""/>
        <dsp:cNvSpPr/>
      </dsp:nvSpPr>
      <dsp:spPr>
        <a:xfrm rot="16200000">
          <a:off x="152676" y="1196062"/>
          <a:ext cx="1829853" cy="1328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Inovação de produto</a:t>
          </a:r>
        </a:p>
      </dsp:txBody>
      <dsp:txXfrm rot="5400000">
        <a:off x="468439" y="1009979"/>
        <a:ext cx="1263166" cy="1700173"/>
      </dsp:txXfrm>
    </dsp:sp>
    <dsp:sp modelId="{35DB655E-F6AF-7D4D-B3A7-38B3285CAAA4}">
      <dsp:nvSpPr>
        <dsp:cNvPr id="0" name=""/>
        <dsp:cNvSpPr/>
      </dsp:nvSpPr>
      <dsp:spPr>
        <a:xfrm rot="5400000">
          <a:off x="1740710" y="1210691"/>
          <a:ext cx="1829853" cy="12987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Inovação de Modelo de Negócio</a:t>
          </a:r>
        </a:p>
      </dsp:txBody>
      <dsp:txXfrm rot="-5400000">
        <a:off x="2006263" y="1008550"/>
        <a:ext cx="1235337" cy="1703031"/>
      </dsp:txXfrm>
    </dsp:sp>
    <dsp:sp modelId="{23CCA6B0-7F03-4D4F-94CF-F12F30BD2846}">
      <dsp:nvSpPr>
        <dsp:cNvPr id="0" name=""/>
        <dsp:cNvSpPr/>
      </dsp:nvSpPr>
      <dsp:spPr>
        <a:xfrm>
          <a:off x="1069471" y="157338"/>
          <a:ext cx="1527779" cy="152770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F9C880-7D13-514C-892F-1C5E8A4C67F4}">
      <dsp:nvSpPr>
        <dsp:cNvPr id="0" name=""/>
        <dsp:cNvSpPr/>
      </dsp:nvSpPr>
      <dsp:spPr>
        <a:xfrm rot="10800000">
          <a:off x="1069471" y="2054988"/>
          <a:ext cx="1527779" cy="152770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DA3F-DA00-D646-8749-39C4B7C56F9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7D3A4-FF0C-084D-879C-AAFD9E722475}">
      <dsp:nvSpPr>
        <dsp:cNvPr id="0" name=""/>
        <dsp:cNvSpPr/>
      </dsp:nvSpPr>
      <dsp:spPr>
        <a:xfrm>
          <a:off x="328048" y="214010"/>
          <a:ext cx="5928787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Produção</a:t>
          </a:r>
          <a:r>
            <a:rPr lang="en-US" sz="2000" kern="1200" dirty="0"/>
            <a:t> de bens </a:t>
          </a:r>
          <a:r>
            <a:rPr lang="en-US" sz="2000" kern="1200" dirty="0" err="1"/>
            <a:t>ou</a:t>
          </a:r>
          <a:r>
            <a:rPr lang="en-US" sz="2000" kern="1200" dirty="0"/>
            <a:t> </a:t>
          </a:r>
          <a:r>
            <a:rPr lang="en-US" sz="2000" kern="1200" dirty="0" err="1"/>
            <a:t>serviços</a:t>
          </a:r>
          <a:endParaRPr lang="pt-BR" sz="2000" kern="1200" dirty="0"/>
        </a:p>
      </dsp:txBody>
      <dsp:txXfrm>
        <a:off x="328048" y="214010"/>
        <a:ext cx="5928787" cy="427857"/>
      </dsp:txXfrm>
    </dsp:sp>
    <dsp:sp modelId="{35C954C6-6795-C244-A5B4-821E7F57195F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3274B-BAA8-C749-AD1B-B4129BC05098}">
      <dsp:nvSpPr>
        <dsp:cNvPr id="0" name=""/>
        <dsp:cNvSpPr/>
      </dsp:nvSpPr>
      <dsp:spPr>
        <a:xfrm>
          <a:off x="679991" y="855715"/>
          <a:ext cx="5576845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Distribuição</a:t>
          </a:r>
          <a:r>
            <a:rPr lang="en-US" sz="2000" kern="1200" dirty="0"/>
            <a:t> e </a:t>
          </a:r>
          <a:r>
            <a:rPr lang="en-US" sz="2000" kern="1200" dirty="0" err="1"/>
            <a:t>logística</a:t>
          </a:r>
          <a:endParaRPr lang="pt-BR" sz="2000" kern="1200" dirty="0"/>
        </a:p>
      </dsp:txBody>
      <dsp:txXfrm>
        <a:off x="679991" y="855715"/>
        <a:ext cx="5576845" cy="427857"/>
      </dsp:txXfrm>
    </dsp:sp>
    <dsp:sp modelId="{15CD3B17-F575-E642-890D-630F9FDB1388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9C9BD-73D2-8A46-96F8-5F335224EA6B}">
      <dsp:nvSpPr>
        <dsp:cNvPr id="0" name=""/>
        <dsp:cNvSpPr/>
      </dsp:nvSpPr>
      <dsp:spPr>
        <a:xfrm>
          <a:off x="884956" y="1488958"/>
          <a:ext cx="5355036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Marketing e vendas</a:t>
          </a:r>
        </a:p>
      </dsp:txBody>
      <dsp:txXfrm>
        <a:off x="884956" y="1488958"/>
        <a:ext cx="5355036" cy="427857"/>
      </dsp:txXfrm>
    </dsp:sp>
    <dsp:sp modelId="{AF746493-EC7E-DE40-B2FD-7B176F5151E7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2A167-7BFA-B042-BA1A-DAE90DB6AB0E}">
      <dsp:nvSpPr>
        <dsp:cNvPr id="0" name=""/>
        <dsp:cNvSpPr/>
      </dsp:nvSpPr>
      <dsp:spPr>
        <a:xfrm>
          <a:off x="840925" y="2138720"/>
          <a:ext cx="5415911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Sistemas de informação e </a:t>
          </a:r>
          <a:r>
            <a:rPr lang="pt-BR" sz="2000" kern="1200" dirty="0" err="1"/>
            <a:t>comunição</a:t>
          </a:r>
          <a:endParaRPr lang="pt-BR" sz="2000" kern="1200" dirty="0"/>
        </a:p>
      </dsp:txBody>
      <dsp:txXfrm>
        <a:off x="840925" y="2138720"/>
        <a:ext cx="5415911" cy="427857"/>
      </dsp:txXfrm>
    </dsp:sp>
    <dsp:sp modelId="{1D02FE2A-2977-0F42-9D60-0E5CBAC6D9C1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1DEAF-6D7B-7546-A732-782A31D15379}">
      <dsp:nvSpPr>
        <dsp:cNvPr id="0" name=""/>
        <dsp:cNvSpPr/>
      </dsp:nvSpPr>
      <dsp:spPr>
        <a:xfrm>
          <a:off x="679991" y="2780426"/>
          <a:ext cx="5576845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Gestão </a:t>
          </a:r>
        </a:p>
      </dsp:txBody>
      <dsp:txXfrm>
        <a:off x="679991" y="2780426"/>
        <a:ext cx="5576845" cy="427857"/>
      </dsp:txXfrm>
    </dsp:sp>
    <dsp:sp modelId="{667EC043-9E2F-4648-ADAB-B6A229C1CF30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2771E-4D77-3346-840C-0EFF598495DC}">
      <dsp:nvSpPr>
        <dsp:cNvPr id="0" name=""/>
        <dsp:cNvSpPr/>
      </dsp:nvSpPr>
      <dsp:spPr>
        <a:xfrm>
          <a:off x="328048" y="3422131"/>
          <a:ext cx="5928787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Desenvolvimento de Produto e processo de negócio </a:t>
          </a:r>
        </a:p>
      </dsp:txBody>
      <dsp:txXfrm>
        <a:off x="328048" y="3422131"/>
        <a:ext cx="5928787" cy="427857"/>
      </dsp:txXfrm>
    </dsp:sp>
    <dsp:sp modelId="{4165475C-A1C2-A34F-9EDC-DCE2E276B3BA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74D-06A3-457D-AB12-A142F553404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5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168B32-04E9-4CBC-971C-0EFFACB227F9}" type="slidenum">
              <a:rPr lang="pt-BR" smtClean="0">
                <a:latin typeface="Comic Sans MS" pitchFamily="66" charset="0"/>
              </a:rPr>
              <a:pPr eaLnBrk="1" hangingPunct="1"/>
              <a:t>31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13" y="4860692"/>
            <a:ext cx="5205277" cy="460574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16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 userDrawn="1"/>
        </p:nvSpPr>
        <p:spPr>
          <a:xfrm>
            <a:off x="251520" y="191973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Gestão</a:t>
            </a:r>
            <a:r>
              <a:rPr lang="pt-BR" sz="3200" b="1" baseline="0" dirty="0">
                <a:solidFill>
                  <a:schemeClr val="tx2">
                    <a:lumMod val="75000"/>
                  </a:schemeClr>
                </a:solidFill>
              </a:rPr>
              <a:t> da Inovação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GESTÃO</a:t>
            </a:r>
            <a:r>
              <a:rPr lang="pt-BR" sz="1200" b="1" baseline="0" dirty="0">
                <a:solidFill>
                  <a:schemeClr val="bg2">
                    <a:lumMod val="25000"/>
                  </a:schemeClr>
                </a:solidFill>
              </a:rPr>
              <a:t> DA INOVAÇÃO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-14511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GESTÃO DA INOVAÇÃO</a:t>
            </a: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ciane@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pt.wikipedia.org/wiki/Ficheiro:Havaianasstore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hyperlink" Target="http://www.google.com.br/imgres?imgurl=http://oglobo.globo.com/fotos/2007/12/04/04_MHG_0412_mul_havaianas.jpg&amp;imgrefurl=http://oglobo.globo.com/vivermelhor/mulher/mat/2007/12/04/327444396.asp&amp;h=460&amp;w=720&amp;sz=58&amp;tbnid=g3fbKxiWcU4whM:&amp;tbnh=89&amp;tbnw=140&amp;prev=/images?q=havaianas&amp;zoom=1&amp;q=havaianas&amp;hl=pt-BR&amp;usg=__GTvx5RNRbhYPeC36AQpWbJ-Cavc=&amp;sa=X&amp;ei=KvdrTd2VCYP88Abc2JHVCw&amp;ved=0CDsQ9QEwBQ" TargetMode="Externa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.ita.br/~cge/RGE/ARTIGOS/v04n01a04.pdf" TargetMode="External"/><Relationship Id="rId7" Type="http://schemas.openxmlformats.org/officeDocument/2006/relationships/hyperlink" Target="https://cloud.cnpgc.embrapa.br/nap/files/2018/08/EscalaTRL-MRL-17Abr2018.pdf" TargetMode="External"/><Relationship Id="rId2" Type="http://schemas.openxmlformats.org/officeDocument/2006/relationships/hyperlink" Target="http://www.mec.ita.br/~cge/Acervo/CalculadoraTRLIAEITA.xls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eer.cgee.org.br/index.php/parcerias_estrategicas/article/viewFile/867/793" TargetMode="External"/><Relationship Id="rId5" Type="http://schemas.openxmlformats.org/officeDocument/2006/relationships/hyperlink" Target="https://www.energy.gov/sites/prod/files/em/Volume_I/O_SRP.pdf" TargetMode="External"/><Relationship Id="rId4" Type="http://schemas.openxmlformats.org/officeDocument/2006/relationships/hyperlink" Target="http://www.bdita.bibl.ita.br/tesesdigitais/lista_resumo.php?num_tese=7278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>
                <a:hlinkClick r:id="rId2"/>
              </a:rPr>
              <a:t>geciane@usp.br</a:t>
            </a:r>
            <a:br>
              <a:rPr lang="pt-BR" dirty="0"/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48478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INOVAÇÃO</a:t>
            </a:r>
          </a:p>
          <a:p>
            <a:pPr algn="ctr"/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INICIAIS E </a:t>
            </a:r>
          </a:p>
          <a:p>
            <a:pPr algn="ctr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 PARA INOVAÇÃO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MS PGothic" charset="-128"/>
              </a:rPr>
              <a:t>Inovação</a:t>
            </a:r>
            <a:endParaRPr lang="en-US" altLang="pt-BR">
              <a:ea typeface="MS PGothic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pt-BR">
                <a:ea typeface="MS PGothic" charset="-128"/>
              </a:rPr>
              <a:t>Quatro tipos de inovações que caracterizam  um amplo conjunto de mudanças nas atividades das empresas:</a:t>
            </a:r>
          </a:p>
          <a:p>
            <a:r>
              <a:rPr lang="en-US" altLang="pt-BR">
                <a:ea typeface="MS PGothic" charset="-128"/>
              </a:rPr>
              <a:t>inovações de produto</a:t>
            </a:r>
          </a:p>
          <a:p>
            <a:r>
              <a:rPr lang="en-US" altLang="pt-BR">
                <a:ea typeface="MS PGothic" charset="-128"/>
              </a:rPr>
              <a:t>inovações de processo </a:t>
            </a:r>
          </a:p>
          <a:p>
            <a:r>
              <a:rPr lang="en-US" altLang="pt-BR">
                <a:ea typeface="MS PGothic" charset="-128"/>
              </a:rPr>
              <a:t>inovações organizacionais</a:t>
            </a:r>
          </a:p>
          <a:p>
            <a:r>
              <a:rPr lang="en-US" altLang="pt-BR">
                <a:ea typeface="MS PGothic" charset="-128"/>
              </a:rPr>
              <a:t>inovações de </a:t>
            </a:r>
            <a:r>
              <a:rPr lang="en-US" altLang="pt-BR" i="1">
                <a:ea typeface="MS PGothic" charset="-128"/>
              </a:rPr>
              <a:t>marketing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580063" y="6257925"/>
            <a:ext cx="361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/>
              <a:t>OCDE - Manual Oslo, 2005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435600" y="3500438"/>
            <a:ext cx="3457575" cy="1152525"/>
          </a:xfrm>
          <a:prstGeom prst="wedgeRectCallout">
            <a:avLst>
              <a:gd name="adj1" fmla="val -60880"/>
              <a:gd name="adj2" fmla="val 278"/>
            </a:avLst>
          </a:prstGeom>
          <a:solidFill>
            <a:srgbClr val="F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CC0066"/>
                </a:solidFill>
              </a:rPr>
              <a:t>Inovação Tecnológica</a:t>
            </a:r>
          </a:p>
        </p:txBody>
      </p:sp>
      <p:sp>
        <p:nvSpPr>
          <p:cNvPr id="19462" name="AutoShape 8"/>
          <p:cNvSpPr>
            <a:spLocks/>
          </p:cNvSpPr>
          <p:nvPr/>
        </p:nvSpPr>
        <p:spPr bwMode="auto">
          <a:xfrm>
            <a:off x="4932363" y="3789363"/>
            <a:ext cx="71437" cy="792162"/>
          </a:xfrm>
          <a:prstGeom prst="rightBrace">
            <a:avLst>
              <a:gd name="adj1" fmla="val 92408"/>
              <a:gd name="adj2" fmla="val 56069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pic>
        <p:nvPicPr>
          <p:cNvPr id="194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44450"/>
            <a:ext cx="22447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1438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US" altLang="pt-BR" b="1" i="1">
                <a:ea typeface="MS PGothic" charset="-128"/>
              </a:rPr>
              <a:t>Inovação Tecnológica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970463"/>
          </a:xfrm>
        </p:spPr>
        <p:txBody>
          <a:bodyPr/>
          <a:lstStyle/>
          <a:p>
            <a:r>
              <a:rPr lang="en-US" altLang="pt-BR" sz="2800" b="1">
                <a:ea typeface="MS PGothic" charset="-128"/>
              </a:rPr>
              <a:t>Inovações de produto</a:t>
            </a:r>
            <a:r>
              <a:rPr lang="en-US" altLang="pt-BR" sz="2800">
                <a:ea typeface="MS PGothic" charset="-128"/>
              </a:rPr>
              <a:t> envolvem mudanças significativas nas potencialidades de produtos e serviços. Incluem-se bens e serviços totalmente novos ou  aperfeiçoamentos importantes para produtos existentes. </a:t>
            </a:r>
          </a:p>
          <a:p>
            <a:r>
              <a:rPr lang="en-US" altLang="pt-BR" sz="2800" b="1">
                <a:ea typeface="MS PGothic" charset="-128"/>
              </a:rPr>
              <a:t>Inovações de processo</a:t>
            </a:r>
            <a:r>
              <a:rPr lang="en-US" altLang="pt-BR" sz="2800">
                <a:ea typeface="MS PGothic" charset="-128"/>
              </a:rPr>
              <a:t> representam mudanças significativas nos métodos de produção e de distribuição – inclui mudanças significativas em técnicas, equipamentos e/ou software</a:t>
            </a:r>
            <a:endParaRPr lang="pt-BR" altLang="pt-BR" sz="2800">
              <a:ea typeface="MS PGothic" charset="-128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80063" y="6257925"/>
            <a:ext cx="361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/>
              <a:t>OCDE - Manual Oslo, 2005</a:t>
            </a: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76250"/>
            <a:ext cx="1930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134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200">
                <a:solidFill>
                  <a:srgbClr val="008080"/>
                </a:solidFill>
                <a:latin typeface="Arial" charset="0"/>
                <a:ea typeface="MS PGothic" charset="-128"/>
              </a:rPr>
              <a:t>Inovação Radical X Incremental </a:t>
            </a:r>
            <a:endParaRPr lang="pt-BR" altLang="pt-BR">
              <a:ea typeface="MS PGothic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>
                <a:solidFill>
                  <a:srgbClr val="FF0000"/>
                </a:solidFill>
                <a:latin typeface="Arial" charset="0"/>
                <a:ea typeface="MS PGothic" charset="-128"/>
              </a:rPr>
              <a:t>Inovação Incremental</a:t>
            </a:r>
            <a:r>
              <a:rPr lang="pt-BR" altLang="pt-BR" sz="2800">
                <a:latin typeface="Arial" charset="0"/>
                <a:ea typeface="MS PGothic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pt-BR" altLang="pt-BR" sz="2400">
                <a:latin typeface="Arial" charset="0"/>
                <a:ea typeface="MS PGothic" charset="-128"/>
              </a:rPr>
              <a:t>mudanças técnicas menores - melhorias de produtos / processos.</a:t>
            </a:r>
          </a:p>
          <a:p>
            <a:pPr lvl="1">
              <a:lnSpc>
                <a:spcPct val="90000"/>
              </a:lnSpc>
            </a:pPr>
            <a:r>
              <a:rPr lang="pt-BR" altLang="pt-BR" sz="2400">
                <a:latin typeface="Arial" charset="0"/>
                <a:ea typeface="MS PGothic" charset="-128"/>
              </a:rPr>
              <a:t>Não resultam necessariamente de atividades formais de P&amp;D</a:t>
            </a:r>
          </a:p>
          <a:p>
            <a:pPr lvl="1">
              <a:lnSpc>
                <a:spcPct val="90000"/>
              </a:lnSpc>
            </a:pPr>
            <a:r>
              <a:rPr lang="pt-BR" altLang="pt-BR" sz="2400">
                <a:latin typeface="Arial" charset="0"/>
                <a:ea typeface="MS PGothic" charset="-128"/>
              </a:rPr>
              <a:t>continuamente introduzidas </a:t>
            </a:r>
          </a:p>
          <a:p>
            <a:pPr>
              <a:lnSpc>
                <a:spcPct val="90000"/>
              </a:lnSpc>
            </a:pPr>
            <a:endParaRPr lang="pt-BR" altLang="pt-BR" sz="2800">
              <a:solidFill>
                <a:srgbClr val="FF0000"/>
              </a:solidFill>
              <a:latin typeface="Arial" charset="0"/>
              <a:ea typeface="MS PGothic" charset="-128"/>
            </a:endParaRPr>
          </a:p>
          <a:p>
            <a:pPr>
              <a:lnSpc>
                <a:spcPct val="90000"/>
              </a:lnSpc>
            </a:pPr>
            <a:r>
              <a:rPr lang="pt-BR" altLang="pt-BR" sz="2800">
                <a:solidFill>
                  <a:srgbClr val="FF0000"/>
                </a:solidFill>
                <a:latin typeface="Arial" charset="0"/>
                <a:ea typeface="MS PGothic" charset="-128"/>
              </a:rPr>
              <a:t>Inovação Radical</a:t>
            </a:r>
            <a:endParaRPr lang="pt-BR" altLang="pt-BR" sz="2800">
              <a:latin typeface="Arial" charset="0"/>
              <a:ea typeface="MS PGothic" charset="-128"/>
            </a:endParaRPr>
          </a:p>
          <a:p>
            <a:pPr lvl="1">
              <a:lnSpc>
                <a:spcPct val="90000"/>
              </a:lnSpc>
            </a:pPr>
            <a:r>
              <a:rPr lang="pt-BR" altLang="pt-BR" sz="2400">
                <a:latin typeface="Arial" charset="0"/>
                <a:ea typeface="MS PGothic" charset="-128"/>
              </a:rPr>
              <a:t>mudanças tecnológicas maiores</a:t>
            </a:r>
          </a:p>
          <a:p>
            <a:pPr lvl="1">
              <a:lnSpc>
                <a:spcPct val="90000"/>
              </a:lnSpc>
            </a:pPr>
            <a:r>
              <a:rPr lang="pt-BR" altLang="pt-BR" sz="2400">
                <a:latin typeface="Arial" charset="0"/>
                <a:ea typeface="MS PGothic" charset="-128"/>
              </a:rPr>
              <a:t>produtos / processos novos ou substancialmente diferentes</a:t>
            </a:r>
          </a:p>
          <a:p>
            <a:pPr lvl="1">
              <a:lnSpc>
                <a:spcPct val="90000"/>
              </a:lnSpc>
            </a:pPr>
            <a:r>
              <a:rPr lang="pt-BR" altLang="pt-BR" sz="2400">
                <a:latin typeface="Arial" charset="0"/>
                <a:ea typeface="MS PGothic" charset="-128"/>
              </a:rPr>
              <a:t>tecnologia de ponta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76550"/>
            <a:ext cx="29527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3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143000" y="1371600"/>
            <a:ext cx="769620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TIPOS DE INOVAÇÃO</a:t>
            </a:r>
            <a:r>
              <a:rPr lang="pt-BR" b="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67544" y="1916113"/>
            <a:ext cx="8371656" cy="1909762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>
                    <a:lumMod val="75000"/>
                  </a:schemeClr>
                </a:solidFill>
              </a:rPr>
              <a:t>INOVAÇÃO DE MERCADO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É a execução de um novo método de marketing,  envolvimento mudanças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significativas no projeto de produto,  na colocação do produto no mercado,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nas estratégias promocionais e no estabelecimento do preço do produto.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67544" y="4365625"/>
            <a:ext cx="8371656" cy="1387475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>
                    <a:lumMod val="75000"/>
                  </a:schemeClr>
                </a:solidFill>
              </a:rPr>
              <a:t>INOVAÇÃO ORGANIZACIONAL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É a execução de um método organizacional novo, englobando mudanças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significativas nas práticas gerenciais internas e externas.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971550" y="6583363"/>
            <a:ext cx="206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0">
                <a:solidFill>
                  <a:srgbClr val="003366"/>
                </a:solidFill>
              </a:rPr>
              <a:t>(MANUAL DE OSLO, 2005)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INOVAÇÃO TECNOLÓGICA:</a:t>
            </a:r>
            <a:br>
              <a:rPr lang="pt-BR"/>
            </a:br>
            <a:r>
              <a:rPr lang="pt-BR"/>
              <a:t> ASPECTOS GERAIS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1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220px-Havaianassto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4" descr="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90975" y="2913063"/>
            <a:ext cx="11620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27652" name="AutoShape 5" descr="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90975" y="2913063"/>
            <a:ext cx="11620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27653" name="AutoShape 6" descr="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90975" y="2913063"/>
            <a:ext cx="11620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27654" name="AutoShape 7" descr="2Q=="/>
          <p:cNvSpPr>
            <a:spLocks noChangeAspect="1" noChangeArrowheads="1"/>
          </p:cNvSpPr>
          <p:nvPr/>
        </p:nvSpPr>
        <p:spPr bwMode="auto">
          <a:xfrm>
            <a:off x="3943350" y="2884488"/>
            <a:ext cx="1257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1763713" y="188913"/>
            <a:ext cx="45339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pt-BR" altLang="pt-BR"/>
              <a:t>Inovação de Marketing</a:t>
            </a:r>
          </a:p>
        </p:txBody>
      </p:sp>
      <p:pic>
        <p:nvPicPr>
          <p:cNvPr id="27656" name="Picture 18" descr="ANd9GcSqoX3IwHtTeQCNoLPMvtidJj2AOp9Hs7y5IxKAZjacySL6ym0Ch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38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5" descr="havaianas+damulhermara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41888"/>
            <a:ext cx="3810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9" descr="havaianas+notiic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08500"/>
            <a:ext cx="15684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9" name="Group 33"/>
          <p:cNvGrpSpPr>
            <a:grpSpLocks/>
          </p:cNvGrpSpPr>
          <p:nvPr/>
        </p:nvGrpSpPr>
        <p:grpSpPr bwMode="auto">
          <a:xfrm>
            <a:off x="2555875" y="908050"/>
            <a:ext cx="6516688" cy="3648075"/>
            <a:chOff x="1655" y="663"/>
            <a:chExt cx="4105" cy="2298"/>
          </a:xfrm>
        </p:grpSpPr>
        <p:grpSp>
          <p:nvGrpSpPr>
            <p:cNvPr id="27661" name="Group 30"/>
            <p:cNvGrpSpPr>
              <a:grpSpLocks/>
            </p:cNvGrpSpPr>
            <p:nvPr/>
          </p:nvGrpSpPr>
          <p:grpSpPr bwMode="auto">
            <a:xfrm>
              <a:off x="3969" y="663"/>
              <a:ext cx="1791" cy="2268"/>
              <a:chOff x="3240" y="709"/>
              <a:chExt cx="2520" cy="2802"/>
            </a:xfrm>
          </p:grpSpPr>
          <p:pic>
            <p:nvPicPr>
              <p:cNvPr id="27663" name="Picture 28" descr="02fotohavainanaparan9ve2603200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" y="709"/>
                <a:ext cx="2520" cy="2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4" name="Rectangle 29"/>
              <p:cNvSpPr>
                <a:spLocks noChangeArrowheads="1"/>
              </p:cNvSpPr>
              <p:nvPr/>
            </p:nvSpPr>
            <p:spPr bwMode="auto">
              <a:xfrm>
                <a:off x="4513" y="3113"/>
                <a:ext cx="1043" cy="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pt-BR" sz="2400"/>
              </a:p>
            </p:txBody>
          </p:sp>
        </p:grpSp>
        <p:pic>
          <p:nvPicPr>
            <p:cNvPr id="27662" name="Picture 32" descr="Havaianas+celebridad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663"/>
              <a:ext cx="2400" cy="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0" name="Picture 37" descr="havaiana+s%C3%A3o+jo%C3%A3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4032250"/>
            <a:ext cx="1749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24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INOVAÇÃO NO MODELO DE NEGÓCIOS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92" y="908721"/>
            <a:ext cx="3553065" cy="20073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57" y="908721"/>
            <a:ext cx="4133499" cy="20073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107" y="2887275"/>
            <a:ext cx="4153449" cy="22227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27" y="2916056"/>
            <a:ext cx="3606980" cy="20288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5110023"/>
            <a:ext cx="3960440" cy="15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Evolução conceito de inovação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6381328"/>
            <a:ext cx="3584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Manual de Oslo </a:t>
            </a:r>
            <a:r>
              <a:rPr lang="mr-IN" sz="1400" dirty="0"/>
              <a:t>–</a:t>
            </a:r>
            <a:r>
              <a:rPr lang="pt-BR" sz="1400" dirty="0"/>
              <a:t> 4ª. Edição OCDE (2018)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-252536" y="1509440"/>
          <a:ext cx="4824536" cy="371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8036063"/>
              </p:ext>
            </p:extLst>
          </p:nvPr>
        </p:nvGraphicFramePr>
        <p:xfrm>
          <a:off x="2796481" y="1397000"/>
          <a:ext cx="631202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107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DIFUSÃO </a:t>
            </a:r>
          </a:p>
        </p:txBody>
      </p:sp>
    </p:spTree>
    <p:extLst>
      <p:ext uri="{BB962C8B-B14F-4D97-AF65-F5344CB8AC3E}">
        <p14:creationId xmlns:p14="http://schemas.microsoft.com/office/powerpoint/2010/main" val="105567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Difusão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inovação</a:t>
            </a:r>
            <a:r>
              <a:rPr lang="en-US" dirty="0"/>
              <a:t> </a:t>
            </a:r>
            <a:r>
              <a:rPr lang="en-US" dirty="0" err="1"/>
              <a:t>perpassa</a:t>
            </a:r>
            <a:r>
              <a:rPr lang="en-US" dirty="0"/>
              <a:t> o </a:t>
            </a:r>
            <a:r>
              <a:rPr lang="en-US" dirty="0" err="1"/>
              <a:t>mercado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79386"/>
            <a:ext cx="6552728" cy="3433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266179"/>
            <a:ext cx="3528391" cy="35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3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9"/>
            <a:ext cx="7831993" cy="68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Parte I – Contextualização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Parte II – Administração da Inovação</a:t>
            </a:r>
          </a:p>
          <a:p>
            <a:pPr marL="0" indent="0">
              <a:buNone/>
            </a:pPr>
            <a:r>
              <a:rPr lang="pt-BR" dirty="0"/>
              <a:t>Parte III Oportunidades à Inovação: </a:t>
            </a:r>
          </a:p>
          <a:p>
            <a:pPr marL="0" indent="0">
              <a:buNone/>
            </a:pPr>
            <a:r>
              <a:rPr lang="pt-BR" dirty="0"/>
              <a:t>	Visão Inicial</a:t>
            </a:r>
          </a:p>
          <a:p>
            <a:pPr marL="0" indent="0">
              <a:buNone/>
            </a:pPr>
            <a:r>
              <a:rPr lang="pt-BR" dirty="0"/>
              <a:t>	Avaliação de Oportunidades à Inovação:</a:t>
            </a:r>
          </a:p>
          <a:p>
            <a:pPr marL="0" indent="0">
              <a:buNone/>
            </a:pPr>
            <a:r>
              <a:rPr lang="pt-BR" dirty="0"/>
              <a:t>		 Motivações e Naturezas</a:t>
            </a:r>
          </a:p>
          <a:p>
            <a:pPr marL="0" indent="0">
              <a:buNone/>
            </a:pPr>
            <a:r>
              <a:rPr lang="pt-BR" dirty="0"/>
              <a:t>	Riscos no Contexto Tecnológico</a:t>
            </a:r>
          </a:p>
          <a:p>
            <a:pPr marL="0" indent="0">
              <a:buNone/>
            </a:pPr>
            <a:r>
              <a:rPr lang="pt-BR" dirty="0"/>
              <a:t>	Desenvolvimento de Oportunidades</a:t>
            </a:r>
          </a:p>
          <a:p>
            <a:pPr marL="0" indent="0">
              <a:buNone/>
            </a:pPr>
            <a:r>
              <a:rPr lang="pt-BR" dirty="0"/>
              <a:t>	Identificação de Oportunidades em Setores Específicos</a:t>
            </a:r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Parte III - Desafios</a:t>
            </a:r>
          </a:p>
          <a:p>
            <a:r>
              <a:rPr lang="pt-BR" dirty="0">
                <a:solidFill>
                  <a:srgbClr val="002060"/>
                </a:solidFill>
              </a:rPr>
              <a:t>Parte IV – Planejamento da Função Tecnológica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Alguns Autores Indicados:</a:t>
            </a:r>
          </a:p>
          <a:p>
            <a:pPr lvl="1">
              <a:buFont typeface="Wingdings" charset="2"/>
              <a:buChar char="§"/>
            </a:pPr>
            <a:r>
              <a:rPr lang="pt-BR" sz="1400" dirty="0" err="1"/>
              <a:t>Schumpeter</a:t>
            </a:r>
            <a:r>
              <a:rPr lang="pt-BR" sz="1400" dirty="0"/>
              <a:t>: Destruição Criativa</a:t>
            </a:r>
          </a:p>
          <a:p>
            <a:pPr lvl="1">
              <a:buFont typeface="Wingdings" charset="2"/>
              <a:buChar char="§"/>
            </a:pPr>
            <a:r>
              <a:rPr lang="pt-BR" sz="1400" dirty="0"/>
              <a:t>Drucker: Agregação de Valor</a:t>
            </a:r>
          </a:p>
          <a:p>
            <a:pPr lvl="1">
              <a:buFont typeface="Wingdings" charset="2"/>
              <a:buChar char="§"/>
            </a:pPr>
            <a:r>
              <a:rPr lang="pt-BR" sz="1400" dirty="0" err="1"/>
              <a:t>Christensen</a:t>
            </a:r>
            <a:r>
              <a:rPr lang="pt-BR" sz="1400" dirty="0"/>
              <a:t>: Agregação de Valor</a:t>
            </a:r>
          </a:p>
          <a:p>
            <a:pPr lvl="1">
              <a:buFont typeface="Wingdings" charset="2"/>
              <a:buChar char="§"/>
            </a:pPr>
            <a:r>
              <a:rPr lang="pt-BR" sz="1400" dirty="0" err="1"/>
              <a:t>Hammel</a:t>
            </a:r>
            <a:r>
              <a:rPr lang="pt-BR" sz="1400" dirty="0"/>
              <a:t>: Estratégia 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32071" y="2924944"/>
            <a:ext cx="8480425" cy="359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800" dirty="0"/>
              <a:t>	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1443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-1"/>
            <a:ext cx="7308304" cy="1516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+mj-cs"/>
              </a:rPr>
              <a:t>O processo de Inovação </a:t>
            </a:r>
            <a:r>
              <a:rPr lang="pt-BR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+mj-cs"/>
              </a:rPr>
              <a:t>é um somatório de esforços e de decisões...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0"/>
              <a:cs typeface="+mj-cs"/>
            </a:endParaRPr>
          </a:p>
        </p:txBody>
      </p: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323850" y="2781299"/>
            <a:ext cx="8569325" cy="3921489"/>
            <a:chOff x="204" y="2425"/>
            <a:chExt cx="5398" cy="1764"/>
          </a:xfrm>
        </p:grpSpPr>
        <p:sp>
          <p:nvSpPr>
            <p:cNvPr id="34824" name="Text Box 3"/>
            <p:cNvSpPr txBox="1">
              <a:spLocks noChangeArrowheads="1"/>
            </p:cNvSpPr>
            <p:nvPr/>
          </p:nvSpPr>
          <p:spPr bwMode="auto">
            <a:xfrm>
              <a:off x="295" y="2652"/>
              <a:ext cx="5307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Char char="-"/>
              </a:pPr>
              <a:r>
                <a:rPr lang="pt-BR" altLang="pt-BR" sz="2400" dirty="0"/>
                <a:t> parcerias com fornecedores exclusivos (desenvolvimento cadeia), </a:t>
              </a:r>
            </a:p>
            <a:p>
              <a:pPr>
                <a:spcBef>
                  <a:spcPct val="0"/>
                </a:spcBef>
                <a:buFontTx/>
                <a:buChar char="-"/>
              </a:pPr>
              <a:r>
                <a:rPr lang="pt-BR" altLang="pt-BR" sz="2400" dirty="0"/>
                <a:t> centenas de patentes para proteger o produto da concorrência </a:t>
              </a:r>
            </a:p>
            <a:p>
              <a:pPr>
                <a:spcBef>
                  <a:spcPct val="0"/>
                </a:spcBef>
                <a:buFontTx/>
                <a:buChar char="-"/>
              </a:pPr>
              <a:r>
                <a:rPr lang="pt-BR" altLang="pt-BR" sz="2400" dirty="0"/>
                <a:t> 200 patentes próprias</a:t>
              </a:r>
            </a:p>
            <a:p>
              <a:pPr>
                <a:spcBef>
                  <a:spcPct val="0"/>
                </a:spcBef>
                <a:buFontTx/>
                <a:buChar char="-"/>
              </a:pPr>
              <a:r>
                <a:rPr lang="pt-BR" altLang="pt-BR" sz="2400" dirty="0"/>
                <a:t> esforço para entender os desejos do consumidor </a:t>
              </a:r>
            </a:p>
            <a:p>
              <a:pPr>
                <a:spcBef>
                  <a:spcPct val="0"/>
                </a:spcBef>
                <a:buFontTx/>
                <a:buChar char="-"/>
              </a:pPr>
              <a:r>
                <a:rPr lang="pt-BR" altLang="pt-BR" sz="2400" dirty="0"/>
                <a:t>Apple é uma notória caixa-preta (ex. proibida divulgação de sua equipe de designers para evitar assédio da concorrência)</a:t>
              </a:r>
            </a:p>
            <a:p>
              <a:pPr>
                <a:spcBef>
                  <a:spcPct val="0"/>
                </a:spcBef>
                <a:buFontTx/>
                <a:buChar char="-"/>
              </a:pPr>
              <a:r>
                <a:rPr lang="pt-BR" altLang="pt-BR" sz="2400" dirty="0"/>
                <a:t>Risco de substituição de produtos bem sucedidos. O iPod foi produto responsável pela transformação da Apple...</a:t>
              </a:r>
            </a:p>
            <a:p>
              <a:pPr>
                <a:spcBef>
                  <a:spcPct val="0"/>
                </a:spcBef>
                <a:buFontTx/>
                <a:buChar char="-"/>
              </a:pPr>
              <a:endParaRPr lang="pt-BR" altLang="pt-BR" sz="2400" dirty="0"/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204" y="2425"/>
              <a:ext cx="48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dirty="0"/>
                <a:t>Não é apenas obra de inovação tecnológica:</a:t>
              </a:r>
            </a:p>
          </p:txBody>
        </p:sp>
      </p:grp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95288" y="1989138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/>
              <a:t>Ex.  iPhone da Apple</a:t>
            </a:r>
          </a:p>
        </p:txBody>
      </p:sp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395288" y="278130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6670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1030"/>
          <p:cNvSpPr>
            <a:spLocks noChangeArrowheads="1"/>
          </p:cNvSpPr>
          <p:nvPr/>
        </p:nvSpPr>
        <p:spPr bwMode="auto">
          <a:xfrm>
            <a:off x="381000" y="1196752"/>
            <a:ext cx="8458200" cy="48230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tx2"/>
              </a:solidFill>
            </a:endParaRPr>
          </a:p>
        </p:txBody>
      </p: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323850" y="1196752"/>
            <a:ext cx="8286750" cy="5938017"/>
            <a:chOff x="204" y="1584"/>
            <a:chExt cx="5220" cy="3050"/>
          </a:xfrm>
        </p:grpSpPr>
        <p:grpSp>
          <p:nvGrpSpPr>
            <p:cNvPr id="4" name="Group 1051"/>
            <p:cNvGrpSpPr>
              <a:grpSpLocks/>
            </p:cNvGrpSpPr>
            <p:nvPr/>
          </p:nvGrpSpPr>
          <p:grpSpPr bwMode="auto">
            <a:xfrm>
              <a:off x="432" y="1584"/>
              <a:ext cx="4992" cy="729"/>
              <a:chOff x="432" y="1584"/>
              <a:chExt cx="4992" cy="729"/>
            </a:xfrm>
          </p:grpSpPr>
          <p:sp>
            <p:nvSpPr>
              <p:cNvPr id="8207" name="Rectangle 1036" descr="CO-016-0455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1200" cy="624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8208" name="Text Box 1027"/>
              <p:cNvSpPr txBox="1">
                <a:spLocks noChangeArrowheads="1"/>
              </p:cNvSpPr>
              <p:nvPr/>
            </p:nvSpPr>
            <p:spPr bwMode="auto">
              <a:xfrm>
                <a:off x="432" y="1652"/>
                <a:ext cx="3744" cy="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2"/>
                    </a:solidFill>
                  </a:rPr>
                  <a:t>... FERRAMENTA ESSENCIAL PARA AUMENTAR A PRODUTIVIDADE E COMPETITIVIDADE DAS ORGANIZAÇÕES </a:t>
                </a:r>
              </a:p>
            </p:txBody>
          </p:sp>
        </p:grpSp>
        <p:grpSp>
          <p:nvGrpSpPr>
            <p:cNvPr id="5" name="Group 1052"/>
            <p:cNvGrpSpPr>
              <a:grpSpLocks/>
            </p:cNvGrpSpPr>
            <p:nvPr/>
          </p:nvGrpSpPr>
          <p:grpSpPr bwMode="auto">
            <a:xfrm>
              <a:off x="432" y="2304"/>
              <a:ext cx="4970" cy="624"/>
              <a:chOff x="432" y="2304"/>
              <a:chExt cx="4970" cy="624"/>
            </a:xfrm>
          </p:grpSpPr>
          <p:sp>
            <p:nvSpPr>
              <p:cNvPr id="8204" name="Rectangle 1037" descr="Figura4"/>
              <p:cNvSpPr>
                <a:spLocks noChangeArrowheads="1"/>
              </p:cNvSpPr>
              <p:nvPr/>
            </p:nvSpPr>
            <p:spPr bwMode="auto">
              <a:xfrm>
                <a:off x="4224" y="2304"/>
                <a:ext cx="1178" cy="624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8205" name="Text Box 1042"/>
              <p:cNvSpPr txBox="1">
                <a:spLocks noChangeArrowheads="1"/>
              </p:cNvSpPr>
              <p:nvPr/>
            </p:nvSpPr>
            <p:spPr bwMode="auto">
              <a:xfrm>
                <a:off x="432" y="2372"/>
                <a:ext cx="374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2"/>
                    </a:solidFill>
                  </a:rPr>
                  <a:t>... IMPULSIONA O DESENVOLVIMENTO ECONÔMICO DE REGIÕES E PAÍSES</a:t>
                </a:r>
              </a:p>
            </p:txBody>
          </p:sp>
        </p:grpSp>
        <p:grpSp>
          <p:nvGrpSpPr>
            <p:cNvPr id="6" name="Group 1053"/>
            <p:cNvGrpSpPr>
              <a:grpSpLocks/>
            </p:cNvGrpSpPr>
            <p:nvPr/>
          </p:nvGrpSpPr>
          <p:grpSpPr bwMode="auto">
            <a:xfrm>
              <a:off x="204" y="2879"/>
              <a:ext cx="5220" cy="1755"/>
              <a:chOff x="204" y="2879"/>
              <a:chExt cx="5220" cy="1755"/>
            </a:xfrm>
          </p:grpSpPr>
          <p:pic>
            <p:nvPicPr>
              <p:cNvPr id="8201" name="Picture 105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024"/>
                <a:ext cx="120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2" name="Text Box 1045"/>
              <p:cNvSpPr txBox="1">
                <a:spLocks noChangeArrowheads="1"/>
              </p:cNvSpPr>
              <p:nvPr/>
            </p:nvSpPr>
            <p:spPr bwMode="auto">
              <a:xfrm>
                <a:off x="204" y="2879"/>
                <a:ext cx="4127" cy="1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2"/>
                    </a:solidFill>
                  </a:rPr>
                  <a:t>...PROMOVE A INTENSIFICAÇÃO DO USO DA INFORMAÇÃO E DO CONHECIMENTO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endParaRPr lang="pt-BR" sz="1800" dirty="0">
                  <a:solidFill>
                    <a:schemeClr val="tx2"/>
                  </a:solidFill>
                  <a:ea typeface="Arial" charset="0"/>
                  <a:cs typeface="Arial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mr-IN" sz="1800" dirty="0">
                    <a:solidFill>
                      <a:srgbClr val="0070C0"/>
                    </a:solidFill>
                    <a:ea typeface="Arial" charset="0"/>
                    <a:cs typeface="Arial" charset="0"/>
                  </a:rPr>
                  <a:t>…</a:t>
                </a:r>
                <a:r>
                  <a:rPr lang="en-US" sz="1800" dirty="0">
                    <a:solidFill>
                      <a:srgbClr val="0070C0"/>
                    </a:solidFill>
                    <a:ea typeface="Arial" charset="0"/>
                    <a:cs typeface="Arial" charset="0"/>
                  </a:rPr>
                  <a:t>É UMA ALAVANCA, QUE BEM UTILIZADA, MULTIPLICA O RESULTADO DO ESFORÇO EMPRESARIAL NO MERCADO, BASEADO NA EXPLORAÇÃO DE UMA OPORTUNIDADE, RESULTANDO EM COMPETITIVIDADE.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endParaRPr lang="pt-BR" sz="18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INOVAÇÃO ... </a:t>
            </a:r>
          </a:p>
        </p:txBody>
      </p:sp>
    </p:spTree>
    <p:extLst>
      <p:ext uri="{BB962C8B-B14F-4D97-AF65-F5344CB8AC3E}">
        <p14:creationId xmlns:p14="http://schemas.microsoft.com/office/powerpoint/2010/main" val="12280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3366"/>
                </a:solidFill>
              </a:rPr>
              <a:t>SISTEMA NACIONAL DE INOVAÇÃO - SNI</a:t>
            </a:r>
            <a:endParaRPr lang="pt-BR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1550" y="1484313"/>
            <a:ext cx="8064500" cy="5040312"/>
            <a:chOff x="612" y="799"/>
            <a:chExt cx="5080" cy="344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612" y="935"/>
              <a:ext cx="5080" cy="3312"/>
            </a:xfrm>
            <a:prstGeom prst="rect">
              <a:avLst/>
            </a:prstGeom>
            <a:solidFill>
              <a:srgbClr val="FFCC99">
                <a:alpha val="34117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927" y="799"/>
              <a:ext cx="2268" cy="2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2000">
                  <a:solidFill>
                    <a:srgbClr val="B7DBFF"/>
                  </a:solidFill>
                </a:rPr>
                <a:t>SISTEMA DE INOVAÇÃO 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93" y="1117"/>
              <a:ext cx="4718" cy="272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INFRAESTRUTURAL INSTITUCIONAL 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882" y="1616"/>
              <a:ext cx="2495" cy="1224"/>
              <a:chOff x="1973" y="1480"/>
              <a:chExt cx="2495" cy="1224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1973" y="1480"/>
                <a:ext cx="2495" cy="1224"/>
              </a:xfrm>
              <a:prstGeom prst="rect">
                <a:avLst/>
              </a:prstGeom>
              <a:solidFill>
                <a:srgbClr val="003366">
                  <a:alpha val="47058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064" y="1570"/>
                <a:ext cx="2313" cy="227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AS EMPRESAS</a:t>
                </a: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2064" y="1842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PRODUTOS </a:t>
                </a: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243" y="1842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PROCESSOS</a:t>
                </a: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MERCADO</a:t>
                </a:r>
              </a:p>
            </p:txBody>
          </p:sp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3243" y="2251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</a:t>
                </a:r>
              </a:p>
              <a:p>
                <a:pPr algn="ctr"/>
                <a:r>
                  <a:rPr lang="pt-BR" sz="1500" b="1"/>
                  <a:t>ORGANIZACIONAL</a:t>
                </a:r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626" y="2432"/>
              <a:ext cx="885" cy="1225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POLÍTICAS </a:t>
              </a:r>
            </a:p>
            <a:p>
              <a:pPr algn="ctr"/>
              <a:r>
                <a:rPr lang="pt-BR" sz="1500" b="1"/>
                <a:t>DE </a:t>
              </a:r>
            </a:p>
            <a:p>
              <a:pPr algn="ctr"/>
              <a:r>
                <a:rPr lang="pt-BR" sz="1500" b="1"/>
                <a:t>INOVAÇÃO 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107" y="3067"/>
              <a:ext cx="1271" cy="590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 dirty="0"/>
                <a:t>EDUCAÇÃO E </a:t>
              </a:r>
            </a:p>
            <a:p>
              <a:pPr algn="ctr"/>
              <a:r>
                <a:rPr lang="pt-BR" sz="1500" b="1" dirty="0"/>
                <a:t>SISTEMA </a:t>
              </a:r>
            </a:p>
            <a:p>
              <a:pPr algn="ctr"/>
              <a:r>
                <a:rPr lang="pt-BR" sz="1500" b="1" dirty="0"/>
                <a:t>DE PESQUISA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93" y="3067"/>
              <a:ext cx="1271" cy="590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OUTRAS </a:t>
              </a:r>
            </a:p>
            <a:p>
              <a:pPr algn="ctr"/>
              <a:r>
                <a:rPr lang="pt-BR" sz="1500" b="1"/>
                <a:t>FIRMAS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748" y="3884"/>
              <a:ext cx="4763" cy="272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DEMANDA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429" y="1479"/>
              <a:ext cx="0" cy="1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152" y="1389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057" y="1479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2608" y="2931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973" y="284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4286" y="284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429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742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5103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2154" y="3339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4377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4377" y="3339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71550" y="6583363"/>
            <a:ext cx="206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003366"/>
                </a:solidFill>
              </a:rPr>
              <a:t>(MANUAL DE OSLO, 2005)</a:t>
            </a:r>
          </a:p>
        </p:txBody>
      </p:sp>
    </p:spTree>
    <p:extLst>
      <p:ext uri="{BB962C8B-B14F-4D97-AF65-F5344CB8AC3E}">
        <p14:creationId xmlns:p14="http://schemas.microsoft.com/office/powerpoint/2010/main" val="27680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principais problemas da humanidade nos próximos 50 anos estarão relacionados a: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55976" y="650559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University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Western  </a:t>
            </a:r>
            <a:r>
              <a:rPr lang="pt-BR" sz="1400" dirty="0" err="1"/>
              <a:t>Australia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39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principais problemas da humanidade nos próximos 50 anos estarão relacionados a: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2952328" cy="1152128"/>
          </a:xfrm>
          <a:prstGeom prst="borderCallout1">
            <a:avLst>
              <a:gd name="adj1" fmla="val 47610"/>
              <a:gd name="adj2" fmla="val -11149"/>
              <a:gd name="adj3" fmla="val -49358"/>
              <a:gd name="adj4" fmla="val -5945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Cerca de 86% da matriz energética mundial é abas- tecida por fontes não renováveis (IEA, 2020).</a:t>
            </a:r>
          </a:p>
        </p:txBody>
      </p:sp>
    </p:spTree>
    <p:extLst>
      <p:ext uri="{BB962C8B-B14F-4D97-AF65-F5344CB8AC3E}">
        <p14:creationId xmlns:p14="http://schemas.microsoft.com/office/powerpoint/2010/main" val="538448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principais problemas da humanidade nos próximos 50 anos estarão relacionados a: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3528392" cy="1152128"/>
          </a:xfrm>
          <a:prstGeom prst="borderCallout1">
            <a:avLst>
              <a:gd name="adj1" fmla="val 48813"/>
              <a:gd name="adj2" fmla="val -11149"/>
              <a:gd name="adj3" fmla="val -15688"/>
              <a:gd name="adj4" fmla="val -5100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26,4% da população mundial passou fome em 2018 (ONU, 2018). </a:t>
            </a:r>
          </a:p>
        </p:txBody>
      </p:sp>
    </p:spTree>
    <p:extLst>
      <p:ext uri="{BB962C8B-B14F-4D97-AF65-F5344CB8AC3E}">
        <p14:creationId xmlns:p14="http://schemas.microsoft.com/office/powerpoint/2010/main" val="169354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principais problemas da humanidade nos próximos 50 anos estarão relacionados a: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2879304" y="2708920"/>
            <a:ext cx="6264696" cy="3960440"/>
          </a:xfrm>
          <a:prstGeom prst="borderCallout1">
            <a:avLst>
              <a:gd name="adj1" fmla="val 38512"/>
              <a:gd name="adj2" fmla="val -1278"/>
              <a:gd name="adj3" fmla="val 43556"/>
              <a:gd name="adj4" fmla="val -2215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Nos últimos 38 anos a Aids já matou mais de 32 milhões de pessoas (UNAIDS, 2019).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 diarreia é a 2ª. causa de morte infantil no mundo - crianças entre 1 mês e 5 anos de vida! (Atlas </a:t>
            </a:r>
            <a:r>
              <a:rPr lang="pt-BR" dirty="0" err="1">
                <a:solidFill>
                  <a:schemeClr val="tx1"/>
                </a:solidFill>
              </a:rPr>
              <a:t>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Children’s</a:t>
            </a:r>
            <a:r>
              <a:rPr lang="pt-BR" dirty="0">
                <a:solidFill>
                  <a:schemeClr val="tx1"/>
                </a:solidFill>
              </a:rPr>
              <a:t> Health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Environment</a:t>
            </a:r>
            <a:r>
              <a:rPr lang="pt-BR" dirty="0">
                <a:solidFill>
                  <a:schemeClr val="tx1"/>
                </a:solidFill>
              </a:rPr>
              <a:t>“ - WHO 2017).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Impactos significativos e ainda não dimensionados da pandemia de </a:t>
            </a:r>
            <a:r>
              <a:rPr lang="pt-BR" dirty="0" err="1">
                <a:solidFill>
                  <a:schemeClr val="tx1"/>
                </a:solidFill>
              </a:rPr>
              <a:t>coronavírus</a:t>
            </a:r>
            <a:r>
              <a:rPr lang="pt-BR" dirty="0">
                <a:solidFill>
                  <a:schemeClr val="tx1"/>
                </a:solidFill>
              </a:rPr>
              <a:t> (Covid-19):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População global estimada em 7,6 bilhões de habitantes a COVID-19 já atingiu mais de 136 milhões, com 77,5 milhões recuperados e um total de 2,94 milhões de mortes, em 192 países!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Até agora, o montante total de gastos  globalmente para enfrentar a pandemia é da ordem de US$ 7,2 trilhões (OMS, 2021).</a:t>
            </a:r>
          </a:p>
        </p:txBody>
      </p:sp>
    </p:spTree>
    <p:extLst>
      <p:ext uri="{BB962C8B-B14F-4D97-AF65-F5344CB8AC3E}">
        <p14:creationId xmlns:p14="http://schemas.microsoft.com/office/powerpoint/2010/main" val="1673795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principais problemas da humanidade nos próximos 50 anos estarão relacionados a: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3419872" y="3140968"/>
            <a:ext cx="3960440" cy="2448272"/>
          </a:xfrm>
          <a:prstGeom prst="borderCallout1">
            <a:avLst>
              <a:gd name="adj1" fmla="val 48412"/>
              <a:gd name="adj2" fmla="val -5483"/>
              <a:gd name="adj3" fmla="val 70893"/>
              <a:gd name="adj4" fmla="val -5489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2,1 bilhões de pessoas em todo o mundo ainda não têm acesso à água potável 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apenas 41% dos habitantes do planeta tem acesso a saneamento </a:t>
            </a:r>
            <a:r>
              <a:rPr lang="en-US" dirty="0">
                <a:solidFill>
                  <a:schemeClr val="tx1"/>
                </a:solidFill>
              </a:rPr>
              <a:t>(ONU, 2017)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58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principais problemas da humanidade nos próximos 50 anos estarão relacionados a: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2987824" y="3140968"/>
            <a:ext cx="5112568" cy="3312368"/>
          </a:xfrm>
          <a:prstGeom prst="borderCallout1">
            <a:avLst>
              <a:gd name="adj1" fmla="val 54217"/>
              <a:gd name="adj2" fmla="val -637"/>
              <a:gd name="adj3" fmla="val 73956"/>
              <a:gd name="adj4" fmla="val -1131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Desde 1860  até 2018 os seres humanos lançaram 37 bilhões de toneladas de CO</a:t>
            </a:r>
            <a:r>
              <a:rPr lang="pt-BR" sz="1400" dirty="0">
                <a:solidFill>
                  <a:schemeClr val="tx1"/>
                </a:solidFill>
              </a:rPr>
              <a:t>2</a:t>
            </a:r>
            <a:r>
              <a:rPr lang="pt-BR" dirty="0">
                <a:solidFill>
                  <a:schemeClr val="tx1"/>
                </a:solidFill>
              </a:rPr>
              <a:t> na atmosfera (Global Carbon Project,2018).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 Organização Mundial de Meteorologia (OMM) alertou sobre temperaturas recordes entre 1979 e 2017, período em que a região da Antártida aqueceu quase 3°C e a quantidade de gelo perdida anualmente aumentou pelo menos seis vezes.</a:t>
            </a:r>
          </a:p>
        </p:txBody>
      </p:sp>
    </p:spTree>
    <p:extLst>
      <p:ext uri="{BB962C8B-B14F-4D97-AF65-F5344CB8AC3E}">
        <p14:creationId xmlns:p14="http://schemas.microsoft.com/office/powerpoint/2010/main" val="356923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060848"/>
            <a:ext cx="6624736" cy="3024336"/>
          </a:xfrm>
        </p:spPr>
        <p:txBody>
          <a:bodyPr/>
          <a:lstStyle/>
          <a:p>
            <a:r>
              <a:rPr lang="pt-BR" dirty="0"/>
              <a:t>DE QUE CONTEXTO DA INOVAÇÃO ESTAMOS FALANDO...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ão 2 1"/>
          <p:cNvSpPr/>
          <p:nvPr/>
        </p:nvSpPr>
        <p:spPr bwMode="auto">
          <a:xfrm>
            <a:off x="2987675" y="650875"/>
            <a:ext cx="6324600" cy="6192838"/>
          </a:xfrm>
          <a:prstGeom prst="irregularSeal2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rgbClr val="F600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  <a:ea typeface="+mn-ea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+mn-ea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+mn-ea"/>
            </a:endParaRPr>
          </a:p>
          <a:p>
            <a:pPr>
              <a:defRPr/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INOVAÇÃO</a:t>
            </a:r>
            <a:endParaRPr lang="pt-BR" sz="34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066800" y="2209800"/>
            <a:ext cx="16764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/>
              <a:t>Ciência</a:t>
            </a:r>
            <a:endParaRPr lang="pt-BR" altLang="pt-BR" sz="240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962400" y="2286000"/>
            <a:ext cx="1676400" cy="990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/>
              <a:t>Tecnologia</a:t>
            </a:r>
            <a:endParaRPr lang="pt-BR" altLang="pt-BR" sz="2400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858000" y="2286000"/>
            <a:ext cx="1676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/>
              <a:t>Indústria</a:t>
            </a:r>
            <a:endParaRPr lang="pt-BR" altLang="pt-BR" sz="2400"/>
          </a:p>
        </p:txBody>
      </p:sp>
      <p:sp>
        <p:nvSpPr>
          <p:cNvPr id="16390" name="AutoShape 9"/>
          <p:cNvSpPr>
            <a:spLocks noChangeArrowheads="1"/>
          </p:cNvSpPr>
          <p:nvPr/>
        </p:nvSpPr>
        <p:spPr bwMode="auto">
          <a:xfrm>
            <a:off x="2819400" y="25908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16391" name="AutoShape 10"/>
          <p:cNvSpPr>
            <a:spLocks noChangeArrowheads="1"/>
          </p:cNvSpPr>
          <p:nvPr/>
        </p:nvSpPr>
        <p:spPr bwMode="auto">
          <a:xfrm>
            <a:off x="5740400" y="25146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 flipH="1" flipV="1">
            <a:off x="900113" y="3276600"/>
            <a:ext cx="7343775" cy="1417638"/>
          </a:xfrm>
          <a:prstGeom prst="curvedDownArrow">
            <a:avLst>
              <a:gd name="adj1" fmla="val 31993"/>
              <a:gd name="adj2" fmla="val 143225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flipH="1" flipV="1">
            <a:off x="3492500" y="3246438"/>
            <a:ext cx="3929063" cy="1371600"/>
          </a:xfrm>
          <a:prstGeom prst="curvedDownArrow">
            <a:avLst>
              <a:gd name="adj1" fmla="val 24269"/>
              <a:gd name="adj2" fmla="val 92940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3555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3400" y="1828800"/>
            <a:ext cx="8503603" cy="4191000"/>
            <a:chOff x="144" y="1008"/>
            <a:chExt cx="5277" cy="2736"/>
          </a:xfrm>
        </p:grpSpPr>
        <p:sp>
          <p:nvSpPr>
            <p:cNvPr id="9227" name="Rectangle 22"/>
            <p:cNvSpPr>
              <a:spLocks noChangeArrowheads="1"/>
            </p:cNvSpPr>
            <p:nvPr/>
          </p:nvSpPr>
          <p:spPr bwMode="auto">
            <a:xfrm>
              <a:off x="144" y="1008"/>
              <a:ext cx="5232" cy="273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04" y="1008"/>
              <a:ext cx="1917" cy="2736"/>
              <a:chOff x="2064" y="1008"/>
              <a:chExt cx="1917" cy="2448"/>
            </a:xfrm>
          </p:grpSpPr>
          <p:sp>
            <p:nvSpPr>
              <p:cNvPr id="9229" name="Rectangle 9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1872" cy="24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pt-BR" sz="2400" b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9230" name="Picture 8" descr="mapa_programas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" y="1312"/>
                <a:ext cx="1778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1" name="Text Box 12"/>
              <p:cNvSpPr txBox="1">
                <a:spLocks noChangeArrowheads="1"/>
              </p:cNvSpPr>
              <p:nvPr/>
            </p:nvSpPr>
            <p:spPr bwMode="auto">
              <a:xfrm>
                <a:off x="2941" y="1106"/>
                <a:ext cx="11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pt-BR" sz="18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2000" y="1981200"/>
            <a:ext cx="4724400" cy="3871913"/>
            <a:chOff x="480" y="1074"/>
            <a:chExt cx="2976" cy="2439"/>
          </a:xfrm>
        </p:grpSpPr>
        <p:sp>
          <p:nvSpPr>
            <p:cNvPr id="9222" name="Rectangle 15"/>
            <p:cNvSpPr>
              <a:spLocks noChangeArrowheads="1"/>
            </p:cNvSpPr>
            <p:nvPr/>
          </p:nvSpPr>
          <p:spPr bwMode="auto">
            <a:xfrm>
              <a:off x="480" y="1074"/>
              <a:ext cx="2976" cy="383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  <a:buClr>
                  <a:srgbClr val="FFFFFF"/>
                </a:buClr>
                <a:buFont typeface="Wingdings" pitchFamily="2" charset="2"/>
                <a:buNone/>
              </a:pPr>
              <a:r>
                <a:rPr lang="pt-BR" sz="1500">
                  <a:solidFill>
                    <a:schemeClr val="tx2"/>
                  </a:solidFill>
                </a:rPr>
                <a:t>VOLUME CRESCENTE DE PRODUÇÃO CIENTÍFICA E ESCASSEZ DE INOVAÇÕES</a:t>
              </a:r>
            </a:p>
          </p:txBody>
        </p:sp>
        <p:sp>
          <p:nvSpPr>
            <p:cNvPr id="9223" name="Rectangle 17"/>
            <p:cNvSpPr>
              <a:spLocks noChangeArrowheads="1"/>
            </p:cNvSpPr>
            <p:nvPr/>
          </p:nvSpPr>
          <p:spPr bwMode="auto">
            <a:xfrm>
              <a:off x="480" y="1578"/>
              <a:ext cx="2976" cy="225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  <a:buClr>
                  <a:srgbClr val="FFFFFF"/>
                </a:buClr>
                <a:buFont typeface="Wingdings" pitchFamily="2" charset="2"/>
                <a:buNone/>
              </a:pPr>
              <a:r>
                <a:rPr lang="pt-BR" sz="1500" dirty="0">
                  <a:solidFill>
                    <a:schemeClr val="tx2"/>
                  </a:solidFill>
                </a:rPr>
                <a:t>CULTURA DE PROPRIEDADE INTELECTUAL EM EXPANSÃO</a:t>
              </a:r>
            </a:p>
          </p:txBody>
        </p:sp>
        <p:sp>
          <p:nvSpPr>
            <p:cNvPr id="9224" name="Rectangle 19"/>
            <p:cNvSpPr>
              <a:spLocks noChangeArrowheads="1"/>
            </p:cNvSpPr>
            <p:nvPr/>
          </p:nvSpPr>
          <p:spPr bwMode="auto">
            <a:xfrm>
              <a:off x="480" y="2592"/>
              <a:ext cx="2976" cy="393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  <a:spcAft>
                  <a:spcPct val="3000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pt-BR" sz="1500" dirty="0">
                  <a:solidFill>
                    <a:schemeClr val="tx2"/>
                  </a:solidFill>
                </a:rPr>
                <a:t>BAIXO ENVOLVIMENTO DAS UNIVERSIDADES E EMPRESAS COM A CULTURA PATENTÁRIA</a:t>
              </a:r>
            </a:p>
          </p:txBody>
        </p:sp>
        <p:sp>
          <p:nvSpPr>
            <p:cNvPr id="9225" name="Rectangle 20"/>
            <p:cNvSpPr>
              <a:spLocks noChangeArrowheads="1"/>
            </p:cNvSpPr>
            <p:nvPr/>
          </p:nvSpPr>
          <p:spPr bwMode="auto">
            <a:xfrm>
              <a:off x="480" y="2031"/>
              <a:ext cx="2976" cy="349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sz="1500" dirty="0">
                  <a:solidFill>
                    <a:schemeClr val="tx2"/>
                  </a:solidFill>
                </a:rPr>
                <a:t>POUCO INCENTIVO A FIXAÇÃO DE DOUTORES EM EMPRESAS</a:t>
              </a:r>
            </a:p>
          </p:txBody>
        </p:sp>
        <p:sp>
          <p:nvSpPr>
            <p:cNvPr id="9226" name="Rectangle 21"/>
            <p:cNvSpPr>
              <a:spLocks noChangeArrowheads="1"/>
            </p:cNvSpPr>
            <p:nvPr/>
          </p:nvSpPr>
          <p:spPr bwMode="auto">
            <a:xfrm>
              <a:off x="480" y="3120"/>
              <a:ext cx="2976" cy="393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  <a:buClr>
                  <a:srgbClr val="FFFFFF"/>
                </a:buClr>
                <a:buFont typeface="Wingdings" pitchFamily="2" charset="2"/>
                <a:buNone/>
              </a:pPr>
              <a:r>
                <a:rPr lang="en-GB" sz="1500" dirty="0">
                  <a:solidFill>
                    <a:schemeClr val="tx2"/>
                  </a:solidFill>
                </a:rPr>
                <a:t>VOLUME DE PROJETOS COOPERATIVOS EMPRESA UNIVERSIDA AINDA POUCO EXPRESSIVO</a:t>
              </a:r>
            </a:p>
          </p:txBody>
        </p:sp>
      </p:grp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CENÁRIO BRASILEIRO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2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640" y="3152750"/>
            <a:ext cx="6534299" cy="2724522"/>
            <a:chOff x="956" y="1680"/>
            <a:chExt cx="3844" cy="1950"/>
          </a:xfrm>
        </p:grpSpPr>
        <p:sp>
          <p:nvSpPr>
            <p:cNvPr id="4113" name="AutoShape 4" descr="42-15241710"/>
            <p:cNvSpPr>
              <a:spLocks noChangeArrowheads="1"/>
            </p:cNvSpPr>
            <p:nvPr/>
          </p:nvSpPr>
          <p:spPr bwMode="auto">
            <a:xfrm>
              <a:off x="960" y="1680"/>
              <a:ext cx="3840" cy="1824"/>
            </a:xfrm>
            <a:prstGeom prst="upArrowCallout">
              <a:avLst>
                <a:gd name="adj1" fmla="val 80604"/>
                <a:gd name="adj2" fmla="val 52632"/>
                <a:gd name="adj3" fmla="val 16338"/>
                <a:gd name="adj4" fmla="val 70616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4" name="Text Box 5"/>
            <p:cNvSpPr txBox="1">
              <a:spLocks noChangeArrowheads="1"/>
            </p:cNvSpPr>
            <p:nvPr/>
          </p:nvSpPr>
          <p:spPr bwMode="auto">
            <a:xfrm>
              <a:off x="956" y="3273"/>
              <a:ext cx="3748" cy="35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b="1"/>
                <a:t>...INÚMEROS DESAFIOS DEVEM SER SUPERADOS...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" y="3863975"/>
            <a:ext cx="9144000" cy="2994025"/>
            <a:chOff x="0" y="130"/>
            <a:chExt cx="5760" cy="1886"/>
          </a:xfrm>
        </p:grpSpPr>
        <p:sp>
          <p:nvSpPr>
            <p:cNvPr id="4106" name="AutoShape 7"/>
            <p:cNvSpPr>
              <a:spLocks noChangeArrowheads="1"/>
            </p:cNvSpPr>
            <p:nvPr/>
          </p:nvSpPr>
          <p:spPr bwMode="auto">
            <a:xfrm rot="10800000">
              <a:off x="204" y="1290"/>
              <a:ext cx="1406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3 h 21600"/>
                <a:gd name="T14" fmla="*/ 17099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7" name="AutoShape 8"/>
            <p:cNvSpPr>
              <a:spLocks noChangeArrowheads="1"/>
            </p:cNvSpPr>
            <p:nvPr/>
          </p:nvSpPr>
          <p:spPr bwMode="auto">
            <a:xfrm rot="10800000">
              <a:off x="4198" y="1290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130"/>
              <a:ext cx="5760" cy="1886"/>
              <a:chOff x="0" y="164"/>
              <a:chExt cx="5760" cy="1819"/>
            </a:xfrm>
          </p:grpSpPr>
          <p:sp>
            <p:nvSpPr>
              <p:cNvPr id="4109" name="AutoShape 10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0" name="AutoShape 11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1" name="Text Box 12"/>
              <p:cNvSpPr txBox="1">
                <a:spLocks noChangeArrowheads="1"/>
              </p:cNvSpPr>
              <p:nvPr/>
            </p:nvSpPr>
            <p:spPr bwMode="auto">
              <a:xfrm>
                <a:off x="0" y="1550"/>
                <a:ext cx="139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CONHECIMENTO CIENTÍFICO</a:t>
                </a:r>
              </a:p>
            </p:txBody>
          </p:sp>
          <p:sp>
            <p:nvSpPr>
              <p:cNvPr id="4112" name="Text Box 13"/>
              <p:cNvSpPr txBox="1">
                <a:spLocks noChangeArrowheads="1"/>
              </p:cNvSpPr>
              <p:nvPr/>
            </p:nvSpPr>
            <p:spPr bwMode="auto">
              <a:xfrm>
                <a:off x="4368" y="1550"/>
                <a:ext cx="139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INOVAÇÃO </a:t>
                </a:r>
              </a:p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TECNOLÓGICA</a:t>
                </a:r>
              </a:p>
            </p:txBody>
          </p:sp>
        </p:grpSp>
      </p:grp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2513013" y="4556125"/>
            <a:ext cx="38877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375"/>
              </a:spcBef>
              <a:buClr>
                <a:srgbClr val="CC0000"/>
              </a:buClr>
              <a:buSzPct val="100000"/>
              <a:buFont typeface="Arial Black" pitchFamily="34" charset="0"/>
              <a:buNone/>
            </a:pPr>
            <a:endParaRPr lang="en-GB" sz="2500">
              <a:latin typeface="Arial Black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1547813" y="978055"/>
            <a:ext cx="6840537" cy="1471172"/>
          </a:xfrm>
          <a:prstGeom prst="rect">
            <a:avLst/>
          </a:prstGeom>
          <a:solidFill>
            <a:srgbClr val="00336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AS EMPRESAS BRASILEIRAS PRECISAM INOVAR PARA SE MANTEREM COMPETITIVAS NA ECONOMIA MUNDIAL;</a:t>
            </a:r>
          </a:p>
          <a:p>
            <a:pPr algn="ctr">
              <a:lnSpc>
                <a:spcPct val="140000"/>
              </a:lnSpc>
            </a:pPr>
            <a:endParaRPr lang="pt-BR" sz="800" b="1" dirty="0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140000"/>
              </a:lnSpc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AS UNIVERSIDADES BRASILEIRAS SÃO RESPONSÁVEIS POR 3% DO CONHECIMENTO GERADO NO MUNDO.</a:t>
            </a:r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3203848" y="2405831"/>
            <a:ext cx="3125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3366"/>
                </a:solidFill>
              </a:rPr>
              <a:t>...NO ENTANTO...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483768" y="5733256"/>
            <a:ext cx="4267200" cy="396875"/>
            <a:chOff x="1584" y="3504"/>
            <a:chExt cx="2688" cy="432"/>
          </a:xfrm>
        </p:grpSpPr>
        <p:sp>
          <p:nvSpPr>
            <p:cNvPr id="4104" name="Line 19"/>
            <p:cNvSpPr>
              <a:spLocks noChangeShapeType="1"/>
            </p:cNvSpPr>
            <p:nvPr/>
          </p:nvSpPr>
          <p:spPr bwMode="auto">
            <a:xfrm>
              <a:off x="1584" y="3936"/>
              <a:ext cx="26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Line 20"/>
            <p:cNvSpPr>
              <a:spLocks noChangeShapeType="1"/>
            </p:cNvSpPr>
            <p:nvPr/>
          </p:nvSpPr>
          <p:spPr bwMode="auto">
            <a:xfrm>
              <a:off x="2928" y="350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648072"/>
          </a:xfrm>
        </p:spPr>
        <p:txBody>
          <a:bodyPr/>
          <a:lstStyle/>
          <a:p>
            <a:r>
              <a:rPr lang="pt-BR" dirty="0"/>
              <a:t>INOVAR É PRECISO</a:t>
            </a:r>
          </a:p>
        </p:txBody>
      </p:sp>
    </p:spTree>
    <p:extLst>
      <p:ext uri="{BB962C8B-B14F-4D97-AF65-F5344CB8AC3E}">
        <p14:creationId xmlns:p14="http://schemas.microsoft.com/office/powerpoint/2010/main" val="11808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5" grpId="0" animBg="1" autoUpdateAnimBg="0"/>
      <p:bldP spid="12801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VALE DA MORTE DA INOVAÇÃO</a:t>
            </a:r>
          </a:p>
        </p:txBody>
      </p:sp>
      <p:pic>
        <p:nvPicPr>
          <p:cNvPr id="14338" name="Picture 2" descr="http://multisector.pt/wp-content/uploads/2018/03/processo-vale-da-m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152"/>
            <a:ext cx="904299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29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300675-0B55-6741-B850-C96A702E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24743"/>
            <a:ext cx="8954841" cy="45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9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562CE-D648-4A47-B128-FC6FA534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Escala dos níveis de maturidade tecnológica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364EC0-676E-46E9-815B-326732F7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26469"/>
            <a:ext cx="4752528" cy="3634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350" dirty="0">
                <a:cs typeface="Arial" panose="020B0604020202020204" pitchFamily="34" charset="0"/>
              </a:rPr>
              <a:t>ESCALA TRL/MRL - Technology </a:t>
            </a:r>
            <a:r>
              <a:rPr lang="pt-BR" sz="1350" dirty="0" err="1">
                <a:cs typeface="Arial" panose="020B0604020202020204" pitchFamily="34" charset="0"/>
              </a:rPr>
              <a:t>Readiness</a:t>
            </a:r>
            <a:r>
              <a:rPr lang="pt-BR" sz="1350" dirty="0">
                <a:cs typeface="Arial" panose="020B0604020202020204" pitchFamily="34" charset="0"/>
              </a:rPr>
              <a:t> </a:t>
            </a:r>
            <a:r>
              <a:rPr lang="pt-BR" sz="1350" dirty="0" err="1">
                <a:cs typeface="Arial" panose="020B0604020202020204" pitchFamily="34" charset="0"/>
              </a:rPr>
              <a:t>Levels</a:t>
            </a:r>
            <a:r>
              <a:rPr lang="pt-BR" sz="1350" dirty="0">
                <a:cs typeface="Arial" panose="020B0604020202020204" pitchFamily="34" charset="0"/>
              </a:rPr>
              <a:t>/Manufacturing </a:t>
            </a:r>
            <a:r>
              <a:rPr lang="pt-BR" sz="1350" dirty="0" err="1">
                <a:cs typeface="Arial" panose="020B0604020202020204" pitchFamily="34" charset="0"/>
              </a:rPr>
              <a:t>Readiness</a:t>
            </a:r>
            <a:r>
              <a:rPr lang="pt-BR" sz="1350" dirty="0">
                <a:cs typeface="Arial" panose="020B0604020202020204" pitchFamily="34" charset="0"/>
              </a:rPr>
              <a:t> </a:t>
            </a:r>
            <a:r>
              <a:rPr lang="pt-BR" sz="1350" dirty="0" err="1">
                <a:cs typeface="Arial" panose="020B0604020202020204" pitchFamily="34" charset="0"/>
              </a:rPr>
              <a:t>Levels</a:t>
            </a:r>
            <a:r>
              <a:rPr lang="pt-BR" sz="1350" dirty="0"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sz="1350" dirty="0">
                <a:cs typeface="Arial" panose="020B0604020202020204" pitchFamily="34" charset="0"/>
              </a:rPr>
              <a:t>(</a:t>
            </a:r>
            <a:r>
              <a:rPr lang="pt-BR" sz="1350" dirty="0" err="1">
                <a:cs typeface="Arial" panose="020B0604020202020204" pitchFamily="34" charset="0"/>
              </a:rPr>
              <a:t>Mankins</a:t>
            </a:r>
            <a:r>
              <a:rPr lang="pt-BR" sz="1350" dirty="0">
                <a:cs typeface="Arial" panose="020B0604020202020204" pitchFamily="34" charset="0"/>
              </a:rPr>
              <a:t> et al., 1995)</a:t>
            </a:r>
          </a:p>
          <a:p>
            <a:endParaRPr lang="pt-BR" sz="135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350" dirty="0">
              <a:cs typeface="Arial" panose="020B0604020202020204" pitchFamily="34" charset="0"/>
            </a:endParaRPr>
          </a:p>
          <a:p>
            <a:endParaRPr lang="pt-BR" sz="1350" dirty="0">
              <a:cs typeface="Arial" panose="020B0604020202020204" pitchFamily="34" charset="0"/>
            </a:endParaRPr>
          </a:p>
          <a:p>
            <a:endParaRPr lang="pt-BR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5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350" dirty="0">
                <a:cs typeface="Arial" panose="020B0604020202020204" pitchFamily="34" charset="0"/>
              </a:rPr>
              <a:t>Permite no âmbito do processo de inovação de empresas tecnológicas o acompanhamento pormenorizado do ativo tecnológico no decorrer dos processos de pesquisa, desenvolvimento e validação, ao mesmo tempo em que possibilita a comparação direta entre diferentes tipos de tecnologia.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0D701FCB-3A68-4BAD-9C94-C5396735FEE7}"/>
              </a:ext>
            </a:extLst>
          </p:cNvPr>
          <p:cNvSpPr/>
          <p:nvPr/>
        </p:nvSpPr>
        <p:spPr>
          <a:xfrm>
            <a:off x="2469673" y="3104335"/>
            <a:ext cx="362974" cy="909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5" name="Picture 1" descr="page45image20045328">
            <a:extLst>
              <a:ext uri="{FF2B5EF4-FFF2-40B4-BE49-F238E27FC236}">
                <a16:creationId xmlns:a16="http://schemas.microsoft.com/office/drawing/2014/main" id="{D480B46C-B1FF-D54A-86C3-82ED7F76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08" y="2226469"/>
            <a:ext cx="3506328" cy="34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03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96E3D-0798-4204-BC2D-E4EE5FF3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9025"/>
            <a:ext cx="7886700" cy="994172"/>
          </a:xfrm>
        </p:spPr>
        <p:txBody>
          <a:bodyPr/>
          <a:lstStyle/>
          <a:p>
            <a:r>
              <a:rPr lang="pt-BR" b="1" dirty="0"/>
              <a:t>Escala TRL/MRL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74454B-D008-4463-B418-F192E58B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4594"/>
            <a:ext cx="7886700" cy="32635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err="1"/>
              <a:t>TRLs</a:t>
            </a:r>
            <a:r>
              <a:rPr lang="pt-BR" dirty="0"/>
              <a:t> (Technology </a:t>
            </a:r>
            <a:r>
              <a:rPr lang="pt-BR" dirty="0" err="1"/>
              <a:t>Readiness</a:t>
            </a:r>
            <a:r>
              <a:rPr lang="pt-BR" dirty="0"/>
              <a:t> </a:t>
            </a:r>
            <a:r>
              <a:rPr lang="pt-BR" dirty="0" err="1"/>
              <a:t>Levels</a:t>
            </a:r>
            <a:r>
              <a:rPr lang="pt-BR" dirty="0"/>
              <a:t>) referem-se aos níveis de maturidade de um produto e </a:t>
            </a:r>
            <a:r>
              <a:rPr lang="pt-BR" dirty="0" err="1"/>
              <a:t>MRLs</a:t>
            </a:r>
            <a:r>
              <a:rPr lang="pt-BR" dirty="0"/>
              <a:t> (Manufacturing </a:t>
            </a:r>
            <a:r>
              <a:rPr lang="pt-BR" dirty="0" err="1"/>
              <a:t>Readiness</a:t>
            </a:r>
            <a:r>
              <a:rPr lang="pt-BR" dirty="0"/>
              <a:t> </a:t>
            </a:r>
            <a:r>
              <a:rPr lang="pt-BR" dirty="0" err="1"/>
              <a:t>Levels</a:t>
            </a:r>
            <a:r>
              <a:rPr lang="pt-BR" dirty="0"/>
              <a:t>) são usados para designar os níveis de maturidade de um processo.</a:t>
            </a:r>
          </a:p>
          <a:p>
            <a:pPr algn="just"/>
            <a:r>
              <a:rPr lang="pt-BR" dirty="0"/>
              <a:t> Facilita o entendimento sobre a fase de desenvolvimento em que se encontra um determinado ativo e a partir daí identificar os recursos necessários para o </a:t>
            </a:r>
            <a:r>
              <a:rPr lang="pt-BR" dirty="0" err="1"/>
              <a:t>codesenvolvimento</a:t>
            </a:r>
            <a:r>
              <a:rPr lang="pt-BR" dirty="0"/>
              <a:t> ou a criação de tecnologias, no sentido de avançar na maturidade de uma determinada tecnologia com vistas à identificação de oportunidades de negócios e transferência.</a:t>
            </a:r>
          </a:p>
          <a:p>
            <a:pPr algn="just"/>
            <a:r>
              <a:rPr lang="pt-BR" dirty="0"/>
              <a:t>Amplamente difundida e utilizada internacionalmente pelas mais diversas instituições de pesquisa e desenvolvimento tecnológico.</a:t>
            </a:r>
          </a:p>
        </p:txBody>
      </p:sp>
    </p:spTree>
    <p:extLst>
      <p:ext uri="{BB962C8B-B14F-4D97-AF65-F5344CB8AC3E}">
        <p14:creationId xmlns:p14="http://schemas.microsoft.com/office/powerpoint/2010/main" val="1703346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DD6678-82CE-084E-872F-1D5ED801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Escal</a:t>
            </a:r>
            <a:r>
              <a:rPr lang="pt-BR" dirty="0"/>
              <a:t> de TRL / MRL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6C948A-9DE9-604F-98AD-6C1FFF4A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/>
              <a:t>TRLs</a:t>
            </a:r>
            <a:r>
              <a:rPr lang="pt-BR" dirty="0"/>
              <a:t> (Technology </a:t>
            </a:r>
            <a:r>
              <a:rPr lang="pt-BR" dirty="0" err="1"/>
              <a:t>Readiness</a:t>
            </a:r>
            <a:r>
              <a:rPr lang="pt-BR" dirty="0"/>
              <a:t> </a:t>
            </a:r>
            <a:r>
              <a:rPr lang="pt-BR" dirty="0" err="1"/>
              <a:t>Levels</a:t>
            </a:r>
            <a:r>
              <a:rPr lang="pt-BR" dirty="0"/>
              <a:t>) referem-se aos </a:t>
            </a:r>
            <a:r>
              <a:rPr lang="pt-BR" dirty="0" err="1"/>
              <a:t>níveis</a:t>
            </a:r>
            <a:r>
              <a:rPr lang="pt-BR" dirty="0"/>
              <a:t> de maturidade de um produto e </a:t>
            </a:r>
            <a:r>
              <a:rPr lang="pt-BR" dirty="0" err="1"/>
              <a:t>MRLs</a:t>
            </a:r>
            <a:r>
              <a:rPr lang="pt-BR" dirty="0"/>
              <a:t> (Manufacturing </a:t>
            </a:r>
            <a:r>
              <a:rPr lang="pt-BR" dirty="0" err="1"/>
              <a:t>Readiness</a:t>
            </a:r>
            <a:r>
              <a:rPr lang="pt-BR" dirty="0"/>
              <a:t> </a:t>
            </a:r>
            <a:r>
              <a:rPr lang="pt-BR" dirty="0" err="1"/>
              <a:t>Levels</a:t>
            </a:r>
            <a:r>
              <a:rPr lang="pt-BR" dirty="0"/>
              <a:t>) </a:t>
            </a:r>
            <a:r>
              <a:rPr lang="pt-BR" dirty="0" err="1"/>
              <a:t>são</a:t>
            </a:r>
            <a:r>
              <a:rPr lang="pt-BR" dirty="0"/>
              <a:t> usados para designar os </a:t>
            </a:r>
            <a:r>
              <a:rPr lang="pt-BR" dirty="0" err="1"/>
              <a:t>níveis</a:t>
            </a:r>
            <a:r>
              <a:rPr lang="pt-BR" dirty="0"/>
              <a:t> de maturidade de um processo. </a:t>
            </a:r>
          </a:p>
          <a:p>
            <a:r>
              <a:rPr lang="pt-BR" dirty="0"/>
              <a:t>Facilita o entendimento sobre a fase de desenvolvimento em que se encontra um determinado ativo e a partir daí identificar os recursos </a:t>
            </a:r>
            <a:r>
              <a:rPr lang="pt-BR" dirty="0" err="1"/>
              <a:t>necessários</a:t>
            </a:r>
            <a:r>
              <a:rPr lang="pt-BR" dirty="0"/>
              <a:t> para o </a:t>
            </a:r>
            <a:r>
              <a:rPr lang="pt-BR" dirty="0" err="1"/>
              <a:t>codesenvolvimento</a:t>
            </a:r>
            <a:r>
              <a:rPr lang="pt-BR" dirty="0"/>
              <a:t> ou a </a:t>
            </a:r>
            <a:r>
              <a:rPr lang="pt-BR" dirty="0" err="1"/>
              <a:t>criação</a:t>
            </a:r>
            <a:r>
              <a:rPr lang="pt-BR" dirty="0"/>
              <a:t> de tecnologias, no sentido de </a:t>
            </a:r>
            <a:r>
              <a:rPr lang="pt-BR" dirty="0" err="1"/>
              <a:t>avançar</a:t>
            </a:r>
            <a:r>
              <a:rPr lang="pt-BR" dirty="0"/>
              <a:t> na maturidade de uma determinada tecnologia com vistas à </a:t>
            </a:r>
            <a:r>
              <a:rPr lang="pt-BR" dirty="0" err="1"/>
              <a:t>identificação</a:t>
            </a:r>
            <a:r>
              <a:rPr lang="pt-BR" dirty="0"/>
              <a:t> de oportunidades de </a:t>
            </a:r>
            <a:r>
              <a:rPr lang="pt-BR" dirty="0" err="1"/>
              <a:t>negócios</a:t>
            </a:r>
            <a:r>
              <a:rPr lang="pt-BR" dirty="0"/>
              <a:t> e </a:t>
            </a:r>
            <a:r>
              <a:rPr lang="pt-BR" dirty="0" err="1"/>
              <a:t>transferência</a:t>
            </a:r>
            <a:r>
              <a:rPr lang="pt-BR" dirty="0"/>
              <a:t>. </a:t>
            </a:r>
          </a:p>
          <a:p>
            <a:r>
              <a:rPr lang="pt-BR" dirty="0"/>
              <a:t>Amplamente difundida e utilizada internacionalmente pelas mais diversas </a:t>
            </a:r>
            <a:r>
              <a:rPr lang="pt-BR" dirty="0" err="1"/>
              <a:t>instituições</a:t>
            </a:r>
            <a:r>
              <a:rPr lang="pt-BR" dirty="0"/>
              <a:t> de pesquisa e desenvolvimento </a:t>
            </a:r>
            <a:r>
              <a:rPr lang="pt-BR" dirty="0" err="1"/>
              <a:t>tecnológico</a:t>
            </a:r>
            <a:r>
              <a:rPr lang="pt-BR" dirty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57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85C04-A70F-4667-9EE6-AD81DC55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90612"/>
            <a:ext cx="7886700" cy="994172"/>
          </a:xfrm>
        </p:spPr>
        <p:txBody>
          <a:bodyPr/>
          <a:lstStyle/>
          <a:p>
            <a:r>
              <a:rPr lang="pt-BR" b="1" dirty="0"/>
              <a:t>NÍVEIS DE MATURIDADE TECNOLÓGICA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1EF295-8638-4C32-8098-7D5FBAB1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820471" cy="3263504"/>
          </a:xfrm>
        </p:spPr>
        <p:txBody>
          <a:bodyPr/>
          <a:lstStyle/>
          <a:p>
            <a:pPr algn="ctr"/>
            <a:r>
              <a:rPr lang="pt-BR" dirty="0"/>
              <a:t>Tanto os </a:t>
            </a:r>
            <a:r>
              <a:rPr lang="pt-BR" dirty="0" err="1"/>
              <a:t>TRLs</a:t>
            </a:r>
            <a:r>
              <a:rPr lang="pt-BR" dirty="0"/>
              <a:t>, como os </a:t>
            </a:r>
            <a:r>
              <a:rPr lang="pt-BR" dirty="0" err="1"/>
              <a:t>MRLs</a:t>
            </a:r>
            <a:r>
              <a:rPr lang="pt-BR" dirty="0"/>
              <a:t> são subdivididos em uma escala de 1 a 9 (ISO 16290 e MANKINS, 1995) :</a:t>
            </a:r>
          </a:p>
          <a:p>
            <a:pPr marL="0" indent="0" algn="ctr">
              <a:buNone/>
            </a:pPr>
            <a:endParaRPr lang="pt-BR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9AC59B7-D914-4224-8013-FA65E1191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36097"/>
              </p:ext>
            </p:extLst>
          </p:nvPr>
        </p:nvGraphicFramePr>
        <p:xfrm>
          <a:off x="323528" y="2132856"/>
          <a:ext cx="8568951" cy="41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54">
                  <a:extLst>
                    <a:ext uri="{9D8B030D-6E8A-4147-A177-3AD203B41FA5}">
                      <a16:colId xmlns:a16="http://schemas.microsoft.com/office/drawing/2014/main" val="3149153880"/>
                    </a:ext>
                  </a:extLst>
                </a:gridCol>
                <a:gridCol w="1065640">
                  <a:extLst>
                    <a:ext uri="{9D8B030D-6E8A-4147-A177-3AD203B41FA5}">
                      <a16:colId xmlns:a16="http://schemas.microsoft.com/office/drawing/2014/main" val="3802930691"/>
                    </a:ext>
                  </a:extLst>
                </a:gridCol>
                <a:gridCol w="6874857">
                  <a:extLst>
                    <a:ext uri="{9D8B030D-6E8A-4147-A177-3AD203B41FA5}">
                      <a16:colId xmlns:a16="http://schemas.microsoft.com/office/drawing/2014/main" val="92137047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BR" sz="1800" dirty="0"/>
                        <a:t>NÍVEL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INDICADOR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DESCRIÇÃO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8681472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princípios básicos observados e reportados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5190843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princípios básicos observados e reportados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5141987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concepção tecnológica e/ou aplicação formulada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945027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conceito de manufatura definido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0281177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prova de conceitos das funções críticas de forma analítica ou experimental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6796328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processo de manufatura demonstrado (fazer funcionar)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6375085"/>
                  </a:ext>
                </a:extLst>
              </a:tr>
              <a:tr h="480060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validação em ambiente de laboratório de componentes ou arranjos experimentais básicos de laboratório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6733183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capacidade de produzir a tecnologia em ambiente laboratorial (fazer funcionar apropriadamente)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489415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C593871-8762-4274-884F-8462427089D7}"/>
              </a:ext>
            </a:extLst>
          </p:cNvPr>
          <p:cNvSpPr txBox="1"/>
          <p:nvPr/>
        </p:nvSpPr>
        <p:spPr>
          <a:xfrm>
            <a:off x="628648" y="6441286"/>
            <a:ext cx="48892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Fonte: Adaptado de </a:t>
            </a:r>
            <a:r>
              <a:rPr lang="pt-BR" sz="1350" dirty="0" err="1"/>
              <a:t>Capdeville</a:t>
            </a:r>
            <a:r>
              <a:rPr lang="pt-BR" sz="1350" dirty="0"/>
              <a:t> et </a:t>
            </a:r>
            <a:r>
              <a:rPr lang="pt-BR" sz="1350" dirty="0" err="1"/>
              <a:t>all</a:t>
            </a:r>
            <a:r>
              <a:rPr lang="pt-BR" sz="1350" dirty="0"/>
              <a:t>. (2017).</a:t>
            </a:r>
          </a:p>
        </p:txBody>
      </p:sp>
    </p:spTree>
    <p:extLst>
      <p:ext uri="{BB962C8B-B14F-4D97-AF65-F5344CB8AC3E}">
        <p14:creationId xmlns:p14="http://schemas.microsoft.com/office/powerpoint/2010/main" val="793451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F3A1B3D-D9EA-46F0-BA9F-CA627CE186F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5518644"/>
              </p:ext>
            </p:extLst>
          </p:nvPr>
        </p:nvGraphicFramePr>
        <p:xfrm>
          <a:off x="34925" y="281403"/>
          <a:ext cx="9108504" cy="645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643">
                  <a:extLst>
                    <a:ext uri="{9D8B030D-6E8A-4147-A177-3AD203B41FA5}">
                      <a16:colId xmlns:a16="http://schemas.microsoft.com/office/drawing/2014/main" val="2541941440"/>
                    </a:ext>
                  </a:extLst>
                </a:gridCol>
                <a:gridCol w="1181165">
                  <a:extLst>
                    <a:ext uri="{9D8B030D-6E8A-4147-A177-3AD203B41FA5}">
                      <a16:colId xmlns:a16="http://schemas.microsoft.com/office/drawing/2014/main" val="47606914"/>
                    </a:ext>
                  </a:extLst>
                </a:gridCol>
                <a:gridCol w="7278696">
                  <a:extLst>
                    <a:ext uri="{9D8B030D-6E8A-4147-A177-3AD203B41FA5}">
                      <a16:colId xmlns:a16="http://schemas.microsoft.com/office/drawing/2014/main" val="502310612"/>
                    </a:ext>
                  </a:extLst>
                </a:gridCol>
              </a:tblGrid>
              <a:tr h="378832">
                <a:tc>
                  <a:txBody>
                    <a:bodyPr/>
                    <a:lstStyle/>
                    <a:p>
                      <a:r>
                        <a:rPr lang="pt-BR" sz="1600" dirty="0"/>
                        <a:t>NÍVEL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INDICADOR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DESCRIÇÃO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8919718"/>
                  </a:ext>
                </a:extLst>
              </a:tr>
              <a:tr h="574193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validação em ambiente relevante de componentes ou arranjos experimentais com configurações físicas finais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738012"/>
                  </a:ext>
                </a:extLst>
              </a:tr>
              <a:tr h="574193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capacidade de produzir protótipo do componente do produto em ambiente relevante de produção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6943942"/>
                  </a:ext>
                </a:extLst>
              </a:tr>
              <a:tr h="574193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modelo do sistema/subsistema protótipo de demonstrador em ambiente relevante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35559952"/>
                  </a:ext>
                </a:extLst>
              </a:tr>
              <a:tr h="829390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capacidade de produzir o produto ou seus subconjuntos em ambiente relevante de produção. a tecnologia está em fase de testes </a:t>
                      </a:r>
                      <a:r>
                        <a:rPr lang="pt-BR" sz="1800" dirty="0" err="1"/>
                        <a:t>dem</a:t>
                      </a:r>
                      <a:r>
                        <a:rPr lang="pt-BR" sz="1800" dirty="0"/>
                        <a:t> alcançar a escala final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6430544"/>
                  </a:ext>
                </a:extLst>
              </a:tr>
              <a:tr h="318996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protótipo do demonstrador do sistema em ambiente operacional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8802505"/>
                  </a:ext>
                </a:extLst>
              </a:tr>
              <a:tr h="1084587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capacidade de produzir o produto ou seus subconjuntos em ambiente representativo de produção. a tecnologia está em comissionamento inativo. isto pode incluir testes operacionais e testes de fabricação, mas é testado usando modelos/simuladores inativos compatíveis com o produto final.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4347850"/>
                  </a:ext>
                </a:extLst>
              </a:tr>
              <a:tr h="392784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sistema totalmente completo, testado, qualificado e demonstrado.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193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implementação da produção e minimização dos custos. tecnologia em comissionamento ativo.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876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 sistema já foi operado em todas as condições, extensão e alcance.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293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uso do produto em todo seu alcance e quantidade. produção estabelecida.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387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imgur.com/yKixR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994"/>
            <a:ext cx="8964488" cy="29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5661248"/>
            <a:ext cx="7992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/>
              <a:t>Descoberta                              Viabilidade            Praticidade                 </a:t>
            </a:r>
            <a:r>
              <a:rPr lang="pt-BR" dirty="0"/>
              <a:t>Aplicabilidade</a:t>
            </a:r>
          </a:p>
        </p:txBody>
      </p:sp>
      <p:sp>
        <p:nvSpPr>
          <p:cNvPr id="6" name="Chave Esquerda 5"/>
          <p:cNvSpPr/>
          <p:nvPr/>
        </p:nvSpPr>
        <p:spPr>
          <a:xfrm rot="16200000">
            <a:off x="3599892" y="3465004"/>
            <a:ext cx="432048" cy="1944216"/>
          </a:xfrm>
          <a:prstGeom prst="leftBrace">
            <a:avLst>
              <a:gd name="adj1" fmla="val 51446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/>
          <p:cNvSpPr/>
          <p:nvPr/>
        </p:nvSpPr>
        <p:spPr>
          <a:xfrm rot="16200000">
            <a:off x="1277887" y="3159224"/>
            <a:ext cx="432048" cy="2555777"/>
          </a:xfrm>
          <a:prstGeom prst="leftBrace">
            <a:avLst>
              <a:gd name="adj1" fmla="val 51446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Esquerda 7"/>
          <p:cNvSpPr/>
          <p:nvPr/>
        </p:nvSpPr>
        <p:spPr>
          <a:xfrm rot="16200000">
            <a:off x="7236296" y="3645024"/>
            <a:ext cx="432048" cy="2880320"/>
          </a:xfrm>
          <a:prstGeom prst="leftBrace">
            <a:avLst>
              <a:gd name="adj1" fmla="val 51446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/>
          <p:cNvSpPr/>
          <p:nvPr/>
        </p:nvSpPr>
        <p:spPr>
          <a:xfrm rot="16200000">
            <a:off x="5112060" y="4545125"/>
            <a:ext cx="432048" cy="1080120"/>
          </a:xfrm>
          <a:prstGeom prst="leftBrace">
            <a:avLst>
              <a:gd name="adj1" fmla="val 51446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436583"/>
            <a:ext cx="82089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t-BR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TRLs</a:t>
            </a:r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(Technology </a:t>
            </a:r>
            <a:r>
              <a:rPr lang="pt-BR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Readiness</a:t>
            </a:r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Levels</a:t>
            </a:r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8589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3600" dirty="0">
                <a:solidFill>
                  <a:srgbClr val="660033"/>
                </a:solidFill>
                <a:ea typeface="MS PGothic" charset="-128"/>
              </a:rPr>
              <a:t>FASES DO PROCESSO DE INOVAÇÃO </a:t>
            </a:r>
            <a:br>
              <a:rPr lang="pt-BR" altLang="pt-BR" sz="4000" dirty="0">
                <a:ea typeface="MS PGothic" charset="-128"/>
              </a:rPr>
            </a:br>
            <a:endParaRPr lang="pt-BR" altLang="pt-BR" sz="4000" dirty="0">
              <a:ea typeface="MS PGothic" charset="-128"/>
            </a:endParaRP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7640638" cy="2333625"/>
          </a:xfrm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7164388" y="1844675"/>
            <a:ext cx="128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/>
              <a:t>Shumpeter</a:t>
            </a: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24241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80828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076700"/>
            <a:ext cx="21177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107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762000" y="1524000"/>
            <a:ext cx="7620000" cy="20574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281488"/>
            <a:ext cx="8917066" cy="1812855"/>
            <a:chOff x="204" y="391"/>
            <a:chExt cx="5352" cy="109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04" y="391"/>
              <a:ext cx="5352" cy="302"/>
              <a:chOff x="204" y="391"/>
              <a:chExt cx="5352" cy="302"/>
            </a:xfrm>
          </p:grpSpPr>
          <p:sp>
            <p:nvSpPr>
              <p:cNvPr id="12358" name="AutoShape 4"/>
              <p:cNvSpPr>
                <a:spLocks noChangeArrowheads="1"/>
              </p:cNvSpPr>
              <p:nvPr/>
            </p:nvSpPr>
            <p:spPr bwMode="auto">
              <a:xfrm flipH="1" flipV="1">
                <a:off x="204" y="391"/>
                <a:ext cx="206" cy="300"/>
              </a:xfrm>
              <a:prstGeom prst="rtTriangl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309" y="393"/>
                <a:ext cx="5143" cy="3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18000" tIns="10800" rIns="18000" bIns="10800" anchor="ctr"/>
              <a:lstStyle/>
              <a:p>
                <a:pPr algn="ctr" defTabSz="449263" eaLnBrk="0" hangingPunct="0">
                  <a:buClr>
                    <a:srgbClr val="CC0000"/>
                  </a:buClr>
                  <a:buSzPct val="100000"/>
                  <a:buFont typeface="Arial Black" pitchFamily="34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Lucida Sans Unicode" pitchFamily="34" charset="0"/>
                    <a:cs typeface="Lucida Sans Unicode" pitchFamily="34" charset="0"/>
                  </a:rPr>
                  <a:t>ESTRATÉGIAS GOVERNAMENTAIS PARA SUPERAR O DESAFIO </a:t>
                </a:r>
              </a:p>
            </p:txBody>
          </p:sp>
          <p:sp>
            <p:nvSpPr>
              <p:cNvPr id="12360" name="AutoShape 6"/>
              <p:cNvSpPr>
                <a:spLocks noChangeArrowheads="1"/>
              </p:cNvSpPr>
              <p:nvPr/>
            </p:nvSpPr>
            <p:spPr bwMode="auto">
              <a:xfrm flipV="1">
                <a:off x="5350" y="391"/>
                <a:ext cx="206" cy="300"/>
              </a:xfrm>
              <a:prstGeom prst="rtTriangl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29" y="693"/>
              <a:ext cx="4567" cy="792"/>
              <a:chOff x="629" y="693"/>
              <a:chExt cx="4567" cy="792"/>
            </a:xfrm>
          </p:grpSpPr>
          <p:sp>
            <p:nvSpPr>
              <p:cNvPr id="12309" name="Rectangle 8"/>
              <p:cNvSpPr>
                <a:spLocks noChangeArrowheads="1"/>
              </p:cNvSpPr>
              <p:nvPr/>
            </p:nvSpPr>
            <p:spPr bwMode="auto">
              <a:xfrm>
                <a:off x="1326" y="700"/>
                <a:ext cx="39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0" name="Rectangle 9"/>
              <p:cNvSpPr>
                <a:spLocks noChangeArrowheads="1"/>
              </p:cNvSpPr>
              <p:nvPr/>
            </p:nvSpPr>
            <p:spPr bwMode="auto">
              <a:xfrm>
                <a:off x="1336" y="700"/>
                <a:ext cx="15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1" name="Freeform 10"/>
              <p:cNvSpPr>
                <a:spLocks noChangeArrowheads="1"/>
              </p:cNvSpPr>
              <p:nvPr/>
            </p:nvSpPr>
            <p:spPr bwMode="auto">
              <a:xfrm>
                <a:off x="1513" y="700"/>
                <a:ext cx="39" cy="363"/>
              </a:xfrm>
              <a:custGeom>
                <a:avLst/>
                <a:gdLst>
                  <a:gd name="T0" fmla="*/ 0 w 36"/>
                  <a:gd name="T1" fmla="*/ 0 h 427"/>
                  <a:gd name="T2" fmla="*/ 18 w 36"/>
                  <a:gd name="T3" fmla="*/ 0 h 427"/>
                  <a:gd name="T4" fmla="*/ 42 w 36"/>
                  <a:gd name="T5" fmla="*/ 0 h 427"/>
                  <a:gd name="T6" fmla="*/ 42 w 36"/>
                  <a:gd name="T7" fmla="*/ 37 h 427"/>
                  <a:gd name="T8" fmla="*/ 42 w 36"/>
                  <a:gd name="T9" fmla="*/ 76 h 427"/>
                  <a:gd name="T10" fmla="*/ 42 w 36"/>
                  <a:gd name="T11" fmla="*/ 115 h 427"/>
                  <a:gd name="T12" fmla="*/ 42 w 36"/>
                  <a:gd name="T13" fmla="*/ 153 h 427"/>
                  <a:gd name="T14" fmla="*/ 42 w 36"/>
                  <a:gd name="T15" fmla="*/ 192 h 427"/>
                  <a:gd name="T16" fmla="*/ 42 w 36"/>
                  <a:gd name="T17" fmla="*/ 231 h 427"/>
                  <a:gd name="T18" fmla="*/ 42 w 36"/>
                  <a:gd name="T19" fmla="*/ 270 h 427"/>
                  <a:gd name="T20" fmla="*/ 42 w 36"/>
                  <a:gd name="T21" fmla="*/ 309 h 427"/>
                  <a:gd name="T22" fmla="*/ 18 w 36"/>
                  <a:gd name="T23" fmla="*/ 309 h 427"/>
                  <a:gd name="T24" fmla="*/ 0 w 36"/>
                  <a:gd name="T25" fmla="*/ 309 h 427"/>
                  <a:gd name="T26" fmla="*/ 0 w 36"/>
                  <a:gd name="T27" fmla="*/ 270 h 427"/>
                  <a:gd name="T28" fmla="*/ 0 w 36"/>
                  <a:gd name="T29" fmla="*/ 231 h 427"/>
                  <a:gd name="T30" fmla="*/ 0 w 36"/>
                  <a:gd name="T31" fmla="*/ 192 h 427"/>
                  <a:gd name="T32" fmla="*/ 0 w 36"/>
                  <a:gd name="T33" fmla="*/ 153 h 427"/>
                  <a:gd name="T34" fmla="*/ 0 w 36"/>
                  <a:gd name="T35" fmla="*/ 115 h 427"/>
                  <a:gd name="T36" fmla="*/ 0 w 36"/>
                  <a:gd name="T37" fmla="*/ 76 h 427"/>
                  <a:gd name="T38" fmla="*/ 0 w 36"/>
                  <a:gd name="T39" fmla="*/ 37 h 427"/>
                  <a:gd name="T40" fmla="*/ 0 w 36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27"/>
                  <a:gd name="T65" fmla="*/ 36 w 36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27">
                    <a:moveTo>
                      <a:pt x="0" y="0"/>
                    </a:moveTo>
                    <a:lnTo>
                      <a:pt x="16" y="0"/>
                    </a:lnTo>
                    <a:lnTo>
                      <a:pt x="36" y="0"/>
                    </a:lnTo>
                    <a:lnTo>
                      <a:pt x="36" y="51"/>
                    </a:lnTo>
                    <a:lnTo>
                      <a:pt x="36" y="105"/>
                    </a:lnTo>
                    <a:lnTo>
                      <a:pt x="36" y="159"/>
                    </a:lnTo>
                    <a:lnTo>
                      <a:pt x="36" y="212"/>
                    </a:lnTo>
                    <a:lnTo>
                      <a:pt x="36" y="266"/>
                    </a:lnTo>
                    <a:lnTo>
                      <a:pt x="36" y="320"/>
                    </a:lnTo>
                    <a:lnTo>
                      <a:pt x="36" y="374"/>
                    </a:lnTo>
                    <a:lnTo>
                      <a:pt x="36" y="427"/>
                    </a:lnTo>
                    <a:lnTo>
                      <a:pt x="16" y="427"/>
                    </a:lnTo>
                    <a:lnTo>
                      <a:pt x="0" y="427"/>
                    </a:lnTo>
                    <a:lnTo>
                      <a:pt x="0" y="374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0" y="212"/>
                    </a:lnTo>
                    <a:lnTo>
                      <a:pt x="0" y="159"/>
                    </a:lnTo>
                    <a:lnTo>
                      <a:pt x="0" y="10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2" name="Freeform 11"/>
              <p:cNvSpPr>
                <a:spLocks noChangeArrowheads="1"/>
              </p:cNvSpPr>
              <p:nvPr/>
            </p:nvSpPr>
            <p:spPr bwMode="auto">
              <a:xfrm>
                <a:off x="1526" y="700"/>
                <a:ext cx="15" cy="363"/>
              </a:xfrm>
              <a:custGeom>
                <a:avLst/>
                <a:gdLst>
                  <a:gd name="T0" fmla="*/ 0 w 14"/>
                  <a:gd name="T1" fmla="*/ 0 h 427"/>
                  <a:gd name="T2" fmla="*/ 6 w 14"/>
                  <a:gd name="T3" fmla="*/ 0 h 427"/>
                  <a:gd name="T4" fmla="*/ 16 w 14"/>
                  <a:gd name="T5" fmla="*/ 0 h 427"/>
                  <a:gd name="T6" fmla="*/ 16 w 14"/>
                  <a:gd name="T7" fmla="*/ 37 h 427"/>
                  <a:gd name="T8" fmla="*/ 16 w 14"/>
                  <a:gd name="T9" fmla="*/ 76 h 427"/>
                  <a:gd name="T10" fmla="*/ 16 w 14"/>
                  <a:gd name="T11" fmla="*/ 115 h 427"/>
                  <a:gd name="T12" fmla="*/ 16 w 14"/>
                  <a:gd name="T13" fmla="*/ 153 h 427"/>
                  <a:gd name="T14" fmla="*/ 16 w 14"/>
                  <a:gd name="T15" fmla="*/ 192 h 427"/>
                  <a:gd name="T16" fmla="*/ 16 w 14"/>
                  <a:gd name="T17" fmla="*/ 231 h 427"/>
                  <a:gd name="T18" fmla="*/ 16 w 14"/>
                  <a:gd name="T19" fmla="*/ 270 h 427"/>
                  <a:gd name="T20" fmla="*/ 16 w 14"/>
                  <a:gd name="T21" fmla="*/ 309 h 427"/>
                  <a:gd name="T22" fmla="*/ 6 w 14"/>
                  <a:gd name="T23" fmla="*/ 309 h 427"/>
                  <a:gd name="T24" fmla="*/ 0 w 14"/>
                  <a:gd name="T25" fmla="*/ 309 h 427"/>
                  <a:gd name="T26" fmla="*/ 0 w 14"/>
                  <a:gd name="T27" fmla="*/ 270 h 427"/>
                  <a:gd name="T28" fmla="*/ 0 w 14"/>
                  <a:gd name="T29" fmla="*/ 231 h 427"/>
                  <a:gd name="T30" fmla="*/ 0 w 14"/>
                  <a:gd name="T31" fmla="*/ 192 h 427"/>
                  <a:gd name="T32" fmla="*/ 0 w 14"/>
                  <a:gd name="T33" fmla="*/ 153 h 427"/>
                  <a:gd name="T34" fmla="*/ 0 w 14"/>
                  <a:gd name="T35" fmla="*/ 115 h 427"/>
                  <a:gd name="T36" fmla="*/ 0 w 14"/>
                  <a:gd name="T37" fmla="*/ 76 h 427"/>
                  <a:gd name="T38" fmla="*/ 0 w 14"/>
                  <a:gd name="T39" fmla="*/ 37 h 427"/>
                  <a:gd name="T40" fmla="*/ 0 w 14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427"/>
                  <a:gd name="T65" fmla="*/ 14 w 14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427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51"/>
                    </a:lnTo>
                    <a:lnTo>
                      <a:pt x="14" y="105"/>
                    </a:lnTo>
                    <a:lnTo>
                      <a:pt x="14" y="159"/>
                    </a:lnTo>
                    <a:lnTo>
                      <a:pt x="14" y="212"/>
                    </a:lnTo>
                    <a:lnTo>
                      <a:pt x="14" y="266"/>
                    </a:lnTo>
                    <a:lnTo>
                      <a:pt x="14" y="320"/>
                    </a:lnTo>
                    <a:lnTo>
                      <a:pt x="14" y="374"/>
                    </a:lnTo>
                    <a:lnTo>
                      <a:pt x="14" y="427"/>
                    </a:lnTo>
                    <a:lnTo>
                      <a:pt x="6" y="427"/>
                    </a:lnTo>
                    <a:lnTo>
                      <a:pt x="0" y="427"/>
                    </a:lnTo>
                    <a:lnTo>
                      <a:pt x="0" y="374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0" y="212"/>
                    </a:lnTo>
                    <a:lnTo>
                      <a:pt x="0" y="159"/>
                    </a:lnTo>
                    <a:lnTo>
                      <a:pt x="0" y="10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3" name="Freeform 12"/>
              <p:cNvSpPr>
                <a:spLocks noChangeArrowheads="1"/>
              </p:cNvSpPr>
              <p:nvPr/>
            </p:nvSpPr>
            <p:spPr bwMode="auto">
              <a:xfrm>
                <a:off x="1699" y="700"/>
                <a:ext cx="39" cy="316"/>
              </a:xfrm>
              <a:custGeom>
                <a:avLst/>
                <a:gdLst>
                  <a:gd name="T0" fmla="*/ 0 w 36"/>
                  <a:gd name="T1" fmla="*/ 0 h 372"/>
                  <a:gd name="T2" fmla="*/ 22 w 36"/>
                  <a:gd name="T3" fmla="*/ 0 h 372"/>
                  <a:gd name="T4" fmla="*/ 42 w 36"/>
                  <a:gd name="T5" fmla="*/ 0 h 372"/>
                  <a:gd name="T6" fmla="*/ 42 w 36"/>
                  <a:gd name="T7" fmla="*/ 32 h 372"/>
                  <a:gd name="T8" fmla="*/ 42 w 36"/>
                  <a:gd name="T9" fmla="*/ 65 h 372"/>
                  <a:gd name="T10" fmla="*/ 42 w 36"/>
                  <a:gd name="T11" fmla="*/ 99 h 372"/>
                  <a:gd name="T12" fmla="*/ 42 w 36"/>
                  <a:gd name="T13" fmla="*/ 133 h 372"/>
                  <a:gd name="T14" fmla="*/ 42 w 36"/>
                  <a:gd name="T15" fmla="*/ 166 h 372"/>
                  <a:gd name="T16" fmla="*/ 42 w 36"/>
                  <a:gd name="T17" fmla="*/ 200 h 372"/>
                  <a:gd name="T18" fmla="*/ 42 w 36"/>
                  <a:gd name="T19" fmla="*/ 234 h 372"/>
                  <a:gd name="T20" fmla="*/ 42 w 36"/>
                  <a:gd name="T21" fmla="*/ 268 h 372"/>
                  <a:gd name="T22" fmla="*/ 22 w 36"/>
                  <a:gd name="T23" fmla="*/ 268 h 372"/>
                  <a:gd name="T24" fmla="*/ 0 w 36"/>
                  <a:gd name="T25" fmla="*/ 268 h 372"/>
                  <a:gd name="T26" fmla="*/ 0 w 36"/>
                  <a:gd name="T27" fmla="*/ 234 h 372"/>
                  <a:gd name="T28" fmla="*/ 0 w 36"/>
                  <a:gd name="T29" fmla="*/ 200 h 372"/>
                  <a:gd name="T30" fmla="*/ 0 w 36"/>
                  <a:gd name="T31" fmla="*/ 166 h 372"/>
                  <a:gd name="T32" fmla="*/ 0 w 36"/>
                  <a:gd name="T33" fmla="*/ 133 h 372"/>
                  <a:gd name="T34" fmla="*/ 0 w 36"/>
                  <a:gd name="T35" fmla="*/ 99 h 372"/>
                  <a:gd name="T36" fmla="*/ 0 w 36"/>
                  <a:gd name="T37" fmla="*/ 65 h 372"/>
                  <a:gd name="T38" fmla="*/ 0 w 36"/>
                  <a:gd name="T39" fmla="*/ 32 h 372"/>
                  <a:gd name="T40" fmla="*/ 0 w 36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72"/>
                  <a:gd name="T65" fmla="*/ 36 w 36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72">
                    <a:moveTo>
                      <a:pt x="0" y="0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6" y="45"/>
                    </a:lnTo>
                    <a:lnTo>
                      <a:pt x="36" y="91"/>
                    </a:lnTo>
                    <a:lnTo>
                      <a:pt x="36" y="137"/>
                    </a:lnTo>
                    <a:lnTo>
                      <a:pt x="36" y="185"/>
                    </a:lnTo>
                    <a:lnTo>
                      <a:pt x="36" y="230"/>
                    </a:lnTo>
                    <a:lnTo>
                      <a:pt x="36" y="278"/>
                    </a:lnTo>
                    <a:lnTo>
                      <a:pt x="36" y="324"/>
                    </a:lnTo>
                    <a:lnTo>
                      <a:pt x="36" y="372"/>
                    </a:lnTo>
                    <a:lnTo>
                      <a:pt x="18" y="372"/>
                    </a:lnTo>
                    <a:lnTo>
                      <a:pt x="0" y="372"/>
                    </a:lnTo>
                    <a:lnTo>
                      <a:pt x="0" y="324"/>
                    </a:lnTo>
                    <a:lnTo>
                      <a:pt x="0" y="278"/>
                    </a:lnTo>
                    <a:lnTo>
                      <a:pt x="0" y="230"/>
                    </a:lnTo>
                    <a:lnTo>
                      <a:pt x="0" y="185"/>
                    </a:lnTo>
                    <a:lnTo>
                      <a:pt x="0" y="137"/>
                    </a:lnTo>
                    <a:lnTo>
                      <a:pt x="0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4" name="Freeform 13"/>
              <p:cNvSpPr>
                <a:spLocks noChangeArrowheads="1"/>
              </p:cNvSpPr>
              <p:nvPr/>
            </p:nvSpPr>
            <p:spPr bwMode="auto">
              <a:xfrm>
                <a:off x="1711" y="700"/>
                <a:ext cx="16" cy="316"/>
              </a:xfrm>
              <a:custGeom>
                <a:avLst/>
                <a:gdLst>
                  <a:gd name="T0" fmla="*/ 0 w 14"/>
                  <a:gd name="T1" fmla="*/ 0 h 372"/>
                  <a:gd name="T2" fmla="*/ 8 w 14"/>
                  <a:gd name="T3" fmla="*/ 0 h 372"/>
                  <a:gd name="T4" fmla="*/ 18 w 14"/>
                  <a:gd name="T5" fmla="*/ 0 h 372"/>
                  <a:gd name="T6" fmla="*/ 18 w 14"/>
                  <a:gd name="T7" fmla="*/ 32 h 372"/>
                  <a:gd name="T8" fmla="*/ 18 w 14"/>
                  <a:gd name="T9" fmla="*/ 65 h 372"/>
                  <a:gd name="T10" fmla="*/ 18 w 14"/>
                  <a:gd name="T11" fmla="*/ 99 h 372"/>
                  <a:gd name="T12" fmla="*/ 18 w 14"/>
                  <a:gd name="T13" fmla="*/ 133 h 372"/>
                  <a:gd name="T14" fmla="*/ 18 w 14"/>
                  <a:gd name="T15" fmla="*/ 166 h 372"/>
                  <a:gd name="T16" fmla="*/ 18 w 14"/>
                  <a:gd name="T17" fmla="*/ 200 h 372"/>
                  <a:gd name="T18" fmla="*/ 18 w 14"/>
                  <a:gd name="T19" fmla="*/ 234 h 372"/>
                  <a:gd name="T20" fmla="*/ 18 w 14"/>
                  <a:gd name="T21" fmla="*/ 268 h 372"/>
                  <a:gd name="T22" fmla="*/ 8 w 14"/>
                  <a:gd name="T23" fmla="*/ 268 h 372"/>
                  <a:gd name="T24" fmla="*/ 0 w 14"/>
                  <a:gd name="T25" fmla="*/ 268 h 372"/>
                  <a:gd name="T26" fmla="*/ 0 w 14"/>
                  <a:gd name="T27" fmla="*/ 234 h 372"/>
                  <a:gd name="T28" fmla="*/ 0 w 14"/>
                  <a:gd name="T29" fmla="*/ 200 h 372"/>
                  <a:gd name="T30" fmla="*/ 0 w 14"/>
                  <a:gd name="T31" fmla="*/ 166 h 372"/>
                  <a:gd name="T32" fmla="*/ 0 w 14"/>
                  <a:gd name="T33" fmla="*/ 133 h 372"/>
                  <a:gd name="T34" fmla="*/ 0 w 14"/>
                  <a:gd name="T35" fmla="*/ 99 h 372"/>
                  <a:gd name="T36" fmla="*/ 0 w 14"/>
                  <a:gd name="T37" fmla="*/ 65 h 372"/>
                  <a:gd name="T38" fmla="*/ 0 w 14"/>
                  <a:gd name="T39" fmla="*/ 32 h 372"/>
                  <a:gd name="T40" fmla="*/ 0 w 14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2"/>
                  <a:gd name="T65" fmla="*/ 14 w 14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2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45"/>
                    </a:lnTo>
                    <a:lnTo>
                      <a:pt x="14" y="91"/>
                    </a:lnTo>
                    <a:lnTo>
                      <a:pt x="14" y="137"/>
                    </a:lnTo>
                    <a:lnTo>
                      <a:pt x="14" y="185"/>
                    </a:lnTo>
                    <a:lnTo>
                      <a:pt x="14" y="230"/>
                    </a:lnTo>
                    <a:lnTo>
                      <a:pt x="14" y="278"/>
                    </a:lnTo>
                    <a:lnTo>
                      <a:pt x="14" y="324"/>
                    </a:lnTo>
                    <a:lnTo>
                      <a:pt x="14" y="372"/>
                    </a:lnTo>
                    <a:lnTo>
                      <a:pt x="6" y="372"/>
                    </a:lnTo>
                    <a:lnTo>
                      <a:pt x="0" y="372"/>
                    </a:lnTo>
                    <a:lnTo>
                      <a:pt x="0" y="324"/>
                    </a:lnTo>
                    <a:lnTo>
                      <a:pt x="0" y="278"/>
                    </a:lnTo>
                    <a:lnTo>
                      <a:pt x="0" y="230"/>
                    </a:lnTo>
                    <a:lnTo>
                      <a:pt x="0" y="185"/>
                    </a:lnTo>
                    <a:lnTo>
                      <a:pt x="0" y="137"/>
                    </a:lnTo>
                    <a:lnTo>
                      <a:pt x="0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5" name="Freeform 14"/>
              <p:cNvSpPr>
                <a:spLocks noChangeArrowheads="1"/>
              </p:cNvSpPr>
              <p:nvPr/>
            </p:nvSpPr>
            <p:spPr bwMode="auto">
              <a:xfrm>
                <a:off x="1889" y="700"/>
                <a:ext cx="39" cy="266"/>
              </a:xfrm>
              <a:custGeom>
                <a:avLst/>
                <a:gdLst>
                  <a:gd name="T0" fmla="*/ 0 w 36"/>
                  <a:gd name="T1" fmla="*/ 0 h 314"/>
                  <a:gd name="T2" fmla="*/ 18 w 36"/>
                  <a:gd name="T3" fmla="*/ 0 h 314"/>
                  <a:gd name="T4" fmla="*/ 42 w 36"/>
                  <a:gd name="T5" fmla="*/ 0 h 314"/>
                  <a:gd name="T6" fmla="*/ 42 w 36"/>
                  <a:gd name="T7" fmla="*/ 26 h 314"/>
                  <a:gd name="T8" fmla="*/ 42 w 36"/>
                  <a:gd name="T9" fmla="*/ 55 h 314"/>
                  <a:gd name="T10" fmla="*/ 42 w 36"/>
                  <a:gd name="T11" fmla="*/ 84 h 314"/>
                  <a:gd name="T12" fmla="*/ 42 w 36"/>
                  <a:gd name="T13" fmla="*/ 113 h 314"/>
                  <a:gd name="T14" fmla="*/ 42 w 36"/>
                  <a:gd name="T15" fmla="*/ 140 h 314"/>
                  <a:gd name="T16" fmla="*/ 42 w 36"/>
                  <a:gd name="T17" fmla="*/ 168 h 314"/>
                  <a:gd name="T18" fmla="*/ 42 w 36"/>
                  <a:gd name="T19" fmla="*/ 197 h 314"/>
                  <a:gd name="T20" fmla="*/ 42 w 36"/>
                  <a:gd name="T21" fmla="*/ 225 h 314"/>
                  <a:gd name="T22" fmla="*/ 18 w 36"/>
                  <a:gd name="T23" fmla="*/ 225 h 314"/>
                  <a:gd name="T24" fmla="*/ 0 w 36"/>
                  <a:gd name="T25" fmla="*/ 225 h 314"/>
                  <a:gd name="T26" fmla="*/ 0 w 36"/>
                  <a:gd name="T27" fmla="*/ 197 h 314"/>
                  <a:gd name="T28" fmla="*/ 0 w 36"/>
                  <a:gd name="T29" fmla="*/ 168 h 314"/>
                  <a:gd name="T30" fmla="*/ 0 w 36"/>
                  <a:gd name="T31" fmla="*/ 140 h 314"/>
                  <a:gd name="T32" fmla="*/ 0 w 36"/>
                  <a:gd name="T33" fmla="*/ 113 h 314"/>
                  <a:gd name="T34" fmla="*/ 0 w 36"/>
                  <a:gd name="T35" fmla="*/ 84 h 314"/>
                  <a:gd name="T36" fmla="*/ 0 w 36"/>
                  <a:gd name="T37" fmla="*/ 55 h 314"/>
                  <a:gd name="T38" fmla="*/ 0 w 36"/>
                  <a:gd name="T39" fmla="*/ 26 h 314"/>
                  <a:gd name="T40" fmla="*/ 0 w 36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14"/>
                  <a:gd name="T65" fmla="*/ 36 w 36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14">
                    <a:moveTo>
                      <a:pt x="0" y="0"/>
                    </a:moveTo>
                    <a:lnTo>
                      <a:pt x="16" y="0"/>
                    </a:lnTo>
                    <a:lnTo>
                      <a:pt x="36" y="0"/>
                    </a:lnTo>
                    <a:lnTo>
                      <a:pt x="36" y="3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36" y="157"/>
                    </a:lnTo>
                    <a:lnTo>
                      <a:pt x="36" y="195"/>
                    </a:lnTo>
                    <a:lnTo>
                      <a:pt x="36" y="234"/>
                    </a:lnTo>
                    <a:lnTo>
                      <a:pt x="36" y="274"/>
                    </a:lnTo>
                    <a:lnTo>
                      <a:pt x="36" y="314"/>
                    </a:lnTo>
                    <a:lnTo>
                      <a:pt x="16" y="314"/>
                    </a:lnTo>
                    <a:lnTo>
                      <a:pt x="0" y="314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0" y="157"/>
                    </a:lnTo>
                    <a:lnTo>
                      <a:pt x="0" y="117"/>
                    </a:lnTo>
                    <a:lnTo>
                      <a:pt x="0" y="7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6" name="Freeform 15"/>
              <p:cNvSpPr>
                <a:spLocks noChangeArrowheads="1"/>
              </p:cNvSpPr>
              <p:nvPr/>
            </p:nvSpPr>
            <p:spPr bwMode="auto">
              <a:xfrm>
                <a:off x="1899" y="700"/>
                <a:ext cx="16" cy="266"/>
              </a:xfrm>
              <a:custGeom>
                <a:avLst/>
                <a:gdLst>
                  <a:gd name="T0" fmla="*/ 0 w 14"/>
                  <a:gd name="T1" fmla="*/ 0 h 314"/>
                  <a:gd name="T2" fmla="*/ 8 w 14"/>
                  <a:gd name="T3" fmla="*/ 0 h 314"/>
                  <a:gd name="T4" fmla="*/ 18 w 14"/>
                  <a:gd name="T5" fmla="*/ 0 h 314"/>
                  <a:gd name="T6" fmla="*/ 18 w 14"/>
                  <a:gd name="T7" fmla="*/ 26 h 314"/>
                  <a:gd name="T8" fmla="*/ 18 w 14"/>
                  <a:gd name="T9" fmla="*/ 55 h 314"/>
                  <a:gd name="T10" fmla="*/ 18 w 14"/>
                  <a:gd name="T11" fmla="*/ 84 h 314"/>
                  <a:gd name="T12" fmla="*/ 18 w 14"/>
                  <a:gd name="T13" fmla="*/ 113 h 314"/>
                  <a:gd name="T14" fmla="*/ 18 w 14"/>
                  <a:gd name="T15" fmla="*/ 140 h 314"/>
                  <a:gd name="T16" fmla="*/ 18 w 14"/>
                  <a:gd name="T17" fmla="*/ 168 h 314"/>
                  <a:gd name="T18" fmla="*/ 18 w 14"/>
                  <a:gd name="T19" fmla="*/ 197 h 314"/>
                  <a:gd name="T20" fmla="*/ 18 w 14"/>
                  <a:gd name="T21" fmla="*/ 225 h 314"/>
                  <a:gd name="T22" fmla="*/ 8 w 14"/>
                  <a:gd name="T23" fmla="*/ 225 h 314"/>
                  <a:gd name="T24" fmla="*/ 0 w 14"/>
                  <a:gd name="T25" fmla="*/ 225 h 314"/>
                  <a:gd name="T26" fmla="*/ 0 w 14"/>
                  <a:gd name="T27" fmla="*/ 197 h 314"/>
                  <a:gd name="T28" fmla="*/ 0 w 14"/>
                  <a:gd name="T29" fmla="*/ 168 h 314"/>
                  <a:gd name="T30" fmla="*/ 0 w 14"/>
                  <a:gd name="T31" fmla="*/ 140 h 314"/>
                  <a:gd name="T32" fmla="*/ 0 w 14"/>
                  <a:gd name="T33" fmla="*/ 113 h 314"/>
                  <a:gd name="T34" fmla="*/ 0 w 14"/>
                  <a:gd name="T35" fmla="*/ 84 h 314"/>
                  <a:gd name="T36" fmla="*/ 0 w 14"/>
                  <a:gd name="T37" fmla="*/ 55 h 314"/>
                  <a:gd name="T38" fmla="*/ 0 w 14"/>
                  <a:gd name="T39" fmla="*/ 26 h 314"/>
                  <a:gd name="T40" fmla="*/ 0 w 14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4"/>
                  <a:gd name="T65" fmla="*/ 14 w 14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37"/>
                    </a:lnTo>
                    <a:lnTo>
                      <a:pt x="14" y="77"/>
                    </a:lnTo>
                    <a:lnTo>
                      <a:pt x="14" y="117"/>
                    </a:lnTo>
                    <a:lnTo>
                      <a:pt x="14" y="157"/>
                    </a:lnTo>
                    <a:lnTo>
                      <a:pt x="14" y="195"/>
                    </a:lnTo>
                    <a:lnTo>
                      <a:pt x="14" y="234"/>
                    </a:lnTo>
                    <a:lnTo>
                      <a:pt x="14" y="274"/>
                    </a:lnTo>
                    <a:lnTo>
                      <a:pt x="14" y="314"/>
                    </a:lnTo>
                    <a:lnTo>
                      <a:pt x="6" y="314"/>
                    </a:lnTo>
                    <a:lnTo>
                      <a:pt x="0" y="314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0" y="157"/>
                    </a:lnTo>
                    <a:lnTo>
                      <a:pt x="0" y="117"/>
                    </a:lnTo>
                    <a:lnTo>
                      <a:pt x="0" y="7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7" name="Freeform 16"/>
              <p:cNvSpPr>
                <a:spLocks noChangeArrowheads="1"/>
              </p:cNvSpPr>
              <p:nvPr/>
            </p:nvSpPr>
            <p:spPr bwMode="auto">
              <a:xfrm>
                <a:off x="2074" y="700"/>
                <a:ext cx="41" cy="219"/>
              </a:xfrm>
              <a:custGeom>
                <a:avLst/>
                <a:gdLst>
                  <a:gd name="T0" fmla="*/ 0 w 38"/>
                  <a:gd name="T1" fmla="*/ 0 h 258"/>
                  <a:gd name="T2" fmla="*/ 21 w 38"/>
                  <a:gd name="T3" fmla="*/ 0 h 258"/>
                  <a:gd name="T4" fmla="*/ 44 w 38"/>
                  <a:gd name="T5" fmla="*/ 0 h 258"/>
                  <a:gd name="T6" fmla="*/ 44 w 38"/>
                  <a:gd name="T7" fmla="*/ 21 h 258"/>
                  <a:gd name="T8" fmla="*/ 44 w 38"/>
                  <a:gd name="T9" fmla="*/ 45 h 258"/>
                  <a:gd name="T10" fmla="*/ 44 w 38"/>
                  <a:gd name="T11" fmla="*/ 69 h 258"/>
                  <a:gd name="T12" fmla="*/ 44 w 38"/>
                  <a:gd name="T13" fmla="*/ 93 h 258"/>
                  <a:gd name="T14" fmla="*/ 44 w 38"/>
                  <a:gd name="T15" fmla="*/ 116 h 258"/>
                  <a:gd name="T16" fmla="*/ 44 w 38"/>
                  <a:gd name="T17" fmla="*/ 139 h 258"/>
                  <a:gd name="T18" fmla="*/ 44 w 38"/>
                  <a:gd name="T19" fmla="*/ 161 h 258"/>
                  <a:gd name="T20" fmla="*/ 44 w 38"/>
                  <a:gd name="T21" fmla="*/ 186 h 258"/>
                  <a:gd name="T22" fmla="*/ 21 w 38"/>
                  <a:gd name="T23" fmla="*/ 186 h 258"/>
                  <a:gd name="T24" fmla="*/ 0 w 38"/>
                  <a:gd name="T25" fmla="*/ 186 h 258"/>
                  <a:gd name="T26" fmla="*/ 0 w 38"/>
                  <a:gd name="T27" fmla="*/ 161 h 258"/>
                  <a:gd name="T28" fmla="*/ 0 w 38"/>
                  <a:gd name="T29" fmla="*/ 139 h 258"/>
                  <a:gd name="T30" fmla="*/ 0 w 38"/>
                  <a:gd name="T31" fmla="*/ 116 h 258"/>
                  <a:gd name="T32" fmla="*/ 0 w 38"/>
                  <a:gd name="T33" fmla="*/ 93 h 258"/>
                  <a:gd name="T34" fmla="*/ 0 w 38"/>
                  <a:gd name="T35" fmla="*/ 69 h 258"/>
                  <a:gd name="T36" fmla="*/ 0 w 38"/>
                  <a:gd name="T37" fmla="*/ 45 h 258"/>
                  <a:gd name="T38" fmla="*/ 0 w 38"/>
                  <a:gd name="T39" fmla="*/ 21 h 258"/>
                  <a:gd name="T40" fmla="*/ 0 w 38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258"/>
                  <a:gd name="T65" fmla="*/ 38 w 38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258">
                    <a:moveTo>
                      <a:pt x="0" y="0"/>
                    </a:moveTo>
                    <a:lnTo>
                      <a:pt x="18" y="0"/>
                    </a:lnTo>
                    <a:lnTo>
                      <a:pt x="38" y="0"/>
                    </a:lnTo>
                    <a:lnTo>
                      <a:pt x="38" y="29"/>
                    </a:lnTo>
                    <a:lnTo>
                      <a:pt x="38" y="63"/>
                    </a:lnTo>
                    <a:lnTo>
                      <a:pt x="38" y="95"/>
                    </a:lnTo>
                    <a:lnTo>
                      <a:pt x="38" y="129"/>
                    </a:lnTo>
                    <a:lnTo>
                      <a:pt x="38" y="161"/>
                    </a:lnTo>
                    <a:lnTo>
                      <a:pt x="38" y="193"/>
                    </a:lnTo>
                    <a:lnTo>
                      <a:pt x="38" y="224"/>
                    </a:lnTo>
                    <a:lnTo>
                      <a:pt x="38" y="258"/>
                    </a:lnTo>
                    <a:lnTo>
                      <a:pt x="18" y="258"/>
                    </a:lnTo>
                    <a:lnTo>
                      <a:pt x="0" y="258"/>
                    </a:lnTo>
                    <a:lnTo>
                      <a:pt x="0" y="224"/>
                    </a:lnTo>
                    <a:lnTo>
                      <a:pt x="0" y="193"/>
                    </a:lnTo>
                    <a:lnTo>
                      <a:pt x="0" y="161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8" name="Freeform 17"/>
              <p:cNvSpPr>
                <a:spLocks noChangeArrowheads="1"/>
              </p:cNvSpPr>
              <p:nvPr/>
            </p:nvSpPr>
            <p:spPr bwMode="auto">
              <a:xfrm>
                <a:off x="2089" y="700"/>
                <a:ext cx="15" cy="219"/>
              </a:xfrm>
              <a:custGeom>
                <a:avLst/>
                <a:gdLst>
                  <a:gd name="T0" fmla="*/ 0 w 14"/>
                  <a:gd name="T1" fmla="*/ 0 h 258"/>
                  <a:gd name="T2" fmla="*/ 4 w 14"/>
                  <a:gd name="T3" fmla="*/ 0 h 258"/>
                  <a:gd name="T4" fmla="*/ 16 w 14"/>
                  <a:gd name="T5" fmla="*/ 0 h 258"/>
                  <a:gd name="T6" fmla="*/ 16 w 14"/>
                  <a:gd name="T7" fmla="*/ 21 h 258"/>
                  <a:gd name="T8" fmla="*/ 16 w 14"/>
                  <a:gd name="T9" fmla="*/ 45 h 258"/>
                  <a:gd name="T10" fmla="*/ 16 w 14"/>
                  <a:gd name="T11" fmla="*/ 69 h 258"/>
                  <a:gd name="T12" fmla="*/ 16 w 14"/>
                  <a:gd name="T13" fmla="*/ 93 h 258"/>
                  <a:gd name="T14" fmla="*/ 16 w 14"/>
                  <a:gd name="T15" fmla="*/ 116 h 258"/>
                  <a:gd name="T16" fmla="*/ 16 w 14"/>
                  <a:gd name="T17" fmla="*/ 139 h 258"/>
                  <a:gd name="T18" fmla="*/ 16 w 14"/>
                  <a:gd name="T19" fmla="*/ 161 h 258"/>
                  <a:gd name="T20" fmla="*/ 16 w 14"/>
                  <a:gd name="T21" fmla="*/ 186 h 258"/>
                  <a:gd name="T22" fmla="*/ 4 w 14"/>
                  <a:gd name="T23" fmla="*/ 186 h 258"/>
                  <a:gd name="T24" fmla="*/ 0 w 14"/>
                  <a:gd name="T25" fmla="*/ 186 h 258"/>
                  <a:gd name="T26" fmla="*/ 0 w 14"/>
                  <a:gd name="T27" fmla="*/ 161 h 258"/>
                  <a:gd name="T28" fmla="*/ 0 w 14"/>
                  <a:gd name="T29" fmla="*/ 139 h 258"/>
                  <a:gd name="T30" fmla="*/ 0 w 14"/>
                  <a:gd name="T31" fmla="*/ 116 h 258"/>
                  <a:gd name="T32" fmla="*/ 0 w 14"/>
                  <a:gd name="T33" fmla="*/ 93 h 258"/>
                  <a:gd name="T34" fmla="*/ 0 w 14"/>
                  <a:gd name="T35" fmla="*/ 69 h 258"/>
                  <a:gd name="T36" fmla="*/ 0 w 14"/>
                  <a:gd name="T37" fmla="*/ 45 h 258"/>
                  <a:gd name="T38" fmla="*/ 0 w 14"/>
                  <a:gd name="T39" fmla="*/ 21 h 258"/>
                  <a:gd name="T40" fmla="*/ 0 w 14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58"/>
                  <a:gd name="T65" fmla="*/ 14 w 14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58">
                    <a:moveTo>
                      <a:pt x="0" y="0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14" y="29"/>
                    </a:lnTo>
                    <a:lnTo>
                      <a:pt x="14" y="63"/>
                    </a:lnTo>
                    <a:lnTo>
                      <a:pt x="14" y="95"/>
                    </a:lnTo>
                    <a:lnTo>
                      <a:pt x="14" y="129"/>
                    </a:lnTo>
                    <a:lnTo>
                      <a:pt x="14" y="161"/>
                    </a:lnTo>
                    <a:lnTo>
                      <a:pt x="14" y="193"/>
                    </a:lnTo>
                    <a:lnTo>
                      <a:pt x="14" y="224"/>
                    </a:lnTo>
                    <a:lnTo>
                      <a:pt x="14" y="258"/>
                    </a:lnTo>
                    <a:lnTo>
                      <a:pt x="4" y="258"/>
                    </a:lnTo>
                    <a:lnTo>
                      <a:pt x="0" y="258"/>
                    </a:lnTo>
                    <a:lnTo>
                      <a:pt x="0" y="224"/>
                    </a:lnTo>
                    <a:lnTo>
                      <a:pt x="0" y="193"/>
                    </a:lnTo>
                    <a:lnTo>
                      <a:pt x="0" y="161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19" name="Rectangle 18"/>
              <p:cNvSpPr>
                <a:spLocks noChangeArrowheads="1"/>
              </p:cNvSpPr>
              <p:nvPr/>
            </p:nvSpPr>
            <p:spPr bwMode="auto">
              <a:xfrm>
                <a:off x="2261" y="700"/>
                <a:ext cx="39" cy="174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0" name="Rectangle 19"/>
              <p:cNvSpPr>
                <a:spLocks noChangeArrowheads="1"/>
              </p:cNvSpPr>
              <p:nvPr/>
            </p:nvSpPr>
            <p:spPr bwMode="auto">
              <a:xfrm>
                <a:off x="2274" y="700"/>
                <a:ext cx="16" cy="174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1" name="Rectangle 20"/>
              <p:cNvSpPr>
                <a:spLocks noChangeArrowheads="1"/>
              </p:cNvSpPr>
              <p:nvPr/>
            </p:nvSpPr>
            <p:spPr bwMode="auto">
              <a:xfrm>
                <a:off x="4463" y="700"/>
                <a:ext cx="39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2" name="Rectangle 21"/>
              <p:cNvSpPr>
                <a:spLocks noChangeArrowheads="1"/>
              </p:cNvSpPr>
              <p:nvPr/>
            </p:nvSpPr>
            <p:spPr bwMode="auto">
              <a:xfrm>
                <a:off x="4476" y="700"/>
                <a:ext cx="12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3" name="Freeform 22"/>
              <p:cNvSpPr>
                <a:spLocks noChangeArrowheads="1"/>
              </p:cNvSpPr>
              <p:nvPr/>
            </p:nvSpPr>
            <p:spPr bwMode="auto">
              <a:xfrm>
                <a:off x="4275" y="700"/>
                <a:ext cx="39" cy="363"/>
              </a:xfrm>
              <a:custGeom>
                <a:avLst/>
                <a:gdLst>
                  <a:gd name="T0" fmla="*/ 42 w 36"/>
                  <a:gd name="T1" fmla="*/ 0 h 427"/>
                  <a:gd name="T2" fmla="*/ 22 w 36"/>
                  <a:gd name="T3" fmla="*/ 0 h 427"/>
                  <a:gd name="T4" fmla="*/ 0 w 36"/>
                  <a:gd name="T5" fmla="*/ 0 h 427"/>
                  <a:gd name="T6" fmla="*/ 0 w 36"/>
                  <a:gd name="T7" fmla="*/ 37 h 427"/>
                  <a:gd name="T8" fmla="*/ 0 w 36"/>
                  <a:gd name="T9" fmla="*/ 76 h 427"/>
                  <a:gd name="T10" fmla="*/ 0 w 36"/>
                  <a:gd name="T11" fmla="*/ 115 h 427"/>
                  <a:gd name="T12" fmla="*/ 0 w 36"/>
                  <a:gd name="T13" fmla="*/ 153 h 427"/>
                  <a:gd name="T14" fmla="*/ 0 w 36"/>
                  <a:gd name="T15" fmla="*/ 192 h 427"/>
                  <a:gd name="T16" fmla="*/ 0 w 36"/>
                  <a:gd name="T17" fmla="*/ 231 h 427"/>
                  <a:gd name="T18" fmla="*/ 0 w 36"/>
                  <a:gd name="T19" fmla="*/ 270 h 427"/>
                  <a:gd name="T20" fmla="*/ 0 w 36"/>
                  <a:gd name="T21" fmla="*/ 309 h 427"/>
                  <a:gd name="T22" fmla="*/ 22 w 36"/>
                  <a:gd name="T23" fmla="*/ 309 h 427"/>
                  <a:gd name="T24" fmla="*/ 42 w 36"/>
                  <a:gd name="T25" fmla="*/ 309 h 427"/>
                  <a:gd name="T26" fmla="*/ 42 w 36"/>
                  <a:gd name="T27" fmla="*/ 270 h 427"/>
                  <a:gd name="T28" fmla="*/ 42 w 36"/>
                  <a:gd name="T29" fmla="*/ 231 h 427"/>
                  <a:gd name="T30" fmla="*/ 42 w 36"/>
                  <a:gd name="T31" fmla="*/ 192 h 427"/>
                  <a:gd name="T32" fmla="*/ 42 w 36"/>
                  <a:gd name="T33" fmla="*/ 153 h 427"/>
                  <a:gd name="T34" fmla="*/ 42 w 36"/>
                  <a:gd name="T35" fmla="*/ 115 h 427"/>
                  <a:gd name="T36" fmla="*/ 42 w 36"/>
                  <a:gd name="T37" fmla="*/ 76 h 427"/>
                  <a:gd name="T38" fmla="*/ 42 w 36"/>
                  <a:gd name="T39" fmla="*/ 37 h 427"/>
                  <a:gd name="T40" fmla="*/ 42 w 36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27"/>
                  <a:gd name="T65" fmla="*/ 36 w 36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27">
                    <a:moveTo>
                      <a:pt x="36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0" y="159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0" y="320"/>
                    </a:lnTo>
                    <a:lnTo>
                      <a:pt x="0" y="374"/>
                    </a:lnTo>
                    <a:lnTo>
                      <a:pt x="0" y="427"/>
                    </a:lnTo>
                    <a:lnTo>
                      <a:pt x="18" y="427"/>
                    </a:lnTo>
                    <a:lnTo>
                      <a:pt x="36" y="427"/>
                    </a:lnTo>
                    <a:lnTo>
                      <a:pt x="36" y="374"/>
                    </a:lnTo>
                    <a:lnTo>
                      <a:pt x="36" y="320"/>
                    </a:lnTo>
                    <a:lnTo>
                      <a:pt x="36" y="266"/>
                    </a:lnTo>
                    <a:lnTo>
                      <a:pt x="36" y="212"/>
                    </a:lnTo>
                    <a:lnTo>
                      <a:pt x="36" y="159"/>
                    </a:lnTo>
                    <a:lnTo>
                      <a:pt x="36" y="105"/>
                    </a:lnTo>
                    <a:lnTo>
                      <a:pt x="36" y="5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4" name="Freeform 23"/>
              <p:cNvSpPr>
                <a:spLocks noChangeArrowheads="1"/>
              </p:cNvSpPr>
              <p:nvPr/>
            </p:nvSpPr>
            <p:spPr bwMode="auto">
              <a:xfrm>
                <a:off x="4286" y="700"/>
                <a:ext cx="16" cy="363"/>
              </a:xfrm>
              <a:custGeom>
                <a:avLst/>
                <a:gdLst>
                  <a:gd name="T0" fmla="*/ 18 w 14"/>
                  <a:gd name="T1" fmla="*/ 0 h 427"/>
                  <a:gd name="T2" fmla="*/ 10 w 14"/>
                  <a:gd name="T3" fmla="*/ 0 h 427"/>
                  <a:gd name="T4" fmla="*/ 0 w 14"/>
                  <a:gd name="T5" fmla="*/ 0 h 427"/>
                  <a:gd name="T6" fmla="*/ 0 w 14"/>
                  <a:gd name="T7" fmla="*/ 37 h 427"/>
                  <a:gd name="T8" fmla="*/ 0 w 14"/>
                  <a:gd name="T9" fmla="*/ 76 h 427"/>
                  <a:gd name="T10" fmla="*/ 0 w 14"/>
                  <a:gd name="T11" fmla="*/ 115 h 427"/>
                  <a:gd name="T12" fmla="*/ 0 w 14"/>
                  <a:gd name="T13" fmla="*/ 153 h 427"/>
                  <a:gd name="T14" fmla="*/ 0 w 14"/>
                  <a:gd name="T15" fmla="*/ 192 h 427"/>
                  <a:gd name="T16" fmla="*/ 0 w 14"/>
                  <a:gd name="T17" fmla="*/ 231 h 427"/>
                  <a:gd name="T18" fmla="*/ 0 w 14"/>
                  <a:gd name="T19" fmla="*/ 270 h 427"/>
                  <a:gd name="T20" fmla="*/ 0 w 14"/>
                  <a:gd name="T21" fmla="*/ 309 h 427"/>
                  <a:gd name="T22" fmla="*/ 10 w 14"/>
                  <a:gd name="T23" fmla="*/ 309 h 427"/>
                  <a:gd name="T24" fmla="*/ 18 w 14"/>
                  <a:gd name="T25" fmla="*/ 309 h 427"/>
                  <a:gd name="T26" fmla="*/ 18 w 14"/>
                  <a:gd name="T27" fmla="*/ 270 h 427"/>
                  <a:gd name="T28" fmla="*/ 18 w 14"/>
                  <a:gd name="T29" fmla="*/ 231 h 427"/>
                  <a:gd name="T30" fmla="*/ 18 w 14"/>
                  <a:gd name="T31" fmla="*/ 192 h 427"/>
                  <a:gd name="T32" fmla="*/ 18 w 14"/>
                  <a:gd name="T33" fmla="*/ 153 h 427"/>
                  <a:gd name="T34" fmla="*/ 18 w 14"/>
                  <a:gd name="T35" fmla="*/ 115 h 427"/>
                  <a:gd name="T36" fmla="*/ 18 w 14"/>
                  <a:gd name="T37" fmla="*/ 76 h 427"/>
                  <a:gd name="T38" fmla="*/ 18 w 14"/>
                  <a:gd name="T39" fmla="*/ 37 h 427"/>
                  <a:gd name="T40" fmla="*/ 18 w 14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427"/>
                  <a:gd name="T65" fmla="*/ 14 w 14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427">
                    <a:moveTo>
                      <a:pt x="14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0" y="159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0" y="320"/>
                    </a:lnTo>
                    <a:lnTo>
                      <a:pt x="0" y="374"/>
                    </a:lnTo>
                    <a:lnTo>
                      <a:pt x="0" y="427"/>
                    </a:lnTo>
                    <a:lnTo>
                      <a:pt x="8" y="427"/>
                    </a:lnTo>
                    <a:lnTo>
                      <a:pt x="14" y="427"/>
                    </a:lnTo>
                    <a:lnTo>
                      <a:pt x="14" y="374"/>
                    </a:lnTo>
                    <a:lnTo>
                      <a:pt x="14" y="320"/>
                    </a:lnTo>
                    <a:lnTo>
                      <a:pt x="14" y="266"/>
                    </a:lnTo>
                    <a:lnTo>
                      <a:pt x="14" y="212"/>
                    </a:lnTo>
                    <a:lnTo>
                      <a:pt x="14" y="159"/>
                    </a:lnTo>
                    <a:lnTo>
                      <a:pt x="14" y="105"/>
                    </a:lnTo>
                    <a:lnTo>
                      <a:pt x="14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5" name="Freeform 24"/>
              <p:cNvSpPr>
                <a:spLocks noChangeArrowheads="1"/>
              </p:cNvSpPr>
              <p:nvPr/>
            </p:nvSpPr>
            <p:spPr bwMode="auto">
              <a:xfrm>
                <a:off x="4087" y="700"/>
                <a:ext cx="39" cy="316"/>
              </a:xfrm>
              <a:custGeom>
                <a:avLst/>
                <a:gdLst>
                  <a:gd name="T0" fmla="*/ 42 w 36"/>
                  <a:gd name="T1" fmla="*/ 0 h 372"/>
                  <a:gd name="T2" fmla="*/ 18 w 36"/>
                  <a:gd name="T3" fmla="*/ 0 h 372"/>
                  <a:gd name="T4" fmla="*/ 0 w 36"/>
                  <a:gd name="T5" fmla="*/ 0 h 372"/>
                  <a:gd name="T6" fmla="*/ 0 w 36"/>
                  <a:gd name="T7" fmla="*/ 32 h 372"/>
                  <a:gd name="T8" fmla="*/ 0 w 36"/>
                  <a:gd name="T9" fmla="*/ 65 h 372"/>
                  <a:gd name="T10" fmla="*/ 0 w 36"/>
                  <a:gd name="T11" fmla="*/ 99 h 372"/>
                  <a:gd name="T12" fmla="*/ 0 w 36"/>
                  <a:gd name="T13" fmla="*/ 133 h 372"/>
                  <a:gd name="T14" fmla="*/ 0 w 36"/>
                  <a:gd name="T15" fmla="*/ 166 h 372"/>
                  <a:gd name="T16" fmla="*/ 0 w 36"/>
                  <a:gd name="T17" fmla="*/ 200 h 372"/>
                  <a:gd name="T18" fmla="*/ 0 w 36"/>
                  <a:gd name="T19" fmla="*/ 234 h 372"/>
                  <a:gd name="T20" fmla="*/ 0 w 36"/>
                  <a:gd name="T21" fmla="*/ 268 h 372"/>
                  <a:gd name="T22" fmla="*/ 18 w 36"/>
                  <a:gd name="T23" fmla="*/ 268 h 372"/>
                  <a:gd name="T24" fmla="*/ 42 w 36"/>
                  <a:gd name="T25" fmla="*/ 268 h 372"/>
                  <a:gd name="T26" fmla="*/ 42 w 36"/>
                  <a:gd name="T27" fmla="*/ 234 h 372"/>
                  <a:gd name="T28" fmla="*/ 42 w 36"/>
                  <a:gd name="T29" fmla="*/ 200 h 372"/>
                  <a:gd name="T30" fmla="*/ 42 w 36"/>
                  <a:gd name="T31" fmla="*/ 166 h 372"/>
                  <a:gd name="T32" fmla="*/ 42 w 36"/>
                  <a:gd name="T33" fmla="*/ 133 h 372"/>
                  <a:gd name="T34" fmla="*/ 42 w 36"/>
                  <a:gd name="T35" fmla="*/ 99 h 372"/>
                  <a:gd name="T36" fmla="*/ 42 w 36"/>
                  <a:gd name="T37" fmla="*/ 65 h 372"/>
                  <a:gd name="T38" fmla="*/ 42 w 36"/>
                  <a:gd name="T39" fmla="*/ 32 h 372"/>
                  <a:gd name="T40" fmla="*/ 42 w 36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72"/>
                  <a:gd name="T65" fmla="*/ 36 w 36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72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0" y="137"/>
                    </a:lnTo>
                    <a:lnTo>
                      <a:pt x="0" y="185"/>
                    </a:lnTo>
                    <a:lnTo>
                      <a:pt x="0" y="230"/>
                    </a:lnTo>
                    <a:lnTo>
                      <a:pt x="0" y="278"/>
                    </a:lnTo>
                    <a:lnTo>
                      <a:pt x="0" y="324"/>
                    </a:lnTo>
                    <a:lnTo>
                      <a:pt x="0" y="372"/>
                    </a:lnTo>
                    <a:lnTo>
                      <a:pt x="16" y="372"/>
                    </a:lnTo>
                    <a:lnTo>
                      <a:pt x="36" y="372"/>
                    </a:lnTo>
                    <a:lnTo>
                      <a:pt x="36" y="324"/>
                    </a:lnTo>
                    <a:lnTo>
                      <a:pt x="36" y="278"/>
                    </a:lnTo>
                    <a:lnTo>
                      <a:pt x="36" y="230"/>
                    </a:lnTo>
                    <a:lnTo>
                      <a:pt x="36" y="185"/>
                    </a:lnTo>
                    <a:lnTo>
                      <a:pt x="36" y="137"/>
                    </a:lnTo>
                    <a:lnTo>
                      <a:pt x="36" y="91"/>
                    </a:lnTo>
                    <a:lnTo>
                      <a:pt x="36" y="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6" name="Freeform 25"/>
              <p:cNvSpPr>
                <a:spLocks noChangeArrowheads="1"/>
              </p:cNvSpPr>
              <p:nvPr/>
            </p:nvSpPr>
            <p:spPr bwMode="auto">
              <a:xfrm>
                <a:off x="4101" y="700"/>
                <a:ext cx="15" cy="316"/>
              </a:xfrm>
              <a:custGeom>
                <a:avLst/>
                <a:gdLst>
                  <a:gd name="T0" fmla="*/ 16 w 14"/>
                  <a:gd name="T1" fmla="*/ 0 h 372"/>
                  <a:gd name="T2" fmla="*/ 4 w 14"/>
                  <a:gd name="T3" fmla="*/ 0 h 372"/>
                  <a:gd name="T4" fmla="*/ 0 w 14"/>
                  <a:gd name="T5" fmla="*/ 0 h 372"/>
                  <a:gd name="T6" fmla="*/ 0 w 14"/>
                  <a:gd name="T7" fmla="*/ 32 h 372"/>
                  <a:gd name="T8" fmla="*/ 0 w 14"/>
                  <a:gd name="T9" fmla="*/ 65 h 372"/>
                  <a:gd name="T10" fmla="*/ 0 w 14"/>
                  <a:gd name="T11" fmla="*/ 99 h 372"/>
                  <a:gd name="T12" fmla="*/ 0 w 14"/>
                  <a:gd name="T13" fmla="*/ 133 h 372"/>
                  <a:gd name="T14" fmla="*/ 0 w 14"/>
                  <a:gd name="T15" fmla="*/ 166 h 372"/>
                  <a:gd name="T16" fmla="*/ 0 w 14"/>
                  <a:gd name="T17" fmla="*/ 200 h 372"/>
                  <a:gd name="T18" fmla="*/ 0 w 14"/>
                  <a:gd name="T19" fmla="*/ 234 h 372"/>
                  <a:gd name="T20" fmla="*/ 0 w 14"/>
                  <a:gd name="T21" fmla="*/ 268 h 372"/>
                  <a:gd name="T22" fmla="*/ 4 w 14"/>
                  <a:gd name="T23" fmla="*/ 268 h 372"/>
                  <a:gd name="T24" fmla="*/ 16 w 14"/>
                  <a:gd name="T25" fmla="*/ 268 h 372"/>
                  <a:gd name="T26" fmla="*/ 16 w 14"/>
                  <a:gd name="T27" fmla="*/ 234 h 372"/>
                  <a:gd name="T28" fmla="*/ 16 w 14"/>
                  <a:gd name="T29" fmla="*/ 200 h 372"/>
                  <a:gd name="T30" fmla="*/ 16 w 14"/>
                  <a:gd name="T31" fmla="*/ 166 h 372"/>
                  <a:gd name="T32" fmla="*/ 16 w 14"/>
                  <a:gd name="T33" fmla="*/ 133 h 372"/>
                  <a:gd name="T34" fmla="*/ 16 w 14"/>
                  <a:gd name="T35" fmla="*/ 99 h 372"/>
                  <a:gd name="T36" fmla="*/ 16 w 14"/>
                  <a:gd name="T37" fmla="*/ 65 h 372"/>
                  <a:gd name="T38" fmla="*/ 16 w 14"/>
                  <a:gd name="T39" fmla="*/ 32 h 372"/>
                  <a:gd name="T40" fmla="*/ 16 w 14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2"/>
                  <a:gd name="T65" fmla="*/ 14 w 14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2">
                    <a:moveTo>
                      <a:pt x="1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0" y="137"/>
                    </a:lnTo>
                    <a:lnTo>
                      <a:pt x="0" y="185"/>
                    </a:lnTo>
                    <a:lnTo>
                      <a:pt x="0" y="230"/>
                    </a:lnTo>
                    <a:lnTo>
                      <a:pt x="0" y="278"/>
                    </a:lnTo>
                    <a:lnTo>
                      <a:pt x="0" y="324"/>
                    </a:lnTo>
                    <a:lnTo>
                      <a:pt x="0" y="372"/>
                    </a:lnTo>
                    <a:lnTo>
                      <a:pt x="4" y="372"/>
                    </a:lnTo>
                    <a:lnTo>
                      <a:pt x="14" y="372"/>
                    </a:lnTo>
                    <a:lnTo>
                      <a:pt x="14" y="324"/>
                    </a:lnTo>
                    <a:lnTo>
                      <a:pt x="14" y="278"/>
                    </a:lnTo>
                    <a:lnTo>
                      <a:pt x="14" y="230"/>
                    </a:lnTo>
                    <a:lnTo>
                      <a:pt x="14" y="185"/>
                    </a:lnTo>
                    <a:lnTo>
                      <a:pt x="14" y="137"/>
                    </a:lnTo>
                    <a:lnTo>
                      <a:pt x="14" y="91"/>
                    </a:lnTo>
                    <a:lnTo>
                      <a:pt x="14" y="4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7" name="Freeform 26"/>
              <p:cNvSpPr>
                <a:spLocks noChangeArrowheads="1"/>
              </p:cNvSpPr>
              <p:nvPr/>
            </p:nvSpPr>
            <p:spPr bwMode="auto">
              <a:xfrm>
                <a:off x="3900" y="700"/>
                <a:ext cx="39" cy="266"/>
              </a:xfrm>
              <a:custGeom>
                <a:avLst/>
                <a:gdLst>
                  <a:gd name="T0" fmla="*/ 42 w 36"/>
                  <a:gd name="T1" fmla="*/ 0 h 314"/>
                  <a:gd name="T2" fmla="*/ 18 w 36"/>
                  <a:gd name="T3" fmla="*/ 0 h 314"/>
                  <a:gd name="T4" fmla="*/ 0 w 36"/>
                  <a:gd name="T5" fmla="*/ 0 h 314"/>
                  <a:gd name="T6" fmla="*/ 0 w 36"/>
                  <a:gd name="T7" fmla="*/ 26 h 314"/>
                  <a:gd name="T8" fmla="*/ 0 w 36"/>
                  <a:gd name="T9" fmla="*/ 55 h 314"/>
                  <a:gd name="T10" fmla="*/ 0 w 36"/>
                  <a:gd name="T11" fmla="*/ 84 h 314"/>
                  <a:gd name="T12" fmla="*/ 0 w 36"/>
                  <a:gd name="T13" fmla="*/ 113 h 314"/>
                  <a:gd name="T14" fmla="*/ 0 w 36"/>
                  <a:gd name="T15" fmla="*/ 140 h 314"/>
                  <a:gd name="T16" fmla="*/ 0 w 36"/>
                  <a:gd name="T17" fmla="*/ 168 h 314"/>
                  <a:gd name="T18" fmla="*/ 0 w 36"/>
                  <a:gd name="T19" fmla="*/ 197 h 314"/>
                  <a:gd name="T20" fmla="*/ 0 w 36"/>
                  <a:gd name="T21" fmla="*/ 225 h 314"/>
                  <a:gd name="T22" fmla="*/ 18 w 36"/>
                  <a:gd name="T23" fmla="*/ 225 h 314"/>
                  <a:gd name="T24" fmla="*/ 42 w 36"/>
                  <a:gd name="T25" fmla="*/ 225 h 314"/>
                  <a:gd name="T26" fmla="*/ 42 w 36"/>
                  <a:gd name="T27" fmla="*/ 197 h 314"/>
                  <a:gd name="T28" fmla="*/ 42 w 36"/>
                  <a:gd name="T29" fmla="*/ 168 h 314"/>
                  <a:gd name="T30" fmla="*/ 42 w 36"/>
                  <a:gd name="T31" fmla="*/ 140 h 314"/>
                  <a:gd name="T32" fmla="*/ 42 w 36"/>
                  <a:gd name="T33" fmla="*/ 113 h 314"/>
                  <a:gd name="T34" fmla="*/ 42 w 36"/>
                  <a:gd name="T35" fmla="*/ 84 h 314"/>
                  <a:gd name="T36" fmla="*/ 42 w 36"/>
                  <a:gd name="T37" fmla="*/ 55 h 314"/>
                  <a:gd name="T38" fmla="*/ 42 w 36"/>
                  <a:gd name="T39" fmla="*/ 26 h 314"/>
                  <a:gd name="T40" fmla="*/ 42 w 36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14"/>
                  <a:gd name="T65" fmla="*/ 36 w 36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14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77"/>
                    </a:lnTo>
                    <a:lnTo>
                      <a:pt x="0" y="117"/>
                    </a:lnTo>
                    <a:lnTo>
                      <a:pt x="0" y="157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0" y="274"/>
                    </a:lnTo>
                    <a:lnTo>
                      <a:pt x="0" y="314"/>
                    </a:lnTo>
                    <a:lnTo>
                      <a:pt x="16" y="314"/>
                    </a:lnTo>
                    <a:lnTo>
                      <a:pt x="36" y="314"/>
                    </a:lnTo>
                    <a:lnTo>
                      <a:pt x="36" y="274"/>
                    </a:lnTo>
                    <a:lnTo>
                      <a:pt x="36" y="234"/>
                    </a:lnTo>
                    <a:lnTo>
                      <a:pt x="36" y="195"/>
                    </a:lnTo>
                    <a:lnTo>
                      <a:pt x="36" y="157"/>
                    </a:lnTo>
                    <a:lnTo>
                      <a:pt x="36" y="117"/>
                    </a:lnTo>
                    <a:lnTo>
                      <a:pt x="36" y="77"/>
                    </a:lnTo>
                    <a:lnTo>
                      <a:pt x="36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8" name="Freeform 27"/>
              <p:cNvSpPr>
                <a:spLocks noChangeArrowheads="1"/>
              </p:cNvSpPr>
              <p:nvPr/>
            </p:nvSpPr>
            <p:spPr bwMode="auto">
              <a:xfrm>
                <a:off x="3911" y="700"/>
                <a:ext cx="15" cy="266"/>
              </a:xfrm>
              <a:custGeom>
                <a:avLst/>
                <a:gdLst>
                  <a:gd name="T0" fmla="*/ 16 w 14"/>
                  <a:gd name="T1" fmla="*/ 0 h 314"/>
                  <a:gd name="T2" fmla="*/ 6 w 14"/>
                  <a:gd name="T3" fmla="*/ 0 h 314"/>
                  <a:gd name="T4" fmla="*/ 0 w 14"/>
                  <a:gd name="T5" fmla="*/ 0 h 314"/>
                  <a:gd name="T6" fmla="*/ 0 w 14"/>
                  <a:gd name="T7" fmla="*/ 26 h 314"/>
                  <a:gd name="T8" fmla="*/ 0 w 14"/>
                  <a:gd name="T9" fmla="*/ 55 h 314"/>
                  <a:gd name="T10" fmla="*/ 0 w 14"/>
                  <a:gd name="T11" fmla="*/ 84 h 314"/>
                  <a:gd name="T12" fmla="*/ 0 w 14"/>
                  <a:gd name="T13" fmla="*/ 113 h 314"/>
                  <a:gd name="T14" fmla="*/ 0 w 14"/>
                  <a:gd name="T15" fmla="*/ 140 h 314"/>
                  <a:gd name="T16" fmla="*/ 0 w 14"/>
                  <a:gd name="T17" fmla="*/ 168 h 314"/>
                  <a:gd name="T18" fmla="*/ 0 w 14"/>
                  <a:gd name="T19" fmla="*/ 197 h 314"/>
                  <a:gd name="T20" fmla="*/ 0 w 14"/>
                  <a:gd name="T21" fmla="*/ 225 h 314"/>
                  <a:gd name="T22" fmla="*/ 6 w 14"/>
                  <a:gd name="T23" fmla="*/ 225 h 314"/>
                  <a:gd name="T24" fmla="*/ 16 w 14"/>
                  <a:gd name="T25" fmla="*/ 225 h 314"/>
                  <a:gd name="T26" fmla="*/ 16 w 14"/>
                  <a:gd name="T27" fmla="*/ 197 h 314"/>
                  <a:gd name="T28" fmla="*/ 16 w 14"/>
                  <a:gd name="T29" fmla="*/ 168 h 314"/>
                  <a:gd name="T30" fmla="*/ 16 w 14"/>
                  <a:gd name="T31" fmla="*/ 140 h 314"/>
                  <a:gd name="T32" fmla="*/ 16 w 14"/>
                  <a:gd name="T33" fmla="*/ 113 h 314"/>
                  <a:gd name="T34" fmla="*/ 16 w 14"/>
                  <a:gd name="T35" fmla="*/ 84 h 314"/>
                  <a:gd name="T36" fmla="*/ 16 w 14"/>
                  <a:gd name="T37" fmla="*/ 55 h 314"/>
                  <a:gd name="T38" fmla="*/ 16 w 14"/>
                  <a:gd name="T39" fmla="*/ 26 h 314"/>
                  <a:gd name="T40" fmla="*/ 16 w 14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4"/>
                  <a:gd name="T65" fmla="*/ 14 w 14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4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77"/>
                    </a:lnTo>
                    <a:lnTo>
                      <a:pt x="0" y="117"/>
                    </a:lnTo>
                    <a:lnTo>
                      <a:pt x="0" y="157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0" y="274"/>
                    </a:lnTo>
                    <a:lnTo>
                      <a:pt x="0" y="314"/>
                    </a:lnTo>
                    <a:lnTo>
                      <a:pt x="6" y="314"/>
                    </a:lnTo>
                    <a:lnTo>
                      <a:pt x="14" y="314"/>
                    </a:lnTo>
                    <a:lnTo>
                      <a:pt x="14" y="274"/>
                    </a:lnTo>
                    <a:lnTo>
                      <a:pt x="14" y="234"/>
                    </a:lnTo>
                    <a:lnTo>
                      <a:pt x="14" y="195"/>
                    </a:lnTo>
                    <a:lnTo>
                      <a:pt x="14" y="157"/>
                    </a:lnTo>
                    <a:lnTo>
                      <a:pt x="14" y="117"/>
                    </a:lnTo>
                    <a:lnTo>
                      <a:pt x="14" y="77"/>
                    </a:lnTo>
                    <a:lnTo>
                      <a:pt x="14" y="3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29" name="Freeform 28"/>
              <p:cNvSpPr>
                <a:spLocks noChangeArrowheads="1"/>
              </p:cNvSpPr>
              <p:nvPr/>
            </p:nvSpPr>
            <p:spPr bwMode="auto">
              <a:xfrm>
                <a:off x="3710" y="700"/>
                <a:ext cx="39" cy="219"/>
              </a:xfrm>
              <a:custGeom>
                <a:avLst/>
                <a:gdLst>
                  <a:gd name="T0" fmla="*/ 42 w 36"/>
                  <a:gd name="T1" fmla="*/ 0 h 258"/>
                  <a:gd name="T2" fmla="*/ 22 w 36"/>
                  <a:gd name="T3" fmla="*/ 0 h 258"/>
                  <a:gd name="T4" fmla="*/ 0 w 36"/>
                  <a:gd name="T5" fmla="*/ 0 h 258"/>
                  <a:gd name="T6" fmla="*/ 0 w 36"/>
                  <a:gd name="T7" fmla="*/ 21 h 258"/>
                  <a:gd name="T8" fmla="*/ 0 w 36"/>
                  <a:gd name="T9" fmla="*/ 45 h 258"/>
                  <a:gd name="T10" fmla="*/ 0 w 36"/>
                  <a:gd name="T11" fmla="*/ 69 h 258"/>
                  <a:gd name="T12" fmla="*/ 0 w 36"/>
                  <a:gd name="T13" fmla="*/ 93 h 258"/>
                  <a:gd name="T14" fmla="*/ 0 w 36"/>
                  <a:gd name="T15" fmla="*/ 116 h 258"/>
                  <a:gd name="T16" fmla="*/ 0 w 36"/>
                  <a:gd name="T17" fmla="*/ 139 h 258"/>
                  <a:gd name="T18" fmla="*/ 0 w 36"/>
                  <a:gd name="T19" fmla="*/ 161 h 258"/>
                  <a:gd name="T20" fmla="*/ 0 w 36"/>
                  <a:gd name="T21" fmla="*/ 186 h 258"/>
                  <a:gd name="T22" fmla="*/ 22 w 36"/>
                  <a:gd name="T23" fmla="*/ 186 h 258"/>
                  <a:gd name="T24" fmla="*/ 42 w 36"/>
                  <a:gd name="T25" fmla="*/ 186 h 258"/>
                  <a:gd name="T26" fmla="*/ 42 w 36"/>
                  <a:gd name="T27" fmla="*/ 161 h 258"/>
                  <a:gd name="T28" fmla="*/ 42 w 36"/>
                  <a:gd name="T29" fmla="*/ 139 h 258"/>
                  <a:gd name="T30" fmla="*/ 42 w 36"/>
                  <a:gd name="T31" fmla="*/ 116 h 258"/>
                  <a:gd name="T32" fmla="*/ 42 w 36"/>
                  <a:gd name="T33" fmla="*/ 93 h 258"/>
                  <a:gd name="T34" fmla="*/ 42 w 36"/>
                  <a:gd name="T35" fmla="*/ 69 h 258"/>
                  <a:gd name="T36" fmla="*/ 42 w 36"/>
                  <a:gd name="T37" fmla="*/ 45 h 258"/>
                  <a:gd name="T38" fmla="*/ 42 w 36"/>
                  <a:gd name="T39" fmla="*/ 21 h 258"/>
                  <a:gd name="T40" fmla="*/ 42 w 36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258"/>
                  <a:gd name="T65" fmla="*/ 36 w 36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258">
                    <a:moveTo>
                      <a:pt x="36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63"/>
                    </a:lnTo>
                    <a:lnTo>
                      <a:pt x="0" y="95"/>
                    </a:lnTo>
                    <a:lnTo>
                      <a:pt x="0" y="129"/>
                    </a:lnTo>
                    <a:lnTo>
                      <a:pt x="0" y="161"/>
                    </a:lnTo>
                    <a:lnTo>
                      <a:pt x="0" y="193"/>
                    </a:lnTo>
                    <a:lnTo>
                      <a:pt x="0" y="224"/>
                    </a:lnTo>
                    <a:lnTo>
                      <a:pt x="0" y="258"/>
                    </a:lnTo>
                    <a:lnTo>
                      <a:pt x="18" y="258"/>
                    </a:lnTo>
                    <a:lnTo>
                      <a:pt x="36" y="258"/>
                    </a:lnTo>
                    <a:lnTo>
                      <a:pt x="36" y="224"/>
                    </a:lnTo>
                    <a:lnTo>
                      <a:pt x="36" y="193"/>
                    </a:lnTo>
                    <a:lnTo>
                      <a:pt x="36" y="161"/>
                    </a:lnTo>
                    <a:lnTo>
                      <a:pt x="36" y="129"/>
                    </a:lnTo>
                    <a:lnTo>
                      <a:pt x="36" y="95"/>
                    </a:lnTo>
                    <a:lnTo>
                      <a:pt x="36" y="63"/>
                    </a:lnTo>
                    <a:lnTo>
                      <a:pt x="36" y="2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0" name="Freeform 29"/>
              <p:cNvSpPr>
                <a:spLocks noChangeArrowheads="1"/>
              </p:cNvSpPr>
              <p:nvPr/>
            </p:nvSpPr>
            <p:spPr bwMode="auto">
              <a:xfrm>
                <a:off x="3722" y="700"/>
                <a:ext cx="16" cy="219"/>
              </a:xfrm>
              <a:custGeom>
                <a:avLst/>
                <a:gdLst>
                  <a:gd name="T0" fmla="*/ 18 w 14"/>
                  <a:gd name="T1" fmla="*/ 0 h 258"/>
                  <a:gd name="T2" fmla="*/ 8 w 14"/>
                  <a:gd name="T3" fmla="*/ 0 h 258"/>
                  <a:gd name="T4" fmla="*/ 0 w 14"/>
                  <a:gd name="T5" fmla="*/ 0 h 258"/>
                  <a:gd name="T6" fmla="*/ 0 w 14"/>
                  <a:gd name="T7" fmla="*/ 21 h 258"/>
                  <a:gd name="T8" fmla="*/ 0 w 14"/>
                  <a:gd name="T9" fmla="*/ 45 h 258"/>
                  <a:gd name="T10" fmla="*/ 0 w 14"/>
                  <a:gd name="T11" fmla="*/ 69 h 258"/>
                  <a:gd name="T12" fmla="*/ 0 w 14"/>
                  <a:gd name="T13" fmla="*/ 93 h 258"/>
                  <a:gd name="T14" fmla="*/ 0 w 14"/>
                  <a:gd name="T15" fmla="*/ 116 h 258"/>
                  <a:gd name="T16" fmla="*/ 0 w 14"/>
                  <a:gd name="T17" fmla="*/ 139 h 258"/>
                  <a:gd name="T18" fmla="*/ 0 w 14"/>
                  <a:gd name="T19" fmla="*/ 161 h 258"/>
                  <a:gd name="T20" fmla="*/ 0 w 14"/>
                  <a:gd name="T21" fmla="*/ 186 h 258"/>
                  <a:gd name="T22" fmla="*/ 8 w 14"/>
                  <a:gd name="T23" fmla="*/ 186 h 258"/>
                  <a:gd name="T24" fmla="*/ 18 w 14"/>
                  <a:gd name="T25" fmla="*/ 186 h 258"/>
                  <a:gd name="T26" fmla="*/ 18 w 14"/>
                  <a:gd name="T27" fmla="*/ 161 h 258"/>
                  <a:gd name="T28" fmla="*/ 18 w 14"/>
                  <a:gd name="T29" fmla="*/ 139 h 258"/>
                  <a:gd name="T30" fmla="*/ 18 w 14"/>
                  <a:gd name="T31" fmla="*/ 116 h 258"/>
                  <a:gd name="T32" fmla="*/ 18 w 14"/>
                  <a:gd name="T33" fmla="*/ 93 h 258"/>
                  <a:gd name="T34" fmla="*/ 18 w 14"/>
                  <a:gd name="T35" fmla="*/ 69 h 258"/>
                  <a:gd name="T36" fmla="*/ 18 w 14"/>
                  <a:gd name="T37" fmla="*/ 45 h 258"/>
                  <a:gd name="T38" fmla="*/ 18 w 14"/>
                  <a:gd name="T39" fmla="*/ 21 h 258"/>
                  <a:gd name="T40" fmla="*/ 18 w 14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58"/>
                  <a:gd name="T65" fmla="*/ 14 w 14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58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63"/>
                    </a:lnTo>
                    <a:lnTo>
                      <a:pt x="0" y="95"/>
                    </a:lnTo>
                    <a:lnTo>
                      <a:pt x="0" y="129"/>
                    </a:lnTo>
                    <a:lnTo>
                      <a:pt x="0" y="161"/>
                    </a:lnTo>
                    <a:lnTo>
                      <a:pt x="0" y="193"/>
                    </a:lnTo>
                    <a:lnTo>
                      <a:pt x="0" y="224"/>
                    </a:lnTo>
                    <a:lnTo>
                      <a:pt x="0" y="258"/>
                    </a:lnTo>
                    <a:lnTo>
                      <a:pt x="6" y="258"/>
                    </a:lnTo>
                    <a:lnTo>
                      <a:pt x="14" y="258"/>
                    </a:lnTo>
                    <a:lnTo>
                      <a:pt x="14" y="224"/>
                    </a:lnTo>
                    <a:lnTo>
                      <a:pt x="14" y="193"/>
                    </a:lnTo>
                    <a:lnTo>
                      <a:pt x="14" y="161"/>
                    </a:lnTo>
                    <a:lnTo>
                      <a:pt x="14" y="129"/>
                    </a:lnTo>
                    <a:lnTo>
                      <a:pt x="14" y="95"/>
                    </a:lnTo>
                    <a:lnTo>
                      <a:pt x="14" y="63"/>
                    </a:lnTo>
                    <a:lnTo>
                      <a:pt x="14" y="2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1" name="Rectangle 30"/>
              <p:cNvSpPr>
                <a:spLocks noChangeArrowheads="1"/>
              </p:cNvSpPr>
              <p:nvPr/>
            </p:nvSpPr>
            <p:spPr bwMode="auto">
              <a:xfrm>
                <a:off x="3524" y="700"/>
                <a:ext cx="39" cy="174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2" name="Rectangle 31"/>
              <p:cNvSpPr>
                <a:spLocks noChangeArrowheads="1"/>
              </p:cNvSpPr>
              <p:nvPr/>
            </p:nvSpPr>
            <p:spPr bwMode="auto">
              <a:xfrm>
                <a:off x="3538" y="700"/>
                <a:ext cx="15" cy="174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3" name="Freeform 32"/>
              <p:cNvSpPr>
                <a:spLocks noChangeArrowheads="1"/>
              </p:cNvSpPr>
              <p:nvPr/>
            </p:nvSpPr>
            <p:spPr bwMode="auto">
              <a:xfrm>
                <a:off x="1101" y="726"/>
                <a:ext cx="3645" cy="453"/>
              </a:xfrm>
              <a:custGeom>
                <a:avLst/>
                <a:gdLst>
                  <a:gd name="T0" fmla="*/ 1952 w 3400"/>
                  <a:gd name="T1" fmla="*/ 0 h 533"/>
                  <a:gd name="T2" fmla="*/ 2255 w 3400"/>
                  <a:gd name="T3" fmla="*/ 6 h 533"/>
                  <a:gd name="T4" fmla="*/ 2547 w 3400"/>
                  <a:gd name="T5" fmla="*/ 27 h 533"/>
                  <a:gd name="T6" fmla="*/ 2824 w 3400"/>
                  <a:gd name="T7" fmla="*/ 60 h 533"/>
                  <a:gd name="T8" fmla="*/ 3088 w 3400"/>
                  <a:gd name="T9" fmla="*/ 107 h 533"/>
                  <a:gd name="T10" fmla="*/ 3323 w 3400"/>
                  <a:gd name="T11" fmla="*/ 161 h 533"/>
                  <a:gd name="T12" fmla="*/ 3543 w 3400"/>
                  <a:gd name="T13" fmla="*/ 228 h 533"/>
                  <a:gd name="T14" fmla="*/ 3737 w 3400"/>
                  <a:gd name="T15" fmla="*/ 302 h 533"/>
                  <a:gd name="T16" fmla="*/ 3908 w 3400"/>
                  <a:gd name="T17" fmla="*/ 385 h 533"/>
                  <a:gd name="T18" fmla="*/ 3777 w 3400"/>
                  <a:gd name="T19" fmla="*/ 385 h 533"/>
                  <a:gd name="T20" fmla="*/ 3607 w 3400"/>
                  <a:gd name="T21" fmla="*/ 309 h 533"/>
                  <a:gd name="T22" fmla="*/ 3418 w 3400"/>
                  <a:gd name="T23" fmla="*/ 243 h 533"/>
                  <a:gd name="T24" fmla="*/ 3208 w 3400"/>
                  <a:gd name="T25" fmla="*/ 183 h 533"/>
                  <a:gd name="T26" fmla="*/ 2984 w 3400"/>
                  <a:gd name="T27" fmla="*/ 135 h 533"/>
                  <a:gd name="T28" fmla="*/ 2743 w 3400"/>
                  <a:gd name="T29" fmla="*/ 93 h 533"/>
                  <a:gd name="T30" fmla="*/ 2489 w 3400"/>
                  <a:gd name="T31" fmla="*/ 65 h 533"/>
                  <a:gd name="T32" fmla="*/ 2226 w 3400"/>
                  <a:gd name="T33" fmla="*/ 46 h 533"/>
                  <a:gd name="T34" fmla="*/ 1952 w 3400"/>
                  <a:gd name="T35" fmla="*/ 42 h 533"/>
                  <a:gd name="T36" fmla="*/ 1678 w 3400"/>
                  <a:gd name="T37" fmla="*/ 46 h 533"/>
                  <a:gd name="T38" fmla="*/ 1414 w 3400"/>
                  <a:gd name="T39" fmla="*/ 65 h 533"/>
                  <a:gd name="T40" fmla="*/ 1160 w 3400"/>
                  <a:gd name="T41" fmla="*/ 93 h 533"/>
                  <a:gd name="T42" fmla="*/ 922 w 3400"/>
                  <a:gd name="T43" fmla="*/ 135 h 533"/>
                  <a:gd name="T44" fmla="*/ 696 w 3400"/>
                  <a:gd name="T45" fmla="*/ 183 h 533"/>
                  <a:gd name="T46" fmla="*/ 490 w 3400"/>
                  <a:gd name="T47" fmla="*/ 243 h 533"/>
                  <a:gd name="T48" fmla="*/ 300 w 3400"/>
                  <a:gd name="T49" fmla="*/ 309 h 533"/>
                  <a:gd name="T50" fmla="*/ 133 w 3400"/>
                  <a:gd name="T51" fmla="*/ 385 h 533"/>
                  <a:gd name="T52" fmla="*/ 0 w 3400"/>
                  <a:gd name="T53" fmla="*/ 385 h 533"/>
                  <a:gd name="T54" fmla="*/ 164 w 3400"/>
                  <a:gd name="T55" fmla="*/ 302 h 533"/>
                  <a:gd name="T56" fmla="*/ 360 w 3400"/>
                  <a:gd name="T57" fmla="*/ 228 h 533"/>
                  <a:gd name="T58" fmla="*/ 578 w 3400"/>
                  <a:gd name="T59" fmla="*/ 161 h 533"/>
                  <a:gd name="T60" fmla="*/ 820 w 3400"/>
                  <a:gd name="T61" fmla="*/ 107 h 533"/>
                  <a:gd name="T62" fmla="*/ 1080 w 3400"/>
                  <a:gd name="T63" fmla="*/ 60 h 533"/>
                  <a:gd name="T64" fmla="*/ 1356 w 3400"/>
                  <a:gd name="T65" fmla="*/ 27 h 533"/>
                  <a:gd name="T66" fmla="*/ 1646 w 3400"/>
                  <a:gd name="T67" fmla="*/ 6 h 533"/>
                  <a:gd name="T68" fmla="*/ 1952 w 3400"/>
                  <a:gd name="T69" fmla="*/ 0 h 5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3"/>
                  <a:gd name="T107" fmla="*/ 3400 w 3400"/>
                  <a:gd name="T108" fmla="*/ 533 h 5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3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8"/>
                    </a:lnTo>
                    <a:lnTo>
                      <a:pt x="2892" y="223"/>
                    </a:lnTo>
                    <a:lnTo>
                      <a:pt x="3083" y="315"/>
                    </a:lnTo>
                    <a:lnTo>
                      <a:pt x="3252" y="418"/>
                    </a:lnTo>
                    <a:lnTo>
                      <a:pt x="3400" y="533"/>
                    </a:lnTo>
                    <a:lnTo>
                      <a:pt x="3286" y="533"/>
                    </a:lnTo>
                    <a:lnTo>
                      <a:pt x="3139" y="428"/>
                    </a:lnTo>
                    <a:lnTo>
                      <a:pt x="2974" y="337"/>
                    </a:lnTo>
                    <a:lnTo>
                      <a:pt x="2791" y="253"/>
                    </a:lnTo>
                    <a:lnTo>
                      <a:pt x="2596" y="187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7"/>
                    </a:lnTo>
                    <a:lnTo>
                      <a:pt x="605" y="253"/>
                    </a:lnTo>
                    <a:lnTo>
                      <a:pt x="426" y="337"/>
                    </a:lnTo>
                    <a:lnTo>
                      <a:pt x="261" y="428"/>
                    </a:lnTo>
                    <a:lnTo>
                      <a:pt x="116" y="533"/>
                    </a:lnTo>
                    <a:lnTo>
                      <a:pt x="0" y="533"/>
                    </a:lnTo>
                    <a:lnTo>
                      <a:pt x="143" y="418"/>
                    </a:lnTo>
                    <a:lnTo>
                      <a:pt x="313" y="315"/>
                    </a:lnTo>
                    <a:lnTo>
                      <a:pt x="503" y="223"/>
                    </a:lnTo>
                    <a:lnTo>
                      <a:pt x="714" y="148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ABB3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4" name="Freeform 33"/>
              <p:cNvSpPr>
                <a:spLocks noChangeArrowheads="1"/>
              </p:cNvSpPr>
              <p:nvPr/>
            </p:nvSpPr>
            <p:spPr bwMode="auto">
              <a:xfrm>
                <a:off x="1101" y="740"/>
                <a:ext cx="3645" cy="451"/>
              </a:xfrm>
              <a:custGeom>
                <a:avLst/>
                <a:gdLst>
                  <a:gd name="T0" fmla="*/ 1952 w 3400"/>
                  <a:gd name="T1" fmla="*/ 0 h 531"/>
                  <a:gd name="T2" fmla="*/ 2255 w 3400"/>
                  <a:gd name="T3" fmla="*/ 6 h 531"/>
                  <a:gd name="T4" fmla="*/ 2547 w 3400"/>
                  <a:gd name="T5" fmla="*/ 26 h 531"/>
                  <a:gd name="T6" fmla="*/ 2824 w 3400"/>
                  <a:gd name="T7" fmla="*/ 59 h 531"/>
                  <a:gd name="T8" fmla="*/ 3088 w 3400"/>
                  <a:gd name="T9" fmla="*/ 105 h 531"/>
                  <a:gd name="T10" fmla="*/ 3323 w 3400"/>
                  <a:gd name="T11" fmla="*/ 160 h 531"/>
                  <a:gd name="T12" fmla="*/ 3543 w 3400"/>
                  <a:gd name="T13" fmla="*/ 224 h 531"/>
                  <a:gd name="T14" fmla="*/ 3737 w 3400"/>
                  <a:gd name="T15" fmla="*/ 299 h 531"/>
                  <a:gd name="T16" fmla="*/ 3908 w 3400"/>
                  <a:gd name="T17" fmla="*/ 383 h 531"/>
                  <a:gd name="T18" fmla="*/ 3777 w 3400"/>
                  <a:gd name="T19" fmla="*/ 383 h 531"/>
                  <a:gd name="T20" fmla="*/ 3607 w 3400"/>
                  <a:gd name="T21" fmla="*/ 307 h 531"/>
                  <a:gd name="T22" fmla="*/ 3418 w 3400"/>
                  <a:gd name="T23" fmla="*/ 242 h 531"/>
                  <a:gd name="T24" fmla="*/ 3208 w 3400"/>
                  <a:gd name="T25" fmla="*/ 183 h 531"/>
                  <a:gd name="T26" fmla="*/ 2984 w 3400"/>
                  <a:gd name="T27" fmla="*/ 133 h 531"/>
                  <a:gd name="T28" fmla="*/ 2743 w 3400"/>
                  <a:gd name="T29" fmla="*/ 93 h 531"/>
                  <a:gd name="T30" fmla="*/ 2489 w 3400"/>
                  <a:gd name="T31" fmla="*/ 65 h 531"/>
                  <a:gd name="T32" fmla="*/ 2226 w 3400"/>
                  <a:gd name="T33" fmla="*/ 46 h 531"/>
                  <a:gd name="T34" fmla="*/ 1952 w 3400"/>
                  <a:gd name="T35" fmla="*/ 42 h 531"/>
                  <a:gd name="T36" fmla="*/ 1678 w 3400"/>
                  <a:gd name="T37" fmla="*/ 46 h 531"/>
                  <a:gd name="T38" fmla="*/ 1414 w 3400"/>
                  <a:gd name="T39" fmla="*/ 65 h 531"/>
                  <a:gd name="T40" fmla="*/ 1160 w 3400"/>
                  <a:gd name="T41" fmla="*/ 93 h 531"/>
                  <a:gd name="T42" fmla="*/ 922 w 3400"/>
                  <a:gd name="T43" fmla="*/ 133 h 531"/>
                  <a:gd name="T44" fmla="*/ 696 w 3400"/>
                  <a:gd name="T45" fmla="*/ 183 h 531"/>
                  <a:gd name="T46" fmla="*/ 490 w 3400"/>
                  <a:gd name="T47" fmla="*/ 242 h 531"/>
                  <a:gd name="T48" fmla="*/ 300 w 3400"/>
                  <a:gd name="T49" fmla="*/ 307 h 531"/>
                  <a:gd name="T50" fmla="*/ 133 w 3400"/>
                  <a:gd name="T51" fmla="*/ 383 h 531"/>
                  <a:gd name="T52" fmla="*/ 0 w 3400"/>
                  <a:gd name="T53" fmla="*/ 383 h 531"/>
                  <a:gd name="T54" fmla="*/ 164 w 3400"/>
                  <a:gd name="T55" fmla="*/ 299 h 531"/>
                  <a:gd name="T56" fmla="*/ 360 w 3400"/>
                  <a:gd name="T57" fmla="*/ 224 h 531"/>
                  <a:gd name="T58" fmla="*/ 578 w 3400"/>
                  <a:gd name="T59" fmla="*/ 160 h 531"/>
                  <a:gd name="T60" fmla="*/ 820 w 3400"/>
                  <a:gd name="T61" fmla="*/ 105 h 531"/>
                  <a:gd name="T62" fmla="*/ 1080 w 3400"/>
                  <a:gd name="T63" fmla="*/ 59 h 531"/>
                  <a:gd name="T64" fmla="*/ 1356 w 3400"/>
                  <a:gd name="T65" fmla="*/ 26 h 531"/>
                  <a:gd name="T66" fmla="*/ 1646 w 3400"/>
                  <a:gd name="T67" fmla="*/ 6 h 531"/>
                  <a:gd name="T68" fmla="*/ 1952 w 3400"/>
                  <a:gd name="T69" fmla="*/ 0 h 5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1"/>
                  <a:gd name="T107" fmla="*/ 3400 w 3400"/>
                  <a:gd name="T108" fmla="*/ 531 h 5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1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6"/>
                    </a:lnTo>
                    <a:lnTo>
                      <a:pt x="2457" y="82"/>
                    </a:lnTo>
                    <a:lnTo>
                      <a:pt x="2686" y="146"/>
                    </a:lnTo>
                    <a:lnTo>
                      <a:pt x="2892" y="221"/>
                    </a:lnTo>
                    <a:lnTo>
                      <a:pt x="3083" y="311"/>
                    </a:lnTo>
                    <a:lnTo>
                      <a:pt x="3252" y="414"/>
                    </a:lnTo>
                    <a:lnTo>
                      <a:pt x="3400" y="531"/>
                    </a:lnTo>
                    <a:lnTo>
                      <a:pt x="3286" y="531"/>
                    </a:lnTo>
                    <a:lnTo>
                      <a:pt x="3139" y="426"/>
                    </a:lnTo>
                    <a:lnTo>
                      <a:pt x="2974" y="335"/>
                    </a:lnTo>
                    <a:lnTo>
                      <a:pt x="2791" y="253"/>
                    </a:lnTo>
                    <a:lnTo>
                      <a:pt x="2596" y="185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5"/>
                    </a:lnTo>
                    <a:lnTo>
                      <a:pt x="605" y="253"/>
                    </a:lnTo>
                    <a:lnTo>
                      <a:pt x="426" y="335"/>
                    </a:lnTo>
                    <a:lnTo>
                      <a:pt x="261" y="426"/>
                    </a:lnTo>
                    <a:lnTo>
                      <a:pt x="116" y="531"/>
                    </a:lnTo>
                    <a:lnTo>
                      <a:pt x="0" y="531"/>
                    </a:lnTo>
                    <a:lnTo>
                      <a:pt x="143" y="414"/>
                    </a:lnTo>
                    <a:lnTo>
                      <a:pt x="313" y="311"/>
                    </a:lnTo>
                    <a:lnTo>
                      <a:pt x="503" y="221"/>
                    </a:lnTo>
                    <a:lnTo>
                      <a:pt x="714" y="146"/>
                    </a:lnTo>
                    <a:lnTo>
                      <a:pt x="939" y="82"/>
                    </a:lnTo>
                    <a:lnTo>
                      <a:pt x="1180" y="36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5" name="Freeform 34"/>
              <p:cNvSpPr>
                <a:spLocks noChangeArrowheads="1"/>
              </p:cNvSpPr>
              <p:nvPr/>
            </p:nvSpPr>
            <p:spPr bwMode="auto">
              <a:xfrm>
                <a:off x="1101" y="760"/>
                <a:ext cx="3645" cy="454"/>
              </a:xfrm>
              <a:custGeom>
                <a:avLst/>
                <a:gdLst>
                  <a:gd name="T0" fmla="*/ 1952 w 3400"/>
                  <a:gd name="T1" fmla="*/ 0 h 535"/>
                  <a:gd name="T2" fmla="*/ 2255 w 3400"/>
                  <a:gd name="T3" fmla="*/ 6 h 535"/>
                  <a:gd name="T4" fmla="*/ 2547 w 3400"/>
                  <a:gd name="T5" fmla="*/ 27 h 535"/>
                  <a:gd name="T6" fmla="*/ 2824 w 3400"/>
                  <a:gd name="T7" fmla="*/ 60 h 535"/>
                  <a:gd name="T8" fmla="*/ 3088 w 3400"/>
                  <a:gd name="T9" fmla="*/ 106 h 535"/>
                  <a:gd name="T10" fmla="*/ 3323 w 3400"/>
                  <a:gd name="T11" fmla="*/ 160 h 535"/>
                  <a:gd name="T12" fmla="*/ 3543 w 3400"/>
                  <a:gd name="T13" fmla="*/ 226 h 535"/>
                  <a:gd name="T14" fmla="*/ 3737 w 3400"/>
                  <a:gd name="T15" fmla="*/ 301 h 535"/>
                  <a:gd name="T16" fmla="*/ 3908 w 3400"/>
                  <a:gd name="T17" fmla="*/ 385 h 535"/>
                  <a:gd name="T18" fmla="*/ 3777 w 3400"/>
                  <a:gd name="T19" fmla="*/ 385 h 535"/>
                  <a:gd name="T20" fmla="*/ 3607 w 3400"/>
                  <a:gd name="T21" fmla="*/ 310 h 535"/>
                  <a:gd name="T22" fmla="*/ 3418 w 3400"/>
                  <a:gd name="T23" fmla="*/ 242 h 535"/>
                  <a:gd name="T24" fmla="*/ 3208 w 3400"/>
                  <a:gd name="T25" fmla="*/ 183 h 535"/>
                  <a:gd name="T26" fmla="*/ 2984 w 3400"/>
                  <a:gd name="T27" fmla="*/ 135 h 535"/>
                  <a:gd name="T28" fmla="*/ 2743 w 3400"/>
                  <a:gd name="T29" fmla="*/ 93 h 535"/>
                  <a:gd name="T30" fmla="*/ 2489 w 3400"/>
                  <a:gd name="T31" fmla="*/ 64 h 535"/>
                  <a:gd name="T32" fmla="*/ 2226 w 3400"/>
                  <a:gd name="T33" fmla="*/ 46 h 535"/>
                  <a:gd name="T34" fmla="*/ 1952 w 3400"/>
                  <a:gd name="T35" fmla="*/ 42 h 535"/>
                  <a:gd name="T36" fmla="*/ 1678 w 3400"/>
                  <a:gd name="T37" fmla="*/ 46 h 535"/>
                  <a:gd name="T38" fmla="*/ 1414 w 3400"/>
                  <a:gd name="T39" fmla="*/ 64 h 535"/>
                  <a:gd name="T40" fmla="*/ 1160 w 3400"/>
                  <a:gd name="T41" fmla="*/ 93 h 535"/>
                  <a:gd name="T42" fmla="*/ 922 w 3400"/>
                  <a:gd name="T43" fmla="*/ 135 h 535"/>
                  <a:gd name="T44" fmla="*/ 696 w 3400"/>
                  <a:gd name="T45" fmla="*/ 183 h 535"/>
                  <a:gd name="T46" fmla="*/ 490 w 3400"/>
                  <a:gd name="T47" fmla="*/ 242 h 535"/>
                  <a:gd name="T48" fmla="*/ 300 w 3400"/>
                  <a:gd name="T49" fmla="*/ 310 h 535"/>
                  <a:gd name="T50" fmla="*/ 133 w 3400"/>
                  <a:gd name="T51" fmla="*/ 385 h 535"/>
                  <a:gd name="T52" fmla="*/ 0 w 3400"/>
                  <a:gd name="T53" fmla="*/ 385 h 535"/>
                  <a:gd name="T54" fmla="*/ 164 w 3400"/>
                  <a:gd name="T55" fmla="*/ 301 h 535"/>
                  <a:gd name="T56" fmla="*/ 360 w 3400"/>
                  <a:gd name="T57" fmla="*/ 226 h 535"/>
                  <a:gd name="T58" fmla="*/ 578 w 3400"/>
                  <a:gd name="T59" fmla="*/ 160 h 535"/>
                  <a:gd name="T60" fmla="*/ 820 w 3400"/>
                  <a:gd name="T61" fmla="*/ 106 h 535"/>
                  <a:gd name="T62" fmla="*/ 1080 w 3400"/>
                  <a:gd name="T63" fmla="*/ 60 h 535"/>
                  <a:gd name="T64" fmla="*/ 1356 w 3400"/>
                  <a:gd name="T65" fmla="*/ 27 h 535"/>
                  <a:gd name="T66" fmla="*/ 1646 w 3400"/>
                  <a:gd name="T67" fmla="*/ 6 h 535"/>
                  <a:gd name="T68" fmla="*/ 1952 w 3400"/>
                  <a:gd name="T69" fmla="*/ 0 h 5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5"/>
                  <a:gd name="T107" fmla="*/ 3400 w 3400"/>
                  <a:gd name="T108" fmla="*/ 535 h 5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5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7"/>
                    </a:lnTo>
                    <a:lnTo>
                      <a:pt x="2892" y="223"/>
                    </a:lnTo>
                    <a:lnTo>
                      <a:pt x="3083" y="314"/>
                    </a:lnTo>
                    <a:lnTo>
                      <a:pt x="3252" y="418"/>
                    </a:lnTo>
                    <a:lnTo>
                      <a:pt x="3400" y="535"/>
                    </a:lnTo>
                    <a:lnTo>
                      <a:pt x="3286" y="535"/>
                    </a:lnTo>
                    <a:lnTo>
                      <a:pt x="3139" y="430"/>
                    </a:lnTo>
                    <a:lnTo>
                      <a:pt x="2974" y="336"/>
                    </a:lnTo>
                    <a:lnTo>
                      <a:pt x="2791" y="255"/>
                    </a:lnTo>
                    <a:lnTo>
                      <a:pt x="2596" y="187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7"/>
                    </a:lnTo>
                    <a:lnTo>
                      <a:pt x="605" y="255"/>
                    </a:lnTo>
                    <a:lnTo>
                      <a:pt x="426" y="336"/>
                    </a:lnTo>
                    <a:lnTo>
                      <a:pt x="261" y="430"/>
                    </a:lnTo>
                    <a:lnTo>
                      <a:pt x="116" y="535"/>
                    </a:lnTo>
                    <a:lnTo>
                      <a:pt x="0" y="535"/>
                    </a:lnTo>
                    <a:lnTo>
                      <a:pt x="143" y="418"/>
                    </a:lnTo>
                    <a:lnTo>
                      <a:pt x="313" y="314"/>
                    </a:lnTo>
                    <a:lnTo>
                      <a:pt x="503" y="223"/>
                    </a:lnTo>
                    <a:lnTo>
                      <a:pt x="714" y="147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ABB3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6" name="Freeform 35"/>
              <p:cNvSpPr>
                <a:spLocks noChangeArrowheads="1"/>
              </p:cNvSpPr>
              <p:nvPr/>
            </p:nvSpPr>
            <p:spPr bwMode="auto">
              <a:xfrm>
                <a:off x="1101" y="814"/>
                <a:ext cx="3645" cy="451"/>
              </a:xfrm>
              <a:custGeom>
                <a:avLst/>
                <a:gdLst>
                  <a:gd name="T0" fmla="*/ 1952 w 3400"/>
                  <a:gd name="T1" fmla="*/ 0 h 531"/>
                  <a:gd name="T2" fmla="*/ 2255 w 3400"/>
                  <a:gd name="T3" fmla="*/ 6 h 531"/>
                  <a:gd name="T4" fmla="*/ 2547 w 3400"/>
                  <a:gd name="T5" fmla="*/ 26 h 531"/>
                  <a:gd name="T6" fmla="*/ 2824 w 3400"/>
                  <a:gd name="T7" fmla="*/ 59 h 531"/>
                  <a:gd name="T8" fmla="*/ 3088 w 3400"/>
                  <a:gd name="T9" fmla="*/ 104 h 531"/>
                  <a:gd name="T10" fmla="*/ 3323 w 3400"/>
                  <a:gd name="T11" fmla="*/ 160 h 531"/>
                  <a:gd name="T12" fmla="*/ 3543 w 3400"/>
                  <a:gd name="T13" fmla="*/ 225 h 531"/>
                  <a:gd name="T14" fmla="*/ 3737 w 3400"/>
                  <a:gd name="T15" fmla="*/ 300 h 531"/>
                  <a:gd name="T16" fmla="*/ 3908 w 3400"/>
                  <a:gd name="T17" fmla="*/ 383 h 531"/>
                  <a:gd name="T18" fmla="*/ 3777 w 3400"/>
                  <a:gd name="T19" fmla="*/ 383 h 531"/>
                  <a:gd name="T20" fmla="*/ 3607 w 3400"/>
                  <a:gd name="T21" fmla="*/ 307 h 531"/>
                  <a:gd name="T22" fmla="*/ 3418 w 3400"/>
                  <a:gd name="T23" fmla="*/ 241 h 531"/>
                  <a:gd name="T24" fmla="*/ 3208 w 3400"/>
                  <a:gd name="T25" fmla="*/ 180 h 531"/>
                  <a:gd name="T26" fmla="*/ 2984 w 3400"/>
                  <a:gd name="T27" fmla="*/ 133 h 531"/>
                  <a:gd name="T28" fmla="*/ 2743 w 3400"/>
                  <a:gd name="T29" fmla="*/ 92 h 531"/>
                  <a:gd name="T30" fmla="*/ 2489 w 3400"/>
                  <a:gd name="T31" fmla="*/ 63 h 531"/>
                  <a:gd name="T32" fmla="*/ 2226 w 3400"/>
                  <a:gd name="T33" fmla="*/ 45 h 531"/>
                  <a:gd name="T34" fmla="*/ 1952 w 3400"/>
                  <a:gd name="T35" fmla="*/ 41 h 531"/>
                  <a:gd name="T36" fmla="*/ 1678 w 3400"/>
                  <a:gd name="T37" fmla="*/ 45 h 531"/>
                  <a:gd name="T38" fmla="*/ 1414 w 3400"/>
                  <a:gd name="T39" fmla="*/ 63 h 531"/>
                  <a:gd name="T40" fmla="*/ 1160 w 3400"/>
                  <a:gd name="T41" fmla="*/ 92 h 531"/>
                  <a:gd name="T42" fmla="*/ 922 w 3400"/>
                  <a:gd name="T43" fmla="*/ 133 h 531"/>
                  <a:gd name="T44" fmla="*/ 696 w 3400"/>
                  <a:gd name="T45" fmla="*/ 180 h 531"/>
                  <a:gd name="T46" fmla="*/ 490 w 3400"/>
                  <a:gd name="T47" fmla="*/ 241 h 531"/>
                  <a:gd name="T48" fmla="*/ 300 w 3400"/>
                  <a:gd name="T49" fmla="*/ 307 h 531"/>
                  <a:gd name="T50" fmla="*/ 133 w 3400"/>
                  <a:gd name="T51" fmla="*/ 383 h 531"/>
                  <a:gd name="T52" fmla="*/ 0 w 3400"/>
                  <a:gd name="T53" fmla="*/ 383 h 531"/>
                  <a:gd name="T54" fmla="*/ 164 w 3400"/>
                  <a:gd name="T55" fmla="*/ 300 h 531"/>
                  <a:gd name="T56" fmla="*/ 360 w 3400"/>
                  <a:gd name="T57" fmla="*/ 225 h 531"/>
                  <a:gd name="T58" fmla="*/ 578 w 3400"/>
                  <a:gd name="T59" fmla="*/ 160 h 531"/>
                  <a:gd name="T60" fmla="*/ 820 w 3400"/>
                  <a:gd name="T61" fmla="*/ 104 h 531"/>
                  <a:gd name="T62" fmla="*/ 1080 w 3400"/>
                  <a:gd name="T63" fmla="*/ 59 h 531"/>
                  <a:gd name="T64" fmla="*/ 1356 w 3400"/>
                  <a:gd name="T65" fmla="*/ 26 h 531"/>
                  <a:gd name="T66" fmla="*/ 1646 w 3400"/>
                  <a:gd name="T67" fmla="*/ 6 h 531"/>
                  <a:gd name="T68" fmla="*/ 1952 w 3400"/>
                  <a:gd name="T69" fmla="*/ 0 h 5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1"/>
                  <a:gd name="T107" fmla="*/ 3400 w 3400"/>
                  <a:gd name="T108" fmla="*/ 531 h 5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1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6"/>
                    </a:lnTo>
                    <a:lnTo>
                      <a:pt x="2457" y="81"/>
                    </a:lnTo>
                    <a:lnTo>
                      <a:pt x="2686" y="145"/>
                    </a:lnTo>
                    <a:lnTo>
                      <a:pt x="2892" y="221"/>
                    </a:lnTo>
                    <a:lnTo>
                      <a:pt x="3083" y="312"/>
                    </a:lnTo>
                    <a:lnTo>
                      <a:pt x="3252" y="416"/>
                    </a:lnTo>
                    <a:lnTo>
                      <a:pt x="3400" y="531"/>
                    </a:lnTo>
                    <a:lnTo>
                      <a:pt x="3286" y="531"/>
                    </a:lnTo>
                    <a:lnTo>
                      <a:pt x="3139" y="425"/>
                    </a:lnTo>
                    <a:lnTo>
                      <a:pt x="2974" y="334"/>
                    </a:lnTo>
                    <a:lnTo>
                      <a:pt x="2791" y="250"/>
                    </a:lnTo>
                    <a:lnTo>
                      <a:pt x="2596" y="185"/>
                    </a:lnTo>
                    <a:lnTo>
                      <a:pt x="2387" y="127"/>
                    </a:lnTo>
                    <a:lnTo>
                      <a:pt x="2166" y="87"/>
                    </a:lnTo>
                    <a:lnTo>
                      <a:pt x="1936" y="62"/>
                    </a:lnTo>
                    <a:lnTo>
                      <a:pt x="1699" y="56"/>
                    </a:lnTo>
                    <a:lnTo>
                      <a:pt x="1460" y="62"/>
                    </a:lnTo>
                    <a:lnTo>
                      <a:pt x="1230" y="87"/>
                    </a:lnTo>
                    <a:lnTo>
                      <a:pt x="1009" y="127"/>
                    </a:lnTo>
                    <a:lnTo>
                      <a:pt x="802" y="185"/>
                    </a:lnTo>
                    <a:lnTo>
                      <a:pt x="605" y="250"/>
                    </a:lnTo>
                    <a:lnTo>
                      <a:pt x="426" y="334"/>
                    </a:lnTo>
                    <a:lnTo>
                      <a:pt x="261" y="425"/>
                    </a:lnTo>
                    <a:lnTo>
                      <a:pt x="116" y="531"/>
                    </a:lnTo>
                    <a:lnTo>
                      <a:pt x="0" y="531"/>
                    </a:lnTo>
                    <a:lnTo>
                      <a:pt x="143" y="416"/>
                    </a:lnTo>
                    <a:lnTo>
                      <a:pt x="313" y="312"/>
                    </a:lnTo>
                    <a:lnTo>
                      <a:pt x="503" y="221"/>
                    </a:lnTo>
                    <a:lnTo>
                      <a:pt x="714" y="145"/>
                    </a:lnTo>
                    <a:lnTo>
                      <a:pt x="939" y="81"/>
                    </a:lnTo>
                    <a:lnTo>
                      <a:pt x="1180" y="36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575E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7" name="Freeform 36"/>
              <p:cNvSpPr>
                <a:spLocks noChangeArrowheads="1"/>
              </p:cNvSpPr>
              <p:nvPr/>
            </p:nvSpPr>
            <p:spPr bwMode="auto">
              <a:xfrm>
                <a:off x="1101" y="787"/>
                <a:ext cx="3645" cy="452"/>
              </a:xfrm>
              <a:custGeom>
                <a:avLst/>
                <a:gdLst>
                  <a:gd name="T0" fmla="*/ 1952 w 3400"/>
                  <a:gd name="T1" fmla="*/ 0 h 533"/>
                  <a:gd name="T2" fmla="*/ 2255 w 3400"/>
                  <a:gd name="T3" fmla="*/ 6 h 533"/>
                  <a:gd name="T4" fmla="*/ 2547 w 3400"/>
                  <a:gd name="T5" fmla="*/ 27 h 533"/>
                  <a:gd name="T6" fmla="*/ 2824 w 3400"/>
                  <a:gd name="T7" fmla="*/ 60 h 533"/>
                  <a:gd name="T8" fmla="*/ 3088 w 3400"/>
                  <a:gd name="T9" fmla="*/ 106 h 533"/>
                  <a:gd name="T10" fmla="*/ 3323 w 3400"/>
                  <a:gd name="T11" fmla="*/ 160 h 533"/>
                  <a:gd name="T12" fmla="*/ 3543 w 3400"/>
                  <a:gd name="T13" fmla="*/ 226 h 533"/>
                  <a:gd name="T14" fmla="*/ 3737 w 3400"/>
                  <a:gd name="T15" fmla="*/ 300 h 533"/>
                  <a:gd name="T16" fmla="*/ 3908 w 3400"/>
                  <a:gd name="T17" fmla="*/ 383 h 533"/>
                  <a:gd name="T18" fmla="*/ 3777 w 3400"/>
                  <a:gd name="T19" fmla="*/ 383 h 533"/>
                  <a:gd name="T20" fmla="*/ 3607 w 3400"/>
                  <a:gd name="T21" fmla="*/ 308 h 533"/>
                  <a:gd name="T22" fmla="*/ 3418 w 3400"/>
                  <a:gd name="T23" fmla="*/ 242 h 533"/>
                  <a:gd name="T24" fmla="*/ 3208 w 3400"/>
                  <a:gd name="T25" fmla="*/ 182 h 533"/>
                  <a:gd name="T26" fmla="*/ 2984 w 3400"/>
                  <a:gd name="T27" fmla="*/ 135 h 533"/>
                  <a:gd name="T28" fmla="*/ 2743 w 3400"/>
                  <a:gd name="T29" fmla="*/ 92 h 533"/>
                  <a:gd name="T30" fmla="*/ 2489 w 3400"/>
                  <a:gd name="T31" fmla="*/ 64 h 533"/>
                  <a:gd name="T32" fmla="*/ 2226 w 3400"/>
                  <a:gd name="T33" fmla="*/ 46 h 533"/>
                  <a:gd name="T34" fmla="*/ 1952 w 3400"/>
                  <a:gd name="T35" fmla="*/ 42 h 533"/>
                  <a:gd name="T36" fmla="*/ 1678 w 3400"/>
                  <a:gd name="T37" fmla="*/ 46 h 533"/>
                  <a:gd name="T38" fmla="*/ 1414 w 3400"/>
                  <a:gd name="T39" fmla="*/ 64 h 533"/>
                  <a:gd name="T40" fmla="*/ 1160 w 3400"/>
                  <a:gd name="T41" fmla="*/ 92 h 533"/>
                  <a:gd name="T42" fmla="*/ 922 w 3400"/>
                  <a:gd name="T43" fmla="*/ 135 h 533"/>
                  <a:gd name="T44" fmla="*/ 696 w 3400"/>
                  <a:gd name="T45" fmla="*/ 182 h 533"/>
                  <a:gd name="T46" fmla="*/ 490 w 3400"/>
                  <a:gd name="T47" fmla="*/ 242 h 533"/>
                  <a:gd name="T48" fmla="*/ 300 w 3400"/>
                  <a:gd name="T49" fmla="*/ 308 h 533"/>
                  <a:gd name="T50" fmla="*/ 133 w 3400"/>
                  <a:gd name="T51" fmla="*/ 383 h 533"/>
                  <a:gd name="T52" fmla="*/ 0 w 3400"/>
                  <a:gd name="T53" fmla="*/ 383 h 533"/>
                  <a:gd name="T54" fmla="*/ 164 w 3400"/>
                  <a:gd name="T55" fmla="*/ 300 h 533"/>
                  <a:gd name="T56" fmla="*/ 360 w 3400"/>
                  <a:gd name="T57" fmla="*/ 226 h 533"/>
                  <a:gd name="T58" fmla="*/ 578 w 3400"/>
                  <a:gd name="T59" fmla="*/ 160 h 533"/>
                  <a:gd name="T60" fmla="*/ 820 w 3400"/>
                  <a:gd name="T61" fmla="*/ 106 h 533"/>
                  <a:gd name="T62" fmla="*/ 1080 w 3400"/>
                  <a:gd name="T63" fmla="*/ 60 h 533"/>
                  <a:gd name="T64" fmla="*/ 1356 w 3400"/>
                  <a:gd name="T65" fmla="*/ 27 h 533"/>
                  <a:gd name="T66" fmla="*/ 1646 w 3400"/>
                  <a:gd name="T67" fmla="*/ 6 h 533"/>
                  <a:gd name="T68" fmla="*/ 1952 w 3400"/>
                  <a:gd name="T69" fmla="*/ 0 h 5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3"/>
                  <a:gd name="T107" fmla="*/ 3400 w 3400"/>
                  <a:gd name="T108" fmla="*/ 533 h 5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3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7"/>
                    </a:lnTo>
                    <a:lnTo>
                      <a:pt x="2892" y="223"/>
                    </a:lnTo>
                    <a:lnTo>
                      <a:pt x="3083" y="314"/>
                    </a:lnTo>
                    <a:lnTo>
                      <a:pt x="3252" y="418"/>
                    </a:lnTo>
                    <a:lnTo>
                      <a:pt x="3400" y="533"/>
                    </a:lnTo>
                    <a:lnTo>
                      <a:pt x="3286" y="533"/>
                    </a:lnTo>
                    <a:lnTo>
                      <a:pt x="3139" y="428"/>
                    </a:lnTo>
                    <a:lnTo>
                      <a:pt x="2974" y="336"/>
                    </a:lnTo>
                    <a:lnTo>
                      <a:pt x="2791" y="253"/>
                    </a:lnTo>
                    <a:lnTo>
                      <a:pt x="2596" y="187"/>
                    </a:lnTo>
                    <a:lnTo>
                      <a:pt x="2387" y="129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29"/>
                    </a:lnTo>
                    <a:lnTo>
                      <a:pt x="802" y="187"/>
                    </a:lnTo>
                    <a:lnTo>
                      <a:pt x="605" y="253"/>
                    </a:lnTo>
                    <a:lnTo>
                      <a:pt x="426" y="336"/>
                    </a:lnTo>
                    <a:lnTo>
                      <a:pt x="261" y="428"/>
                    </a:lnTo>
                    <a:lnTo>
                      <a:pt x="116" y="533"/>
                    </a:lnTo>
                    <a:lnTo>
                      <a:pt x="0" y="533"/>
                    </a:lnTo>
                    <a:lnTo>
                      <a:pt x="143" y="418"/>
                    </a:lnTo>
                    <a:lnTo>
                      <a:pt x="313" y="314"/>
                    </a:lnTo>
                    <a:lnTo>
                      <a:pt x="503" y="223"/>
                    </a:lnTo>
                    <a:lnTo>
                      <a:pt x="714" y="147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7880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8" name="Freeform 37"/>
              <p:cNvSpPr>
                <a:spLocks noChangeArrowheads="1"/>
              </p:cNvSpPr>
              <p:nvPr/>
            </p:nvSpPr>
            <p:spPr bwMode="auto">
              <a:xfrm>
                <a:off x="648" y="1062"/>
                <a:ext cx="595" cy="424"/>
              </a:xfrm>
              <a:custGeom>
                <a:avLst/>
                <a:gdLst>
                  <a:gd name="T0" fmla="*/ 0 w 555"/>
                  <a:gd name="T1" fmla="*/ 235 h 499"/>
                  <a:gd name="T2" fmla="*/ 0 w 555"/>
                  <a:gd name="T3" fmla="*/ 0 h 499"/>
                  <a:gd name="T4" fmla="*/ 553 w 555"/>
                  <a:gd name="T5" fmla="*/ 0 h 499"/>
                  <a:gd name="T6" fmla="*/ 638 w 555"/>
                  <a:gd name="T7" fmla="*/ 91 h 499"/>
                  <a:gd name="T8" fmla="*/ 507 w 555"/>
                  <a:gd name="T9" fmla="*/ 360 h 499"/>
                  <a:gd name="T10" fmla="*/ 0 w 555"/>
                  <a:gd name="T11" fmla="*/ 235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499"/>
                  <a:gd name="T20" fmla="*/ 555 w 555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499">
                    <a:moveTo>
                      <a:pt x="0" y="326"/>
                    </a:moveTo>
                    <a:lnTo>
                      <a:pt x="0" y="0"/>
                    </a:lnTo>
                    <a:lnTo>
                      <a:pt x="481" y="0"/>
                    </a:lnTo>
                    <a:lnTo>
                      <a:pt x="555" y="126"/>
                    </a:lnTo>
                    <a:lnTo>
                      <a:pt x="441" y="499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39" name="Freeform 38"/>
              <p:cNvSpPr>
                <a:spLocks noChangeArrowheads="1"/>
              </p:cNvSpPr>
              <p:nvPr/>
            </p:nvSpPr>
            <p:spPr bwMode="auto">
              <a:xfrm>
                <a:off x="4584" y="1062"/>
                <a:ext cx="595" cy="424"/>
              </a:xfrm>
              <a:custGeom>
                <a:avLst/>
                <a:gdLst>
                  <a:gd name="T0" fmla="*/ 638 w 555"/>
                  <a:gd name="T1" fmla="*/ 235 h 499"/>
                  <a:gd name="T2" fmla="*/ 638 w 555"/>
                  <a:gd name="T3" fmla="*/ 0 h 499"/>
                  <a:gd name="T4" fmla="*/ 85 w 555"/>
                  <a:gd name="T5" fmla="*/ 0 h 499"/>
                  <a:gd name="T6" fmla="*/ 0 w 555"/>
                  <a:gd name="T7" fmla="*/ 91 h 499"/>
                  <a:gd name="T8" fmla="*/ 129 w 555"/>
                  <a:gd name="T9" fmla="*/ 360 h 499"/>
                  <a:gd name="T10" fmla="*/ 638 w 555"/>
                  <a:gd name="T11" fmla="*/ 235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499"/>
                  <a:gd name="T20" fmla="*/ 555 w 555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499">
                    <a:moveTo>
                      <a:pt x="555" y="326"/>
                    </a:moveTo>
                    <a:lnTo>
                      <a:pt x="555" y="0"/>
                    </a:lnTo>
                    <a:lnTo>
                      <a:pt x="74" y="0"/>
                    </a:lnTo>
                    <a:lnTo>
                      <a:pt x="0" y="126"/>
                    </a:lnTo>
                    <a:lnTo>
                      <a:pt x="112" y="499"/>
                    </a:lnTo>
                    <a:lnTo>
                      <a:pt x="555" y="326"/>
                    </a:lnTo>
                    <a:close/>
                  </a:path>
                </a:pathLst>
              </a:cu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0" name="Freeform 39"/>
              <p:cNvSpPr>
                <a:spLocks noChangeArrowheads="1"/>
              </p:cNvSpPr>
              <p:nvPr/>
            </p:nvSpPr>
            <p:spPr bwMode="auto">
              <a:xfrm>
                <a:off x="677" y="1089"/>
                <a:ext cx="545" cy="372"/>
              </a:xfrm>
              <a:custGeom>
                <a:avLst/>
                <a:gdLst>
                  <a:gd name="T0" fmla="*/ 0 w 508"/>
                  <a:gd name="T1" fmla="*/ 206 h 438"/>
                  <a:gd name="T2" fmla="*/ 0 w 508"/>
                  <a:gd name="T3" fmla="*/ 0 h 438"/>
                  <a:gd name="T4" fmla="*/ 509 w 508"/>
                  <a:gd name="T5" fmla="*/ 0 h 438"/>
                  <a:gd name="T6" fmla="*/ 585 w 508"/>
                  <a:gd name="T7" fmla="*/ 71 h 438"/>
                  <a:gd name="T8" fmla="*/ 468 w 508"/>
                  <a:gd name="T9" fmla="*/ 316 h 438"/>
                  <a:gd name="T10" fmla="*/ 0 w 508"/>
                  <a:gd name="T11" fmla="*/ 206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8"/>
                  <a:gd name="T19" fmla="*/ 0 h 438"/>
                  <a:gd name="T20" fmla="*/ 508 w 508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8" h="438">
                    <a:moveTo>
                      <a:pt x="0" y="286"/>
                    </a:moveTo>
                    <a:lnTo>
                      <a:pt x="0" y="0"/>
                    </a:lnTo>
                    <a:lnTo>
                      <a:pt x="442" y="0"/>
                    </a:lnTo>
                    <a:lnTo>
                      <a:pt x="508" y="99"/>
                    </a:lnTo>
                    <a:lnTo>
                      <a:pt x="406" y="438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969E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1" name="Freeform 40"/>
              <p:cNvSpPr>
                <a:spLocks noChangeArrowheads="1"/>
              </p:cNvSpPr>
              <p:nvPr/>
            </p:nvSpPr>
            <p:spPr bwMode="auto">
              <a:xfrm>
                <a:off x="4603" y="1089"/>
                <a:ext cx="547" cy="372"/>
              </a:xfrm>
              <a:custGeom>
                <a:avLst/>
                <a:gdLst>
                  <a:gd name="T0" fmla="*/ 587 w 510"/>
                  <a:gd name="T1" fmla="*/ 206 h 438"/>
                  <a:gd name="T2" fmla="*/ 587 w 510"/>
                  <a:gd name="T3" fmla="*/ 0 h 438"/>
                  <a:gd name="T4" fmla="*/ 78 w 510"/>
                  <a:gd name="T5" fmla="*/ 0 h 438"/>
                  <a:gd name="T6" fmla="*/ 0 w 510"/>
                  <a:gd name="T7" fmla="*/ 71 h 438"/>
                  <a:gd name="T8" fmla="*/ 120 w 510"/>
                  <a:gd name="T9" fmla="*/ 316 h 438"/>
                  <a:gd name="T10" fmla="*/ 587 w 510"/>
                  <a:gd name="T11" fmla="*/ 206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438"/>
                  <a:gd name="T20" fmla="*/ 510 w 510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438">
                    <a:moveTo>
                      <a:pt x="510" y="286"/>
                    </a:moveTo>
                    <a:lnTo>
                      <a:pt x="510" y="0"/>
                    </a:lnTo>
                    <a:lnTo>
                      <a:pt x="68" y="0"/>
                    </a:lnTo>
                    <a:lnTo>
                      <a:pt x="0" y="99"/>
                    </a:lnTo>
                    <a:lnTo>
                      <a:pt x="104" y="438"/>
                    </a:lnTo>
                    <a:lnTo>
                      <a:pt x="510" y="286"/>
                    </a:lnTo>
                    <a:close/>
                  </a:path>
                </a:pathLst>
              </a:custGeom>
              <a:solidFill>
                <a:srgbClr val="969E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2" name="Rectangle 41"/>
              <p:cNvSpPr>
                <a:spLocks noChangeArrowheads="1"/>
              </p:cNvSpPr>
              <p:nvPr/>
            </p:nvSpPr>
            <p:spPr bwMode="auto">
              <a:xfrm>
                <a:off x="666" y="738"/>
                <a:ext cx="500" cy="63"/>
              </a:xfrm>
              <a:prstGeom prst="rect">
                <a:avLst/>
              </a:prstGeom>
              <a:solidFill>
                <a:srgbClr val="8582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3" name="Rectangle 42"/>
              <p:cNvSpPr>
                <a:spLocks noChangeArrowheads="1"/>
              </p:cNvSpPr>
              <p:nvPr/>
            </p:nvSpPr>
            <p:spPr bwMode="auto">
              <a:xfrm>
                <a:off x="666" y="746"/>
                <a:ext cx="500" cy="31"/>
              </a:xfrm>
              <a:prstGeom prst="rect">
                <a:avLst/>
              </a:prstGeom>
              <a:solidFill>
                <a:srgbClr val="A3A1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4" name="Rectangle 43"/>
              <p:cNvSpPr>
                <a:spLocks noChangeArrowheads="1"/>
              </p:cNvSpPr>
              <p:nvPr/>
            </p:nvSpPr>
            <p:spPr bwMode="auto">
              <a:xfrm>
                <a:off x="4662" y="738"/>
                <a:ext cx="498" cy="63"/>
              </a:xfrm>
              <a:prstGeom prst="rect">
                <a:avLst/>
              </a:prstGeom>
              <a:solidFill>
                <a:srgbClr val="8582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5" name="Rectangle 44"/>
              <p:cNvSpPr>
                <a:spLocks noChangeArrowheads="1"/>
              </p:cNvSpPr>
              <p:nvPr/>
            </p:nvSpPr>
            <p:spPr bwMode="auto">
              <a:xfrm>
                <a:off x="4662" y="746"/>
                <a:ext cx="498" cy="31"/>
              </a:xfrm>
              <a:prstGeom prst="rect">
                <a:avLst/>
              </a:prstGeom>
              <a:solidFill>
                <a:srgbClr val="A3A1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6" name="Rectangle 45"/>
              <p:cNvSpPr>
                <a:spLocks noChangeArrowheads="1"/>
              </p:cNvSpPr>
              <p:nvPr/>
            </p:nvSpPr>
            <p:spPr bwMode="auto">
              <a:xfrm>
                <a:off x="666" y="1062"/>
                <a:ext cx="500" cy="27"/>
              </a:xfrm>
              <a:prstGeom prst="rect">
                <a:avLst/>
              </a:pr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7" name="Rectangle 46"/>
              <p:cNvSpPr>
                <a:spLocks noChangeArrowheads="1"/>
              </p:cNvSpPr>
              <p:nvPr/>
            </p:nvSpPr>
            <p:spPr bwMode="auto">
              <a:xfrm>
                <a:off x="666" y="1067"/>
                <a:ext cx="500" cy="14"/>
              </a:xfrm>
              <a:prstGeom prst="rect">
                <a:avLst/>
              </a:prstGeom>
              <a:solidFill>
                <a:srgbClr val="8087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8" name="Rectangle 47"/>
              <p:cNvSpPr>
                <a:spLocks noChangeArrowheads="1"/>
              </p:cNvSpPr>
              <p:nvPr/>
            </p:nvSpPr>
            <p:spPr bwMode="auto">
              <a:xfrm>
                <a:off x="4662" y="1062"/>
                <a:ext cx="498" cy="27"/>
              </a:xfrm>
              <a:prstGeom prst="rect">
                <a:avLst/>
              </a:pr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49" name="Rectangle 48"/>
              <p:cNvSpPr>
                <a:spLocks noChangeArrowheads="1"/>
              </p:cNvSpPr>
              <p:nvPr/>
            </p:nvSpPr>
            <p:spPr bwMode="auto">
              <a:xfrm>
                <a:off x="4662" y="1067"/>
                <a:ext cx="498" cy="14"/>
              </a:xfrm>
              <a:prstGeom prst="rect">
                <a:avLst/>
              </a:prstGeom>
              <a:solidFill>
                <a:srgbClr val="8087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50" name="Rectangle 49"/>
              <p:cNvSpPr>
                <a:spLocks noChangeArrowheads="1"/>
              </p:cNvSpPr>
              <p:nvPr/>
            </p:nvSpPr>
            <p:spPr bwMode="auto">
              <a:xfrm>
                <a:off x="629" y="693"/>
                <a:ext cx="44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51" name="Rectangle 50"/>
              <p:cNvSpPr>
                <a:spLocks noChangeArrowheads="1"/>
              </p:cNvSpPr>
              <p:nvPr/>
            </p:nvSpPr>
            <p:spPr bwMode="auto">
              <a:xfrm>
                <a:off x="639" y="693"/>
                <a:ext cx="27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52" name="Rectangle 51"/>
              <p:cNvSpPr>
                <a:spLocks noChangeArrowheads="1"/>
              </p:cNvSpPr>
              <p:nvPr/>
            </p:nvSpPr>
            <p:spPr bwMode="auto">
              <a:xfrm>
                <a:off x="5151" y="693"/>
                <a:ext cx="46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53" name="Rectangle 52"/>
              <p:cNvSpPr>
                <a:spLocks noChangeArrowheads="1"/>
              </p:cNvSpPr>
              <p:nvPr/>
            </p:nvSpPr>
            <p:spPr bwMode="auto">
              <a:xfrm>
                <a:off x="5159" y="693"/>
                <a:ext cx="29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54" name="Rectangle 53"/>
              <p:cNvSpPr>
                <a:spLocks noChangeArrowheads="1"/>
              </p:cNvSpPr>
              <p:nvPr/>
            </p:nvSpPr>
            <p:spPr bwMode="auto">
              <a:xfrm>
                <a:off x="1144" y="693"/>
                <a:ext cx="48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55" name="Rectangle 54"/>
              <p:cNvSpPr>
                <a:spLocks noChangeArrowheads="1"/>
              </p:cNvSpPr>
              <p:nvPr/>
            </p:nvSpPr>
            <p:spPr bwMode="auto">
              <a:xfrm>
                <a:off x="1156" y="693"/>
                <a:ext cx="27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56" name="Rectangle 55"/>
              <p:cNvSpPr>
                <a:spLocks noChangeArrowheads="1"/>
              </p:cNvSpPr>
              <p:nvPr/>
            </p:nvSpPr>
            <p:spPr bwMode="auto">
              <a:xfrm>
                <a:off x="4633" y="693"/>
                <a:ext cx="47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57" name="Rectangle 56"/>
              <p:cNvSpPr>
                <a:spLocks noChangeArrowheads="1"/>
              </p:cNvSpPr>
              <p:nvPr/>
            </p:nvSpPr>
            <p:spPr bwMode="auto">
              <a:xfrm>
                <a:off x="4642" y="693"/>
                <a:ext cx="30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0" y="3886200"/>
            <a:ext cx="9144000" cy="2994025"/>
            <a:chOff x="0" y="130"/>
            <a:chExt cx="5760" cy="1886"/>
          </a:xfrm>
        </p:grpSpPr>
        <p:sp>
          <p:nvSpPr>
            <p:cNvPr id="12300" name="AutoShape 58"/>
            <p:cNvSpPr>
              <a:spLocks noChangeArrowheads="1"/>
            </p:cNvSpPr>
            <p:nvPr/>
          </p:nvSpPr>
          <p:spPr bwMode="auto">
            <a:xfrm rot="10800000">
              <a:off x="204" y="1290"/>
              <a:ext cx="1406" cy="726"/>
            </a:xfrm>
            <a:custGeom>
              <a:avLst/>
              <a:gdLst>
                <a:gd name="T0" fmla="*/ 5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3 h 21600"/>
                <a:gd name="T14" fmla="*/ 17099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2301" name="AutoShape 59"/>
            <p:cNvSpPr>
              <a:spLocks noChangeArrowheads="1"/>
            </p:cNvSpPr>
            <p:nvPr/>
          </p:nvSpPr>
          <p:spPr bwMode="auto">
            <a:xfrm rot="10800000">
              <a:off x="4198" y="1290"/>
              <a:ext cx="1361" cy="726"/>
            </a:xfrm>
            <a:custGeom>
              <a:avLst/>
              <a:gdLst>
                <a:gd name="T0" fmla="*/ 5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0" y="130"/>
              <a:ext cx="5760" cy="1886"/>
              <a:chOff x="0" y="164"/>
              <a:chExt cx="5760" cy="1819"/>
            </a:xfrm>
          </p:grpSpPr>
          <p:sp>
            <p:nvSpPr>
              <p:cNvPr id="12303" name="AutoShape 61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04" name="AutoShape 62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12305" name="Text Box 63"/>
              <p:cNvSpPr txBox="1">
                <a:spLocks noChangeArrowheads="1"/>
              </p:cNvSpPr>
              <p:nvPr/>
            </p:nvSpPr>
            <p:spPr bwMode="auto">
              <a:xfrm>
                <a:off x="0" y="1550"/>
                <a:ext cx="1392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>
                    <a:solidFill>
                      <a:schemeClr val="tx2"/>
                    </a:solidFill>
                    <a:ea typeface="Lucida Sans Unicode" pitchFamily="34" charset="0"/>
                    <a:cs typeface="Lucida Sans Unicode" pitchFamily="34" charset="0"/>
                  </a:rPr>
                  <a:t>CONHECIMENTO CIENTÍFICO</a:t>
                </a:r>
              </a:p>
            </p:txBody>
          </p:sp>
          <p:sp>
            <p:nvSpPr>
              <p:cNvPr id="12306" name="Text Box 64"/>
              <p:cNvSpPr txBox="1">
                <a:spLocks noChangeArrowheads="1"/>
              </p:cNvSpPr>
              <p:nvPr/>
            </p:nvSpPr>
            <p:spPr bwMode="auto">
              <a:xfrm>
                <a:off x="4368" y="1550"/>
                <a:ext cx="1392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>
                    <a:solidFill>
                      <a:schemeClr val="tx2"/>
                    </a:solidFill>
                    <a:ea typeface="Lucida Sans Unicode" pitchFamily="34" charset="0"/>
                    <a:cs typeface="Lucida Sans Unicode" pitchFamily="34" charset="0"/>
                  </a:rPr>
                  <a:t>INOVAÇÃO </a:t>
                </a:r>
              </a:p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>
                    <a:solidFill>
                      <a:schemeClr val="tx2"/>
                    </a:solidFill>
                    <a:ea typeface="Lucida Sans Unicode" pitchFamily="34" charset="0"/>
                    <a:cs typeface="Lucida Sans Unicode" pitchFamily="34" charset="0"/>
                  </a:rPr>
                  <a:t>TECNOLÓGICA</a:t>
                </a:r>
              </a:p>
            </p:txBody>
          </p:sp>
        </p:grpSp>
      </p:grpSp>
      <p:sp>
        <p:nvSpPr>
          <p:cNvPr id="9289" name="AutoShape 73"/>
          <p:cNvSpPr>
            <a:spLocks noChangeArrowheads="1"/>
          </p:cNvSpPr>
          <p:nvPr/>
        </p:nvSpPr>
        <p:spPr bwMode="auto">
          <a:xfrm>
            <a:off x="6781800" y="3581400"/>
            <a:ext cx="533400" cy="609600"/>
          </a:xfrm>
          <a:prstGeom prst="upArrow">
            <a:avLst>
              <a:gd name="adj1" fmla="val 45241"/>
              <a:gd name="adj2" fmla="val 5476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>
              <a:solidFill>
                <a:schemeClr val="tx2"/>
              </a:solidFill>
            </a:endParaRPr>
          </a:p>
        </p:txBody>
      </p:sp>
      <p:sp>
        <p:nvSpPr>
          <p:cNvPr id="9291" name="Oval 75"/>
          <p:cNvSpPr>
            <a:spLocks noChangeArrowheads="1"/>
          </p:cNvSpPr>
          <p:nvPr/>
        </p:nvSpPr>
        <p:spPr bwMode="auto">
          <a:xfrm>
            <a:off x="990600" y="1676400"/>
            <a:ext cx="2362200" cy="1828800"/>
          </a:xfrm>
          <a:prstGeom prst="ellipse">
            <a:avLst/>
          </a:prstGeom>
          <a:solidFill>
            <a:srgbClr val="7DA9D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pt-BR" sz="1500">
                <a:solidFill>
                  <a:schemeClr val="tx2"/>
                </a:solidFill>
              </a:rPr>
              <a:t>LINHAS DE</a:t>
            </a:r>
          </a:p>
          <a:p>
            <a:pPr algn="ctr">
              <a:lnSpc>
                <a:spcPct val="140000"/>
              </a:lnSpc>
            </a:pPr>
            <a:r>
              <a:rPr lang="pt-BR" sz="1500">
                <a:solidFill>
                  <a:schemeClr val="tx2"/>
                </a:solidFill>
              </a:rPr>
              <a:t>FINANCIAMENTO </a:t>
            </a:r>
          </a:p>
          <a:p>
            <a:pPr algn="ctr">
              <a:lnSpc>
                <a:spcPct val="140000"/>
              </a:lnSpc>
            </a:pPr>
            <a:r>
              <a:rPr lang="pt-BR" sz="1500">
                <a:solidFill>
                  <a:schemeClr val="tx2"/>
                </a:solidFill>
              </a:rPr>
              <a:t>DIRECIONADOS À </a:t>
            </a:r>
          </a:p>
          <a:p>
            <a:pPr algn="ctr">
              <a:lnSpc>
                <a:spcPct val="140000"/>
              </a:lnSpc>
            </a:pPr>
            <a:r>
              <a:rPr lang="pt-BR" sz="1500">
                <a:solidFill>
                  <a:schemeClr val="tx2"/>
                </a:solidFill>
              </a:rPr>
              <a:t>INOVAÇÃO </a:t>
            </a:r>
          </a:p>
        </p:txBody>
      </p:sp>
      <p:sp>
        <p:nvSpPr>
          <p:cNvPr id="9295" name="Oval 79"/>
          <p:cNvSpPr>
            <a:spLocks noChangeArrowheads="1"/>
          </p:cNvSpPr>
          <p:nvPr/>
        </p:nvSpPr>
        <p:spPr bwMode="auto">
          <a:xfrm>
            <a:off x="5791200" y="1676400"/>
            <a:ext cx="2362200" cy="1828800"/>
          </a:xfrm>
          <a:prstGeom prst="ellipse">
            <a:avLst/>
          </a:prstGeom>
          <a:solidFill>
            <a:srgbClr val="7DA9D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pt-BR" sz="1500">
                <a:solidFill>
                  <a:schemeClr val="tx2"/>
                </a:solidFill>
              </a:rPr>
              <a:t>POLÍTICAS PÚBLICAS</a:t>
            </a:r>
          </a:p>
          <a:p>
            <a:pPr algn="ctr">
              <a:lnSpc>
                <a:spcPct val="140000"/>
              </a:lnSpc>
            </a:pPr>
            <a:r>
              <a:rPr lang="pt-BR" sz="1500">
                <a:solidFill>
                  <a:schemeClr val="tx2"/>
                </a:solidFill>
              </a:rPr>
              <a:t>DE INCENTIVO À </a:t>
            </a:r>
          </a:p>
          <a:p>
            <a:pPr algn="ctr">
              <a:lnSpc>
                <a:spcPct val="140000"/>
              </a:lnSpc>
            </a:pPr>
            <a:r>
              <a:rPr lang="pt-BR" sz="1500">
                <a:solidFill>
                  <a:schemeClr val="tx2"/>
                </a:solidFill>
              </a:rPr>
              <a:t>INOVAÇÃO </a:t>
            </a:r>
          </a:p>
        </p:txBody>
      </p:sp>
      <p:sp>
        <p:nvSpPr>
          <p:cNvPr id="9296" name="AutoShape 80"/>
          <p:cNvSpPr>
            <a:spLocks noChangeArrowheads="1"/>
          </p:cNvSpPr>
          <p:nvPr/>
        </p:nvSpPr>
        <p:spPr bwMode="auto">
          <a:xfrm>
            <a:off x="1828800" y="3581400"/>
            <a:ext cx="533400" cy="609600"/>
          </a:xfrm>
          <a:prstGeom prst="upArrow">
            <a:avLst>
              <a:gd name="adj1" fmla="val 45241"/>
              <a:gd name="adj2" fmla="val 5476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>
              <a:solidFill>
                <a:schemeClr val="tx2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2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1" grpId="0" animBg="1"/>
      <p:bldP spid="9289" grpId="0" animBg="1"/>
      <p:bldP spid="9291" grpId="0" animBg="1" autoUpdateAnimBg="0"/>
      <p:bldP spid="9295" grpId="0" animBg="1" autoUpdateAnimBg="0"/>
      <p:bldP spid="929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F90C-0339-40F3-A257-959DBDBF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LINKS INTERESSANTES SOBRE O TEMA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4A48A5-2539-4320-BAF1-3956D34486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2103898"/>
            <a:ext cx="78867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800">
              <a:buNone/>
            </a:pPr>
            <a:endParaRPr lang="pt-BR" altLang="pt-BR" sz="1200" dirty="0">
              <a:latin typeface="+mn-lt"/>
            </a:endParaRPr>
          </a:p>
          <a:p>
            <a:pPr marL="0" indent="0" defTabSz="685800">
              <a:buFontTx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Calculadora TRL IAE-ITA: </a:t>
            </a:r>
          </a:p>
          <a:p>
            <a:pPr marL="0" indent="0" defTabSz="685800">
              <a:buNone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pt-BR" altLang="pt-BR" sz="1200" b="1" dirty="0">
                <a:solidFill>
                  <a:srgbClr val="333333"/>
                </a:solidFill>
                <a:latin typeface="+mn-lt"/>
                <a:hlinkClick r:id="rId2"/>
              </a:rPr>
              <a:t>www.mec.ita.br/~cge/Acervo/CalculadoraTRLIAEITA.xlsm</a:t>
            </a:r>
            <a:endParaRPr lang="pt-BR" altLang="pt-BR" sz="1200" b="1" dirty="0">
              <a:solidFill>
                <a:srgbClr val="333333"/>
              </a:solidFill>
              <a:latin typeface="+mn-lt"/>
            </a:endParaRPr>
          </a:p>
          <a:p>
            <a:pPr marL="0" indent="0" defTabSz="685800">
              <a:buNone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  </a:t>
            </a:r>
          </a:p>
          <a:p>
            <a:pPr marL="0" indent="0" defTabSz="685800">
              <a:buFontTx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Manual de Uso da Calculadora TRL IAE-ITA: </a:t>
            </a:r>
          </a:p>
          <a:p>
            <a:pPr marL="0" indent="0" defTabSz="685800">
              <a:buFontTx/>
              <a:buChar char="•"/>
            </a:pPr>
            <a:r>
              <a:rPr lang="pt-BR" altLang="pt-BR" sz="1200" b="1" dirty="0">
                <a:solidFill>
                  <a:srgbClr val="333333"/>
                </a:solidFill>
                <a:latin typeface="+mn-lt"/>
                <a:hlinkClick r:id="rId3"/>
              </a:rPr>
              <a:t>http://www.mec.ita.br/~cge/RGE/ARTIGOS/v04n01a04.pdf</a:t>
            </a: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pPr marL="0" indent="0" defTabSz="685800">
              <a:buFontTx/>
              <a:buChar char="•"/>
            </a:pPr>
            <a:endParaRPr lang="pt-BR" altLang="pt-BR" sz="1200" dirty="0">
              <a:solidFill>
                <a:srgbClr val="333333"/>
              </a:solidFill>
              <a:latin typeface="+mn-lt"/>
            </a:endParaRPr>
          </a:p>
          <a:p>
            <a:pPr marL="0" indent="0" defTabSz="685800">
              <a:buFontTx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Derivação Setor Aeroespacial: </a:t>
            </a:r>
          </a:p>
          <a:p>
            <a:pPr marL="0" indent="0" defTabSz="685800">
              <a:buFontTx/>
              <a:buChar char="•"/>
            </a:pPr>
            <a:r>
              <a:rPr lang="pt-BR" altLang="pt-BR" sz="1200" b="1" dirty="0">
                <a:solidFill>
                  <a:srgbClr val="333333"/>
                </a:solidFill>
                <a:latin typeface="+mn-lt"/>
                <a:hlinkClick r:id="rId4"/>
              </a:rPr>
              <a:t>http://www.bdita.bibl.ita.br/tesesdigitais/lista_resumo.php?num_tese=72781</a:t>
            </a: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pPr marL="0" indent="0" defTabSz="685800">
              <a:buFontTx/>
              <a:buChar char="•"/>
            </a:pPr>
            <a:endParaRPr lang="pt-BR" altLang="pt-BR" sz="1200" dirty="0">
              <a:solidFill>
                <a:srgbClr val="333333"/>
              </a:solidFill>
              <a:latin typeface="+mn-lt"/>
            </a:endParaRPr>
          </a:p>
          <a:p>
            <a:pPr marL="0" indent="0" defTabSz="685800">
              <a:buFontTx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Derivação no Setor de Energia: </a:t>
            </a:r>
          </a:p>
          <a:p>
            <a:pPr marL="0" indent="0" defTabSz="685800">
              <a:buFontTx/>
              <a:buChar char="•"/>
            </a:pPr>
            <a:r>
              <a:rPr lang="pt-BR" altLang="pt-BR" sz="1200" b="1" dirty="0">
                <a:solidFill>
                  <a:srgbClr val="333333"/>
                </a:solidFill>
                <a:latin typeface="+mn-lt"/>
                <a:hlinkClick r:id="rId5"/>
              </a:rPr>
              <a:t>https://www.energy.gov/sites/prod/files/em/Volume_I/O_SRP.pdf</a:t>
            </a: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pPr marL="0" indent="0" defTabSz="685800">
              <a:buFontTx/>
              <a:buChar char="•"/>
            </a:pPr>
            <a:endParaRPr lang="pt-BR" altLang="pt-BR" sz="1200" dirty="0">
              <a:solidFill>
                <a:srgbClr val="333333"/>
              </a:solidFill>
              <a:latin typeface="+mn-lt"/>
            </a:endParaRPr>
          </a:p>
          <a:p>
            <a:pPr marL="0" indent="0" defTabSz="685800">
              <a:buFontTx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Derivação no Setor de Fármacos: </a:t>
            </a:r>
          </a:p>
          <a:p>
            <a:pPr marL="0" indent="0" defTabSz="685800">
              <a:buFontTx/>
              <a:buChar char="•"/>
            </a:pPr>
            <a:r>
              <a:rPr lang="pt-BR" altLang="pt-BR" sz="1200" b="1" dirty="0">
                <a:solidFill>
                  <a:srgbClr val="333333"/>
                </a:solidFill>
                <a:latin typeface="+mn-lt"/>
                <a:hlinkClick r:id="rId6"/>
              </a:rPr>
              <a:t>http://seer.cgee.org.br/index.php/parcerias_estrategicas/article/viewFile/867/793</a:t>
            </a: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pPr marL="0" indent="0" defTabSz="685800">
              <a:buFontTx/>
              <a:buChar char="•"/>
            </a:pPr>
            <a:endParaRPr lang="pt-BR" altLang="pt-BR" sz="1200" dirty="0">
              <a:solidFill>
                <a:srgbClr val="333333"/>
              </a:solidFill>
              <a:latin typeface="+mn-lt"/>
            </a:endParaRPr>
          </a:p>
          <a:p>
            <a:pPr marL="0" indent="0" defTabSz="685800">
              <a:buFontTx/>
              <a:buChar char="•"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EMBRAPA – Manual Sobre o Uso da Escala TRL </a:t>
            </a:r>
          </a:p>
          <a:p>
            <a:pPr marL="0" indent="0" defTabSz="685800">
              <a:buFontTx/>
              <a:buChar char="•"/>
            </a:pPr>
            <a:r>
              <a:rPr lang="pt-BR" altLang="pt-BR" sz="1200" b="1" dirty="0">
                <a:solidFill>
                  <a:srgbClr val="333333"/>
                </a:solidFill>
                <a:latin typeface="+mn-lt"/>
                <a:hlinkClick r:id="rId7"/>
              </a:rPr>
              <a:t>https://cloud.cnpgc.embrapa.br/nap/files/2018/08/EscalaTRL-MRL-17Abr2018.pdf</a:t>
            </a: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pPr marL="0" indent="0" defTabSz="685800">
              <a:buNone/>
            </a:pPr>
            <a:r>
              <a:rPr lang="pt-BR" altLang="pt-BR" sz="1200" dirty="0">
                <a:solidFill>
                  <a:srgbClr val="333333"/>
                </a:solidFill>
                <a:latin typeface="+mn-lt"/>
              </a:rPr>
              <a:t> </a:t>
            </a:r>
            <a:endParaRPr lang="pt-BR" alt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8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INVENÇÃO</a:t>
            </a:r>
          </a:p>
        </p:txBody>
      </p:sp>
    </p:spTree>
    <p:extLst>
      <p:ext uri="{BB962C8B-B14F-4D97-AF65-F5344CB8AC3E}">
        <p14:creationId xmlns:p14="http://schemas.microsoft.com/office/powerpoint/2010/main" val="188921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614362" y="57150"/>
            <a:ext cx="8529637" cy="1143000"/>
          </a:xfrm>
        </p:spPr>
        <p:txBody>
          <a:bodyPr/>
          <a:lstStyle/>
          <a:p>
            <a:pPr algn="r"/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inédito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is-IS" dirty="0"/>
              <a:t>…</a:t>
            </a:r>
            <a:endParaRPr lang="pt-BR" altLang="pt-BR" dirty="0">
              <a:ea typeface="MS PGothic" charset="-128"/>
            </a:endParaRPr>
          </a:p>
        </p:txBody>
      </p:sp>
      <p:sp>
        <p:nvSpPr>
          <p:cNvPr id="30723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AAQUBAQEAAAAAAAAAAAAAAwECBAUGAAcI/8QAVBAAAQIDAwYIBwkNBgcAAAAAAQIDAAQRBRIhBhMxQVHSFCJhcYGRktEVU1RVgpOhByMyNUVSsdPiJDRCQ0Ryc4OUo8Hh8DNiY6LCwxYXZGWEsvH/xAAYAQEBAQEBAAAAAAAAAAAAAAAAAQMCBP/EAB8RAQADAAIDAQEBAAAAAAAAAAABAhESIQMiMRMyQf/aAAwDAQACEQMRAD8AuW5lm7x7TnTxjoWs6/z4IH5fzhPkcqzvwqJp8J41tMpxxpeP+3D+GPefEdlz6uIoJdlT+VTqhz/bjg5KH8fO+zegwnHNKrbPMEObkdwtatNtqA/Ru7sECKpHDjzxPMO+HBUiRpnT6I74eZtwYeHHMNjLp7oy+U3ugs2SgtWba7loTlSkpSFoQg/3lE402CCNNSRP4M+fQEKlEmTg3aB/ViPGV+6HlatwlNuzIBJNEgCnNhDH8s8pn0++W5OqBGtYiq9qcTINpKnGp9NNKlISB7REJdpZPpWErml3joSpxrGPDZq17UeJ4VPzblfnPKp1ViDfK13iMTrgPo1LEi4gKRJT6kkVqlKSD/ljuCS50WdPn0U7seDyeUNu2cCJS1pxoaKJdJA6zFpK+6BlOzi7PrmOR+v0ggwR7HwVjzXOdQ3IRUmyfkqb6/sR5jLe6baIIE3KpUK4lqYcHsJP0x6DZ9pSNpSbU1LWhaDjbgFKMDDkPvmkaDEVMEs0k08ETh/r8yEMs3qsab/r0IEXJatOF2lt/sUj/chL8r5Tafqkb8AQywPyNOddP9EJwUeZpvt/YgRXK+PtM/q0b0Nzkr420+w3vQEy+vZZHrm++ODivGWPX9M33w/gzlfikjnmVQ7g7hw8Fj9pV3wULPLH4+yAeR1EQratsWPZrs68uReQ3QFDBQtRrho2RZCXeB4tmo6ZhW9FJluw8clLTK7PabAYJvh5Rp0FUB5tlFlva1soLCs3KyoNQ2wi4oj+8ofwpGUUpNaJHFGAiQlAW4SolKK6R3a4Eu7obSdNKnSYqOTd/DApymJTKGihSy4KN48bWNkQiw4BeUg05YKkVaWSE3U0rr1iC5J7harVFFqP4Sjp6IRCUuYOXUnUbwERiBeGGuDNo43Jr/lBEtcqEXSpaKrQFCpBGytAeSIziGhiHlqO1SaDqMNfFSgHRd185hqVAnjGvPAODajilQMaDJXKWfybfWpgqMu5TOtICTe5QdRihSiqbyDUbNcOSQKnRTbEHvUhazdoyqH5S3G3EEYlLKiUnYeLgeSDmYcGm1+qXX3RlPc7sZdn2Rw91yTzs6kLzb6woIRqwOg7eiNSSrSF2SPRRAKZlfnZfRLq7obwlXnd39mVC31+Oskegjujry/KLJ7KO6AaGJbyOePOpvcjuDseRT3bb+rivFrzHz53qX3wnhab+fO9IXvQFlmJc4cAnSdl9v6uIdsWS3aVmvyaZSaYzqaZwlCqc4uD6REc2pMac5NV23Vd8CmLSmHWHGy9OAKSRVNUkdN6CvPbVyIt6Rzjgk3JlpKiQWE4023dI17YzaklLlFpIUlVFA4EHYY9alrYm2GGwuYnHEFPw1nEHYeNECfycYt98LRLvMunjKfbbSm/zqNa6IfRHyRsNhEi1aDjLMw44k5gurN0HVVOiMzlVJcAtCcYWUlV1KzcGAvKGH0x6NZVgTdiyolGEqm2U0LZWTpOnQNEQp/Id+2XJ2YcU6pxwISlLZAKgOfRiD1x5qWmLzr2Xy3jjPryMgXhEgCiY1U1khLMOEPeEUkGhvKbA64iTliSbEut1p6b0YAqbVU7KDGPVvTxZ/ijXLF1LVCEqLQVxjTSVQJ2VUy1VVFCtLyTUR6jkvIS8shiWnbPBtFEmy4gLRxwhV7AjkIigy8Ys4Ww0xJy6GQlADyW8CVE1x5cIy/T2xv+PpyYtu+Vi4CFKNAEipJ2UjT2HkfbFozEq85ZT4k1LBdUshIKdJFK1x0aNcX9lSsjIoSZWRTfw98WptS+usWqZx6tS0snbnEYe2NNYNMJV1KUhNjpASMPul7vhSw6B8UoH/kPd8Z1M06dDZ6XEd8LnnFaWSf1iIC+zD+qym/XOn/VHZp/zU361zeihzzviSB+emGl13xZ7aYgYHEeVfu090dfR5Sr1ae6HZ13ypn270IXHPKWOr7UFNLiPKHPVjuhC4nRwh31Y7odfWdMyx2ftQwrV5QwfQG9ARQ3V1VyYcxOALe30Y2bLDTjAZLaSlACSlSRj0RlWHKzTSVvs3S4KgIFTyfCjUlY8IIKDQKQQejRFFzZN5F5tlzNhIoECgqDqEV04+uVnL0kU5i7derVRJxpQk6ATHJfcZcC2yAoaDSIM24C0tKzioEc0ZzSJd18kwBacuXZGZoTebSTxCeMRj/XPAcnMnOGyzVvPKeusOBUuyqtFqGs4aNkSJZ5JaAWb1dWmDZKzRW0tipCJZxTYocMDhzQtPGrqleV2Xta1/CfuhSFlqlkZ5CDLuKSTxiQFDHm+mMRlG2/IZQTLM63m3UvVugfg1oI9XyUyfspi3F29aLbzs6qYccSDQpQCTQ8p0CCe6zZdm23ZHC5BhabVQtKULSgcdJOIPMMYVpGa6m8/wAqOZst+zmZVcw3MFEw2FtqbUpQI6BpgYKfmTn+fujT5UTqf+HrOk1ttJQhKQl0i8sEJxpqpGTStvXNHoaRHcTEx0ytWazkjUBOAmwOW9HXQD+U9Zhocbp99K9UmFvt6RNL6G0j+EHJaJ2zHWe+EoNr/We+OzoHwZpzsp3Y7OnypfUndgJJ4R4lj97uQh4R5Oz+93IZmU+Qp7ad6EKG9cgntp3oBys+RQS7I9buQNSJjxLPU7uQhbar94N9ob0MLbZ/IEdod8ASVQ8Z1gFpmhcGjOV9qY0jSCu0HAa8VBrTTpjM2YyhVoywEmlBzg414Ye2NU0SLSf0UonXQ64Ay0kipBHPFdPoq0oD4VMItVVVQJIrqGmBOtmt1aefEQ6GIXaTsk6WXkrvD5oqDEnJm2FJamWLhVMvOFaLqaA127Ir8tJZCbRbUllKypBqVEbYlZCSSVTMxMKQgBCQlNNdT/8AIlqxMOq34z02VmyqmpdIUaka4LOslTLpaqSlBoOWmEHR8Gg0UggxNTDOk3Z1nsowpVj2e40tN0AXrwriU84jPt52lM432Rvxq7dQFZOrogLKHwE1TUDHmMZRDa6fezXYG5HPj6hp5vogDo/HN9hO/C1WNL7Q50p34S4vCkuyPR+xDw274hjs/YjtkQLVrmWewnfjr58pZ7Cd+OuO+IY6juQlx3xDHt3IB+ZH/V9pXfC5kfPnOtXfGm4W554b7C/q47hjnnZPZV9XFRmlMJppnT6Su+BlkDSJztL741Bm167WR2V/Vw0zSvO6B0L+rgM1JBDM+w4eEC6utXCop6cYk5Q2hNyVpI4Ku6l1oKKlJrUDZWLV6bw41rpI1hKVVPW2PpijywmUTT0qUAi4hV0DZyxIn2x3npMoqsorWKFgvIDJFKBsJWeY6oCzlJaOcKEvpLQPFSUAlI2V19UZ+em3W1XkiqQOeBWYtUySsKN4AYhPLG351YfpZZT01MWg+eErU7mjxbuF2vMRWNjkGwluzFKopJU6Txj/ADMZux3DK2hMZufTLXmU3lqQrHHQaJVG5sNRdli4t8TClE+/AEJUOYgH2RnaMnHdZ2FpQao4GGqHL1R164gxzLvFXlGkuWO8gNuOpMyMG610chH0xlm5NVMJCZI9PejYOzyDZxSX1MKSse+pSVHHGlBjENEwlRr4XmSOSWc745pDvyz3ChEku794Pnk45P8A7Q8SLhGFmTPSFb0aAPI12pOHmlXN6OzzZ0WlPdEqvfjtkz/g90/Jb/UrehPB0xqsh7sq3o0OcR5xtD9mVvwzOsa520v2dX1kAXPOeOsztjvhc+vx1m9f84JmJjzez61XfCmWfp8Xs+tXvRQPPL8bZvWO+EU85T+2s3rHfDxKu1ws5r1y++OMq95ub9evviCG467qds3tDvjLZTLcbfk1FUnVa1JOYpU4Vx6o17ko9TGzmvXr74pcoZFarMeWqQbQWhnAsOrUUkchOysdR9SZ6YacqVtBenOJrXRQnXyQyzk3XXEoUBVZAunA4nREmcSpyblbg4xeboNFTeGENbBTak004m6pLxFK1pjGussXNgLWlybuKkPhpT91nHQThjGjVlJJ2JJIXOBCxeCSZVxKgCdg2RVWJIPKkw4iz0PhalLvl5Sa6tAMCyms94WLNK8HNtXU372eWqhB5TGVp2WlelzLZfWPMPJYSHkLIJBW3QYaqw3/AJhWCpm+DMmuxgx5zk40Zm2GQ2kPHMuKKSSKYDZESy2i5MScqqinHH0ou1pShxEctenr5mpdaUrlJiTQTxjnVgmh5CMIeiYcPyhZ45kjdhrcvMeQSY5M6vfg6WX9PA5FPpq3oOZnZIJlfnKQ6EDdjuEKr8ZyfQ2N2CXJimMtIj0zvQnv/iZAel9qCGcIPnKV6Ghuw3hB85S3qhuQUqe0XLPT0/ahLz3/AG/2b0Aolx5rc9cNyFzDY+S3fWp3IkBlrym0Oye+HBpvTwyf7B3ooi5pvXZr3rU7kIphoabNfH61O5EvNNkVE5P9g70OuI1T0+PQVvQFYtlg/kEx61G5FVbZlJazn1uSb6KoKUFbiCLxGGF2NE4hIxNozo50L3oosqQkWM84mdmHi0pK7jjaqGhG08sWPrm3xgkNuuT8oHG1KQHUi7oJx1VFILMtvptacal21JBdIF4CqcK6RSunkiS3MIn7Xk2W1KbCVhalCpIpjUU5YHabhZtya463CFhQWqoJ4o0xrjOPi/smXlkyTTbkpMLdQKLUhxIBPNdP0xGyrQw3YUxm5KYaKrqSta0kCp5EiJmS0w4+zMfdsxL3VigZQog1HIRBMrWVu2BOA2hNzBS3fDa0KAVTbVUZT1LSrHZDSqPCcyX5dbtxkBISq6RU8oMVIbLVtOFsFKUzdQiuPw9GiNN7nKLztoPCZmGbtxHvIUb2k40IiqalQvLEShW4pK54VXdN6nwiadG2I7enJlWwaiynvX/YgqZcafBa/WncgyG0FR+7p+h/w1b0ELDRGM1PH9Wd6IgIl6fJJPJnlbsOzK9Vkgc7y92C5hg0+6J88yD3x3B5bWufPo/zi4BcGc0iyQOd1zuhODO+a2/Wu90EMvJ7LQPQITg0l4me9kEVKZ6yiaC10k/pFd8PRO2WrBNsJJ2Z9UDcSETCEJSm5TRdHdBmikqKc2gXdHFjLm14u4VIVwtcdDxheFyQ+Vz0vKgb541KJ6hASB/QhzOCQqZkz8G1hX9MqKnKKZk27LmEm0c6paClLYcKrx1YROCRoIBryQ1iyZO0lvibavhlPFFdte4R3W/bm9YxhrAzYtVvOvBsFCipYUQK6gKQ+1y0i2HkpmA6hYSoLqT+CARU68InPSjElPrMuilNAJJAiomkpcn2EuJSouKAUojHZG0W92U19V9k+9Kpk3CufLK1LPES4Uk0w1ROmHpN1h1tdorUFIUMXTjhD56xJSxs2JMue/N31X1A4jZhyxUvvqD7S1BKzQUvJ0Rhe22a0rHFHyJclUS00l+dVLkuJI98KQoUpDbJEkvLOZdcm0oaQlxbbpV8JXFGB5ieqKux6Ft1BSkpU+ydHznAk+xRibYqEPW9aLDqQpsNrVQ7UupAx5iYu5BH1u2zIU+NhQ/46u+ClVngY2nh+lVFbcS2UJSMLtcYksJSpNSOgRxzdcYGz9lA/Ggptzyu+BuTthoxXan7xR/jDHEpKFEpGA2RFekpR1C0rlWqGmhO3XF5nCB12lk8Egm1Uj85xQ/jDRaWTxAPhROP99ffFdaFiyKUBTbVwgU4p0xQKl2krUkJwBhzOD//2Q=="/>
          <p:cNvSpPr>
            <a:spLocks noChangeAspect="1" noChangeArrowheads="1"/>
          </p:cNvSpPr>
          <p:nvPr/>
        </p:nvSpPr>
        <p:spPr bwMode="auto">
          <a:xfrm>
            <a:off x="76200" y="-46672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30724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HAAAAQUBAQEAAAAAAAAAAAAAAwECBAUGAAcI/8QAVBAAAQIDAwYIBwkNBgcAAAAAAQIDAAQRBRIhBhMxQVHSFCJhcYGRktEVU1RVgpOhByMyNUVSsdPiJDRCQ0Ryc4OUo8Hh8DNiY6LCwxYXZGWEsvH/xAAYAQEBAQEBAAAAAAAAAAAAAAAAAQMCBP/EAB8RAQADAAIDAQEBAAAAAAAAAAABAhESIQMiMRMyQf/aAAwDAQACEQMRAD8AuW5lm7x7TnTxjoWs6/z4IH5fzhPkcqzvwqJp8J41tMpxxpeP+3D+GPefEdlz6uIoJdlT+VTqhz/bjg5KH8fO+zegwnHNKrbPMEObkdwtatNtqA/Ru7sECKpHDjzxPMO+HBUiRpnT6I74eZtwYeHHMNjLp7oy+U3ugs2SgtWba7loTlSkpSFoQg/3lE402CCNNSRP4M+fQEKlEmTg3aB/ViPGV+6HlatwlNuzIBJNEgCnNhDH8s8pn0++W5OqBGtYiq9qcTINpKnGp9NNKlISB7REJdpZPpWErml3joSpxrGPDZq17UeJ4VPzblfnPKp1ViDfK13iMTrgPo1LEi4gKRJT6kkVqlKSD/ljuCS50WdPn0U7seDyeUNu2cCJS1pxoaKJdJA6zFpK+6BlOzi7PrmOR+v0ggwR7HwVjzXOdQ3IRUmyfkqb6/sR5jLe6baIIE3KpUK4lqYcHsJP0x6DZ9pSNpSbU1LWhaDjbgFKMDDkPvmkaDEVMEs0k08ETh/r8yEMs3qsab/r0IEXJatOF2lt/sUj/chL8r5Tafqkb8AQywPyNOddP9EJwUeZpvt/YgRXK+PtM/q0b0Nzkr420+w3vQEy+vZZHrm++ODivGWPX9M33w/gzlfikjnmVQ7g7hw8Fj9pV3wULPLH4+yAeR1EQratsWPZrs68uReQ3QFDBQtRrho2RZCXeB4tmo6ZhW9FJluw8clLTK7PabAYJvh5Rp0FUB5tlFlva1soLCs3KyoNQ2wi4oj+8ofwpGUUpNaJHFGAiQlAW4SolKK6R3a4Eu7obSdNKnSYqOTd/DApymJTKGihSy4KN48bWNkQiw4BeUg05YKkVaWSE3U0rr1iC5J7harVFFqP4Sjp6IRCUuYOXUnUbwERiBeGGuDNo43Jr/lBEtcqEXSpaKrQFCpBGytAeSIziGhiHlqO1SaDqMNfFSgHRd185hqVAnjGvPAODajilQMaDJXKWfybfWpgqMu5TOtICTe5QdRihSiqbyDUbNcOSQKnRTbEHvUhazdoyqH5S3G3EEYlLKiUnYeLgeSDmYcGm1+qXX3RlPc7sZdn2Rw91yTzs6kLzb6woIRqwOg7eiNSSrSF2SPRRAKZlfnZfRLq7obwlXnd39mVC31+Oskegjujry/KLJ7KO6AaGJbyOePOpvcjuDseRT3bb+rivFrzHz53qX3wnhab+fO9IXvQFlmJc4cAnSdl9v6uIdsWS3aVmvyaZSaYzqaZwlCqc4uD6REc2pMac5NV23Vd8CmLSmHWHGy9OAKSRVNUkdN6CvPbVyIt6Rzjgk3JlpKiQWE4023dI17YzaklLlFpIUlVFA4EHYY9alrYm2GGwuYnHEFPw1nEHYeNECfycYt98LRLvMunjKfbbSm/zqNa6IfRHyRsNhEi1aDjLMw44k5gurN0HVVOiMzlVJcAtCcYWUlV1KzcGAvKGH0x6NZVgTdiyolGEqm2U0LZWTpOnQNEQp/Id+2XJ2YcU6pxwISlLZAKgOfRiD1x5qWmLzr2Xy3jjPryMgXhEgCiY1U1khLMOEPeEUkGhvKbA64iTliSbEut1p6b0YAqbVU7KDGPVvTxZ/ijXLF1LVCEqLQVxjTSVQJ2VUy1VVFCtLyTUR6jkvIS8shiWnbPBtFEmy4gLRxwhV7AjkIigy8Ys4Ww0xJy6GQlADyW8CVE1x5cIy/T2xv+PpyYtu+Vi4CFKNAEipJ2UjT2HkfbFozEq85ZT4k1LBdUshIKdJFK1x0aNcX9lSsjIoSZWRTfw98WptS+usWqZx6tS0snbnEYe2NNYNMJV1KUhNjpASMPul7vhSw6B8UoH/kPd8Z1M06dDZ6XEd8LnnFaWSf1iIC+zD+qym/XOn/VHZp/zU361zeihzzviSB+emGl13xZ7aYgYHEeVfu090dfR5Sr1ae6HZ13ypn270IXHPKWOr7UFNLiPKHPVjuhC4nRwh31Y7odfWdMyx2ftQwrV5QwfQG9ARQ3V1VyYcxOALe30Y2bLDTjAZLaSlACSlSRj0RlWHKzTSVvs3S4KgIFTyfCjUlY8IIKDQKQQejRFFzZN5F5tlzNhIoECgqDqEV04+uVnL0kU5i7derVRJxpQk6ATHJfcZcC2yAoaDSIM24C0tKzioEc0ZzSJd18kwBacuXZGZoTebSTxCeMRj/XPAcnMnOGyzVvPKeusOBUuyqtFqGs4aNkSJZ5JaAWb1dWmDZKzRW0tipCJZxTYocMDhzQtPGrqleV2Xta1/CfuhSFlqlkZ5CDLuKSTxiQFDHm+mMRlG2/IZQTLM63m3UvVugfg1oI9XyUyfspi3F29aLbzs6qYccSDQpQCTQ8p0CCe6zZdm23ZHC5BhabVQtKULSgcdJOIPMMYVpGa6m8/wAqOZst+zmZVcw3MFEw2FtqbUpQI6BpgYKfmTn+fujT5UTqf+HrOk1ttJQhKQl0i8sEJxpqpGTStvXNHoaRHcTEx0ytWazkjUBOAmwOW9HXQD+U9Zhocbp99K9UmFvt6RNL6G0j+EHJaJ2zHWe+EoNr/We+OzoHwZpzsp3Y7OnypfUndgJJ4R4lj97uQh4R5Oz+93IZmU+Qp7ad6EKG9cgntp3oBys+RQS7I9buQNSJjxLPU7uQhbar94N9ob0MLbZ/IEdod8ASVQ8Z1gFpmhcGjOV9qY0jSCu0HAa8VBrTTpjM2YyhVoywEmlBzg414Ye2NU0SLSf0UonXQ64Ay0kipBHPFdPoq0oD4VMItVVVQJIrqGmBOtmt1aefEQ6GIXaTsk6WXkrvD5oqDEnJm2FJamWLhVMvOFaLqaA127Ir8tJZCbRbUllKypBqVEbYlZCSSVTMxMKQgBCQlNNdT/8AIlqxMOq34z02VmyqmpdIUaka4LOslTLpaqSlBoOWmEHR8Gg0UggxNTDOk3Z1nsowpVj2e40tN0AXrwriU84jPt52lM432Rvxq7dQFZOrogLKHwE1TUDHmMZRDa6fezXYG5HPj6hp5vogDo/HN9hO/C1WNL7Q50p34S4vCkuyPR+xDw274hjs/YjtkQLVrmWewnfjr58pZ7Cd+OuO+IY6juQlx3xDHt3IB+ZH/V9pXfC5kfPnOtXfGm4W554b7C/q47hjnnZPZV9XFRmlMJppnT6Su+BlkDSJztL741Bm167WR2V/Vw0zSvO6B0L+rgM1JBDM+w4eEC6utXCop6cYk5Q2hNyVpI4Ku6l1oKKlJrUDZWLV6bw41rpI1hKVVPW2PpijywmUTT0qUAi4hV0DZyxIn2x3npMoqsorWKFgvIDJFKBsJWeY6oCzlJaOcKEvpLQPFSUAlI2V19UZ+em3W1XkiqQOeBWYtUySsKN4AYhPLG351YfpZZT01MWg+eErU7mjxbuF2vMRWNjkGwluzFKopJU6Txj/ADMZux3DK2hMZufTLXmU3lqQrHHQaJVG5sNRdli4t8TClE+/AEJUOYgH2RnaMnHdZ2FpQao4GGqHL1R164gxzLvFXlGkuWO8gNuOpMyMG610chH0xlm5NVMJCZI9PejYOzyDZxSX1MKSse+pSVHHGlBjENEwlRr4XmSOSWc745pDvyz3ChEku794Pnk45P8A7Q8SLhGFmTPSFb0aAPI12pOHmlXN6OzzZ0WlPdEqvfjtkz/g90/Jb/UrehPB0xqsh7sq3o0OcR5xtD9mVvwzOsa520v2dX1kAXPOeOsztjvhc+vx1m9f84JmJjzez61XfCmWfp8Xs+tXvRQPPL8bZvWO+EU85T+2s3rHfDxKu1ws5r1y++OMq95ub9evviCG467qds3tDvjLZTLcbfk1FUnVa1JOYpU4Vx6o17ko9TGzmvXr74pcoZFarMeWqQbQWhnAsOrUUkchOysdR9SZ6YacqVtBenOJrXRQnXyQyzk3XXEoUBVZAunA4nREmcSpyblbg4xeboNFTeGENbBTak004m6pLxFK1pjGussXNgLWlybuKkPhpT91nHQThjGjVlJJ2JJIXOBCxeCSZVxKgCdg2RVWJIPKkw4iz0PhalLvl5Sa6tAMCyms94WLNK8HNtXU372eWqhB5TGVp2WlelzLZfWPMPJYSHkLIJBW3QYaqw3/AJhWCpm+DMmuxgx5zk40Zm2GQ2kPHMuKKSSKYDZESy2i5MScqqinHH0ou1pShxEctenr5mpdaUrlJiTQTxjnVgmh5CMIeiYcPyhZ45kjdhrcvMeQSY5M6vfg6WX9PA5FPpq3oOZnZIJlfnKQ6EDdjuEKr8ZyfQ2N2CXJimMtIj0zvQnv/iZAel9qCGcIPnKV6Ghuw3hB85S3qhuQUqe0XLPT0/ahLz3/AG/2b0Aolx5rc9cNyFzDY+S3fWp3IkBlrym0Oye+HBpvTwyf7B3ooi5pvXZr3rU7kIphoabNfH61O5EvNNkVE5P9g70OuI1T0+PQVvQFYtlg/kEx61G5FVbZlJazn1uSb6KoKUFbiCLxGGF2NE4hIxNozo50L3oosqQkWM84mdmHi0pK7jjaqGhG08sWPrm3xgkNuuT8oHG1KQHUi7oJx1VFILMtvptacal21JBdIF4CqcK6RSunkiS3MIn7Xk2W1KbCVhalCpIpjUU5YHabhZtya463CFhQWqoJ4o0xrjOPi/smXlkyTTbkpMLdQKLUhxIBPNdP0xGyrQw3YUxm5KYaKrqSta0kCp5EiJmS0w4+zMfdsxL3VigZQog1HIRBMrWVu2BOA2hNzBS3fDa0KAVTbVUZT1LSrHZDSqPCcyX5dbtxkBISq6RU8oMVIbLVtOFsFKUzdQiuPw9GiNN7nKLztoPCZmGbtxHvIUb2k40IiqalQvLEShW4pK54VXdN6nwiadG2I7enJlWwaiynvX/YgqZcafBa/WncgyG0FR+7p+h/w1b0ELDRGM1PH9Wd6IgIl6fJJPJnlbsOzK9Vkgc7y92C5hg0+6J88yD3x3B5bWufPo/zi4BcGc0iyQOd1zuhODO+a2/Wu90EMvJ7LQPQITg0l4me9kEVKZ6yiaC10k/pFd8PRO2WrBNsJJ2Z9UDcSETCEJSm5TRdHdBmikqKc2gXdHFjLm14u4VIVwtcdDxheFyQ+Vz0vKgb541KJ6hASB/QhzOCQqZkz8G1hX9MqKnKKZk27LmEm0c6paClLYcKrx1YROCRoIBryQ1iyZO0lvibavhlPFFdte4R3W/bm9YxhrAzYtVvOvBsFCipYUQK6gKQ+1y0i2HkpmA6hYSoLqT+CARU68InPSjElPrMuilNAJJAiomkpcn2EuJSouKAUojHZG0W92U19V9k+9Kpk3CufLK1LPES4Uk0w1ROmHpN1h1tdorUFIUMXTjhD56xJSxs2JMue/N31X1A4jZhyxUvvqD7S1BKzQUvJ0Rhe22a0rHFHyJclUS00l+dVLkuJI98KQoUpDbJEkvLOZdcm0oaQlxbbpV8JXFGB5ieqKux6Ft1BSkpU+ydHznAk+xRibYqEPW9aLDqQpsNrVQ7UupAx5iYu5BH1u2zIU+NhQ/46u+ClVngY2nh+lVFbcS2UJSMLtcYksJSpNSOgRxzdcYGz9lA/Ggptzyu+BuTthoxXan7xR/jDHEpKFEpGA2RFekpR1C0rlWqGmhO3XF5nCB12lk8Egm1Uj85xQ/jDRaWTxAPhROP99ffFdaFiyKUBTbVwgU4p0xQKl2krUkJwBhzOD//2Q=="/>
          <p:cNvSpPr>
            <a:spLocks noChangeAspect="1" noChangeArrowheads="1"/>
          </p:cNvSpPr>
          <p:nvPr/>
        </p:nvSpPr>
        <p:spPr bwMode="auto">
          <a:xfrm>
            <a:off x="228600" y="-31432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pic>
        <p:nvPicPr>
          <p:cNvPr id="265222" name="Picture 6" descr="http://www.perguntascretinas.com.br/wp-content/uploads/2008/01/invencao-do-crertin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8050"/>
            <a:ext cx="40195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4" name="Picture 8" descr="http://t0.gstatic.com/images?q=tbn:ANd9GcTI3dYeg5I54Cyygck_quFF1hhDzOZeZivvYjjqPWhTJnJRY6Xf6hY0MH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62038"/>
            <a:ext cx="434657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6" name="Picture 10" descr="http://2.bp.blogspot.com/_Xu-g9UeNris/TCNiMVi7Y-I/AAAAAAAAAc4/cFL_nZRetj4/s1600/esfria+com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887788"/>
            <a:ext cx="40544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8" name="Picture 12" descr="http://4.bp.blogspot.com/_Xu-g9UeNris/TCNiI0oXTVI/AAAAAAAAAcw/XgOTF_tYMi0/s1600/chapeu+p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363913"/>
            <a:ext cx="2514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78705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Inovação</a:t>
            </a:r>
            <a:r>
              <a:rPr lang="en-US" dirty="0"/>
              <a:t> tem </a:t>
            </a:r>
            <a:r>
              <a:rPr lang="en-US" dirty="0" err="1"/>
              <a:t>propósito</a:t>
            </a:r>
            <a:r>
              <a:rPr lang="en-US" dirty="0"/>
              <a:t> </a:t>
            </a:r>
            <a:r>
              <a:rPr lang="en-US" dirty="0" err="1"/>
              <a:t>percebido</a:t>
            </a:r>
            <a:r>
              <a:rPr lang="en-US" dirty="0"/>
              <a:t> (</a:t>
            </a:r>
            <a:r>
              <a:rPr lang="en-US" dirty="0" err="1"/>
              <a:t>aplicação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196752"/>
            <a:ext cx="3810000" cy="257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3283862"/>
            <a:ext cx="5112567" cy="3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1555750"/>
            <a:ext cx="8137599" cy="2378077"/>
            <a:chOff x="612" y="980"/>
            <a:chExt cx="4990" cy="1498"/>
          </a:xfrm>
        </p:grpSpPr>
        <p:sp>
          <p:nvSpPr>
            <p:cNvPr id="13328" name="Rectangle 3"/>
            <p:cNvSpPr>
              <a:spLocks noChangeArrowheads="1"/>
            </p:cNvSpPr>
            <p:nvPr/>
          </p:nvSpPr>
          <p:spPr bwMode="auto">
            <a:xfrm>
              <a:off x="748" y="1161"/>
              <a:ext cx="4808" cy="1134"/>
            </a:xfrm>
            <a:prstGeom prst="rect">
              <a:avLst/>
            </a:prstGeom>
            <a:solidFill>
              <a:srgbClr val="B7DBFF">
                <a:alpha val="27058"/>
              </a:srgbClr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 anchor="ctr"/>
            <a:lstStyle/>
            <a:p>
              <a:endParaRPr lang="pt-BR" sz="2000">
                <a:solidFill>
                  <a:schemeClr val="tx2"/>
                </a:solidFill>
              </a:endParaRPr>
            </a:p>
          </p:txBody>
        </p:sp>
        <p:sp>
          <p:nvSpPr>
            <p:cNvPr id="13329" name="Rectangle 4"/>
            <p:cNvSpPr>
              <a:spLocks noChangeArrowheads="1"/>
            </p:cNvSpPr>
            <p:nvPr/>
          </p:nvSpPr>
          <p:spPr bwMode="auto">
            <a:xfrm>
              <a:off x="612" y="2032"/>
              <a:ext cx="4990" cy="44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pt-BR" sz="2000" dirty="0">
                  <a:solidFill>
                    <a:schemeClr val="tx2"/>
                  </a:solidFill>
                </a:rPr>
                <a:t>VISA MELHORAR O DESEMPENHO DE UMA EMPRESA </a:t>
              </a:r>
            </a:p>
            <a:p>
              <a:pPr marL="457200" indent="-457200" algn="ctr">
                <a:buFontTx/>
                <a:buChar char="•"/>
              </a:pPr>
              <a:endParaRPr lang="pt-BR" sz="2000" dirty="0">
                <a:solidFill>
                  <a:schemeClr val="tx2"/>
                </a:solidFill>
              </a:endParaRPr>
            </a:p>
          </p:txBody>
        </p:sp>
        <p:sp>
          <p:nvSpPr>
            <p:cNvPr id="13330" name="Rectangle 5"/>
            <p:cNvSpPr>
              <a:spLocks noChangeArrowheads="1"/>
            </p:cNvSpPr>
            <p:nvPr/>
          </p:nvSpPr>
          <p:spPr bwMode="auto">
            <a:xfrm>
              <a:off x="1791" y="980"/>
              <a:ext cx="2631" cy="3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 sz="2000">
                  <a:solidFill>
                    <a:schemeClr val="tx2"/>
                  </a:solidFill>
                </a:rPr>
                <a:t>INOVAÇÃO </a:t>
              </a:r>
            </a:p>
          </p:txBody>
        </p:sp>
        <p:sp>
          <p:nvSpPr>
            <p:cNvPr id="13331" name="Rectangle 6"/>
            <p:cNvSpPr>
              <a:spLocks noChangeArrowheads="1"/>
            </p:cNvSpPr>
            <p:nvPr/>
          </p:nvSpPr>
          <p:spPr bwMode="auto">
            <a:xfrm>
              <a:off x="883" y="1434"/>
              <a:ext cx="4582" cy="6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tx2"/>
                  </a:solidFill>
                </a:rPr>
                <a:t>ENVOLVE INVESTIMENTO E A UTILIZAÇÃO DE NOVOS CONHECIMENTOS OU A COMBINAÇÃO NOVA DE CONHECIMENTOS EXISTENTES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8175" y="3716338"/>
            <a:ext cx="6048375" cy="358775"/>
            <a:chOff x="1202" y="2614"/>
            <a:chExt cx="3810" cy="226"/>
          </a:xfrm>
        </p:grpSpPr>
        <p:sp>
          <p:nvSpPr>
            <p:cNvPr id="13326" name="AutoShape 8"/>
            <p:cNvSpPr>
              <a:spLocks noChangeArrowheads="1"/>
            </p:cNvSpPr>
            <p:nvPr/>
          </p:nvSpPr>
          <p:spPr bwMode="auto">
            <a:xfrm>
              <a:off x="1202" y="2614"/>
              <a:ext cx="227" cy="226"/>
            </a:xfrm>
            <a:prstGeom prst="downArrow">
              <a:avLst>
                <a:gd name="adj1" fmla="val 42731"/>
                <a:gd name="adj2" fmla="val 4955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3327" name="AutoShape 9"/>
            <p:cNvSpPr>
              <a:spLocks noChangeArrowheads="1"/>
            </p:cNvSpPr>
            <p:nvPr/>
          </p:nvSpPr>
          <p:spPr bwMode="auto">
            <a:xfrm>
              <a:off x="4785" y="2614"/>
              <a:ext cx="227" cy="226"/>
            </a:xfrm>
            <a:prstGeom prst="downArrow">
              <a:avLst>
                <a:gd name="adj1" fmla="val 42731"/>
                <a:gd name="adj2" fmla="val 4955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71600" y="4364038"/>
            <a:ext cx="7561263" cy="1728787"/>
            <a:chOff x="748" y="2976"/>
            <a:chExt cx="4763" cy="1089"/>
          </a:xfrm>
        </p:grpSpPr>
        <p:sp>
          <p:nvSpPr>
            <p:cNvPr id="13320" name="Rectangle 11"/>
            <p:cNvSpPr>
              <a:spLocks noChangeArrowheads="1"/>
            </p:cNvSpPr>
            <p:nvPr/>
          </p:nvSpPr>
          <p:spPr bwMode="auto">
            <a:xfrm>
              <a:off x="748" y="2976"/>
              <a:ext cx="4763" cy="1089"/>
            </a:xfrm>
            <a:prstGeom prst="rect">
              <a:avLst/>
            </a:prstGeom>
            <a:solidFill>
              <a:schemeClr val="tx1">
                <a:alpha val="52156"/>
              </a:schemeClr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793" y="3022"/>
              <a:ext cx="4672" cy="227"/>
            </a:xfrm>
            <a:prstGeom prst="rect">
              <a:avLst/>
            </a:prstGeom>
            <a:solidFill>
              <a:srgbClr val="7DA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chemeClr val="tx2"/>
                  </a:solidFill>
                </a:rPr>
                <a:t>TIPOS DE INOVAÇÃO</a:t>
              </a:r>
              <a:r>
                <a:rPr lang="pt-BR" b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793" y="3385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PRODUTO</a:t>
              </a:r>
            </a:p>
          </p:txBody>
        </p:sp>
        <p:sp>
          <p:nvSpPr>
            <p:cNvPr id="13323" name="Rectangle 14"/>
            <p:cNvSpPr>
              <a:spLocks noChangeArrowheads="1"/>
            </p:cNvSpPr>
            <p:nvPr/>
          </p:nvSpPr>
          <p:spPr bwMode="auto">
            <a:xfrm>
              <a:off x="3197" y="3385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PROCESSO</a:t>
              </a:r>
            </a:p>
          </p:txBody>
        </p:sp>
        <p:sp>
          <p:nvSpPr>
            <p:cNvPr id="13324" name="Rectangle 15"/>
            <p:cNvSpPr>
              <a:spLocks noChangeArrowheads="1"/>
            </p:cNvSpPr>
            <p:nvPr/>
          </p:nvSpPr>
          <p:spPr bwMode="auto">
            <a:xfrm>
              <a:off x="793" y="3702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MERCADO</a:t>
              </a:r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3198" y="3702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ORGANIZACIONAL</a:t>
              </a:r>
            </a:p>
          </p:txBody>
        </p:sp>
      </p:grp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971550" y="6583363"/>
            <a:ext cx="1809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0" dirty="0">
                <a:solidFill>
                  <a:schemeClr val="tx2"/>
                </a:solidFill>
              </a:rPr>
              <a:t>(MANUAL DE OSLO, 2005)</a:t>
            </a:r>
          </a:p>
        </p:txBody>
      </p:sp>
    </p:spTree>
    <p:extLst>
      <p:ext uri="{BB962C8B-B14F-4D97-AF65-F5344CB8AC3E}">
        <p14:creationId xmlns:p14="http://schemas.microsoft.com/office/powerpoint/2010/main" val="2252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2032</Words>
  <Application>Microsoft Office PowerPoint</Application>
  <PresentationFormat>Apresentação na tela (4:3)</PresentationFormat>
  <Paragraphs>346</Paragraphs>
  <Slides>41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Berlin Sans FB</vt:lpstr>
      <vt:lpstr>Calibri</vt:lpstr>
      <vt:lpstr>Comic Sans MS</vt:lpstr>
      <vt:lpstr>Times New Roman</vt:lpstr>
      <vt:lpstr>Wingdings</vt:lpstr>
      <vt:lpstr>Tema do Office</vt:lpstr>
      <vt:lpstr>Profa. Dra. Geciane Porto geciane@usp.br </vt:lpstr>
      <vt:lpstr>AGENDA</vt:lpstr>
      <vt:lpstr>Apresentação do PowerPoint</vt:lpstr>
      <vt:lpstr>FASES DO PROCESSO DE INOVAÇÃO  </vt:lpstr>
      <vt:lpstr>INVENÇÃO</vt:lpstr>
      <vt:lpstr>Ser inédito nem sempre é suficiente…</vt:lpstr>
      <vt:lpstr>INOVAÇÃO</vt:lpstr>
      <vt:lpstr>Inovação tem propósito percebido (aplicação)</vt:lpstr>
      <vt:lpstr>Apresentação do PowerPoint</vt:lpstr>
      <vt:lpstr>Inovação</vt:lpstr>
      <vt:lpstr>Inovação Tecnológica</vt:lpstr>
      <vt:lpstr>Inovação Radical X Incremental </vt:lpstr>
      <vt:lpstr>INOVAÇÃO TECNOLÓGICA:  ASPECTOS GERAIS</vt:lpstr>
      <vt:lpstr>Apresentação do PowerPoint</vt:lpstr>
      <vt:lpstr>INOVAÇÃO NO MODELO DE NEGÓCIOS</vt:lpstr>
      <vt:lpstr>Evolução conceito de inovação</vt:lpstr>
      <vt:lpstr>DIFUSÃO </vt:lpstr>
      <vt:lpstr>Difusão é quando uma inovação perpassa o mercado</vt:lpstr>
      <vt:lpstr>Apresentação do PowerPoint</vt:lpstr>
      <vt:lpstr>O processo de Inovação é um somatório de esforços e de decisões...</vt:lpstr>
      <vt:lpstr>INOVAÇÃO ... </vt:lpstr>
      <vt:lpstr>SISTEMA NACIONAL DE INOVAÇÃO - SNI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 QUE CONTEXTO DA INOVAÇÃO ESTAMOS FALANDO...</vt:lpstr>
      <vt:lpstr>CENÁRIO BRASILEIRO</vt:lpstr>
      <vt:lpstr>INOVAR É PRECISO</vt:lpstr>
      <vt:lpstr>VALE DA MORTE DA INOVAÇÃO</vt:lpstr>
      <vt:lpstr>Apresentação do PowerPoint</vt:lpstr>
      <vt:lpstr>Escala dos níveis de maturidade tecnológica</vt:lpstr>
      <vt:lpstr>Escala TRL/MRL</vt:lpstr>
      <vt:lpstr>Escal de TRL / MRL</vt:lpstr>
      <vt:lpstr>NÍVEIS DE MATURIDADE TECNOLÓGICA</vt:lpstr>
      <vt:lpstr>Apresentação do PowerPoint</vt:lpstr>
      <vt:lpstr>Apresentação do PowerPoint</vt:lpstr>
      <vt:lpstr>Apresentação do PowerPoint</vt:lpstr>
      <vt:lpstr>LINKS INTERESSANTES SOBRE O TEMA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FREDERICO ANDREIS BENELI DONADON</cp:lastModifiedBy>
  <cp:revision>356</cp:revision>
  <cp:lastPrinted>2021-04-13T18:36:33Z</cp:lastPrinted>
  <dcterms:created xsi:type="dcterms:W3CDTF">2011-02-15T13:13:19Z</dcterms:created>
  <dcterms:modified xsi:type="dcterms:W3CDTF">2023-03-13T20:03:45Z</dcterms:modified>
</cp:coreProperties>
</file>