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62" r:id="rId3"/>
    <p:sldId id="266" r:id="rId4"/>
    <p:sldId id="267" r:id="rId5"/>
    <p:sldId id="264" r:id="rId6"/>
    <p:sldId id="265" r:id="rId7"/>
    <p:sldId id="268" r:id="rId8"/>
    <p:sldId id="269" r:id="rId9"/>
    <p:sldId id="270" r:id="rId10"/>
    <p:sldId id="271" r:id="rId11"/>
    <p:sldId id="272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64" d="100"/>
          <a:sy n="64" d="100"/>
        </p:scale>
        <p:origin x="6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2C322-CE35-42ED-82A5-5AD4B218F583}" type="datetimeFigureOut">
              <a:rPr lang="pt-BR" smtClean="0"/>
              <a:t>16/03/2024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B404-F61F-4B9E-8C48-A2E981159F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273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3730-237A-4805-8ED3-3CDF6ED028F2}" type="datetime1">
              <a:rPr lang="pt-BR" smtClean="0"/>
              <a:t>16/03/2024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CF99D-1CF8-408F-9DF7-9ABC84E896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3616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FFBEC-846E-4309-B7A5-E7648093F573}" type="datetime1">
              <a:rPr lang="pt-BR" smtClean="0"/>
              <a:t>16/03/2024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CF99D-1CF8-408F-9DF7-9ABC84E896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2821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FF12E-1F7D-4AE2-900B-E0196EC26212}" type="datetime1">
              <a:rPr lang="pt-BR" smtClean="0"/>
              <a:t>16/03/2024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CF99D-1CF8-408F-9DF7-9ABC84E896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9874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123B-5B88-444C-9F3D-DDC5376312E3}" type="datetime1">
              <a:rPr lang="pt-BR" smtClean="0"/>
              <a:t>16/03/2024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CF99D-1CF8-408F-9DF7-9ABC84E896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4179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31C4-8B38-4934-A6B8-1BD2C0EDD31A}" type="datetime1">
              <a:rPr lang="pt-BR" smtClean="0"/>
              <a:t>16/03/2024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CF99D-1CF8-408F-9DF7-9ABC84E896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7790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0BE0-BAB7-41A4-8509-5F7029692F80}" type="datetime1">
              <a:rPr lang="pt-BR" smtClean="0"/>
              <a:t>16/03/2024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CF99D-1CF8-408F-9DF7-9ABC84E896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8203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CF81-BD56-465E-AC5B-74793911C7E4}" type="datetime1">
              <a:rPr lang="pt-BR" smtClean="0"/>
              <a:t>16/03/2024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CF99D-1CF8-408F-9DF7-9ABC84E896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48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2653-BDDE-41DC-87FB-3AAE7D57D7E1}" type="datetime1">
              <a:rPr lang="pt-BR" smtClean="0"/>
              <a:t>16/03/2024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CF99D-1CF8-408F-9DF7-9ABC84E896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7178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424A-C256-45A1-9902-F711B6BD4CD2}" type="datetime1">
              <a:rPr lang="pt-BR" smtClean="0"/>
              <a:t>16/03/2024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CF99D-1CF8-408F-9DF7-9ABC84E896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8852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AD44-2FCA-4915-8C67-D8109EADDBC4}" type="datetime1">
              <a:rPr lang="pt-BR" smtClean="0"/>
              <a:t>16/03/2024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CF99D-1CF8-408F-9DF7-9ABC84E896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0629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5B645-92B5-4424-AAB6-6279A96E782F}" type="datetime1">
              <a:rPr lang="pt-BR" smtClean="0"/>
              <a:t>16/03/2024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CF99D-1CF8-408F-9DF7-9ABC84E896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5303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32C12-09E4-4B4C-AF69-9FF0D1A33635}" type="datetime1">
              <a:rPr lang="pt-BR" smtClean="0"/>
              <a:t>16/03/2024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CF99D-1CF8-408F-9DF7-9ABC84E896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8773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Aula 4 </a:t>
            </a:r>
            <a:br>
              <a:rPr lang="pt-BR" dirty="0" smtClean="0"/>
            </a:br>
            <a:r>
              <a:rPr lang="pt-BR" b="1" dirty="0"/>
              <a:t>O ESTADO-NAÇÃO E A CONSTRUÇÃO DO FUTURO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43388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Profa. Eliana Tadeu Terci</a:t>
            </a:r>
          </a:p>
          <a:p>
            <a:r>
              <a:rPr lang="pt-BR" dirty="0" smtClean="0"/>
              <a:t>PINTO, E. C.; CARDOSO JR, A.C.; LINHARES, P.T. (</a:t>
            </a:r>
            <a:r>
              <a:rPr lang="pt-BR" dirty="0" err="1" smtClean="0"/>
              <a:t>orgs</a:t>
            </a:r>
            <a:r>
              <a:rPr lang="pt-BR" dirty="0" smtClean="0"/>
              <a:t>). Estado, Instituições e Democracia: desenvolvimento. Brasília: Ipea. 2010. Cap. </a:t>
            </a:r>
            <a:r>
              <a:rPr lang="pt-BR" dirty="0" smtClean="0"/>
              <a:t>6</a:t>
            </a:r>
          </a:p>
          <a:p>
            <a:r>
              <a:rPr lang="pt-BR" dirty="0"/>
              <a:t>CARDOSO JR, </a:t>
            </a:r>
            <a:r>
              <a:rPr lang="pt-BR" dirty="0" smtClean="0"/>
              <a:t>A.C; COUTO, L. F. </a:t>
            </a:r>
            <a:r>
              <a:rPr lang="pt-BR" dirty="0"/>
              <a:t>Ousadia e </a:t>
            </a:r>
            <a:r>
              <a:rPr lang="pt-BR" dirty="0" smtClean="0"/>
              <a:t>transformação: </a:t>
            </a:r>
            <a:r>
              <a:rPr lang="pt-BR" dirty="0"/>
              <a:t>a</a:t>
            </a:r>
            <a:r>
              <a:rPr lang="pt-BR" dirty="0" smtClean="0"/>
              <a:t> </a:t>
            </a:r>
            <a:r>
              <a:rPr lang="pt-BR" dirty="0"/>
              <a:t>necessidade de remontar e </a:t>
            </a:r>
            <a:r>
              <a:rPr lang="pt-BR" dirty="0" err="1"/>
              <a:t>empoderar</a:t>
            </a:r>
            <a:r>
              <a:rPr lang="pt-BR" dirty="0"/>
              <a:t> o sistema nacional de </a:t>
            </a:r>
            <a:r>
              <a:rPr lang="pt-BR" dirty="0" smtClean="0"/>
              <a:t>planejamento. Brasília: Ipea, 2023. pp. 115-141.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3502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838200" y="5973417"/>
            <a:ext cx="10515600" cy="56653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pt-BR" sz="2400" dirty="0" smtClean="0"/>
              <a:t>Considera a possibilidade de extinção do PPA (</a:t>
            </a:r>
            <a:r>
              <a:rPr lang="pt-BR" sz="2400" dirty="0"/>
              <a:t>PEC 188 de </a:t>
            </a:r>
            <a:r>
              <a:rPr lang="pt-BR" sz="2400" dirty="0" smtClean="0"/>
              <a:t>2019)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CF99D-1CF8-408F-9DF7-9ABC84E8963B}" type="slidenum">
              <a:rPr lang="pt-BR" smtClean="0"/>
              <a:t>10</a:t>
            </a:fld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26958" cy="6082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53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Disjuntivas crítica do Planejamento no Brasil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As disjuntivas críticas mais </a:t>
            </a:r>
            <a:r>
              <a:rPr lang="pt-BR" dirty="0" smtClean="0"/>
              <a:t>relevantes: </a:t>
            </a:r>
            <a:r>
              <a:rPr lang="pt-BR" b="1" dirty="0" smtClean="0"/>
              <a:t>lacunas de </a:t>
            </a:r>
            <a:r>
              <a:rPr lang="pt-BR" b="1" dirty="0"/>
              <a:t>cooperação entre os atores</a:t>
            </a:r>
            <a:r>
              <a:rPr lang="pt-BR" dirty="0"/>
              <a:t>, </a:t>
            </a:r>
            <a:r>
              <a:rPr lang="pt-BR" b="1" dirty="0"/>
              <a:t>ausência de convergência entre </a:t>
            </a:r>
            <a:r>
              <a:rPr lang="pt-BR" b="1" dirty="0" smtClean="0"/>
              <a:t>competências; ausência </a:t>
            </a:r>
            <a:r>
              <a:rPr lang="pt-BR" b="1" dirty="0"/>
              <a:t>de integração das instâncias decisórias, falhas de </a:t>
            </a:r>
            <a:r>
              <a:rPr lang="pt-BR" b="1" dirty="0" smtClean="0"/>
              <a:t>comunicação entre </a:t>
            </a:r>
            <a:r>
              <a:rPr lang="pt-BR" b="1" dirty="0"/>
              <a:t>funções do </a:t>
            </a:r>
            <a:r>
              <a:rPr lang="pt-BR" b="1" dirty="0" err="1"/>
              <a:t>NdG</a:t>
            </a:r>
            <a:r>
              <a:rPr lang="pt-BR" b="1" dirty="0"/>
              <a:t> </a:t>
            </a:r>
            <a:r>
              <a:rPr lang="pt-BR" dirty="0"/>
              <a:t>e </a:t>
            </a:r>
            <a:r>
              <a:rPr lang="pt-BR" b="1" dirty="0"/>
              <a:t>indefinição do processo de gestão estratégica</a:t>
            </a:r>
            <a:r>
              <a:rPr lang="pt-BR" dirty="0" smtClean="0"/>
              <a:t>.</a:t>
            </a:r>
          </a:p>
          <a:p>
            <a:r>
              <a:rPr lang="pt-BR" dirty="0"/>
              <a:t>propostas de parcerias entre os atores do </a:t>
            </a:r>
            <a:r>
              <a:rPr lang="pt-BR" dirty="0" err="1" smtClean="0"/>
              <a:t>NdG</a:t>
            </a:r>
            <a:r>
              <a:rPr lang="pt-BR" dirty="0" smtClean="0"/>
              <a:t>; </a:t>
            </a:r>
            <a:r>
              <a:rPr lang="pt-BR" dirty="0"/>
              <a:t>criação de instâncias decisórias para integrar estruturas que hoje </a:t>
            </a:r>
            <a:r>
              <a:rPr lang="pt-BR" dirty="0" smtClean="0"/>
              <a:t>deliberam de </a:t>
            </a:r>
            <a:r>
              <a:rPr lang="pt-BR" dirty="0"/>
              <a:t>forma </a:t>
            </a:r>
            <a:r>
              <a:rPr lang="pt-BR" dirty="0" smtClean="0"/>
              <a:t>apartada e </a:t>
            </a:r>
            <a:r>
              <a:rPr lang="pt-BR" dirty="0"/>
              <a:t>proposta de um modelo simplificado para a gestão </a:t>
            </a:r>
            <a:r>
              <a:rPr lang="pt-BR" dirty="0" smtClean="0"/>
              <a:t>estratégica do </a:t>
            </a:r>
            <a:r>
              <a:rPr lang="pt-BR" dirty="0"/>
              <a:t>governo </a:t>
            </a:r>
            <a:r>
              <a:rPr lang="pt-BR" dirty="0" smtClean="0"/>
              <a:t>federal</a:t>
            </a:r>
          </a:p>
          <a:p>
            <a:r>
              <a:rPr lang="pt-BR" dirty="0"/>
              <a:t>diretriz o fortalecimento das </a:t>
            </a:r>
            <a:r>
              <a:rPr lang="pt-BR" dirty="0" smtClean="0"/>
              <a:t>instituições – SIORG – “</a:t>
            </a:r>
            <a:r>
              <a:rPr lang="pt-BR" dirty="0"/>
              <a:t>Afinal, instituições </a:t>
            </a:r>
            <a:r>
              <a:rPr lang="pt-BR" dirty="0" smtClean="0"/>
              <a:t>importam” (p. 140).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CF99D-1CF8-408F-9DF7-9ABC84E8963B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2749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PLANEJAMENTO ESTRATÉGICO, LEGITIMAÇÃO E NOVOS DESAFIOS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02721"/>
          </a:xfrm>
        </p:spPr>
        <p:txBody>
          <a:bodyPr>
            <a:normAutofit lnSpcReduction="10000"/>
          </a:bodyPr>
          <a:lstStyle/>
          <a:p>
            <a:r>
              <a:rPr lang="pt-BR" b="1" dirty="0" smtClean="0"/>
              <a:t>Planejamento</a:t>
            </a:r>
            <a:r>
              <a:rPr lang="pt-BR" dirty="0" smtClean="0"/>
              <a:t> </a:t>
            </a:r>
            <a:r>
              <a:rPr lang="pt-BR" b="1" dirty="0" smtClean="0"/>
              <a:t>normativo</a:t>
            </a:r>
            <a:r>
              <a:rPr lang="pt-BR" dirty="0" smtClean="0"/>
              <a:t> foi predominante na AL: </a:t>
            </a:r>
            <a:endParaRPr lang="pt-BR" dirty="0" smtClean="0"/>
          </a:p>
          <a:p>
            <a:pPr marL="571500" indent="-571500">
              <a:buFont typeface="+mj-lt"/>
              <a:buAutoNum type="romanUcPeriod"/>
            </a:pPr>
            <a:r>
              <a:rPr lang="pt-BR" dirty="0" smtClean="0"/>
              <a:t>um </a:t>
            </a:r>
            <a:r>
              <a:rPr lang="pt-BR" dirty="0"/>
              <a:t>único sujeito planifica: o Estado; </a:t>
            </a:r>
            <a:endParaRPr lang="pt-BR" dirty="0"/>
          </a:p>
          <a:p>
            <a:pPr marL="571500" indent="-571500">
              <a:buFont typeface="+mj-lt"/>
              <a:buAutoNum type="romanUcPeriod"/>
            </a:pPr>
            <a:r>
              <a:rPr lang="pt-BR" dirty="0" smtClean="0"/>
              <a:t>com </a:t>
            </a:r>
            <a:r>
              <a:rPr lang="pt-BR" dirty="0"/>
              <a:t>foco em um único objeto</a:t>
            </a:r>
            <a:r>
              <a:rPr lang="pt-BR" dirty="0" smtClean="0"/>
              <a:t>: a </a:t>
            </a:r>
            <a:r>
              <a:rPr lang="pt-BR" dirty="0"/>
              <a:t>realidade nacional; </a:t>
            </a:r>
            <a:endParaRPr lang="pt-BR" dirty="0"/>
          </a:p>
          <a:p>
            <a:pPr marL="571500" indent="-571500">
              <a:buFont typeface="+mj-lt"/>
              <a:buAutoNum type="romanUcPeriod"/>
            </a:pPr>
            <a:r>
              <a:rPr lang="pt-BR" dirty="0" smtClean="0"/>
              <a:t>decidindo </a:t>
            </a:r>
            <a:r>
              <a:rPr lang="pt-BR" dirty="0"/>
              <a:t>unilateralmente qual era o diagnóstico: </a:t>
            </a:r>
            <a:r>
              <a:rPr lang="pt-BR" dirty="0" smtClean="0"/>
              <a:t>o seu </a:t>
            </a:r>
            <a:r>
              <a:rPr lang="pt-BR" dirty="0"/>
              <a:t>próprio; </a:t>
            </a:r>
            <a:endParaRPr lang="pt-BR" dirty="0"/>
          </a:p>
          <a:p>
            <a:pPr marL="571500" indent="-571500">
              <a:buFont typeface="+mj-lt"/>
              <a:buAutoNum type="romanUcPeriod"/>
            </a:pPr>
            <a:r>
              <a:rPr lang="pt-BR" dirty="0" smtClean="0"/>
              <a:t>facilitado </a:t>
            </a:r>
            <a:r>
              <a:rPr lang="pt-BR" dirty="0"/>
              <a:t>pela crença de que seu “objeto” obedecia a leis </a:t>
            </a:r>
            <a:r>
              <a:rPr lang="pt-BR" dirty="0" smtClean="0"/>
              <a:t>– relações </a:t>
            </a:r>
            <a:r>
              <a:rPr lang="pt-BR" dirty="0" smtClean="0"/>
              <a:t>constantes </a:t>
            </a:r>
            <a:r>
              <a:rPr lang="pt-BR" dirty="0"/>
              <a:t>ou altamente prováveis entre causas e efeitos; </a:t>
            </a:r>
            <a:endParaRPr lang="pt-BR" dirty="0"/>
          </a:p>
          <a:p>
            <a:pPr marL="571500" indent="-571500">
              <a:buFont typeface="+mj-lt"/>
              <a:buAutoNum type="romanUcPeriod"/>
            </a:pPr>
            <a:r>
              <a:rPr lang="pt-BR" dirty="0" smtClean="0"/>
              <a:t>assim</a:t>
            </a:r>
            <a:r>
              <a:rPr lang="pt-BR" dirty="0"/>
              <a:t>, </a:t>
            </a:r>
            <a:r>
              <a:rPr lang="pt-BR" dirty="0" smtClean="0"/>
              <a:t>seguir-se-ia com </a:t>
            </a:r>
            <a:r>
              <a:rPr lang="pt-BR" dirty="0"/>
              <a:t>fluidez rumo à situação desejada; pois </a:t>
            </a:r>
            <a:endParaRPr lang="pt-BR" dirty="0"/>
          </a:p>
          <a:p>
            <a:pPr marL="571500" indent="-571500">
              <a:buFont typeface="+mj-lt"/>
              <a:buAutoNum type="romanUcPeriod"/>
            </a:pPr>
            <a:r>
              <a:rPr lang="pt-BR" dirty="0" smtClean="0"/>
              <a:t>o </a:t>
            </a:r>
            <a:r>
              <a:rPr lang="pt-BR" dirty="0"/>
              <a:t>poder do sujeito (Estado) </a:t>
            </a:r>
            <a:r>
              <a:rPr lang="pt-BR" dirty="0" smtClean="0"/>
              <a:t>bastaria para </a:t>
            </a:r>
            <a:r>
              <a:rPr lang="pt-BR" dirty="0"/>
              <a:t>assegurar sua plena execução; e </a:t>
            </a:r>
            <a:endParaRPr lang="pt-BR" dirty="0"/>
          </a:p>
          <a:p>
            <a:pPr marL="571500" indent="-571500">
              <a:buFont typeface="+mj-lt"/>
              <a:buAutoNum type="romanUcPeriod"/>
            </a:pPr>
            <a:r>
              <a:rPr lang="pt-BR" dirty="0" smtClean="0"/>
              <a:t>o </a:t>
            </a:r>
            <a:r>
              <a:rPr lang="pt-BR" dirty="0"/>
              <a:t>plano era </a:t>
            </a:r>
            <a:r>
              <a:rPr lang="pt-BR" dirty="0" smtClean="0"/>
              <a:t>autossuficiente: </a:t>
            </a:r>
            <a:r>
              <a:rPr lang="pt-BR" dirty="0"/>
              <a:t>uma </a:t>
            </a:r>
            <a:r>
              <a:rPr lang="pt-BR" dirty="0" smtClean="0"/>
              <a:t>vez executado </a:t>
            </a:r>
            <a:r>
              <a:rPr lang="pt-BR" dirty="0"/>
              <a:t>seu objetivo seria </a:t>
            </a:r>
            <a:r>
              <a:rPr lang="pt-BR" dirty="0" smtClean="0"/>
              <a:t>atingido </a:t>
            </a:r>
            <a:r>
              <a:rPr lang="pt-BR" dirty="0"/>
              <a:t>(MATUS, 1972, 1977</a:t>
            </a:r>
            <a:r>
              <a:rPr lang="pt-BR" dirty="0" smtClean="0"/>
              <a:t>).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CF99D-1CF8-408F-9DF7-9ABC84E8963B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1576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PLANEJAMENTO ESTRATÉGICO, LEGITIMAÇÃO E NOVOS DESAFIOS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02721"/>
          </a:xfrm>
        </p:spPr>
        <p:txBody>
          <a:bodyPr>
            <a:normAutofit fontScale="85000" lnSpcReduction="20000"/>
          </a:bodyPr>
          <a:lstStyle/>
          <a:p>
            <a:r>
              <a:rPr lang="pt-BR" b="1" dirty="0" smtClean="0"/>
              <a:t>planejamento estratégico</a:t>
            </a:r>
            <a:r>
              <a:rPr lang="pt-BR" dirty="0" smtClean="0"/>
              <a:t>: em contraposição ao modelo anterior, </a:t>
            </a:r>
            <a:r>
              <a:rPr lang="pt-BR" dirty="0"/>
              <a:t>pode-se considerar a seguinte síntese</a:t>
            </a:r>
            <a:r>
              <a:rPr lang="pt-BR" dirty="0" smtClean="0"/>
              <a:t>:</a:t>
            </a:r>
          </a:p>
          <a:p>
            <a:pPr marL="571500" indent="-571500">
              <a:buAutoNum type="romanLcParenR"/>
            </a:pPr>
            <a:r>
              <a:rPr lang="pt-BR" dirty="0" smtClean="0"/>
              <a:t>há </a:t>
            </a:r>
            <a:r>
              <a:rPr lang="pt-BR" dirty="0"/>
              <a:t>uma </a:t>
            </a:r>
            <a:r>
              <a:rPr lang="pt-BR" b="1" dirty="0"/>
              <a:t>multiplicidade de atores </a:t>
            </a:r>
            <a:r>
              <a:rPr lang="pt-BR" dirty="0"/>
              <a:t>“que planificam</a:t>
            </a:r>
            <a:r>
              <a:rPr lang="pt-BR" dirty="0" smtClean="0"/>
              <a:t>” </a:t>
            </a:r>
            <a:r>
              <a:rPr lang="pt-BR" dirty="0"/>
              <a:t>buscando influir em </a:t>
            </a:r>
            <a:r>
              <a:rPr lang="pt-BR" dirty="0" smtClean="0"/>
              <a:t>partes de </a:t>
            </a:r>
            <a:r>
              <a:rPr lang="pt-BR" dirty="0"/>
              <a:t>uma realidade complexa; </a:t>
            </a:r>
            <a:endParaRPr lang="pt-BR" dirty="0" smtClean="0"/>
          </a:p>
          <a:p>
            <a:pPr marL="571500" indent="-571500">
              <a:buAutoNum type="romanLcParenR"/>
            </a:pPr>
            <a:r>
              <a:rPr lang="pt-BR" dirty="0" smtClean="0"/>
              <a:t>sujeita </a:t>
            </a:r>
            <a:r>
              <a:rPr lang="pt-BR" dirty="0"/>
              <a:t>a interpretações variadas (</a:t>
            </a:r>
            <a:r>
              <a:rPr lang="pt-BR" b="1" dirty="0" err="1" smtClean="0"/>
              <a:t>multirreferência</a:t>
            </a:r>
            <a:r>
              <a:rPr lang="pt-BR" dirty="0" smtClean="0"/>
              <a:t>), </a:t>
            </a:r>
            <a:r>
              <a:rPr lang="pt-BR" dirty="0"/>
              <a:t>cujo processo de evolução é de “</a:t>
            </a:r>
            <a:r>
              <a:rPr lang="pt-BR" b="1" dirty="0"/>
              <a:t>final aberto</a:t>
            </a:r>
            <a:r>
              <a:rPr lang="pt-BR" dirty="0"/>
              <a:t>” (indeterminação que decorre de </a:t>
            </a:r>
            <a:r>
              <a:rPr lang="pt-BR" dirty="0" smtClean="0"/>
              <a:t>uma mescla </a:t>
            </a:r>
            <a:r>
              <a:rPr lang="pt-BR" dirty="0"/>
              <a:t>de “relações causa – </a:t>
            </a:r>
            <a:r>
              <a:rPr lang="pt-BR" dirty="0" smtClean="0"/>
              <a:t>efeito”</a:t>
            </a:r>
          </a:p>
          <a:p>
            <a:pPr marL="571500" indent="-571500">
              <a:buAutoNum type="romanLcParenR"/>
            </a:pPr>
            <a:r>
              <a:rPr lang="pt-BR" dirty="0" smtClean="0"/>
              <a:t>em </a:t>
            </a:r>
            <a:r>
              <a:rPr lang="pt-BR" dirty="0"/>
              <a:t>que o poder </a:t>
            </a:r>
            <a:r>
              <a:rPr lang="pt-BR" dirty="0" smtClean="0"/>
              <a:t>governamental confronta </a:t>
            </a:r>
            <a:r>
              <a:rPr lang="pt-BR" b="1" dirty="0"/>
              <a:t>resistências e resiliências </a:t>
            </a:r>
            <a:r>
              <a:rPr lang="pt-BR" dirty="0"/>
              <a:t>no contexto de uma </a:t>
            </a:r>
            <a:r>
              <a:rPr lang="pt-BR" b="1" dirty="0"/>
              <a:t>sociedade</a:t>
            </a:r>
            <a:r>
              <a:rPr lang="pt-BR" dirty="0"/>
              <a:t> </a:t>
            </a:r>
            <a:r>
              <a:rPr lang="pt-BR" b="1" dirty="0" err="1"/>
              <a:t>multiorganizada</a:t>
            </a:r>
            <a:r>
              <a:rPr lang="pt-BR" dirty="0" smtClean="0"/>
              <a:t>; </a:t>
            </a:r>
          </a:p>
          <a:p>
            <a:pPr marL="571500" indent="-571500">
              <a:buAutoNum type="romanLcParenR"/>
            </a:pPr>
            <a:r>
              <a:rPr lang="pt-BR" dirty="0" smtClean="0"/>
              <a:t>em </a:t>
            </a:r>
            <a:r>
              <a:rPr lang="pt-BR" dirty="0"/>
              <a:t>uma dinâmica na qual as </a:t>
            </a:r>
            <a:r>
              <a:rPr lang="pt-BR" b="1" dirty="0"/>
              <a:t>crises e inflexões </a:t>
            </a:r>
            <a:r>
              <a:rPr lang="pt-BR" dirty="0"/>
              <a:t>são mais frequentes que as continuidades</a:t>
            </a:r>
            <a:r>
              <a:rPr lang="pt-BR" dirty="0" smtClean="0"/>
              <a:t>; e </a:t>
            </a:r>
            <a:endParaRPr lang="pt-BR" i="1" dirty="0"/>
          </a:p>
          <a:p>
            <a:pPr marL="571500" indent="-571500">
              <a:buAutoNum type="romanLcParenR"/>
            </a:pPr>
            <a:r>
              <a:rPr lang="pt-BR" b="1" dirty="0" smtClean="0"/>
              <a:t>realidade mutante</a:t>
            </a:r>
            <a:r>
              <a:rPr lang="pt-BR" dirty="0" smtClean="0"/>
              <a:t>, </a:t>
            </a:r>
            <a:r>
              <a:rPr lang="pt-BR" dirty="0"/>
              <a:t>além de ser interdependente com o entorno mundial, </a:t>
            </a:r>
            <a:r>
              <a:rPr lang="pt-BR" dirty="0" smtClean="0"/>
              <a:t>este mais </a:t>
            </a:r>
            <a:r>
              <a:rPr lang="pt-BR" dirty="0"/>
              <a:t>complexo e ainda </a:t>
            </a:r>
            <a:r>
              <a:rPr lang="pt-BR" b="1" dirty="0"/>
              <a:t>menos governável</a:t>
            </a:r>
            <a:r>
              <a:rPr lang="pt-BR" dirty="0" smtClean="0"/>
              <a:t>.</a:t>
            </a:r>
          </a:p>
          <a:p>
            <a:r>
              <a:rPr lang="pt-BR" dirty="0"/>
              <a:t>“estratégia não é um documento; é um </a:t>
            </a:r>
            <a:r>
              <a:rPr lang="pt-BR" b="1" dirty="0"/>
              <a:t>processo </a:t>
            </a:r>
            <a:r>
              <a:rPr lang="pt-BR" b="1" dirty="0" smtClean="0"/>
              <a:t>conversacional </a:t>
            </a:r>
            <a:r>
              <a:rPr lang="pt-BR" dirty="0" smtClean="0"/>
              <a:t>que </a:t>
            </a:r>
            <a:r>
              <a:rPr lang="pt-BR" dirty="0"/>
              <a:t>ameniza a tensão entre a continuidade e a mudança</a:t>
            </a:r>
            <a:r>
              <a:rPr lang="pt-BR" dirty="0" smtClean="0"/>
              <a:t>”- busca do </a:t>
            </a:r>
            <a:r>
              <a:rPr lang="pt-BR" b="1" dirty="0" smtClean="0"/>
              <a:t>consenso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CF99D-1CF8-408F-9DF7-9ABC84E8963B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1576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PLANEJAMENTO ESTRATÉGICO, LEGITIMAÇÃO E NOVOS DESAFIOS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6"/>
          </a:xfrm>
        </p:spPr>
        <p:txBody>
          <a:bodyPr>
            <a:normAutofit lnSpcReduction="10000"/>
          </a:bodyPr>
          <a:lstStyle/>
          <a:p>
            <a:r>
              <a:rPr lang="pt-BR" sz="3600" b="1" dirty="0" smtClean="0"/>
              <a:t>Planejamento Estratégico situacional: 4 momentos:</a:t>
            </a:r>
          </a:p>
          <a:p>
            <a:r>
              <a:rPr lang="pt-BR" sz="3600" b="1" dirty="0" smtClean="0"/>
              <a:t>Momento explicativo (diagnóstico)</a:t>
            </a:r>
          </a:p>
          <a:p>
            <a:r>
              <a:rPr lang="pt-BR" sz="3600" b="1" dirty="0" smtClean="0"/>
              <a:t>Momento Normativo (governo elabora o plano)</a:t>
            </a:r>
          </a:p>
          <a:p>
            <a:r>
              <a:rPr lang="pt-BR" sz="3600" b="1" dirty="0" smtClean="0"/>
              <a:t>Momento estratégico (construção da viabilidade do plano)</a:t>
            </a:r>
          </a:p>
          <a:p>
            <a:r>
              <a:rPr lang="pt-BR" sz="3600" b="1" dirty="0" smtClean="0"/>
              <a:t>Momento tático operacional (execução do plano: acompanhamento/monitoramento/ avaliação </a:t>
            </a:r>
          </a:p>
          <a:p>
            <a:pPr marL="0" indent="0">
              <a:buNone/>
            </a:pPr>
            <a:r>
              <a:rPr lang="pt-BR" b="1" dirty="0" smtClean="0"/>
              <a:t>  (Carlos </a:t>
            </a:r>
            <a:r>
              <a:rPr lang="pt-BR" b="1" dirty="0" err="1" smtClean="0"/>
              <a:t>Matus</a:t>
            </a:r>
            <a:r>
              <a:rPr lang="pt-BR" b="1" smtClean="0"/>
              <a:t>, 1972)</a:t>
            </a:r>
            <a:endParaRPr lang="pt-BR" b="1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CF99D-1CF8-408F-9DF7-9ABC84E8963B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1576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PLANEJAMENTO ESTRATÉGICO, LEGITIMAÇÃO E NOVOS DESAFIOS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b="1" dirty="0"/>
              <a:t>Legitimidade </a:t>
            </a:r>
            <a:r>
              <a:rPr lang="pt-BR" b="1" dirty="0" smtClean="0"/>
              <a:t>social – é possível </a:t>
            </a:r>
            <a:r>
              <a:rPr lang="pt-BR" dirty="0" smtClean="0"/>
              <a:t>sem </a:t>
            </a:r>
            <a:r>
              <a:rPr lang="pt-BR" dirty="0"/>
              <a:t>mecanismos </a:t>
            </a:r>
            <a:r>
              <a:rPr lang="pt-BR" dirty="0" smtClean="0"/>
              <a:t>políticos que a assegurem?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em </a:t>
            </a:r>
            <a:r>
              <a:rPr lang="pt-BR" dirty="0" smtClean="0"/>
              <a:t>1988 instituiu </a:t>
            </a:r>
            <a:r>
              <a:rPr lang="pt-BR" b="1" dirty="0" smtClean="0"/>
              <a:t>plano </a:t>
            </a:r>
            <a:r>
              <a:rPr lang="pt-BR" b="1" dirty="0"/>
              <a:t>para cada </a:t>
            </a:r>
            <a:r>
              <a:rPr lang="pt-BR" b="1" dirty="0" smtClean="0"/>
              <a:t>governo</a:t>
            </a:r>
            <a:r>
              <a:rPr lang="pt-BR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as </a:t>
            </a:r>
            <a:r>
              <a:rPr lang="pt-BR" dirty="0" smtClean="0"/>
              <a:t>dezenas de </a:t>
            </a:r>
            <a:r>
              <a:rPr lang="pt-BR" dirty="0"/>
              <a:t>planos nacionais na </a:t>
            </a:r>
            <a:r>
              <a:rPr lang="pt-BR" dirty="0" smtClean="0"/>
              <a:t>AL tiveram </a:t>
            </a:r>
            <a:r>
              <a:rPr lang="pt-BR" b="1" dirty="0"/>
              <a:t>pouca </a:t>
            </a:r>
            <a:r>
              <a:rPr lang="pt-BR" b="1" dirty="0" smtClean="0"/>
              <a:t>transcendência </a:t>
            </a:r>
            <a:r>
              <a:rPr lang="pt-BR" b="1" dirty="0"/>
              <a:t>e continuidade</a:t>
            </a:r>
            <a:r>
              <a:rPr lang="pt-BR" dirty="0"/>
              <a:t> </a:t>
            </a:r>
            <a:r>
              <a:rPr lang="pt-BR" dirty="0" smtClean="0"/>
              <a:t>em cada </a:t>
            </a:r>
            <a:r>
              <a:rPr lang="pt-BR" dirty="0"/>
              <a:t>governo subsequente</a:t>
            </a:r>
            <a:r>
              <a:rPr lang="pt-BR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pt-BR" b="1" dirty="0"/>
              <a:t>o apoio da sociedade civil </a:t>
            </a:r>
            <a:r>
              <a:rPr lang="pt-BR" dirty="0"/>
              <a:t>a um plano de longo prazo </a:t>
            </a:r>
            <a:r>
              <a:rPr lang="pt-BR" dirty="0" smtClean="0"/>
              <a:t>só será </a:t>
            </a:r>
            <a:r>
              <a:rPr lang="pt-BR" dirty="0"/>
              <a:t>legítimo se </a:t>
            </a:r>
            <a:r>
              <a:rPr lang="pt-BR" dirty="0" smtClean="0"/>
              <a:t>consciente, se constituir um instrumento singular </a:t>
            </a:r>
            <a:r>
              <a:rPr lang="pt-BR" dirty="0"/>
              <a:t>de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pedagogia social </a:t>
            </a:r>
            <a:r>
              <a:rPr lang="pt-BR" dirty="0"/>
              <a:t>para o fortalecimento da </a:t>
            </a:r>
            <a:r>
              <a:rPr lang="pt-BR" b="1" dirty="0"/>
              <a:t>cidadania </a:t>
            </a:r>
            <a:r>
              <a:rPr lang="pt-BR" b="1" dirty="0" smtClean="0"/>
              <a:t>futura</a:t>
            </a:r>
            <a:r>
              <a:rPr lang="pt-BR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há fortes indícios de que os </a:t>
            </a:r>
            <a:r>
              <a:rPr lang="pt-BR" b="1" dirty="0" err="1" smtClean="0"/>
              <a:t>ONPs</a:t>
            </a:r>
            <a:r>
              <a:rPr lang="pt-BR" dirty="0" smtClean="0"/>
              <a:t> em países de estrutura partidária frágil não sustentam os projetos de longo prazo e pendem às </a:t>
            </a:r>
            <a:r>
              <a:rPr lang="pt-BR" b="1" dirty="0" smtClean="0"/>
              <a:t>diretrizes das autoridades fazendárias</a:t>
            </a:r>
          </a:p>
          <a:p>
            <a:r>
              <a:rPr lang="pt-BR" dirty="0" smtClean="0"/>
              <a:t>“Nesta </a:t>
            </a:r>
            <a:r>
              <a:rPr lang="pt-BR" dirty="0"/>
              <a:t>sequência de argumentação, a concepção axial do </a:t>
            </a:r>
            <a:r>
              <a:rPr lang="pt-BR" dirty="0" smtClean="0"/>
              <a:t>planejamento estratégico </a:t>
            </a:r>
            <a:r>
              <a:rPr lang="pt-BR" dirty="0"/>
              <a:t>de longo prazo é tarefa para estadista, um recurso humano </a:t>
            </a:r>
            <a:r>
              <a:rPr lang="pt-BR" dirty="0" smtClean="0"/>
              <a:t>sempre escasso”.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CF99D-1CF8-408F-9DF7-9ABC84E8963B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1576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PLANEJAMENTO ESTRATÉGICO, LEGITIMAÇÃO E NOVOS DESAFIOS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5850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Desafios Imediatos: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Gestão para resultados (GPR):  ações transformadoras, romper as descontinuidades das políticas e garantir a participação social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condicionamentos </a:t>
            </a:r>
            <a:r>
              <a:rPr lang="pt-BR" dirty="0"/>
              <a:t>históricos de longa duração: </a:t>
            </a:r>
            <a:r>
              <a:rPr lang="pt-BR" b="1" dirty="0"/>
              <a:t>questões ambientais, demográficas (diversidade) e </a:t>
            </a:r>
            <a:r>
              <a:rPr lang="pt-BR" b="1" dirty="0" smtClean="0"/>
              <a:t>culturais</a:t>
            </a:r>
            <a:endParaRPr lang="pt-BR" b="1" dirty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“proteção </a:t>
            </a:r>
            <a:r>
              <a:rPr lang="pt-BR" i="1" dirty="0" err="1"/>
              <a:t>ex</a:t>
            </a:r>
            <a:r>
              <a:rPr lang="pt-BR" i="1" dirty="0"/>
              <a:t> ante</a:t>
            </a:r>
            <a:r>
              <a:rPr lang="pt-BR" dirty="0"/>
              <a:t>”: ações </a:t>
            </a:r>
            <a:r>
              <a:rPr lang="pt-BR" dirty="0" smtClean="0"/>
              <a:t>conservadoras</a:t>
            </a:r>
            <a:r>
              <a:rPr lang="pt-BR" dirty="0" smtClean="0"/>
              <a:t>; de </a:t>
            </a:r>
            <a:r>
              <a:rPr lang="pt-BR" b="1" dirty="0"/>
              <a:t>adaptação às mudanças climáticas</a:t>
            </a:r>
            <a:r>
              <a:rPr lang="pt-BR" dirty="0"/>
              <a:t>, conservação dos aquíferos,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inovações </a:t>
            </a:r>
            <a:r>
              <a:rPr lang="pt-BR" dirty="0"/>
              <a:t>exógenas paradigmáticas: </a:t>
            </a:r>
            <a:r>
              <a:rPr lang="pt-BR" b="1" dirty="0"/>
              <a:t>nano-</a:t>
            </a:r>
            <a:r>
              <a:rPr lang="pt-BR" b="1" dirty="0" err="1"/>
              <a:t>bio</a:t>
            </a:r>
            <a:r>
              <a:rPr lang="pt-BR" b="1" dirty="0"/>
              <a:t>-</a:t>
            </a:r>
            <a:r>
              <a:rPr lang="pt-BR" b="1" dirty="0" err="1"/>
              <a:t>info-cogno</a:t>
            </a:r>
            <a:r>
              <a:rPr lang="pt-BR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pt-BR" b="1" dirty="0" smtClean="0"/>
              <a:t>eventos imprevisíveis</a:t>
            </a:r>
            <a:r>
              <a:rPr lang="pt-BR" dirty="0" smtClean="0"/>
              <a:t>, </a:t>
            </a:r>
            <a:r>
              <a:rPr lang="pt-BR" dirty="0"/>
              <a:t>mas de efeitos catastróficos ou de descontinuidades críticas como seriam os desastres ambientais de alto impacto – </a:t>
            </a:r>
            <a:r>
              <a:rPr lang="pt-BR" b="1" dirty="0"/>
              <a:t>pandemia da COVID</a:t>
            </a:r>
          </a:p>
          <a:p>
            <a:pPr marL="514350" indent="-514350">
              <a:buFont typeface="+mj-lt"/>
              <a:buAutoNum type="arabicPeriod"/>
            </a:pPr>
            <a:r>
              <a:rPr lang="pt-BR" b="1" dirty="0"/>
              <a:t>freio consciente ao poder discricionário </a:t>
            </a:r>
            <a:r>
              <a:rPr lang="pt-BR" dirty="0"/>
              <a:t>e ilimitado das autoridades fazendárias (autonomia do BC?)</a:t>
            </a:r>
          </a:p>
          <a:p>
            <a:pPr marL="514350" indent="-514350">
              <a:buFont typeface="+mj-lt"/>
              <a:buAutoNum type="arabicPeriod"/>
            </a:pPr>
            <a:r>
              <a:rPr lang="pt-BR" b="1" dirty="0"/>
              <a:t>Mobilização de talentos</a:t>
            </a:r>
          </a:p>
          <a:p>
            <a:r>
              <a:rPr lang="pt-BR" dirty="0"/>
              <a:t>Enfim, se essa região </a:t>
            </a:r>
            <a:r>
              <a:rPr lang="pt-BR" dirty="0" smtClean="0"/>
              <a:t>(AL) pretendesse </a:t>
            </a:r>
            <a:r>
              <a:rPr lang="pt-BR" dirty="0"/>
              <a:t>exercer algum controle sobre suas oportunidades futuras de desenvolvimento, precisaria criar um substrato institucional que combinasse sabiamente </a:t>
            </a:r>
            <a:r>
              <a:rPr lang="pt-BR" b="1" dirty="0"/>
              <a:t>mercado, planejamento e </a:t>
            </a:r>
            <a:r>
              <a:rPr lang="pt-BR" b="1" dirty="0" smtClean="0"/>
              <a:t>democracia</a:t>
            </a:r>
            <a:r>
              <a:rPr lang="pt-BR" dirty="0" smtClean="0"/>
              <a:t>. </a:t>
            </a:r>
            <a:endParaRPr lang="pt-BR" dirty="0"/>
          </a:p>
          <a:p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CF99D-1CF8-408F-9DF7-9ABC84E8963B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1576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Disjuntivas crítica do Planejamento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PL 9.163/2017 – (regulamenta o § </a:t>
            </a:r>
            <a:r>
              <a:rPr lang="pt-BR" dirty="0"/>
              <a:t>1º do Art</a:t>
            </a:r>
            <a:r>
              <a:rPr lang="pt-BR" dirty="0" smtClean="0"/>
              <a:t>. 174 da CF) Planejamento de longo prazo -&gt; articulação entre planos setoriais, regionais e </a:t>
            </a:r>
            <a:r>
              <a:rPr lang="pt-BR" dirty="0" err="1" smtClean="0"/>
              <a:t>PPAs</a:t>
            </a:r>
            <a:r>
              <a:rPr lang="pt-BR" dirty="0" smtClean="0"/>
              <a:t> -&gt; coordenação </a:t>
            </a:r>
            <a:r>
              <a:rPr lang="pt-BR" dirty="0" err="1" smtClean="0"/>
              <a:t>NdG</a:t>
            </a:r>
            <a:r>
              <a:rPr lang="pt-BR" dirty="0" smtClean="0"/>
              <a:t> (Casa Civil, ME e CGU). </a:t>
            </a:r>
          </a:p>
          <a:p>
            <a:r>
              <a:rPr lang="pt-BR" b="1" dirty="0" smtClean="0"/>
              <a:t>Disjuntivas críticas </a:t>
            </a:r>
            <a:r>
              <a:rPr lang="pt-BR" dirty="0" smtClean="0"/>
              <a:t>(macro, </a:t>
            </a:r>
            <a:r>
              <a:rPr lang="pt-BR" dirty="0" err="1" smtClean="0"/>
              <a:t>meso</a:t>
            </a:r>
            <a:r>
              <a:rPr lang="pt-BR" dirty="0" smtClean="0"/>
              <a:t> e micro institucional)? Expectativas dos agentes &lt;-&gt; realidade; inadequação procedimental (legislação, informatização)</a:t>
            </a:r>
          </a:p>
          <a:p>
            <a:r>
              <a:rPr lang="pt-BR" i="1" dirty="0"/>
              <a:t>institucionalização ainda </a:t>
            </a:r>
            <a:r>
              <a:rPr lang="pt-BR" i="1" dirty="0" smtClean="0"/>
              <a:t>não plenamente adequada</a:t>
            </a:r>
            <a:r>
              <a:rPr lang="pt-BR" dirty="0" smtClean="0"/>
              <a:t>: conceitual, profissional e legitimidade </a:t>
            </a:r>
          </a:p>
          <a:p>
            <a:r>
              <a:rPr lang="pt-BR" b="1" dirty="0" err="1" smtClean="0"/>
              <a:t>Macroinstitucional</a:t>
            </a:r>
            <a:r>
              <a:rPr lang="pt-BR" b="1" dirty="0" smtClean="0"/>
              <a:t> - </a:t>
            </a:r>
            <a:r>
              <a:rPr lang="pt-BR" dirty="0"/>
              <a:t>articulação </a:t>
            </a:r>
            <a:r>
              <a:rPr lang="pt-BR" dirty="0" smtClean="0"/>
              <a:t>entre mercado </a:t>
            </a:r>
            <a:r>
              <a:rPr lang="pt-BR" dirty="0"/>
              <a:t>capitalista e desenvolvimento nacional; </a:t>
            </a:r>
            <a:r>
              <a:rPr lang="pt-BR" dirty="0" smtClean="0"/>
              <a:t>entre </a:t>
            </a:r>
            <a:r>
              <a:rPr lang="pt-BR" dirty="0"/>
              <a:t>democracia e </a:t>
            </a:r>
            <a:r>
              <a:rPr lang="pt-BR" dirty="0" smtClean="0"/>
              <a:t>desenvolvimento = PPA</a:t>
            </a:r>
          </a:p>
          <a:p>
            <a:r>
              <a:rPr lang="pt-BR" b="1" dirty="0" err="1" smtClean="0"/>
              <a:t>Mesoinstitucional</a:t>
            </a:r>
            <a:r>
              <a:rPr lang="pt-BR" dirty="0" smtClean="0"/>
              <a:t> – PPA e </a:t>
            </a:r>
            <a:r>
              <a:rPr lang="pt-BR" dirty="0"/>
              <a:t>finanças públicas e orçamentos; organização </a:t>
            </a:r>
            <a:r>
              <a:rPr lang="pt-BR" dirty="0" smtClean="0"/>
              <a:t>institucional; </a:t>
            </a:r>
            <a:r>
              <a:rPr lang="pt-BR" dirty="0"/>
              <a:t>controles interno e </a:t>
            </a:r>
            <a:r>
              <a:rPr lang="pt-BR" dirty="0" smtClean="0"/>
              <a:t>externo.</a:t>
            </a:r>
          </a:p>
          <a:p>
            <a:r>
              <a:rPr lang="pt-BR" b="1" dirty="0" err="1" smtClean="0"/>
              <a:t>Microinstitucional</a:t>
            </a:r>
            <a:r>
              <a:rPr lang="pt-BR" dirty="0" smtClean="0"/>
              <a:t> - </a:t>
            </a:r>
            <a:r>
              <a:rPr lang="pt-BR" dirty="0"/>
              <a:t>cotidiano da gestão </a:t>
            </a:r>
            <a:r>
              <a:rPr lang="pt-BR" dirty="0" smtClean="0"/>
              <a:t>pública -&gt; </a:t>
            </a:r>
            <a:r>
              <a:rPr lang="pt-BR" dirty="0"/>
              <a:t>disputas e os </a:t>
            </a:r>
            <a:r>
              <a:rPr lang="pt-BR" dirty="0" smtClean="0"/>
              <a:t>conflitos da </a:t>
            </a:r>
            <a:r>
              <a:rPr lang="pt-BR" dirty="0"/>
              <a:t>burocracia de planejamento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CF99D-1CF8-408F-9DF7-9ABC84E8963B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5333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Disjuntivas crítica do Planejamento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Texto foca nos níveis intermediários </a:t>
            </a:r>
            <a:r>
              <a:rPr lang="pt-BR" dirty="0"/>
              <a:t>(</a:t>
            </a:r>
            <a:r>
              <a:rPr lang="pt-BR" b="1" dirty="0" err="1"/>
              <a:t>mesoinstitucional</a:t>
            </a:r>
            <a:r>
              <a:rPr lang="pt-BR" dirty="0"/>
              <a:t>) e inferior (</a:t>
            </a:r>
            <a:r>
              <a:rPr lang="pt-BR" b="1" dirty="0" err="1" smtClean="0"/>
              <a:t>microinstitucional</a:t>
            </a:r>
            <a:r>
              <a:rPr lang="pt-BR" dirty="0" smtClean="0"/>
              <a:t>), pois “configuram </a:t>
            </a:r>
            <a:r>
              <a:rPr lang="pt-BR" dirty="0"/>
              <a:t>o cenário no qual são examinadas as questões relativas aos </a:t>
            </a:r>
            <a:r>
              <a:rPr lang="pt-BR" dirty="0" smtClean="0"/>
              <a:t>atores envolvidos </a:t>
            </a:r>
            <a:r>
              <a:rPr lang="pt-BR" dirty="0"/>
              <a:t>e seus papéis, a articulação entre eles, os arranjos e </a:t>
            </a:r>
            <a:r>
              <a:rPr lang="pt-BR" dirty="0" smtClean="0"/>
              <a:t>instrumentos utilizados </a:t>
            </a:r>
            <a:r>
              <a:rPr lang="pt-BR" dirty="0"/>
              <a:t>para a formulação e coordenação dos planos e políticas, e a </a:t>
            </a:r>
            <a:r>
              <a:rPr lang="pt-BR" dirty="0" smtClean="0"/>
              <a:t>capacidade organizacional disponível” (p. 121) </a:t>
            </a:r>
          </a:p>
          <a:p>
            <a:r>
              <a:rPr lang="pt-BR" dirty="0" smtClean="0"/>
              <a:t>Referencia é o triangulo de governo: </a:t>
            </a:r>
            <a:r>
              <a:rPr lang="pt-BR" b="1" dirty="0" smtClean="0"/>
              <a:t>projeto</a:t>
            </a:r>
            <a:r>
              <a:rPr lang="pt-BR" dirty="0" smtClean="0"/>
              <a:t>, </a:t>
            </a:r>
            <a:r>
              <a:rPr lang="pt-BR" b="1" dirty="0" smtClean="0"/>
              <a:t>governabilidade</a:t>
            </a:r>
            <a:r>
              <a:rPr lang="pt-BR" dirty="0" smtClean="0"/>
              <a:t> (depende </a:t>
            </a:r>
            <a:r>
              <a:rPr lang="pt-BR" dirty="0"/>
              <a:t>do </a:t>
            </a:r>
            <a:r>
              <a:rPr lang="pt-BR" dirty="0" smtClean="0"/>
              <a:t>capital político </a:t>
            </a:r>
            <a:r>
              <a:rPr lang="pt-BR" dirty="0"/>
              <a:t>dos </a:t>
            </a:r>
            <a:r>
              <a:rPr lang="pt-BR" dirty="0" smtClean="0"/>
              <a:t>dirigentes)  e </a:t>
            </a:r>
            <a:r>
              <a:rPr lang="pt-BR" b="1" dirty="0" smtClean="0"/>
              <a:t>governança</a:t>
            </a:r>
            <a:r>
              <a:rPr lang="pt-BR" dirty="0" smtClean="0"/>
              <a:t> (depende do capital intelectual das equipes)  (C. </a:t>
            </a:r>
            <a:r>
              <a:rPr lang="pt-BR" b="1" dirty="0" err="1" smtClean="0"/>
              <a:t>Mattus</a:t>
            </a:r>
            <a:r>
              <a:rPr lang="pt-BR" dirty="0" smtClean="0"/>
              <a:t>) </a:t>
            </a:r>
          </a:p>
          <a:p>
            <a:r>
              <a:rPr lang="pt-BR" dirty="0" smtClean="0"/>
              <a:t>Hipótese: planejamento esvaziado de conteúdo estratégico (PPA e LOA)</a:t>
            </a:r>
          </a:p>
          <a:p>
            <a:r>
              <a:rPr lang="pt-BR" dirty="0" smtClean="0"/>
              <a:t>Planejar é </a:t>
            </a:r>
            <a:r>
              <a:rPr lang="pt-BR" dirty="0"/>
              <a:t>“um processo político coletivo, coordenado pelo Estado que, através </a:t>
            </a:r>
            <a:r>
              <a:rPr lang="pt-BR" dirty="0" smtClean="0"/>
              <a:t>do </a:t>
            </a:r>
            <a:r>
              <a:rPr lang="pt-BR" b="1" dirty="0" smtClean="0"/>
              <a:t>aumento </a:t>
            </a:r>
            <a:r>
              <a:rPr lang="pt-BR" b="1" dirty="0"/>
              <a:t>da capacidade de governo</a:t>
            </a:r>
            <a:r>
              <a:rPr lang="pt-BR" dirty="0"/>
              <a:t>, realiza um projeto estratégico de sociedade</a:t>
            </a:r>
            <a:r>
              <a:rPr lang="pt-BR" i="1" dirty="0" smtClean="0"/>
              <a:t>”</a:t>
            </a:r>
            <a:r>
              <a:rPr lang="pt-BR" dirty="0"/>
              <a:t> </a:t>
            </a:r>
            <a:r>
              <a:rPr lang="pt-BR" dirty="0" smtClean="0"/>
              <a:t>(De Toni, 2014)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CF99D-1CF8-408F-9DF7-9ABC84E8963B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5333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Disjuntivas crítica do Planejamento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Questão: como </a:t>
            </a:r>
            <a:r>
              <a:rPr lang="pt-BR" dirty="0" err="1"/>
              <a:t>ressignificar</a:t>
            </a:r>
            <a:r>
              <a:rPr lang="pt-BR" dirty="0"/>
              <a:t> o planejamento </a:t>
            </a:r>
            <a:r>
              <a:rPr lang="pt-BR" dirty="0" smtClean="0"/>
              <a:t>estratégico federal </a:t>
            </a:r>
            <a:r>
              <a:rPr lang="pt-BR" dirty="0"/>
              <a:t>de forma a torná-lo capaz de implementar um projeto </a:t>
            </a:r>
            <a:r>
              <a:rPr lang="pt-BR" dirty="0" smtClean="0"/>
              <a:t>de desenvolvimento </a:t>
            </a:r>
            <a:r>
              <a:rPr lang="pt-BR" dirty="0"/>
              <a:t>para o país</a:t>
            </a:r>
            <a:r>
              <a:rPr lang="pt-BR" dirty="0" smtClean="0"/>
              <a:t>? 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legitimidade política das </a:t>
            </a:r>
            <a:r>
              <a:rPr lang="pt-BR" dirty="0"/>
              <a:t>decisões e convergência entre planejamento, orçamento e avaliação </a:t>
            </a:r>
            <a:r>
              <a:rPr lang="pt-BR" dirty="0" smtClean="0"/>
              <a:t>das políticas públicas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CF99D-1CF8-408F-9DF7-9ABC84E8963B}" type="slidenum">
              <a:rPr lang="pt-BR" smtClean="0"/>
              <a:t>9</a:t>
            </a:fld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091070"/>
            <a:ext cx="6432363" cy="2037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3335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2159</TotalTime>
  <Words>1108</Words>
  <Application>Microsoft Office PowerPoint</Application>
  <PresentationFormat>Widescreen</PresentationFormat>
  <Paragraphs>79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Tema do Office</vt:lpstr>
      <vt:lpstr>Aula 4  O ESTADO-NAÇÃO E A CONSTRUÇÃO DO FUTURO</vt:lpstr>
      <vt:lpstr>PLANEJAMENTO ESTRATÉGICO, LEGITIMAÇÃO E NOVOS DESAFIOS</vt:lpstr>
      <vt:lpstr>PLANEJAMENTO ESTRATÉGICO, LEGITIMAÇÃO E NOVOS DESAFIOS</vt:lpstr>
      <vt:lpstr>PLANEJAMENTO ESTRATÉGICO, LEGITIMAÇÃO E NOVOS DESAFIOS</vt:lpstr>
      <vt:lpstr>PLANEJAMENTO ESTRATÉGICO, LEGITIMAÇÃO E NOVOS DESAFIOS</vt:lpstr>
      <vt:lpstr>PLANEJAMENTO ESTRATÉGICO, LEGITIMAÇÃO E NOVOS DESAFIOS</vt:lpstr>
      <vt:lpstr>Disjuntivas crítica do Planejamento no Brasil</vt:lpstr>
      <vt:lpstr>Disjuntivas crítica do Planejamento no Brasil</vt:lpstr>
      <vt:lpstr>Disjuntivas crítica do Planejamento no Brasil</vt:lpstr>
      <vt:lpstr>Apresentação do PowerPoint</vt:lpstr>
      <vt:lpstr>Disjuntivas crítica do Planejamento no Brasil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User</cp:lastModifiedBy>
  <cp:revision>53</cp:revision>
  <dcterms:created xsi:type="dcterms:W3CDTF">2021-05-09T12:20:50Z</dcterms:created>
  <dcterms:modified xsi:type="dcterms:W3CDTF">2024-03-17T13:38:30Z</dcterms:modified>
</cp:coreProperties>
</file>