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8" r:id="rId2"/>
    <p:sldMasterId id="2147483673" r:id="rId3"/>
    <p:sldMasterId id="2147483685" r:id="rId4"/>
  </p:sldMasterIdLst>
  <p:notesMasterIdLst>
    <p:notesMasterId r:id="rId13"/>
  </p:notesMasterIdLst>
  <p:sldIdLst>
    <p:sldId id="403" r:id="rId5"/>
    <p:sldId id="256" r:id="rId6"/>
    <p:sldId id="389" r:id="rId7"/>
    <p:sldId id="260" r:id="rId8"/>
    <p:sldId id="317" r:id="rId9"/>
    <p:sldId id="313" r:id="rId10"/>
    <p:sldId id="315" r:id="rId11"/>
    <p:sldId id="404" r:id="rId1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DAB"/>
    <a:srgbClr val="F66F15"/>
    <a:srgbClr val="375691"/>
    <a:srgbClr val="C55A10"/>
    <a:srgbClr val="025047"/>
    <a:srgbClr val="FFD284"/>
    <a:srgbClr val="69924D"/>
    <a:srgbClr val="3F68B2"/>
    <a:srgbClr val="FFEC3B"/>
    <a:srgbClr val="538E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5695"/>
    <p:restoredTop sz="87052" autoAdjust="0"/>
  </p:normalViewPr>
  <p:slideViewPr>
    <p:cSldViewPr snapToGrid="0" snapToObjects="1">
      <p:cViewPr varScale="1">
        <p:scale>
          <a:sx n="91" d="100"/>
          <a:sy n="91" d="100"/>
        </p:scale>
        <p:origin x="192" y="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03T23:48:49.381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0 37 16383,'94'0'0,"0"0"0,-1 0 0,1 0 0,0 0 0,-1 0 0,1 0 0,0-1 0,-1 1 0,1 0 0,0 0 0,0 0 0,3 0 0,0 0 0,-1-1 0,-1 1 0,-3 0 0,-2 0 0,-4-1 0,-3 2 0,-5-1 0,20 1 0,-4 0 0,-7 0 0,-8 0 0,-11 0 0,-2 0 0,-2-1 0,7 1 0,11 1 0,1-1 0,-12 0 0,2 0 0,-8-2 0,-2 1 0,1 0 0,5 0 0,0 0 0,0 0 0,0 0 0,-5 0 0,-1 0 0,6 0 0,0 0 0,0 0 0,0 0 0,-6 0 0,2 0 0,10 0 0,1 0 0,-12 0 0,0 0 0,-1 0 0,-2 0 0,33 0 0,-16 0 0,-26 0 0,-12 0 0,-14 0 0,-1 0 0,2 0 0,8 0 0,13 0 0,3 0 0,40 0 0,-6 0 0,-32 0 0,2 0 0,-2 0 0,1 0 0,1 0 0,1 0 0,6 0 0,1 0 0,-8 0 0,1 0 0,6 0 0,-3 0 0,12 0 0,17-7 0,-58 5 0,16-5 0,-26 7 0,6 0 0,-12 0 0,3 0 0,1 0 0,-3-4 0,2 3 0,8-3 0,-12 4 0,23 0 0,-20 0 0,17 0 0,-6 0 0,0 0 0,6 0 0,-13 0 0,26 0 0,-15 0 0,17 0 0,-14 0 0,1 0 0,0 0 0,-8 0 0,6 0 0,-17-4 0,4 3 0,-6-3 0,0 4 0,4 0 0,0 0 0,0 0 0,-4 0 0,3 0 0,-3 0 0,5 0 0,-1 0 0,-4 0 0,3 0 0,1 0 0,9 0 0,-7 0 0,4 0 0,-10 0 0,4 0 0,1 0 0,6 0 0,-5 0 0,5 0 0,-6 0 0,6 0 0,-5 0 0,2 0 0,-5 0 0,-3 0 0,4 0 0,0 0 0,-4 0 0,3 0 0,-3 0 0,5 0 0,3 4 0,-7-3 0,6 3 0,-7-4 0,4 0 0,0 0 0,8 0 0,1 0 0,8 0 0,-8 0 0,-1 4 0,-16 1 0,6 0 0,-2-1 0,1-8 0,6 3 0,-6-3 0,3 4 0,7-5 0,-5 0 0,6-1 0,-8-2 0,0 7 0,0-3 0,21 4 0,-8 0 0,9 0 0,-7 0 0,-13 0 0,5 0 0,-6 0 0,-1 0 0,-4 0 0,3 0 0,1 0 0,-3 0 0,6 0 0,1 5 0,5-4 0,8 4 0,0-5 0,13 0 0,3 0 0,0 0 0,10 0 0,-23 0 0,24 0 0,-32 4 0,5-3 0,-30 3 0,-50 0 0,20-3 0,-33 3 0,44-4 0,1 0 0,4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4DFCCE-19D4-4349-AC38-48C8BD116E28}" type="datetimeFigureOut">
              <a:rPr lang="en-US" smtClean="0"/>
              <a:pPr/>
              <a:t>4/28/22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28E9DE-52D5-A84A-9513-91B44C63F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92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4232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0229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E080A2C-F548-9642-9E73-AF4B8CE17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B8A11-7B7D-3742-932A-0C698BBB66CB}" type="datetime1">
              <a:rPr lang="en-US" altLang="en-US"/>
              <a:pPr>
                <a:defRPr/>
              </a:pPr>
              <a:t>4/28/22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E39BD02-F48C-0743-8E9A-64CE29371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88252FD-BE07-0C46-BEF7-0541892A0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96E7B-D20F-8744-94E5-A5A35677F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61352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01103-A6CA-974D-1673-0A0A8D54CE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6C8130-E519-45C5-9349-D9FFD73DE4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908E3E-D2A3-965E-0E05-056D5149D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314AE-DD13-B048-98FD-03E6972407EA}" type="datetimeFigureOut">
              <a:rPr lang="en-BR" smtClean="0"/>
              <a:t>28/04/22</a:t>
            </a:fld>
            <a:endParaRPr lang="en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E16B61-8ABA-3DFD-2334-2742CB8B3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FE136A-DB56-2791-811B-20A470B61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24F19-0615-E640-87CD-B07CF9EA7F84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9045638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35B38-69B5-7C56-A8A2-8DE5D7F28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BDDD0E-2AE0-9EB0-BEEF-F841F2C4C7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F7C940-80EE-E720-008A-3425010AF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314AE-DD13-B048-98FD-03E6972407EA}" type="datetimeFigureOut">
              <a:rPr lang="en-BR" smtClean="0"/>
              <a:t>28/04/22</a:t>
            </a:fld>
            <a:endParaRPr lang="en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1406D5-777C-E266-E037-79CAF7F58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A4791C-FF59-C2F5-9E5D-45F65449C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24F19-0615-E640-87CD-B07CF9EA7F84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25700189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C783A-EBB9-32BF-68FF-E3A1B58FA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A53F92-081F-57BD-994C-4E462649F0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EA8E20-2475-F8CD-D3ED-D57A635C3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314AE-DD13-B048-98FD-03E6972407EA}" type="datetimeFigureOut">
              <a:rPr lang="en-BR" smtClean="0"/>
              <a:t>28/04/22</a:t>
            </a:fld>
            <a:endParaRPr lang="en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35E4C-CBEA-BCEB-6525-75CBFF315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4C9D99-2B02-B0C3-66B6-83C58FDBB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24F19-0615-E640-87CD-B07CF9EA7F84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39203492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5F5E8-7A93-8BA6-1EC9-3D9C391FC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4B0B7-C8FF-1882-7D7F-8462D49EFE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76FAD1-9034-D16F-9815-AACD8C84E2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4A81C2-D060-F615-1539-E73DD2924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314AE-DD13-B048-98FD-03E6972407EA}" type="datetimeFigureOut">
              <a:rPr lang="en-BR" smtClean="0"/>
              <a:t>28/04/22</a:t>
            </a:fld>
            <a:endParaRPr lang="en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E50DD9-6C18-3E78-57DC-6D0E40CB2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DC62F4-60D8-5B6E-1E33-A34DEFFBC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24F19-0615-E640-87CD-B07CF9EA7F84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17051483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D7A9E-A065-66CE-3889-966BBDE28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3CF927-CB8D-AF02-E82F-7AA6B5E2DF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637F7A-7B53-CB87-8FA4-981F1298FF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876E57-F1FA-BD15-E4C7-EAAF2F6F0F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965583-9AD2-6CDC-5CBE-89EA2A81B9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BE233B-817E-19B0-F9EA-3303DEB17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314AE-DD13-B048-98FD-03E6972407EA}" type="datetimeFigureOut">
              <a:rPr lang="en-BR" smtClean="0"/>
              <a:t>28/04/22</a:t>
            </a:fld>
            <a:endParaRPr lang="en-B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F76C89-9323-FBBB-3361-8FB723211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2BD78B-93BB-34CA-28BC-995E4177F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24F19-0615-E640-87CD-B07CF9EA7F84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6764826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9E2E3-3DF0-5DC1-3964-88D9462A3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828E18-C2A8-A3DD-B0F5-78A971F77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314AE-DD13-B048-98FD-03E6972407EA}" type="datetimeFigureOut">
              <a:rPr lang="en-BR" smtClean="0"/>
              <a:t>28/04/22</a:t>
            </a:fld>
            <a:endParaRPr lang="en-B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E425D4-FF29-913D-444A-4B48209DB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E5CA4E-0F0A-635F-C5A5-841D89915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24F19-0615-E640-87CD-B07CF9EA7F84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15548220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674671-2C7F-DFFE-4892-B6593867C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314AE-DD13-B048-98FD-03E6972407EA}" type="datetimeFigureOut">
              <a:rPr lang="en-BR" smtClean="0"/>
              <a:t>28/04/22</a:t>
            </a:fld>
            <a:endParaRPr lang="en-B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A47876-DC98-3DDA-9776-9EE53D67F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6C1698-35F9-7652-DA73-AC1524B72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24F19-0615-E640-87CD-B07CF9EA7F84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6489570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56BCE-2554-49DA-677E-400B02031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649B72-4440-97B3-0A29-12B29E403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D8A5D1-E20A-B097-47D2-DC6A0EA24E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3FB228-BD4A-A45F-6927-43C95926A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314AE-DD13-B048-98FD-03E6972407EA}" type="datetimeFigureOut">
              <a:rPr lang="en-BR" smtClean="0"/>
              <a:t>28/04/22</a:t>
            </a:fld>
            <a:endParaRPr lang="en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7C2D43-4C7E-03F1-339C-CC86CF7EE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8C5436-A358-F44C-C7CD-99C26BCCE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24F19-0615-E640-87CD-B07CF9EA7F84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3441755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2000" y="1371600"/>
            <a:ext cx="7772400" cy="896926"/>
          </a:xfrm>
        </p:spPr>
        <p:txBody>
          <a:bodyPr/>
          <a:lstStyle/>
          <a:p>
            <a:r>
              <a:rPr lang="pt-BR" noProof="0" dirty="0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62000" y="2092325"/>
            <a:ext cx="7772400" cy="3420694"/>
          </a:xfrm>
        </p:spPr>
        <p:txBody>
          <a:bodyPr/>
          <a:lstStyle/>
          <a:p>
            <a:pPr lvl="0"/>
            <a:r>
              <a:rPr lang="pt-BR" noProof="0" dirty="0"/>
              <a:t>Clique para editar os estilos do texto mestre</a:t>
            </a:r>
          </a:p>
          <a:p>
            <a:pPr lvl="1"/>
            <a:r>
              <a:rPr lang="pt-BR" noProof="0" dirty="0"/>
              <a:t>Segundo nível</a:t>
            </a:r>
          </a:p>
          <a:p>
            <a:pPr lvl="2"/>
            <a:r>
              <a:rPr lang="pt-BR" noProof="0" dirty="0"/>
              <a:t>Terceiro nível</a:t>
            </a:r>
          </a:p>
          <a:p>
            <a:pPr lvl="3"/>
            <a:r>
              <a:rPr lang="pt-BR" noProof="0" dirty="0"/>
              <a:t>Quarto nível</a:t>
            </a:r>
          </a:p>
          <a:p>
            <a:pPr lvl="4"/>
            <a:r>
              <a:rPr lang="pt-BR" noProof="0" dirty="0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29099348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FAD82-62B5-B272-CE2D-B6DE03201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65313A-6008-64B1-9145-2066DC6152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E697B2-DBC5-89FD-7B75-98D6221A9E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55FD2A-D4B4-401F-F0FE-BBFA58B80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314AE-DD13-B048-98FD-03E6972407EA}" type="datetimeFigureOut">
              <a:rPr lang="en-BR" smtClean="0"/>
              <a:t>28/04/22</a:t>
            </a:fld>
            <a:endParaRPr lang="en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42F8B6-6030-82A6-AD23-5AB4ACF27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97EE2F-57FA-5AA5-5A93-69B9E1C27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24F19-0615-E640-87CD-B07CF9EA7F84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21697230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1FE0F-8C0D-F2FC-CD83-052FF59B5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1D8BD8-9114-26B0-F17D-45F5FECDD1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9BD375-FEE0-3B45-3752-FADA0A68D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314AE-DD13-B048-98FD-03E6972407EA}" type="datetimeFigureOut">
              <a:rPr lang="en-BR" smtClean="0"/>
              <a:t>28/04/22</a:t>
            </a:fld>
            <a:endParaRPr lang="en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E159FF-9886-697E-0385-639EE7D8F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109E7-999B-857D-E93D-CB0ECEC8A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24F19-0615-E640-87CD-B07CF9EA7F84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36279117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65F11B-8B82-F401-D267-BB34345D8F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6BCE56-92B6-6FFE-CD29-F3BC1F15B9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48FBD4-40EB-0F4B-6B6A-AE66BC8ED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314AE-DD13-B048-98FD-03E6972407EA}" type="datetimeFigureOut">
              <a:rPr lang="en-BR" smtClean="0"/>
              <a:t>28/04/22</a:t>
            </a:fld>
            <a:endParaRPr lang="en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FA859F-C682-F56F-A263-66DFAB24E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BAC869-4669-52A0-2583-44A02EA34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24F19-0615-E640-87CD-B07CF9EA7F84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3631724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FC25C-F59C-9841-870A-BC61425D4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573838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4025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2000" y="1371600"/>
            <a:ext cx="7772400" cy="896926"/>
          </a:xfrm>
        </p:spPr>
        <p:txBody>
          <a:bodyPr/>
          <a:lstStyle/>
          <a:p>
            <a:r>
              <a:rPr lang="pt-BR" noProof="0" dirty="0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62000" y="2092325"/>
            <a:ext cx="7772400" cy="3420694"/>
          </a:xfrm>
        </p:spPr>
        <p:txBody>
          <a:bodyPr/>
          <a:lstStyle/>
          <a:p>
            <a:pPr lvl="0"/>
            <a:r>
              <a:rPr lang="pt-BR" noProof="0" dirty="0"/>
              <a:t>Clique para editar os estilos do texto mestre</a:t>
            </a:r>
          </a:p>
          <a:p>
            <a:pPr lvl="1"/>
            <a:r>
              <a:rPr lang="pt-BR" noProof="0" dirty="0"/>
              <a:t>Segundo nível</a:t>
            </a:r>
          </a:p>
          <a:p>
            <a:pPr lvl="2"/>
            <a:r>
              <a:rPr lang="pt-BR" noProof="0" dirty="0"/>
              <a:t>Terceiro nível</a:t>
            </a:r>
          </a:p>
          <a:p>
            <a:pPr lvl="3"/>
            <a:r>
              <a:rPr lang="pt-BR" noProof="0" dirty="0"/>
              <a:t>Quarto nível</a:t>
            </a:r>
          </a:p>
          <a:p>
            <a:pPr lvl="4"/>
            <a:r>
              <a:rPr lang="pt-BR" noProof="0" dirty="0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3002580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FC25C-F59C-9841-870A-BC61425D4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594430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0BB9F5-EA8F-B34C-B2CC-996A866A1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8AD14-A1B1-2A4A-BC84-23E415D14FBE}" type="datetimeFigureOut">
              <a:rPr lang="x-none" smtClean="0"/>
              <a:t>28/04/22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72A306-CD10-F34A-8F9E-CDB529427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21C24F-B1C0-BF4E-B088-3E01B669B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7686-D637-964A-AB07-E465C63BC8C3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251333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D30D5-8329-E44B-AB44-5C8BAC7D0C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43CAB9-2313-4F4F-99AA-BDEF6EC8B6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047507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B2B8C-76F2-3643-BDC7-0EF1355E7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B3D197-0315-0D48-9D5A-750A4D17CD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14938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371600"/>
            <a:ext cx="77724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72" tIns="47886" rIns="95772" bIns="47886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BR" noProof="0" dirty="0"/>
              <a:t>Clique para editar o título mestre</a:t>
            </a:r>
          </a:p>
        </p:txBody>
      </p:sp>
      <p:sp>
        <p:nvSpPr>
          <p:cNvPr id="1027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092325"/>
            <a:ext cx="7772400" cy="2528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72" tIns="47886" rIns="95772" bIns="47886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BR" altLang="pt-BR" noProof="0" dirty="0"/>
              <a:t>Clique para editar os estilos do texto mestre</a:t>
            </a:r>
          </a:p>
          <a:p>
            <a:pPr lvl="1"/>
            <a:r>
              <a:rPr lang="pt-BR" altLang="pt-BR" noProof="0" dirty="0"/>
              <a:t>Segundo nível Clique para editar os estilos do texto mestre</a:t>
            </a:r>
          </a:p>
          <a:p>
            <a:pPr lvl="2"/>
            <a:r>
              <a:rPr lang="pt-BR" altLang="pt-BR" noProof="0" dirty="0"/>
              <a:t> Terceiro nível</a:t>
            </a:r>
          </a:p>
        </p:txBody>
      </p:sp>
      <p:sp>
        <p:nvSpPr>
          <p:cNvPr id="1042" name="Text Box 18"/>
          <p:cNvSpPr txBox="1">
            <a:spLocks noChangeArrowheads="1"/>
          </p:cNvSpPr>
          <p:nvPr userDrawn="1"/>
        </p:nvSpPr>
        <p:spPr bwMode="auto">
          <a:xfrm>
            <a:off x="2621022" y="861417"/>
            <a:ext cx="3902764" cy="235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5772" tIns="47886" rIns="95772" bIns="47886">
            <a:spAutoFit/>
          </a:bodyPr>
          <a:lstStyle/>
          <a:p>
            <a:pPr algn="ctr">
              <a:defRPr/>
            </a:pPr>
            <a:r>
              <a:rPr lang="pt-BR" sz="900" noProof="0" dirty="0">
                <a:solidFill>
                  <a:srgbClr val="000066"/>
                </a:solidFill>
                <a:effectLst/>
              </a:rPr>
              <a:t>PMI 3817: Empreendedorismo e inovação em engenharia</a:t>
            </a:r>
            <a:endParaRPr lang="pt-BR" sz="900" baseline="0" noProof="0" dirty="0">
              <a:solidFill>
                <a:srgbClr val="000066"/>
              </a:solidFill>
              <a:effectLst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5BECA72-82A1-EF42-BE65-E8EE03040A03}"/>
              </a:ext>
            </a:extLst>
          </p:cNvPr>
          <p:cNvSpPr/>
          <p:nvPr userDrawn="1"/>
        </p:nvSpPr>
        <p:spPr>
          <a:xfrm>
            <a:off x="323801" y="6479903"/>
            <a:ext cx="247054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000" b="0" dirty="0">
                <a:latin typeface="+mn-lt"/>
              </a:rPr>
              <a:t>Autoria: </a:t>
            </a:r>
            <a:r>
              <a:rPr lang="pt-BR" sz="1000" b="0" dirty="0" err="1">
                <a:latin typeface="+mn-lt"/>
              </a:rPr>
              <a:t>R.Approbato</a:t>
            </a:r>
            <a:r>
              <a:rPr lang="pt-BR" sz="1000" b="0" dirty="0">
                <a:latin typeface="+mn-lt"/>
              </a:rPr>
              <a:t> &amp; </a:t>
            </a:r>
            <a:r>
              <a:rPr lang="pt-BR" sz="1000" b="0" dirty="0" err="1">
                <a:latin typeface="+mn-lt"/>
              </a:rPr>
              <a:t>C.Fenerich</a:t>
            </a:r>
            <a:r>
              <a:rPr lang="pt-BR" sz="1000" b="0" baseline="0" dirty="0">
                <a:latin typeface="+mn-lt"/>
              </a:rPr>
              <a:t> </a:t>
            </a:r>
            <a:endParaRPr lang="pt-BR" sz="1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06662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282575" indent="-28257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952500" indent="-28257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200">
          <a:solidFill>
            <a:schemeClr val="tx1"/>
          </a:solidFill>
          <a:latin typeface="+mn-lt"/>
        </a:defRPr>
      </a:lvl2pPr>
      <a:lvl3pPr marL="1235075" indent="-32067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000">
          <a:solidFill>
            <a:schemeClr val="tx1"/>
          </a:solidFill>
          <a:latin typeface="+mn-lt"/>
        </a:defRPr>
      </a:lvl3pPr>
      <a:lvl4pPr marL="1438275" indent="-6667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000">
          <a:solidFill>
            <a:schemeClr val="tx1"/>
          </a:solidFill>
          <a:latin typeface="+mn-lt"/>
        </a:defRPr>
      </a:lvl4pPr>
      <a:lvl5pPr marL="1914525" indent="-8572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000">
          <a:solidFill>
            <a:schemeClr val="tx1"/>
          </a:solidFill>
          <a:latin typeface="+mn-lt"/>
        </a:defRPr>
      </a:lvl5pPr>
      <a:lvl6pPr marL="237172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000">
          <a:solidFill>
            <a:schemeClr val="tx1"/>
          </a:solidFill>
          <a:latin typeface="+mn-lt"/>
        </a:defRPr>
      </a:lvl6pPr>
      <a:lvl7pPr marL="282892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000">
          <a:solidFill>
            <a:schemeClr val="tx1"/>
          </a:solidFill>
          <a:latin typeface="+mn-lt"/>
        </a:defRPr>
      </a:lvl7pPr>
      <a:lvl8pPr marL="328612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000">
          <a:solidFill>
            <a:schemeClr val="tx1"/>
          </a:solidFill>
          <a:latin typeface="+mn-lt"/>
        </a:defRPr>
      </a:lvl8pPr>
      <a:lvl9pPr marL="374332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371600"/>
            <a:ext cx="77724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72" tIns="47886" rIns="95772" bIns="47886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BR" noProof="0" dirty="0"/>
              <a:t>Clique para editar o título mestre</a:t>
            </a:r>
          </a:p>
        </p:txBody>
      </p:sp>
      <p:sp>
        <p:nvSpPr>
          <p:cNvPr id="1027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092325"/>
            <a:ext cx="7772400" cy="2528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72" tIns="47886" rIns="95772" bIns="47886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BR" altLang="pt-BR" noProof="0" dirty="0"/>
              <a:t>Clique para editar os estilos do texto mestre</a:t>
            </a:r>
          </a:p>
          <a:p>
            <a:pPr lvl="1"/>
            <a:r>
              <a:rPr lang="pt-BR" altLang="pt-BR" noProof="0" dirty="0"/>
              <a:t>Segundo nível Clique para editar os estilos do texto mestre</a:t>
            </a:r>
          </a:p>
          <a:p>
            <a:pPr lvl="2"/>
            <a:r>
              <a:rPr lang="pt-BR" altLang="pt-BR" noProof="0" dirty="0"/>
              <a:t> Terceiro nível</a:t>
            </a:r>
          </a:p>
        </p:txBody>
      </p:sp>
      <p:sp>
        <p:nvSpPr>
          <p:cNvPr id="1042" name="Text Box 18"/>
          <p:cNvSpPr txBox="1">
            <a:spLocks noChangeArrowheads="1"/>
          </p:cNvSpPr>
          <p:nvPr userDrawn="1"/>
        </p:nvSpPr>
        <p:spPr bwMode="auto">
          <a:xfrm>
            <a:off x="2621022" y="861417"/>
            <a:ext cx="3902764" cy="235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5772" tIns="47886" rIns="95772" bIns="47886">
            <a:spAutoFit/>
          </a:bodyPr>
          <a:lstStyle/>
          <a:p>
            <a:pPr algn="ctr">
              <a:defRPr/>
            </a:pPr>
            <a:r>
              <a:rPr lang="pt-BR" sz="900" noProof="0" dirty="0">
                <a:solidFill>
                  <a:srgbClr val="000066"/>
                </a:solidFill>
                <a:effectLst/>
              </a:rPr>
              <a:t>PMI 3817: Empreendedorismo e inovação em engenharia</a:t>
            </a:r>
            <a:endParaRPr lang="pt-BR" sz="900" baseline="0" noProof="0" dirty="0">
              <a:solidFill>
                <a:srgbClr val="000066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65797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</p:sldLayoutIdLst>
  <p:txStyles>
    <p:titleStyle>
      <a:lvl1pPr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282575" indent="-28257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952500" indent="-28257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200">
          <a:solidFill>
            <a:schemeClr val="tx1"/>
          </a:solidFill>
          <a:latin typeface="+mn-lt"/>
        </a:defRPr>
      </a:lvl2pPr>
      <a:lvl3pPr marL="1235075" indent="-32067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000">
          <a:solidFill>
            <a:schemeClr val="tx1"/>
          </a:solidFill>
          <a:latin typeface="+mn-lt"/>
        </a:defRPr>
      </a:lvl3pPr>
      <a:lvl4pPr marL="1438275" indent="-6667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000">
          <a:solidFill>
            <a:schemeClr val="tx1"/>
          </a:solidFill>
          <a:latin typeface="+mn-lt"/>
        </a:defRPr>
      </a:lvl4pPr>
      <a:lvl5pPr marL="1914525" indent="-8572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000">
          <a:solidFill>
            <a:schemeClr val="tx1"/>
          </a:solidFill>
          <a:latin typeface="+mn-lt"/>
        </a:defRPr>
      </a:lvl5pPr>
      <a:lvl6pPr marL="237172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000">
          <a:solidFill>
            <a:schemeClr val="tx1"/>
          </a:solidFill>
          <a:latin typeface="+mn-lt"/>
        </a:defRPr>
      </a:lvl6pPr>
      <a:lvl7pPr marL="282892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000">
          <a:solidFill>
            <a:schemeClr val="tx1"/>
          </a:solidFill>
          <a:latin typeface="+mn-lt"/>
        </a:defRPr>
      </a:lvl7pPr>
      <a:lvl8pPr marL="328612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000">
          <a:solidFill>
            <a:schemeClr val="tx1"/>
          </a:solidFill>
          <a:latin typeface="+mn-lt"/>
        </a:defRPr>
      </a:lvl8pPr>
      <a:lvl9pPr marL="374332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A35239-F8F7-FC42-8515-83BB4F38B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12C3F3-31D0-8D4B-B5A1-C367C08980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D729CE1-7CBD-4B43-A5DD-54B579C2B2E7}"/>
              </a:ext>
            </a:extLst>
          </p:cNvPr>
          <p:cNvSpPr/>
          <p:nvPr userDrawn="1"/>
        </p:nvSpPr>
        <p:spPr>
          <a:xfrm>
            <a:off x="323801" y="6479903"/>
            <a:ext cx="247054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000" b="0" dirty="0">
                <a:latin typeface="+mn-lt"/>
              </a:rPr>
              <a:t>Autoria: </a:t>
            </a:r>
            <a:r>
              <a:rPr lang="pt-BR" sz="1000" b="0" dirty="0" err="1">
                <a:latin typeface="+mn-lt"/>
              </a:rPr>
              <a:t>R.Approbato</a:t>
            </a:r>
            <a:r>
              <a:rPr lang="pt-BR" sz="1000" b="0" dirty="0">
                <a:latin typeface="+mn-lt"/>
              </a:rPr>
              <a:t> &amp; </a:t>
            </a:r>
            <a:r>
              <a:rPr lang="pt-BR" sz="1000" b="0" dirty="0" err="1">
                <a:latin typeface="+mn-lt"/>
              </a:rPr>
              <a:t>C.Fenerich</a:t>
            </a:r>
            <a:r>
              <a:rPr lang="pt-BR" sz="1000" b="0" baseline="0" dirty="0">
                <a:latin typeface="+mn-lt"/>
              </a:rPr>
              <a:t> </a:t>
            </a:r>
            <a:endParaRPr lang="pt-BR" sz="1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06405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80" r:id="rId3"/>
    <p:sldLayoutId id="214748368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DC1D98-DFD9-B16F-855A-9ECC81383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55D4DF-6005-4407-F0D7-6D1E885FA8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0339B5-7297-56D3-03F4-6808079238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314AE-DD13-B048-98FD-03E6972407EA}" type="datetimeFigureOut">
              <a:rPr lang="en-BR" smtClean="0"/>
              <a:t>28/04/22</a:t>
            </a:fld>
            <a:endParaRPr lang="en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874D8F-E91E-014F-0892-C6CC4F043D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FDE68B-DD60-EEA5-F2F5-BF3075B741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24F19-0615-E640-87CD-B07CF9EA7F84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1703773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5.png"/><Relationship Id="rId4" Type="http://schemas.openxmlformats.org/officeDocument/2006/relationships/image" Target="../media/image57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E8F6B-DDAF-0941-92A8-28EBCB397ACB}"/>
              </a:ext>
            </a:extLst>
          </p:cNvPr>
          <p:cNvSpPr txBox="1">
            <a:spLocks/>
          </p:cNvSpPr>
          <p:nvPr/>
        </p:nvSpPr>
        <p:spPr>
          <a:xfrm>
            <a:off x="2922198" y="2936875"/>
            <a:ext cx="3299604" cy="492125"/>
          </a:xfrm>
          <a:prstGeom prst="rect">
            <a:avLst/>
          </a:prstGeom>
        </p:spPr>
        <p:txBody>
          <a:bodyPr/>
          <a:lstStyle>
            <a:lvl1pPr algn="l" defTabSz="960438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defTabSz="960438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defRPr>
            </a:lvl2pPr>
            <a:lvl3pPr algn="l" defTabSz="960438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defRPr>
            </a:lvl3pPr>
            <a:lvl4pPr algn="l" defTabSz="960438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defRPr>
            </a:lvl4pPr>
            <a:lvl5pPr algn="l" defTabSz="960438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defRPr>
            </a:lvl5pPr>
            <a:lvl6pPr marL="457200" algn="l" defTabSz="960438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defRPr>
            </a:lvl6pPr>
            <a:lvl7pPr marL="914400" algn="l" defTabSz="960438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defRPr>
            </a:lvl7pPr>
            <a:lvl8pPr marL="1371600" algn="l" defTabSz="960438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defRPr>
            </a:lvl8pPr>
            <a:lvl9pPr marL="1828800" algn="l" defTabSz="960438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defRPr>
            </a:lvl9pPr>
          </a:lstStyle>
          <a:p>
            <a:r>
              <a:rPr lang="x-none" kern="0"/>
              <a:t>DECK – Aula04</a:t>
            </a:r>
            <a:endParaRPr lang="x-none" kern="0" dirty="0"/>
          </a:p>
        </p:txBody>
      </p:sp>
    </p:spTree>
    <p:extLst>
      <p:ext uri="{BB962C8B-B14F-4D97-AF65-F5344CB8AC3E}">
        <p14:creationId xmlns:p14="http://schemas.microsoft.com/office/powerpoint/2010/main" val="957469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>
            <a:extLst>
              <a:ext uri="{FF2B5EF4-FFF2-40B4-BE49-F238E27FC236}">
                <a16:creationId xmlns:a16="http://schemas.microsoft.com/office/drawing/2014/main" id="{1CB4299E-1684-2E4D-BE43-C4E085255E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6575" y="765175"/>
            <a:ext cx="8170863" cy="1211263"/>
          </a:xfrm>
        </p:spPr>
        <p:txBody>
          <a:bodyPr/>
          <a:lstStyle/>
          <a:p>
            <a:pPr eaLnBrk="1" hangingPunct="1"/>
            <a:r>
              <a:rPr lang="en-US" altLang="en-US"/>
              <a:t>Nome da Startup</a:t>
            </a:r>
          </a:p>
        </p:txBody>
      </p:sp>
      <p:sp>
        <p:nvSpPr>
          <p:cNvPr id="15362" name="Subtitle 2">
            <a:extLst>
              <a:ext uri="{FF2B5EF4-FFF2-40B4-BE49-F238E27FC236}">
                <a16:creationId xmlns:a16="http://schemas.microsoft.com/office/drawing/2014/main" id="{C6AD1120-3B6E-0647-B6F2-0B90832455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6575" y="3648075"/>
            <a:ext cx="8170863" cy="2617788"/>
          </a:xfrm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altLang="en-US" dirty="0" err="1">
                <a:solidFill>
                  <a:srgbClr val="898989"/>
                </a:solidFill>
              </a:rPr>
              <a:t>Membros</a:t>
            </a:r>
            <a:r>
              <a:rPr lang="en-US" altLang="en-US" dirty="0">
                <a:solidFill>
                  <a:srgbClr val="898989"/>
                </a:solidFill>
              </a:rPr>
              <a:t> da </a:t>
            </a:r>
            <a:r>
              <a:rPr lang="en-US" altLang="en-US" dirty="0" err="1">
                <a:solidFill>
                  <a:srgbClr val="898989"/>
                </a:solidFill>
              </a:rPr>
              <a:t>equipe</a:t>
            </a:r>
            <a:endParaRPr lang="en-US" altLang="en-US" dirty="0">
              <a:solidFill>
                <a:srgbClr val="898989"/>
              </a:solidFill>
            </a:endParaRPr>
          </a:p>
          <a:p>
            <a:pPr marL="342900" indent="-342900" algn="l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solidFill>
                  <a:srgbClr val="898989"/>
                </a:solidFill>
              </a:rPr>
              <a:t> 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solidFill>
                  <a:srgbClr val="898989"/>
                </a:solidFill>
              </a:rPr>
              <a:t> 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solidFill>
                  <a:srgbClr val="898989"/>
                </a:solidFill>
              </a:rPr>
              <a:t> 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solidFill>
                  <a:srgbClr val="898989"/>
                </a:solidFill>
              </a:rPr>
              <a:t> 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solidFill>
                  <a:srgbClr val="898989"/>
                </a:solidFill>
              </a:rPr>
              <a:t> </a:t>
            </a:r>
          </a:p>
          <a:p>
            <a:pPr algn="l" eaLnBrk="1" hangingPunct="1">
              <a:defRPr/>
            </a:pPr>
            <a:endParaRPr lang="en-US" altLang="en-US" dirty="0">
              <a:solidFill>
                <a:srgbClr val="898989"/>
              </a:solidFill>
            </a:endParaRPr>
          </a:p>
        </p:txBody>
      </p:sp>
      <p:sp>
        <p:nvSpPr>
          <p:cNvPr id="13315" name="TextBox 3">
            <a:extLst>
              <a:ext uri="{FF2B5EF4-FFF2-40B4-BE49-F238E27FC236}">
                <a16:creationId xmlns:a16="http://schemas.microsoft.com/office/drawing/2014/main" id="{AFBEE678-2A50-1E43-916C-CF210CE73A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9413" y="354013"/>
            <a:ext cx="1978025" cy="36988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Data:</a:t>
            </a:r>
          </a:p>
        </p:txBody>
      </p:sp>
      <p:sp>
        <p:nvSpPr>
          <p:cNvPr id="13316" name="TextBox 4">
            <a:extLst>
              <a:ext uri="{FF2B5EF4-FFF2-40B4-BE49-F238E27FC236}">
                <a16:creationId xmlns:a16="http://schemas.microsoft.com/office/drawing/2014/main" id="{C99A70DD-9BA8-544F-A996-D4F3AB32B6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0788" y="354013"/>
            <a:ext cx="1492250" cy="36988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Versão: 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CD7E791-0AB8-7840-ADB5-FDE5664159C6}"/>
              </a:ext>
            </a:extLst>
          </p:cNvPr>
          <p:cNvSpPr/>
          <p:nvPr/>
        </p:nvSpPr>
        <p:spPr>
          <a:xfrm>
            <a:off x="3898900" y="2117725"/>
            <a:ext cx="1346200" cy="12112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LOGO</a:t>
            </a:r>
          </a:p>
        </p:txBody>
      </p:sp>
      <p:pic>
        <p:nvPicPr>
          <p:cNvPr id="7" name="Imagem 2">
            <a:extLst>
              <a:ext uri="{FF2B5EF4-FFF2-40B4-BE49-F238E27FC236}">
                <a16:creationId xmlns:a16="http://schemas.microsoft.com/office/drawing/2014/main" id="{00099433-DA3B-A841-9CDB-9E1A95E5976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771334" y="6503987"/>
            <a:ext cx="936104" cy="21842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3CEEC69C-8408-014D-9F54-8263AE7364E8}"/>
              </a:ext>
            </a:extLst>
          </p:cNvPr>
          <p:cNvGrpSpPr/>
          <p:nvPr/>
        </p:nvGrpSpPr>
        <p:grpSpPr>
          <a:xfrm>
            <a:off x="569912" y="801945"/>
            <a:ext cx="8004175" cy="5540022"/>
            <a:chOff x="569912" y="801945"/>
            <a:chExt cx="8004175" cy="5540022"/>
          </a:xfrm>
        </p:grpSpPr>
        <p:pic>
          <p:nvPicPr>
            <p:cNvPr id="14337" name="Picture 4">
              <a:extLst>
                <a:ext uri="{FF2B5EF4-FFF2-40B4-BE49-F238E27FC236}">
                  <a16:creationId xmlns:a16="http://schemas.microsoft.com/office/drawing/2014/main" id="{A19F8B26-C5B7-114C-8A1E-9427551D3EE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11360" b="7064"/>
            <a:stretch/>
          </p:blipFill>
          <p:spPr bwMode="auto">
            <a:xfrm>
              <a:off x="569912" y="801945"/>
              <a:ext cx="8004175" cy="55400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E0BBA93D-1D2A-AF4E-9941-2E3A5748FE22}"/>
                    </a:ext>
                  </a:extLst>
                </p14:cNvPr>
                <p14:cNvContentPartPr/>
                <p14:nvPr/>
              </p14:nvContentPartPr>
              <p14:xfrm>
                <a:off x="2731702" y="4333612"/>
                <a:ext cx="3040200" cy="16920"/>
              </p14:xfrm>
            </p:contentPart>
          </mc:Choice>
          <mc:Fallback xmlns=""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E0BBA93D-1D2A-AF4E-9941-2E3A5748FE22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2677702" y="4225612"/>
                  <a:ext cx="3147840" cy="23256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78C03A23-8235-7245-AFDD-FF5709695D5D}"/>
              </a:ext>
            </a:extLst>
          </p:cNvPr>
          <p:cNvSpPr txBox="1"/>
          <p:nvPr/>
        </p:nvSpPr>
        <p:spPr>
          <a:xfrm>
            <a:off x="2376271" y="285200"/>
            <a:ext cx="4391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2400" dirty="0"/>
              <a:t>Problema real do mundo real</a:t>
            </a:r>
          </a:p>
        </p:txBody>
      </p:sp>
      <p:pic>
        <p:nvPicPr>
          <p:cNvPr id="5" name="Imagem 2">
            <a:extLst>
              <a:ext uri="{FF2B5EF4-FFF2-40B4-BE49-F238E27FC236}">
                <a16:creationId xmlns:a16="http://schemas.microsoft.com/office/drawing/2014/main" id="{26C38FAA-00E4-C04B-8213-58183A09C63D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771334" y="6503987"/>
            <a:ext cx="936104" cy="21842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4" descr="VPCblank.pdf">
            <a:extLst>
              <a:ext uri="{FF2B5EF4-FFF2-40B4-BE49-F238E27FC236}">
                <a16:creationId xmlns:a16="http://schemas.microsoft.com/office/drawing/2014/main" id="{D478B6E0-D2D3-A84C-976D-AAF3BD567FA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650" y="2158056"/>
            <a:ext cx="8143177" cy="394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8" name="TextBox 6">
            <a:extLst>
              <a:ext uri="{FF2B5EF4-FFF2-40B4-BE49-F238E27FC236}">
                <a16:creationId xmlns:a16="http://schemas.microsoft.com/office/drawing/2014/main" id="{437758EB-1C80-A94F-B051-F2B0DC38BD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6788" y="563563"/>
            <a:ext cx="38242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Canvas de proposta de valor</a:t>
            </a:r>
          </a:p>
        </p:txBody>
      </p:sp>
      <p:sp>
        <p:nvSpPr>
          <p:cNvPr id="19459" name="TextBox 7">
            <a:extLst>
              <a:ext uri="{FF2B5EF4-FFF2-40B4-BE49-F238E27FC236}">
                <a16:creationId xmlns:a16="http://schemas.microsoft.com/office/drawing/2014/main" id="{A23F49E8-E83C-E144-8A66-7EA0280ECC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7500" y="374650"/>
            <a:ext cx="2063750" cy="923925"/>
          </a:xfrm>
          <a:prstGeom prst="rect">
            <a:avLst/>
          </a:prstGeom>
          <a:noFill/>
          <a:ln w="9525">
            <a:solidFill>
              <a:srgbClr val="1F497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err="1"/>
              <a:t>Versão</a:t>
            </a:r>
            <a:r>
              <a:rPr lang="en-US" altLang="en-US" sz="1800" dirty="0"/>
              <a:t>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Data: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pic>
        <p:nvPicPr>
          <p:cNvPr id="5" name="Imagem 2">
            <a:extLst>
              <a:ext uri="{FF2B5EF4-FFF2-40B4-BE49-F238E27FC236}">
                <a16:creationId xmlns:a16="http://schemas.microsoft.com/office/drawing/2014/main" id="{B828CD6F-4DB3-BA4A-B47E-5F1A6BF4D00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771334" y="6503987"/>
            <a:ext cx="936104" cy="21842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3">
            <a:extLst>
              <a:ext uri="{FF2B5EF4-FFF2-40B4-BE49-F238E27FC236}">
                <a16:creationId xmlns:a16="http://schemas.microsoft.com/office/drawing/2014/main" id="{40E5DF0F-0377-4446-BF18-5879D59BD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7975"/>
            <a:ext cx="6751638" cy="522288"/>
          </a:xfrm>
        </p:spPr>
        <p:txBody>
          <a:bodyPr>
            <a:spAutoFit/>
          </a:bodyPr>
          <a:lstStyle/>
          <a:p>
            <a:pPr algn="l" eaLnBrk="1" hangingPunct="1"/>
            <a:r>
              <a:rPr lang="pt-BR" altLang="en-US" sz="2800" b="1"/>
              <a:t>			Produto:</a:t>
            </a:r>
            <a:r>
              <a:rPr lang="pt-BR" altLang="en-US" sz="2000"/>
              <a:t> </a:t>
            </a:r>
          </a:p>
        </p:txBody>
      </p:sp>
      <p:sp>
        <p:nvSpPr>
          <p:cNvPr id="18434" name="Content Placeholder 6">
            <a:extLst>
              <a:ext uri="{FF2B5EF4-FFF2-40B4-BE49-F238E27FC236}">
                <a16:creationId xmlns:a16="http://schemas.microsoft.com/office/drawing/2014/main" id="{EBB0104C-D82C-E142-98BE-8593CBA669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992188"/>
            <a:ext cx="4038600" cy="2513012"/>
          </a:xfrm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pt-BR" altLang="en-US" sz="2400" b="1"/>
              <a:t>“Key features” do produto:</a:t>
            </a:r>
          </a:p>
          <a:p>
            <a:pPr eaLnBrk="1" hangingPunct="1"/>
            <a:r>
              <a:rPr lang="pt-BR" altLang="en-US" sz="2000">
                <a:solidFill>
                  <a:srgbClr val="7F7F7F"/>
                </a:solidFill>
              </a:rPr>
              <a:t> </a:t>
            </a:r>
          </a:p>
          <a:p>
            <a:pPr eaLnBrk="1" hangingPunct="1"/>
            <a:r>
              <a:rPr lang="pt-BR" altLang="en-US" sz="2000">
                <a:solidFill>
                  <a:srgbClr val="7F7F7F"/>
                </a:solidFill>
              </a:rPr>
              <a:t> </a:t>
            </a:r>
          </a:p>
        </p:txBody>
      </p:sp>
      <p:sp>
        <p:nvSpPr>
          <p:cNvPr id="18435" name="Text Placeholder 5">
            <a:extLst>
              <a:ext uri="{FF2B5EF4-FFF2-40B4-BE49-F238E27FC236}">
                <a16:creationId xmlns:a16="http://schemas.microsoft.com/office/drawing/2014/main" id="{9A276DE7-E3E0-324C-800D-B753FB98C9DE}"/>
              </a:ext>
            </a:extLst>
          </p:cNvPr>
          <p:cNvSpPr txBox="1">
            <a:spLocks/>
          </p:cNvSpPr>
          <p:nvPr/>
        </p:nvSpPr>
        <p:spPr bwMode="auto">
          <a:xfrm>
            <a:off x="457200" y="3773488"/>
            <a:ext cx="4038600" cy="251301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pt-BR" altLang="en-US" sz="2000" b="1"/>
              <a:t>Hipóteses que serão testadas:</a:t>
            </a:r>
            <a:r>
              <a:rPr lang="pt-BR" altLang="en-US" sz="2800">
                <a:solidFill>
                  <a:srgbClr val="7F7F7F"/>
                </a:solidFill>
              </a:rPr>
              <a:t> </a:t>
            </a:r>
            <a:endParaRPr lang="pt-BR" altLang="en-US" sz="2000">
              <a:solidFill>
                <a:srgbClr val="7F7F7F"/>
              </a:solidFill>
            </a:endParaRPr>
          </a:p>
          <a:p>
            <a:pPr eaLnBrk="1" hangingPunct="1"/>
            <a:r>
              <a:rPr lang="pt-BR" altLang="en-US" sz="2000">
                <a:solidFill>
                  <a:srgbClr val="7F7F7F"/>
                </a:solidFill>
              </a:rPr>
              <a:t> </a:t>
            </a:r>
          </a:p>
          <a:p>
            <a:pPr eaLnBrk="1" hangingPunct="1"/>
            <a:r>
              <a:rPr lang="pt-BR" altLang="en-US" sz="2000">
                <a:solidFill>
                  <a:srgbClr val="7F7F7F"/>
                </a:solidFill>
              </a:rPr>
              <a:t> </a:t>
            </a:r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000"/>
          </a:p>
        </p:txBody>
      </p:sp>
      <p:sp>
        <p:nvSpPr>
          <p:cNvPr id="18436" name="TextBox 5">
            <a:extLst>
              <a:ext uri="{FF2B5EF4-FFF2-40B4-BE49-F238E27FC236}">
                <a16:creationId xmlns:a16="http://schemas.microsoft.com/office/drawing/2014/main" id="{5B426EF1-F8BA-7C4D-9A3B-614CD32B82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8838" y="184150"/>
            <a:ext cx="1477962" cy="64611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>
                <a:latin typeface="Arial" panose="020B0604020202020204" pitchFamily="34" charset="0"/>
              </a:rPr>
              <a:t>Versão: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>
                <a:latin typeface="Arial" panose="020B0604020202020204" pitchFamily="34" charset="0"/>
              </a:rPr>
              <a:t>Data:</a:t>
            </a:r>
          </a:p>
        </p:txBody>
      </p:sp>
      <p:sp>
        <p:nvSpPr>
          <p:cNvPr id="14342" name="Text Placeholder 5">
            <a:extLst>
              <a:ext uri="{FF2B5EF4-FFF2-40B4-BE49-F238E27FC236}">
                <a16:creationId xmlns:a16="http://schemas.microsoft.com/office/drawing/2014/main" id="{6F6C9110-589A-2849-AE0B-B1EB09FCDCA8}"/>
              </a:ext>
            </a:extLst>
          </p:cNvPr>
          <p:cNvSpPr txBox="1">
            <a:spLocks/>
          </p:cNvSpPr>
          <p:nvPr/>
        </p:nvSpPr>
        <p:spPr bwMode="auto">
          <a:xfrm>
            <a:off x="4648200" y="3773488"/>
            <a:ext cx="4038600" cy="251301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0" eaLnBrk="1" hangingPunct="1">
              <a:buFont typeface="Arial" panose="020B0604020202020204" pitchFamily="34" charset="0"/>
              <a:buNone/>
              <a:defRPr/>
            </a:pPr>
            <a:r>
              <a:rPr lang="pt-BR" altLang="en-US" sz="2000" b="1" dirty="0"/>
              <a:t>Tecnologias/Ferramentas necessárias para desenvolvimento do MVP:</a:t>
            </a:r>
          </a:p>
          <a:p>
            <a:pPr eaLnBrk="1" hangingPunct="1">
              <a:defRPr/>
            </a:pPr>
            <a:r>
              <a:rPr lang="pt-BR" altLang="en-US" sz="2000" dirty="0">
                <a:solidFill>
                  <a:srgbClr val="7F7F7F"/>
                </a:solidFill>
              </a:rPr>
              <a:t> </a:t>
            </a:r>
          </a:p>
          <a:p>
            <a:pPr eaLnBrk="1" hangingPunct="1">
              <a:defRPr/>
            </a:pPr>
            <a:r>
              <a:rPr lang="pt-BR" altLang="en-US" sz="2000" dirty="0">
                <a:solidFill>
                  <a:srgbClr val="7F7F7F"/>
                </a:solidFill>
              </a:rPr>
              <a:t> </a:t>
            </a:r>
          </a:p>
          <a:p>
            <a:pPr eaLnBrk="1" hangingPunct="1">
              <a:defRPr/>
            </a:pPr>
            <a:endParaRPr lang="en-US" altLang="en-US" sz="2000" dirty="0"/>
          </a:p>
          <a:p>
            <a:pPr eaLnBrk="1" hangingPunct="1">
              <a:defRPr/>
            </a:pPr>
            <a:endParaRPr lang="en-US" altLang="en-US" sz="2000" dirty="0"/>
          </a:p>
        </p:txBody>
      </p:sp>
      <p:sp>
        <p:nvSpPr>
          <p:cNvPr id="18439" name="Content Placeholder 6">
            <a:extLst>
              <a:ext uri="{FF2B5EF4-FFF2-40B4-BE49-F238E27FC236}">
                <a16:creationId xmlns:a16="http://schemas.microsoft.com/office/drawing/2014/main" id="{F36250BF-C98E-4044-8A57-0600DBA04092}"/>
              </a:ext>
            </a:extLst>
          </p:cNvPr>
          <p:cNvSpPr txBox="1">
            <a:spLocks/>
          </p:cNvSpPr>
          <p:nvPr/>
        </p:nvSpPr>
        <p:spPr bwMode="auto">
          <a:xfrm>
            <a:off x="4648200" y="992188"/>
            <a:ext cx="4038600" cy="251301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pt-BR" altLang="en-US" sz="2400" b="1"/>
              <a:t>Descrição do MVP:</a:t>
            </a:r>
          </a:p>
          <a:p>
            <a:pPr eaLnBrk="1" hangingPunct="1"/>
            <a:r>
              <a:rPr lang="pt-BR" altLang="en-US" sz="2000">
                <a:solidFill>
                  <a:srgbClr val="7F7F7F"/>
                </a:solidFill>
              </a:rPr>
              <a:t> </a:t>
            </a:r>
          </a:p>
          <a:p>
            <a:pPr eaLnBrk="1" hangingPunct="1"/>
            <a:r>
              <a:rPr lang="pt-BR" altLang="en-US" sz="2000">
                <a:solidFill>
                  <a:srgbClr val="7F7F7F"/>
                </a:solidFill>
              </a:rPr>
              <a:t> </a:t>
            </a:r>
          </a:p>
        </p:txBody>
      </p:sp>
      <p:pic>
        <p:nvPicPr>
          <p:cNvPr id="9" name="Imagem 2">
            <a:extLst>
              <a:ext uri="{FF2B5EF4-FFF2-40B4-BE49-F238E27FC236}">
                <a16:creationId xmlns:a16="http://schemas.microsoft.com/office/drawing/2014/main" id="{754E5388-9378-A845-A908-8A1A95335D8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771334" y="6503987"/>
            <a:ext cx="936104" cy="21842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>
            <a:extLst>
              <a:ext uri="{FF2B5EF4-FFF2-40B4-BE49-F238E27FC236}">
                <a16:creationId xmlns:a16="http://schemas.microsoft.com/office/drawing/2014/main" id="{3A384FC8-6117-1244-92EB-BBCB52E18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-122238"/>
            <a:ext cx="8229600" cy="1143001"/>
          </a:xfrm>
        </p:spPr>
        <p:txBody>
          <a:bodyPr/>
          <a:lstStyle/>
          <a:p>
            <a:pPr algn="ctr"/>
            <a:r>
              <a:rPr lang="en-US" altLang="en-US" sz="3200" dirty="0" err="1"/>
              <a:t>Matriz</a:t>
            </a:r>
            <a:r>
              <a:rPr lang="en-US" altLang="en-US" sz="3200" dirty="0"/>
              <a:t> “</a:t>
            </a:r>
            <a:r>
              <a:rPr lang="en-US" altLang="en-US" sz="3200" dirty="0" err="1"/>
              <a:t>É-Não</a:t>
            </a:r>
            <a:r>
              <a:rPr lang="en-US" altLang="en-US" sz="3200" dirty="0"/>
              <a:t> </a:t>
            </a:r>
            <a:r>
              <a:rPr lang="en-US" altLang="en-US" sz="3200" dirty="0" err="1"/>
              <a:t>é-Faz-Não</a:t>
            </a:r>
            <a:r>
              <a:rPr lang="en-US" altLang="en-US" sz="3200" dirty="0"/>
              <a:t> </a:t>
            </a:r>
            <a:r>
              <a:rPr lang="en-US" altLang="en-US" sz="3200" dirty="0" err="1"/>
              <a:t>Faz</a:t>
            </a:r>
            <a:r>
              <a:rPr lang="en-US" altLang="en-US" sz="3200" dirty="0"/>
              <a:t>” 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1A3C10B-67A0-DF46-93F6-9DB3AFCF8EA6}"/>
              </a:ext>
            </a:extLst>
          </p:cNvPr>
          <p:cNvCxnSpPr>
            <a:cxnSpLocks/>
            <a:endCxn id="24" idx="2"/>
          </p:cNvCxnSpPr>
          <p:nvPr/>
        </p:nvCxnSpPr>
        <p:spPr>
          <a:xfrm flipH="1">
            <a:off x="4528344" y="1984375"/>
            <a:ext cx="43656" cy="4483660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pSp>
        <p:nvGrpSpPr>
          <p:cNvPr id="16387" name="Group 10">
            <a:extLst>
              <a:ext uri="{FF2B5EF4-FFF2-40B4-BE49-F238E27FC236}">
                <a16:creationId xmlns:a16="http://schemas.microsoft.com/office/drawing/2014/main" id="{00274C54-69B5-BB40-A5FC-316AEACCE6E7}"/>
              </a:ext>
            </a:extLst>
          </p:cNvPr>
          <p:cNvGrpSpPr>
            <a:grpSpLocks/>
          </p:cNvGrpSpPr>
          <p:nvPr/>
        </p:nvGrpSpPr>
        <p:grpSpPr bwMode="auto">
          <a:xfrm>
            <a:off x="1522413" y="841375"/>
            <a:ext cx="6011862" cy="5626100"/>
            <a:chOff x="1523154" y="842168"/>
            <a:chExt cx="6010487" cy="5790801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CFE59189-50F9-E041-8ED3-6E7253BDEDD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23155" y="4342138"/>
              <a:ext cx="6010486" cy="0"/>
            </a:xfrm>
            <a:prstGeom prst="line">
              <a:avLst/>
            </a:prstGeom>
            <a:noFill/>
            <a:ln w="25400" cap="flat">
              <a:solidFill>
                <a:schemeClr val="accent1"/>
              </a:solidFill>
              <a:prstDash val="solid"/>
              <a:round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58C02C0-85AC-7045-BB5B-B06E2E61E9FE}"/>
                </a:ext>
              </a:extLst>
            </p:cNvPr>
            <p:cNvSpPr txBox="1"/>
            <p:nvPr/>
          </p:nvSpPr>
          <p:spPr>
            <a:xfrm>
              <a:off x="2987040" y="2049780"/>
              <a:ext cx="929638" cy="381000"/>
            </a:xfrm>
            <a:prstGeom prst="rect">
              <a:avLst/>
            </a:prstGeom>
            <a:noFill/>
            <a:ln w="12700" cap="flat">
              <a:solidFill>
                <a:schemeClr val="accent1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spcFirstLastPara="1" lIns="45719" tIns="45719" rIns="45719" bIns="45719" spcCol="3810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 err="1"/>
                <a:t>É</a:t>
              </a:r>
              <a:endParaRPr lang="en-US" dirty="0">
                <a:solidFill>
                  <a:srgbClr val="000000"/>
                </a:solidFill>
                <a:latin typeface="+mn-lt"/>
                <a:ea typeface="+mn-ea"/>
                <a:sym typeface="Calibri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4163DB2-1FDD-C649-BDDF-339A6F7123D8}"/>
                </a:ext>
              </a:extLst>
            </p:cNvPr>
            <p:cNvSpPr txBox="1"/>
            <p:nvPr/>
          </p:nvSpPr>
          <p:spPr>
            <a:xfrm>
              <a:off x="4762504" y="2049780"/>
              <a:ext cx="929638" cy="381000"/>
            </a:xfrm>
            <a:prstGeom prst="rect">
              <a:avLst/>
            </a:prstGeom>
            <a:noFill/>
            <a:ln w="12700" cap="flat">
              <a:solidFill>
                <a:schemeClr val="accent1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spcFirstLastPara="1" lIns="45719" tIns="45719" rIns="45719" bIns="45719" spcCol="3810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NÃO </a:t>
              </a:r>
              <a:r>
                <a:rPr lang="en-US" dirty="0" err="1"/>
                <a:t>É</a:t>
              </a:r>
              <a:endParaRPr lang="en-US" dirty="0">
                <a:solidFill>
                  <a:srgbClr val="000000"/>
                </a:solidFill>
                <a:latin typeface="+mn-lt"/>
                <a:ea typeface="+mn-ea"/>
                <a:sym typeface="Calibri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9CEDD9F-1516-6642-9799-9C3BE09200A2}"/>
                </a:ext>
              </a:extLst>
            </p:cNvPr>
            <p:cNvSpPr txBox="1"/>
            <p:nvPr/>
          </p:nvSpPr>
          <p:spPr>
            <a:xfrm>
              <a:off x="4747266" y="4336042"/>
              <a:ext cx="1135357" cy="369330"/>
            </a:xfrm>
            <a:prstGeom prst="rect">
              <a:avLst/>
            </a:prstGeom>
            <a:noFill/>
            <a:ln w="12700" cap="flat">
              <a:solidFill>
                <a:schemeClr val="accent1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spcFirstLastPara="1" lIns="45719" tIns="45719" rIns="45719" bIns="45719" spcCol="3810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NÃO FAZ</a:t>
              </a:r>
              <a:endParaRPr lang="en-US" dirty="0">
                <a:solidFill>
                  <a:srgbClr val="000000"/>
                </a:solidFill>
                <a:latin typeface="+mn-lt"/>
                <a:ea typeface="+mn-ea"/>
                <a:sym typeface="Calibri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9C5B9799-6244-3242-8BFA-D3C500AF867C}"/>
                </a:ext>
              </a:extLst>
            </p:cNvPr>
            <p:cNvSpPr txBox="1"/>
            <p:nvPr/>
          </p:nvSpPr>
          <p:spPr>
            <a:xfrm>
              <a:off x="2987040" y="4336042"/>
              <a:ext cx="929638" cy="369330"/>
            </a:xfrm>
            <a:prstGeom prst="rect">
              <a:avLst/>
            </a:prstGeom>
            <a:noFill/>
            <a:ln w="12700" cap="flat">
              <a:solidFill>
                <a:schemeClr val="accent1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spcFirstLastPara="1" lIns="45719" tIns="45719" rIns="45719" bIns="45719" spcCol="3810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FAZ</a:t>
              </a:r>
              <a:endParaRPr lang="en-US" dirty="0">
                <a:solidFill>
                  <a:srgbClr val="000000"/>
                </a:solidFill>
                <a:latin typeface="+mn-lt"/>
                <a:ea typeface="+mn-ea"/>
                <a:sym typeface="Calibri"/>
              </a:endParaRPr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0C2B45E-FD78-AD4C-AAFF-A5915982975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23155" y="2041504"/>
              <a:ext cx="6010486" cy="0"/>
            </a:xfrm>
            <a:prstGeom prst="line">
              <a:avLst/>
            </a:prstGeom>
            <a:noFill/>
            <a:ln w="25400" cap="flat">
              <a:solidFill>
                <a:schemeClr val="accent1"/>
              </a:solidFill>
              <a:prstDash val="solid"/>
              <a:round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758C9196-8B44-434B-A502-8B6053ADA6E9}"/>
                </a:ext>
              </a:extLst>
            </p:cNvPr>
            <p:cNvSpPr txBox="1"/>
            <p:nvPr/>
          </p:nvSpPr>
          <p:spPr>
            <a:xfrm>
              <a:off x="2861734" y="933142"/>
              <a:ext cx="3333328" cy="369311"/>
            </a:xfrm>
            <a:prstGeom prst="rect">
              <a:avLst/>
            </a:prstGeom>
            <a:noFill/>
            <a:ln w="12700" cap="flat">
              <a:solidFill>
                <a:schemeClr val="accent1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spcFirstLastPara="1" lIns="45719" tIns="45719" rIns="45719" bIns="45719" spcCol="3810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 err="1">
                  <a:solidFill>
                    <a:srgbClr val="000000"/>
                  </a:solidFill>
                  <a:latin typeface="+mn-lt"/>
                  <a:ea typeface="+mn-ea"/>
                  <a:sym typeface="Calibri"/>
                </a:rPr>
                <a:t>Visão</a:t>
              </a:r>
              <a:r>
                <a:rPr lang="en-US" dirty="0"/>
                <a:t> do </a:t>
              </a:r>
              <a:r>
                <a:rPr lang="en-US" dirty="0" err="1"/>
                <a:t>Produto</a:t>
              </a:r>
              <a:r>
                <a:rPr lang="en-US" dirty="0"/>
                <a:t> </a:t>
              </a:r>
              <a:r>
                <a:rPr lang="en-US" dirty="0" err="1"/>
                <a:t>versão</a:t>
              </a:r>
              <a:r>
                <a:rPr lang="en-US" dirty="0"/>
                <a:t> # __</a:t>
              </a:r>
              <a:endParaRPr lang="en-US" dirty="0">
                <a:solidFill>
                  <a:srgbClr val="000000"/>
                </a:solidFill>
                <a:latin typeface="+mn-lt"/>
                <a:ea typeface="+mn-ea"/>
                <a:sym typeface="Calibri"/>
              </a:endParaRPr>
            </a:p>
          </p:txBody>
        </p:sp>
        <p:sp>
          <p:nvSpPr>
            <p:cNvPr id="24" name="Rounded Rectangle 23">
              <a:extLst>
                <a:ext uri="{FF2B5EF4-FFF2-40B4-BE49-F238E27FC236}">
                  <a16:creationId xmlns:a16="http://schemas.microsoft.com/office/drawing/2014/main" id="{13916884-8AAB-6848-A286-EFE26104F5FE}"/>
                </a:ext>
              </a:extLst>
            </p:cNvPr>
            <p:cNvSpPr/>
            <p:nvPr/>
          </p:nvSpPr>
          <p:spPr>
            <a:xfrm>
              <a:off x="1523154" y="842168"/>
              <a:ext cx="6010487" cy="5790801"/>
            </a:xfrm>
            <a:prstGeom prst="roundRect">
              <a:avLst/>
            </a:prstGeom>
            <a:noFill/>
            <a:ln w="25400" cap="flat">
              <a:solidFill>
                <a:schemeClr val="accent1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spcFirstLastPara="1" lIns="45719" tIns="45719" rIns="45719" bIns="45719" spcCol="38100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+mn-lt"/>
                <a:ea typeface="+mn-ea"/>
                <a:sym typeface="Calibri"/>
              </a:endParaRPr>
            </a:p>
          </p:txBody>
        </p:sp>
      </p:grpSp>
      <p:sp>
        <p:nvSpPr>
          <p:cNvPr id="16" name="Shape 108">
            <a:extLst>
              <a:ext uri="{FF2B5EF4-FFF2-40B4-BE49-F238E27FC236}">
                <a16:creationId xmlns:a16="http://schemas.microsoft.com/office/drawing/2014/main" id="{B05DF021-8D1F-7347-9CFA-19EF246D2536}"/>
              </a:ext>
            </a:extLst>
          </p:cNvPr>
          <p:cNvSpPr/>
          <p:nvPr/>
        </p:nvSpPr>
        <p:spPr>
          <a:xfrm>
            <a:off x="7621587" y="598109"/>
            <a:ext cx="1135063" cy="650875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38100" dist="12699" dir="2700000" rotWithShape="0">
              <a:srgbClr val="000000">
                <a:alpha val="74900"/>
              </a:srgbClr>
            </a:outerShdw>
          </a:effectLst>
        </p:spPr>
        <p:txBody>
          <a:bodyPr lIns="83031" tIns="83031" rIns="83031" bIns="83031" anchor="ctr"/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defRPr/>
            </a:pPr>
            <a:endParaRPr lang="en-US" sz="923" dirty="0"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id="18" name="Imagem 2">
            <a:extLst>
              <a:ext uri="{FF2B5EF4-FFF2-40B4-BE49-F238E27FC236}">
                <a16:creationId xmlns:a16="http://schemas.microsoft.com/office/drawing/2014/main" id="{07CD023A-F70D-6A40-A121-630CE211327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771334" y="6503987"/>
            <a:ext cx="936104" cy="218424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>
            <a:extLst>
              <a:ext uri="{FF2B5EF4-FFF2-40B4-BE49-F238E27FC236}">
                <a16:creationId xmlns:a16="http://schemas.microsoft.com/office/drawing/2014/main" id="{D64959B1-884B-E441-BA44-98FABF09D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err="1"/>
              <a:t>Matriz</a:t>
            </a:r>
            <a:r>
              <a:rPr lang="en-US" altLang="en-US" dirty="0"/>
              <a:t> </a:t>
            </a:r>
            <a:r>
              <a:rPr lang="en-US" altLang="en-US" dirty="0" err="1"/>
              <a:t>esforço-impacto</a:t>
            </a:r>
            <a:endParaRPr lang="en-US" altLang="en-US" dirty="0"/>
          </a:p>
        </p:txBody>
      </p:sp>
      <p:sp>
        <p:nvSpPr>
          <p:cNvPr id="8" name="Shape 108">
            <a:extLst>
              <a:ext uri="{FF2B5EF4-FFF2-40B4-BE49-F238E27FC236}">
                <a16:creationId xmlns:a16="http://schemas.microsoft.com/office/drawing/2014/main" id="{3517DAAF-B8AB-274B-B638-9C4F76D772DF}"/>
              </a:ext>
            </a:extLst>
          </p:cNvPr>
          <p:cNvSpPr/>
          <p:nvPr/>
        </p:nvSpPr>
        <p:spPr>
          <a:xfrm>
            <a:off x="7762875" y="1417638"/>
            <a:ext cx="1135063" cy="650875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38100" dist="12699" dir="2700000" rotWithShape="0">
              <a:srgbClr val="000000">
                <a:alpha val="74900"/>
              </a:srgbClr>
            </a:outerShdw>
          </a:effectLst>
        </p:spPr>
        <p:txBody>
          <a:bodyPr lIns="83031" tIns="83031" rIns="83031" bIns="83031" anchor="ctr"/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defRPr/>
            </a:pPr>
            <a:endParaRPr lang="en-US" sz="923" dirty="0"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id="17412" name="Picture 2">
            <a:extLst>
              <a:ext uri="{FF2B5EF4-FFF2-40B4-BE49-F238E27FC236}">
                <a16:creationId xmlns:a16="http://schemas.microsoft.com/office/drawing/2014/main" id="{A07E495C-3F91-6B40-A3B3-FF297D18FF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03350" y="1743075"/>
            <a:ext cx="5876925" cy="440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2">
            <a:extLst>
              <a:ext uri="{FF2B5EF4-FFF2-40B4-BE49-F238E27FC236}">
                <a16:creationId xmlns:a16="http://schemas.microsoft.com/office/drawing/2014/main" id="{0BAD9309-AA1E-CB4A-BA39-EE94CCE42BE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771334" y="6503987"/>
            <a:ext cx="936104" cy="21842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68D47-A19B-046D-543C-90948C4D4A3A}"/>
              </a:ext>
            </a:extLst>
          </p:cNvPr>
          <p:cNvSpPr txBox="1">
            <a:spLocks/>
          </p:cNvSpPr>
          <p:nvPr/>
        </p:nvSpPr>
        <p:spPr>
          <a:xfrm>
            <a:off x="628650" y="351057"/>
            <a:ext cx="7886700" cy="74622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altLang="en-US" dirty="0"/>
              <a:t>MVP (</a:t>
            </a:r>
            <a:r>
              <a:rPr lang="en-US" altLang="en-US" dirty="0" err="1"/>
              <a:t>descrição</a:t>
            </a:r>
            <a:r>
              <a:rPr lang="en-US" altLang="en-US" dirty="0"/>
              <a:t>/show &amp; tell)</a:t>
            </a:r>
          </a:p>
        </p:txBody>
      </p:sp>
    </p:spTree>
    <p:extLst>
      <p:ext uri="{BB962C8B-B14F-4D97-AF65-F5344CB8AC3E}">
        <p14:creationId xmlns:p14="http://schemas.microsoft.com/office/powerpoint/2010/main" val="1532706662"/>
      </p:ext>
    </p:extLst>
  </p:cSld>
  <p:clrMapOvr>
    <a:masterClrMapping/>
  </p:clrMapOvr>
</p:sld>
</file>

<file path=ppt/theme/theme1.xml><?xml version="1.0" encoding="utf-8"?>
<a:theme xmlns:a="http://schemas.openxmlformats.org/drawingml/2006/main" name="Apresentação em branco">
  <a:themeElements>
    <a:clrScheme name="Personalizada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Apresentação em branco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5772" tIns="47886" rIns="95772" bIns="47886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5772" tIns="47886" rIns="95772" bIns="47886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defRPr>
        </a:defPPr>
      </a:lstStyle>
    </a:lnDef>
  </a:objectDefaults>
  <a:extraClrSchemeLst>
    <a:extraClrScheme>
      <a:clrScheme name="Apresentação em branc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em branc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presentação em branc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em branc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em branc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em branc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em branc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Apresentação em branco">
  <a:themeElements>
    <a:clrScheme name="Personalizada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Apresentação em branco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5772" tIns="47886" rIns="95772" bIns="47886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5772" tIns="47886" rIns="95772" bIns="47886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defRPr>
        </a:defPPr>
      </a:lstStyle>
    </a:lnDef>
  </a:objectDefaults>
  <a:extraClrSchemeLst>
    <a:extraClrScheme>
      <a:clrScheme name="Apresentação em branc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em branc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presentação em branc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em branc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em branc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em branc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em branc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6251</TotalTime>
  <Words>103</Words>
  <Application>Microsoft Macintosh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Calibri Light</vt:lpstr>
      <vt:lpstr>Raleway</vt:lpstr>
      <vt:lpstr>Verdana</vt:lpstr>
      <vt:lpstr>Apresentação em branco</vt:lpstr>
      <vt:lpstr>1_Apresentação em branco</vt:lpstr>
      <vt:lpstr>1_Custom Design</vt:lpstr>
      <vt:lpstr>Custom Design</vt:lpstr>
      <vt:lpstr>PowerPoint Presentation</vt:lpstr>
      <vt:lpstr>Nome da Startup</vt:lpstr>
      <vt:lpstr>PowerPoint Presentation</vt:lpstr>
      <vt:lpstr>PowerPoint Presentation</vt:lpstr>
      <vt:lpstr>   Produto: </vt:lpstr>
      <vt:lpstr>Matriz “É-Não é-Faz-Não Faz” </vt:lpstr>
      <vt:lpstr>Matriz esforço-impacto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Crie sua Startup – aula 1</dc:title>
  <dc:creator>Rubens Approbato</dc:creator>
  <cp:lastModifiedBy>Rubens Approbato Machado Jr</cp:lastModifiedBy>
  <cp:revision>402</cp:revision>
  <dcterms:created xsi:type="dcterms:W3CDTF">2018-10-19T12:51:37Z</dcterms:created>
  <dcterms:modified xsi:type="dcterms:W3CDTF">2022-04-28T17:32:27Z</dcterms:modified>
</cp:coreProperties>
</file>