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5F905-B807-4BDE-8258-28A7E374DFE5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F1239-377E-4C17-89D1-8136791FD4B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468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2B887D-C6E8-431F-AC06-226E7EB32C35}" type="slidenum">
              <a:rPr lang="pt-BR" altLang="pt-BR"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9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5B5402-288E-4B7B-BECE-0B09818AC78C}" type="slidenum">
              <a:rPr lang="pt-BR" altLang="pt-BR"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6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FD53B1-D1C3-4854-BAF1-2003384B8E1D}" type="slidenum">
              <a:rPr lang="pt-BR" altLang="pt-BR"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3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A30EB1-09DC-47B5-9DF2-C4F1711A38F5}" type="slidenum">
              <a:rPr lang="pt-BR" altLang="pt-BR">
                <a:latin typeface="Calibri" panose="020F0502020204030204" pitchFamily="34" charset="0"/>
              </a:rPr>
              <a:pPr eaLnBrk="1" hangingPunct="1"/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8909A2-2B9A-4A1E-AA05-B5EA2BB0D0A4}" type="slidenum">
              <a:rPr lang="pt-BR" altLang="pt-BR">
                <a:latin typeface="Calibri" panose="020F0502020204030204" pitchFamily="34" charset="0"/>
              </a:rPr>
              <a:pPr eaLnBrk="1" hangingPunct="1"/>
              <a:t>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97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421A5-DDA4-422B-B9DD-988613566BF0}" type="slidenum">
              <a:rPr lang="pt-BR" altLang="pt-BR">
                <a:latin typeface="Calibri" panose="020F0502020204030204" pitchFamily="34" charset="0"/>
              </a:rPr>
              <a:pPr eaLnBrk="1" hangingPunct="1"/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3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1F6394-D596-43F5-820D-EFC7DD47B74C}" type="slidenum">
              <a:rPr lang="pt-BR" altLang="pt-BR">
                <a:latin typeface="Calibri" panose="020F0502020204030204" pitchFamily="34" charset="0"/>
              </a:rPr>
              <a:pPr eaLnBrk="1" hangingPunct="1"/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32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5DCED5-58DB-4FA1-87F7-7C136639FE5D}" type="slidenum">
              <a:rPr lang="pt-BR" altLang="pt-BR">
                <a:latin typeface="Calibri" panose="020F0502020204030204" pitchFamily="34" charset="0"/>
              </a:rPr>
              <a:pPr eaLnBrk="1" hangingPunct="1"/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3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176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831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075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06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208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641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55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089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392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40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35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BA7A-612B-487E-A2D9-6D224EFEE1E8}" type="datetimeFigureOut">
              <a:rPr lang="es-ES_tradnl" smtClean="0"/>
              <a:t>29/02/2016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6598-E8B3-47E1-B431-2F08149C034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486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Profa. Eliana </a:t>
            </a:r>
            <a:r>
              <a:rPr lang="es-ES_tradnl" dirty="0" err="1" smtClean="0"/>
              <a:t>Tadeu</a:t>
            </a:r>
            <a:r>
              <a:rPr lang="es-ES_tradnl" dirty="0" smtClean="0"/>
              <a:t> Terci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748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altLang="pt-BR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5149850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dinâmica de  funcionamento</a:t>
            </a:r>
            <a:r>
              <a:rPr lang="pt-BR" sz="2400" dirty="0"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latin typeface="Arial" charset="0"/>
              </a:rPr>
              <a:t>comércio exterior - centro dinâmico: exportar café e outros gêneros e importar capital e produtos industrializados: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economias industrializadas</a:t>
            </a:r>
            <a:r>
              <a:rPr lang="pt-BR" sz="2400" dirty="0">
                <a:latin typeface="Arial" charset="0"/>
              </a:rPr>
              <a:t>:  movimento cíclico ligado ao volume de inversões (contração) </a:t>
            </a:r>
            <a:r>
              <a:rPr lang="pt-BR" sz="2400" dirty="0">
                <a:sym typeface="Symbol" pitchFamily="18" charset="2"/>
              </a:rPr>
              <a:t> redução da procura </a:t>
            </a:r>
            <a:r>
              <a:rPr lang="pt-BR" sz="2400" dirty="0">
                <a:latin typeface="Arial" charset="0"/>
                <a:sym typeface="Symbol" pitchFamily="18" charset="2"/>
              </a:rPr>
              <a:t>  importações (tendem a  preços)  e liquidação de estoques.</a:t>
            </a:r>
            <a:endParaRPr lang="pt-BR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economia dependentes</a:t>
            </a:r>
            <a:r>
              <a:rPr lang="pt-BR" sz="2400" dirty="0">
                <a:latin typeface="Arial" charset="0"/>
              </a:rPr>
              <a:t>:  setor de mercado externo </a:t>
            </a:r>
            <a:r>
              <a:rPr lang="pt-BR" sz="2400" dirty="0">
                <a:latin typeface="Arial" charset="0"/>
                <a:sym typeface="Symbol" pitchFamily="18" charset="2"/>
              </a:rPr>
              <a:t></a:t>
            </a:r>
            <a:r>
              <a:rPr lang="pt-BR" sz="2400" dirty="0">
                <a:latin typeface="Arial" charset="0"/>
              </a:rPr>
              <a:t> dependência do movimento de preços internacionais - crises cíclicas: de fora para dentro - dificuldade em adaptar-se ao padrão-ouro </a:t>
            </a:r>
            <a:r>
              <a:rPr lang="pt-BR" sz="2400" dirty="0">
                <a:latin typeface="Arial" charset="0"/>
                <a:sym typeface="Symbol" pitchFamily="18" charset="2"/>
              </a:rPr>
              <a:t></a:t>
            </a:r>
            <a:r>
              <a:rPr lang="pt-BR" sz="2400" dirty="0">
                <a:latin typeface="Arial" charset="0"/>
              </a:rPr>
              <a:t> 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tendência ao desequilíbrio externo.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economia escravista</a:t>
            </a:r>
            <a:r>
              <a:rPr lang="pt-BR" sz="2400" dirty="0">
                <a:latin typeface="Arial" charset="0"/>
              </a:rPr>
              <a:t>: crise parcialmente exportada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economia de trabalho assalariado</a:t>
            </a:r>
            <a:r>
              <a:rPr lang="pt-BR" sz="2400" dirty="0">
                <a:latin typeface="Arial" charset="0"/>
              </a:rPr>
              <a:t>: </a:t>
            </a:r>
            <a:r>
              <a:rPr lang="pt-BR" sz="2400" dirty="0">
                <a:latin typeface="Arial" charset="0"/>
                <a:sym typeface="Symbol" pitchFamily="18" charset="2"/>
              </a:rPr>
              <a:t></a:t>
            </a:r>
            <a:r>
              <a:rPr lang="pt-BR" sz="2400" dirty="0">
                <a:latin typeface="Arial" charset="0"/>
              </a:rPr>
              <a:t>preços = </a:t>
            </a:r>
            <a:r>
              <a:rPr lang="pt-BR" sz="2400" dirty="0">
                <a:latin typeface="Arial" charset="0"/>
                <a:sym typeface="Symbol" pitchFamily="18" charset="2"/>
              </a:rPr>
              <a:t></a:t>
            </a:r>
            <a:r>
              <a:rPr lang="pt-BR" sz="2400" dirty="0">
                <a:latin typeface="Arial" charset="0"/>
              </a:rPr>
              <a:t> emprego e renda + déficit na balança comercial</a:t>
            </a:r>
          </a:p>
        </p:txBody>
      </p:sp>
    </p:spTree>
    <p:extLst>
      <p:ext uri="{BB962C8B-B14F-4D97-AF65-F5344CB8AC3E}">
        <p14:creationId xmlns:p14="http://schemas.microsoft.com/office/powerpoint/2010/main" val="256014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320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</a:rPr>
              <a:t>MECANISMOS DE CORREÇÃO DAS CRISES:</a:t>
            </a:r>
            <a:endParaRPr lang="pt-BR" altLang="pt-BR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b="1" dirty="0" smtClean="0"/>
          </a:p>
          <a:p>
            <a:pPr eaLnBrk="1" hangingPunct="1"/>
            <a:r>
              <a:rPr lang="pt-BR" altLang="pt-BR" dirty="0" smtClean="0"/>
              <a:t>taxa cambial </a:t>
            </a:r>
            <a:r>
              <a:rPr lang="pt-BR" altLang="pt-BR" dirty="0" smtClean="0">
                <a:sym typeface="Symbol" panose="05050102010706020507" pitchFamily="18" charset="2"/>
              </a:rPr>
              <a:t></a:t>
            </a:r>
            <a:r>
              <a:rPr lang="pt-BR" altLang="pt-BR" dirty="0" smtClean="0"/>
              <a:t> </a:t>
            </a:r>
            <a:r>
              <a:rPr lang="pt-BR" altLang="pt-BR" dirty="0" smtClean="0">
                <a:sym typeface="Symbol" panose="05050102010706020507" pitchFamily="18" charset="2"/>
              </a:rPr>
              <a:t></a:t>
            </a:r>
            <a:r>
              <a:rPr lang="pt-BR" altLang="pt-BR" dirty="0" smtClean="0"/>
              <a:t> preços das exportações </a:t>
            </a:r>
            <a:r>
              <a:rPr lang="pt-BR" altLang="pt-BR" dirty="0" smtClean="0">
                <a:sym typeface="Symbol" panose="05050102010706020507" pitchFamily="18" charset="2"/>
              </a:rPr>
              <a:t></a:t>
            </a:r>
            <a:r>
              <a:rPr lang="pt-BR" altLang="pt-BR" dirty="0" smtClean="0"/>
              <a:t> </a:t>
            </a:r>
            <a:r>
              <a:rPr lang="pt-BR" altLang="pt-BR" dirty="0" smtClean="0">
                <a:sym typeface="Symbol" panose="05050102010706020507" pitchFamily="18" charset="2"/>
              </a:rPr>
              <a:t></a:t>
            </a:r>
            <a:r>
              <a:rPr lang="pt-BR" altLang="pt-BR" dirty="0" smtClean="0"/>
              <a:t> câmbio </a:t>
            </a:r>
            <a:r>
              <a:rPr lang="pt-BR" altLang="pt-BR" dirty="0" smtClean="0">
                <a:sym typeface="Symbol" panose="05050102010706020507" pitchFamily="18" charset="2"/>
              </a:rPr>
              <a:t></a:t>
            </a:r>
            <a:r>
              <a:rPr lang="pt-BR" altLang="pt-BR" dirty="0" smtClean="0"/>
              <a:t> </a:t>
            </a:r>
            <a:r>
              <a:rPr lang="pt-BR" altLang="pt-BR" dirty="0" smtClean="0">
                <a:sym typeface="Symbol" panose="05050102010706020507" pitchFamily="18" charset="2"/>
              </a:rPr>
              <a:t></a:t>
            </a:r>
            <a:r>
              <a:rPr lang="pt-BR" altLang="pt-BR" dirty="0" smtClean="0"/>
              <a:t> preço das importações </a:t>
            </a:r>
            <a:r>
              <a:rPr lang="pt-BR" altLang="pt-BR" dirty="0" smtClean="0">
                <a:sym typeface="Symbol" panose="05050102010706020507" pitchFamily="18" charset="2"/>
              </a:rPr>
              <a:t></a:t>
            </a:r>
            <a:r>
              <a:rPr lang="pt-BR" altLang="pt-BR" dirty="0" smtClean="0"/>
              <a:t>  prêmio aos exportadores + socialização das perdas (50% das importações = consumo</a:t>
            </a:r>
            <a:r>
              <a:rPr lang="pt-BR" altLang="pt-BR" dirty="0" smtClean="0"/>
              <a:t>)</a:t>
            </a:r>
          </a:p>
          <a:p>
            <a:pPr marL="268288" lvl="3" indent="-93663">
              <a:buNone/>
              <a:defRPr/>
            </a:pPr>
            <a:r>
              <a:rPr lang="pt-BR" sz="3600" dirty="0"/>
              <a:t>Suma:</a:t>
            </a:r>
          </a:p>
          <a:p>
            <a:pPr marL="363538" lvl="3" indent="-363538">
              <a:defRPr/>
            </a:pPr>
            <a:r>
              <a:rPr lang="pt-BR" sz="2800" dirty="0"/>
              <a:t>na alta cíclica </a:t>
            </a:r>
            <a:r>
              <a:rPr lang="pt-BR" sz="2800" dirty="0">
                <a:sym typeface="Symbol" pitchFamily="18" charset="2"/>
              </a:rPr>
              <a:t></a:t>
            </a:r>
            <a:r>
              <a:rPr lang="pt-BR" sz="2800" dirty="0"/>
              <a:t>  produtividade </a:t>
            </a:r>
            <a:r>
              <a:rPr lang="pt-BR" sz="2800" dirty="0">
                <a:sym typeface="Symbol" pitchFamily="18" charset="2"/>
              </a:rPr>
              <a:t></a:t>
            </a:r>
            <a:r>
              <a:rPr lang="pt-BR" sz="2800" dirty="0"/>
              <a:t> concentração de renda (abundância de terra e mão de obra)</a:t>
            </a:r>
          </a:p>
          <a:p>
            <a:pPr marL="363538" lvl="3" indent="-363538">
              <a:buNone/>
              <a:defRPr/>
            </a:pPr>
            <a:endParaRPr lang="pt-BR" sz="2800" dirty="0"/>
          </a:p>
          <a:p>
            <a:pPr>
              <a:buFont typeface="Arial" charset="0"/>
              <a:buChar char="•"/>
              <a:defRPr/>
            </a:pPr>
            <a:r>
              <a:rPr lang="pt-BR" dirty="0"/>
              <a:t> na baixa cíclica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</a:t>
            </a:r>
            <a:r>
              <a:rPr lang="pt-BR" dirty="0">
                <a:sym typeface="Symbol" pitchFamily="18" charset="2"/>
              </a:rPr>
              <a:t></a:t>
            </a:r>
            <a:r>
              <a:rPr lang="pt-BR" dirty="0"/>
              <a:t> produtividade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desvalorização cambial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socialização das perdas, caso contrário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</a:t>
            </a:r>
            <a:r>
              <a:rPr lang="pt-BR" dirty="0">
                <a:sym typeface="Symbol" pitchFamily="18" charset="2"/>
              </a:rPr>
              <a:t></a:t>
            </a:r>
            <a:r>
              <a:rPr lang="pt-BR" dirty="0"/>
              <a:t> lucros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</a:t>
            </a:r>
            <a:r>
              <a:rPr lang="pt-BR" dirty="0">
                <a:sym typeface="Symbol" pitchFamily="18" charset="2"/>
              </a:rPr>
              <a:t></a:t>
            </a:r>
            <a:r>
              <a:rPr lang="pt-BR" dirty="0"/>
              <a:t> produção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</a:t>
            </a:r>
            <a:r>
              <a:rPr lang="pt-BR" dirty="0">
                <a:sym typeface="Symbol" pitchFamily="18" charset="2"/>
              </a:rPr>
              <a:t></a:t>
            </a:r>
            <a:r>
              <a:rPr lang="pt-BR" dirty="0"/>
              <a:t> renda e  </a:t>
            </a:r>
            <a:r>
              <a:rPr lang="pt-BR" dirty="0">
                <a:sym typeface="Symbol" pitchFamily="18" charset="2"/>
              </a:rPr>
              <a:t></a:t>
            </a:r>
            <a:r>
              <a:rPr lang="pt-BR" dirty="0"/>
              <a:t> emprego</a:t>
            </a:r>
          </a:p>
          <a:p>
            <a:pPr marL="0" indent="0" eaLnBrk="1" hangingPunct="1">
              <a:buNone/>
            </a:pPr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11220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604838"/>
          </a:xfrm>
        </p:spPr>
        <p:txBody>
          <a:bodyPr/>
          <a:lstStyle/>
          <a:p>
            <a:pPr eaLnBrk="1" hangingPunct="1"/>
            <a:r>
              <a:rPr lang="pt-BR" altLang="pt-BR" sz="20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00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79650" y="1484314"/>
            <a:ext cx="7772400" cy="4592637"/>
          </a:xfrm>
        </p:spPr>
        <p:txBody>
          <a:bodyPr/>
          <a:lstStyle/>
          <a:p>
            <a:pPr eaLnBrk="1" hangingPunct="1"/>
            <a:r>
              <a:rPr lang="pt-BR" altLang="pt-BR" sz="2400"/>
              <a:t>segmentos + afetados:</a:t>
            </a:r>
          </a:p>
          <a:p>
            <a:pPr eaLnBrk="1" hangingPunct="1"/>
            <a:r>
              <a:rPr lang="pt-BR" altLang="pt-BR" sz="2400"/>
              <a:t>populações urbanas</a:t>
            </a:r>
          </a:p>
          <a:p>
            <a:pPr eaLnBrk="1" hangingPunct="1"/>
            <a:r>
              <a:rPr lang="pt-BR" altLang="pt-BR" sz="2400"/>
              <a:t>finanças públicas: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exportações + depreciação cambial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impostos sobre exportações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receitas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emissão  </a:t>
            </a:r>
            <a:r>
              <a:rPr lang="pt-BR" altLang="pt-BR" sz="2400">
                <a:sym typeface="Symbol" panose="05050102010706020507" pitchFamily="18" charset="2"/>
              </a:rPr>
              <a:t> </a:t>
            </a:r>
            <a:r>
              <a:rPr lang="pt-BR" altLang="pt-BR" sz="2400"/>
              <a:t> dívida externa + inflação </a:t>
            </a:r>
            <a:r>
              <a:rPr lang="pt-BR" altLang="pt-BR" sz="2400">
                <a:sym typeface="Symbol" panose="05050102010706020507" pitchFamily="18" charset="2"/>
              </a:rPr>
              <a:t> </a:t>
            </a:r>
            <a:r>
              <a:rPr lang="pt-BR" altLang="pt-BR" sz="2400"/>
              <a:t> empréstimos = situação crítica de 1898 - </a:t>
            </a:r>
            <a:r>
              <a:rPr lang="pt-BR" altLang="pt-BR" sz="2400" i="1"/>
              <a:t>funding</a:t>
            </a:r>
            <a:r>
              <a:rPr lang="pt-BR" altLang="pt-BR" sz="2400"/>
              <a:t> </a:t>
            </a:r>
            <a:r>
              <a:rPr lang="pt-BR" altLang="pt-BR" sz="2400" i="1"/>
              <a:t>loan</a:t>
            </a:r>
            <a:r>
              <a:rPr lang="pt-BR" altLang="pt-BR" sz="2400"/>
              <a:t> reverte o mecanismo da desvalorização cambial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 de preços (forçada pelos intermediários)</a:t>
            </a:r>
          </a:p>
          <a:p>
            <a:pPr eaLnBrk="1" hangingPunct="1"/>
            <a:r>
              <a:rPr lang="pt-BR" altLang="pt-BR" sz="2400"/>
              <a:t>superprodução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necessidade de reter estoques (controlar a oferta)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olidFill>
                  <a:srgbClr val="FF0000"/>
                </a:solidFill>
              </a:rPr>
              <a:t>políticas de valorização</a:t>
            </a:r>
          </a:p>
        </p:txBody>
      </p:sp>
    </p:spTree>
    <p:extLst>
      <p:ext uri="{BB962C8B-B14F-4D97-AF65-F5344CB8AC3E}">
        <p14:creationId xmlns:p14="http://schemas.microsoft.com/office/powerpoint/2010/main" val="357001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09800" y="609601"/>
            <a:ext cx="7772400" cy="747713"/>
          </a:xfrm>
        </p:spPr>
        <p:txBody>
          <a:bodyPr/>
          <a:lstStyle/>
          <a:p>
            <a:r>
              <a:rPr lang="pt-BR" altLang="pt-BR" sz="20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00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09800" y="1571626"/>
            <a:ext cx="7772400" cy="4594225"/>
          </a:xfrm>
        </p:spPr>
        <p:txBody>
          <a:bodyPr/>
          <a:lstStyle/>
          <a:p>
            <a:r>
              <a:rPr lang="pt-BR" altLang="pt-BR" u="sng"/>
              <a:t>Convênio de Taubaté: (1906- 1917)</a:t>
            </a:r>
            <a:endParaRPr lang="pt-BR" altLang="pt-BR"/>
          </a:p>
          <a:p>
            <a:r>
              <a:rPr lang="pt-BR" altLang="pt-BR"/>
              <a:t>compra de excedentes pelo governo (ESP) </a:t>
            </a:r>
          </a:p>
          <a:p>
            <a:r>
              <a:rPr lang="pt-BR" altLang="pt-BR"/>
              <a:t>financiamento dos estoques reguladores com empréstimos externos (alemães, franceses, americanos)</a:t>
            </a:r>
          </a:p>
          <a:p>
            <a:r>
              <a:rPr lang="pt-BR" altLang="pt-BR"/>
              <a:t>criação de imposto em ouro por saca exportada</a:t>
            </a:r>
          </a:p>
          <a:p>
            <a:r>
              <a:rPr lang="pt-BR" altLang="pt-BR"/>
              <a:t>desestimular novas plantações.</a:t>
            </a:r>
          </a:p>
          <a:p>
            <a:r>
              <a:rPr lang="pt-BR" altLang="pt-BR"/>
              <a:t>interrupção da intervenção mediante a superação da crise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3296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80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/>
              <a:t> </a:t>
            </a:r>
            <a:r>
              <a:rPr lang="pt-BR" altLang="pt-BR"/>
              <a:t>C. Furtado - problema maior : retenção de estoques </a:t>
            </a:r>
            <a:r>
              <a:rPr lang="pt-BR" altLang="pt-BR">
                <a:sym typeface="Symbol" panose="05050102010706020507" pitchFamily="18" charset="2"/>
              </a:rPr>
              <a:t></a:t>
            </a:r>
            <a:r>
              <a:rPr lang="pt-BR" altLang="pt-BR"/>
              <a:t> manutenção dos  preços </a:t>
            </a:r>
            <a:r>
              <a:rPr lang="pt-BR" altLang="pt-BR">
                <a:sym typeface="Symbol" panose="05050102010706020507" pitchFamily="18" charset="2"/>
              </a:rPr>
              <a:t></a:t>
            </a:r>
            <a:r>
              <a:rPr lang="pt-BR" altLang="pt-BR"/>
              <a:t> lucros elevados </a:t>
            </a:r>
            <a:r>
              <a:rPr lang="pt-BR" altLang="pt-BR">
                <a:sym typeface="Symbol" panose="05050102010706020507" pitchFamily="18" charset="2"/>
              </a:rPr>
              <a:t></a:t>
            </a:r>
            <a:r>
              <a:rPr lang="pt-BR" altLang="pt-BR"/>
              <a:t> produção</a:t>
            </a:r>
            <a:r>
              <a:rPr lang="pt-BR" altLang="pt-BR">
                <a:sym typeface="Symbol" panose="05050102010706020507" pitchFamily="18" charset="2"/>
              </a:rPr>
              <a:t></a:t>
            </a:r>
            <a:r>
              <a:rPr lang="pt-BR" altLang="pt-BR"/>
              <a:t> estabilidade da demanda </a:t>
            </a:r>
            <a:r>
              <a:rPr lang="pt-BR" altLang="pt-BR">
                <a:sym typeface="Symbol" panose="05050102010706020507" pitchFamily="18" charset="2"/>
              </a:rPr>
              <a:t></a:t>
            </a:r>
            <a:r>
              <a:rPr lang="pt-BR" altLang="pt-BR"/>
              <a:t> desequilíbrio oferta e demanda - queda nos preços no longo prazo</a:t>
            </a:r>
          </a:p>
          <a:p>
            <a:r>
              <a:rPr lang="pt-BR" altLang="pt-BR"/>
              <a:t>Caio Prado  - dependência financeira - especulação financeira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4815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80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/>
              <a:t>defesa permanente (1924) - Instituto do Café - regular a oferta (entrega): distribuição do produto através dos armazéns reguladores financiados com empréstimo externo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safras recordes</a:t>
            </a:r>
          </a:p>
          <a:p>
            <a:r>
              <a:rPr lang="pt-BR" altLang="pt-BR" sz="2400"/>
              <a:t>mecanismo de correção: redução de preços visando o suposto interesse dos exportadores  em formar estoques no exterior - Crise de 1929 freia as expectativas especulativas- fracasso do esquema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683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80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Crise de 1929: superprodução = ausência de empréstimos externos</a:t>
            </a:r>
          </a:p>
          <a:p>
            <a:r>
              <a:rPr lang="pt-BR" altLang="pt-BR"/>
              <a:t>o que fazer?</a:t>
            </a:r>
          </a:p>
          <a:p>
            <a:r>
              <a:rPr lang="pt-BR" altLang="pt-BR"/>
              <a:t>colher o café ou abandoná-lo?</a:t>
            </a:r>
          </a:p>
          <a:p>
            <a:r>
              <a:rPr lang="pt-BR" altLang="pt-BR"/>
              <a:t>em colhendo-o, qual destino dar a ele?</a:t>
            </a:r>
          </a:p>
          <a:p>
            <a:r>
              <a:rPr lang="pt-BR" altLang="pt-BR"/>
              <a:t>como financiar uma ou outra solução?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50398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 b="1">
                <a:solidFill>
                  <a:srgbClr val="FF0000"/>
                </a:solidFill>
                <a:latin typeface="Arial" panose="020B0604020202020204" pitchFamily="34" charset="0"/>
              </a:rPr>
              <a:t>A ECONOMIA BRASILEIRA NA PRIMEIRA REPÚBLICA</a:t>
            </a:r>
            <a:endParaRPr lang="pt-BR" altLang="pt-BR" sz="280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38375" y="1714501"/>
            <a:ext cx="7772400" cy="4017963"/>
          </a:xfrm>
        </p:spPr>
        <p:txBody>
          <a:bodyPr/>
          <a:lstStyle/>
          <a:p>
            <a:r>
              <a:rPr lang="pt-BR" altLang="pt-BR" sz="2400"/>
              <a:t>manter lucros + socializar perdas:</a:t>
            </a:r>
          </a:p>
          <a:p>
            <a:r>
              <a:rPr lang="pt-BR" altLang="pt-BR" sz="2400"/>
              <a:t>câmbio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preço externo do café + ausência de reservas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>
                <a:sym typeface="Symbol" panose="05050102010706020507" pitchFamily="18" charset="2"/>
              </a:rPr>
              <a:t></a:t>
            </a:r>
            <a:r>
              <a:rPr lang="pt-BR" altLang="pt-BR" sz="2400"/>
              <a:t> valor externo da moeda</a:t>
            </a:r>
          </a:p>
          <a:p>
            <a:r>
              <a:rPr lang="pt-BR" altLang="pt-BR" sz="2400"/>
              <a:t>estoques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 colher e destruir (equilíbrio oferta/demanda com níveis elevados de preços)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 financiamento via emissão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manutenção do nível de emprego na economia exportadora e do mercado interno (multiplicador) </a:t>
            </a:r>
            <a:r>
              <a:rPr lang="pt-BR" altLang="pt-BR" sz="2400">
                <a:sym typeface="Symbol" panose="05050102010706020507" pitchFamily="18" charset="2"/>
              </a:rPr>
              <a:t></a:t>
            </a:r>
            <a:r>
              <a:rPr lang="pt-BR" altLang="pt-BR" sz="2400"/>
              <a:t> </a:t>
            </a:r>
            <a:r>
              <a:rPr lang="pt-BR" altLang="pt-BR" sz="2400" u="sng"/>
              <a:t>política anticíclica</a:t>
            </a:r>
            <a:endParaRPr lang="pt-BR" altLang="pt-BR" sz="2400"/>
          </a:p>
          <a:p>
            <a:r>
              <a:rPr lang="pt-BR" altLang="pt-BR" sz="2400"/>
              <a:t>1929 =crise fatal do modelo agrário-exportador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59423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590</Words>
  <Application>Microsoft Office PowerPoint</Application>
  <PresentationFormat>Widescreen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Tema do Office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  <vt:lpstr>A ECONOMIA BRASILEIRA NA PRIMEIRA REPÚBLICA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ECONOMIA BRASILEIRA NA PRIMEIRA REPÚBLICA</dc:title>
  <dc:creator>Eliana Terci</dc:creator>
  <cp:lastModifiedBy>Eliana Terci</cp:lastModifiedBy>
  <cp:revision>3</cp:revision>
  <dcterms:created xsi:type="dcterms:W3CDTF">2016-02-29T15:13:11Z</dcterms:created>
  <dcterms:modified xsi:type="dcterms:W3CDTF">2016-02-29T15:15:38Z</dcterms:modified>
</cp:coreProperties>
</file>