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t-BR"/>
              <a:t>Clique para editar o título Mestre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dirty="0"/>
              <a:pPr/>
              <a:t>10/5/2023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dirty="0"/>
              <a:pPr/>
              <a:t>10/5/2023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dirty="0"/>
              <a:pPr/>
              <a:t>10/5/2023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dirty="0"/>
              <a:pPr/>
              <a:t>10/5/2023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dirty="0"/>
              <a:pPr/>
              <a:t>10/5/2023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t-BR"/>
              <a:t>Clique para editar o título Mestre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10/5/2023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dirty="0"/>
              <a:pPr/>
              <a:t>10/5/2023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10/5/2023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a:t>Clique para editar o título Mestre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t-BR"/>
              <a:t>Clique para editar o título Mestre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42A54C80-263E-416B-A8E0-580EDEADCBDC}" type="datetimeFigureOut">
              <a:rPr lang="en-US" dirty="0"/>
              <a:t>10/5/2023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10/5/2023</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10/5/2023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4332EA-65F5-4732-BBB5-57B4E5378100}"/>
              </a:ext>
            </a:extLst>
          </p:cNvPr>
          <p:cNvSpPr>
            <a:spLocks noGrp="1"/>
          </p:cNvSpPr>
          <p:nvPr>
            <p:ph type="ctrTitle"/>
          </p:nvPr>
        </p:nvSpPr>
        <p:spPr>
          <a:xfrm>
            <a:off x="1280160" y="2404534"/>
            <a:ext cx="7993843" cy="1646302"/>
          </a:xfrm>
        </p:spPr>
        <p:txBody>
          <a:bodyPr/>
          <a:lstStyle/>
          <a:p>
            <a:r>
              <a:rPr lang="pt-BR" sz="4000" dirty="0"/>
              <a:t>A Batalha do Método e a Tentativa de Sintetizar-se Teoria Tradicional e História: Carl Menger, Cliffe Leslie, Thorstein Veblen e Neville Keynes</a:t>
            </a:r>
          </a:p>
        </p:txBody>
      </p:sp>
      <p:sp>
        <p:nvSpPr>
          <p:cNvPr id="3" name="Subtítulo 2">
            <a:extLst>
              <a:ext uri="{FF2B5EF4-FFF2-40B4-BE49-F238E27FC236}">
                <a16:creationId xmlns:a16="http://schemas.microsoft.com/office/drawing/2014/main" id="{02F2A71C-56F0-4E74-B71A-EFA5F9868983}"/>
              </a:ext>
            </a:extLst>
          </p:cNvPr>
          <p:cNvSpPr>
            <a:spLocks noGrp="1"/>
          </p:cNvSpPr>
          <p:nvPr>
            <p:ph type="subTitle" idx="1"/>
          </p:nvPr>
        </p:nvSpPr>
        <p:spPr/>
        <p:txBody>
          <a:bodyPr>
            <a:normAutofit/>
          </a:bodyPr>
          <a:lstStyle/>
          <a:p>
            <a:r>
              <a:rPr lang="pt-BR" sz="2800" dirty="0"/>
              <a:t>15ª aula de Metodologia da Análise Econômica</a:t>
            </a:r>
          </a:p>
        </p:txBody>
      </p:sp>
    </p:spTree>
    <p:extLst>
      <p:ext uri="{BB962C8B-B14F-4D97-AF65-F5344CB8AC3E}">
        <p14:creationId xmlns:p14="http://schemas.microsoft.com/office/powerpoint/2010/main" val="30086009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3E64B6-CAE3-4FBC-A511-B441A7656E15}"/>
              </a:ext>
            </a:extLst>
          </p:cNvPr>
          <p:cNvSpPr>
            <a:spLocks noGrp="1"/>
          </p:cNvSpPr>
          <p:nvPr>
            <p:ph type="title"/>
          </p:nvPr>
        </p:nvSpPr>
        <p:spPr/>
        <p:txBody>
          <a:bodyPr/>
          <a:lstStyle/>
          <a:p>
            <a:r>
              <a:rPr lang="pt-BR" dirty="0"/>
              <a:t>Primeira tarefa do metodólogo, segundo Menger</a:t>
            </a:r>
          </a:p>
        </p:txBody>
      </p:sp>
      <p:sp>
        <p:nvSpPr>
          <p:cNvPr id="3" name="Espaço Reservado para Conteúdo 2">
            <a:extLst>
              <a:ext uri="{FF2B5EF4-FFF2-40B4-BE49-F238E27FC236}">
                <a16:creationId xmlns:a16="http://schemas.microsoft.com/office/drawing/2014/main" id="{DA37591C-ADB0-4609-A511-D23168B3F231}"/>
              </a:ext>
            </a:extLst>
          </p:cNvPr>
          <p:cNvSpPr>
            <a:spLocks noGrp="1"/>
          </p:cNvSpPr>
          <p:nvPr>
            <p:ph idx="1"/>
          </p:nvPr>
        </p:nvSpPr>
        <p:spPr>
          <a:xfrm>
            <a:off x="677334" y="2160589"/>
            <a:ext cx="9212254" cy="3880773"/>
          </a:xfrm>
        </p:spPr>
        <p:txBody>
          <a:bodyPr>
            <a:normAutofit lnSpcReduction="10000"/>
          </a:bodyPr>
          <a:lstStyle/>
          <a:p>
            <a:pPr>
              <a:lnSpc>
                <a:spcPct val="150000"/>
              </a:lnSpc>
            </a:pPr>
            <a:r>
              <a:rPr lang="pt-BR" dirty="0"/>
              <a:t>Apresentar a tipologia de subdivisões, denominadas “orientações de pesquisa.</a:t>
            </a:r>
          </a:p>
          <a:p>
            <a:pPr>
              <a:lnSpc>
                <a:spcPct val="150000"/>
              </a:lnSpc>
            </a:pPr>
            <a:r>
              <a:rPr lang="pt-BR" dirty="0"/>
              <a:t>A economia, para Menger, é sujeita à divisão tripartite entre economia histórica, teórica e prática. </a:t>
            </a:r>
          </a:p>
          <a:p>
            <a:pPr>
              <a:lnSpc>
                <a:spcPct val="150000"/>
              </a:lnSpc>
            </a:pPr>
            <a:r>
              <a:rPr lang="pt-BR" dirty="0">
                <a:solidFill>
                  <a:schemeClr val="accent1">
                    <a:lumMod val="50000"/>
                  </a:schemeClr>
                </a:solidFill>
              </a:rPr>
              <a:t>A orientação histórica </a:t>
            </a:r>
            <a:r>
              <a:rPr lang="pt-BR" dirty="0"/>
              <a:t>trata de fenômenos particulares, concretos, como determinadas ações, instituições ou desenrolar de fenômenos em uma determinada nação, enquanto a </a:t>
            </a:r>
            <a:r>
              <a:rPr lang="pt-BR" dirty="0">
                <a:solidFill>
                  <a:schemeClr val="accent1">
                    <a:lumMod val="50000"/>
                  </a:schemeClr>
                </a:solidFill>
              </a:rPr>
              <a:t>orientação teórica </a:t>
            </a:r>
            <a:r>
              <a:rPr lang="pt-BR" dirty="0"/>
              <a:t>busca encontrar regularidades no que tange a fenômenos como renda da terra ou a relação entre demanda, oferta e preços e, por fim, a </a:t>
            </a:r>
            <a:r>
              <a:rPr lang="pt-BR" dirty="0">
                <a:solidFill>
                  <a:schemeClr val="accent1">
                    <a:lumMod val="50000"/>
                  </a:schemeClr>
                </a:solidFill>
              </a:rPr>
              <a:t>orientação prática </a:t>
            </a:r>
            <a:r>
              <a:rPr lang="pt-BR" dirty="0"/>
              <a:t>busca as regras que possam guiar a ação individual ou coletiva.</a:t>
            </a:r>
          </a:p>
        </p:txBody>
      </p:sp>
    </p:spTree>
    <p:extLst>
      <p:ext uri="{BB962C8B-B14F-4D97-AF65-F5344CB8AC3E}">
        <p14:creationId xmlns:p14="http://schemas.microsoft.com/office/powerpoint/2010/main" val="1544128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5DCD0D-DDB5-4593-AD58-97FAAEEF1447}"/>
              </a:ext>
            </a:extLst>
          </p:cNvPr>
          <p:cNvSpPr>
            <a:spLocks noGrp="1"/>
          </p:cNvSpPr>
          <p:nvPr>
            <p:ph type="title"/>
          </p:nvPr>
        </p:nvSpPr>
        <p:spPr/>
        <p:txBody>
          <a:bodyPr/>
          <a:lstStyle/>
          <a:p>
            <a:r>
              <a:rPr lang="pt-BR" dirty="0"/>
              <a:t>Divisões da orientação histórica</a:t>
            </a:r>
          </a:p>
        </p:txBody>
      </p:sp>
      <p:sp>
        <p:nvSpPr>
          <p:cNvPr id="3" name="Espaço Reservado para Conteúdo 2">
            <a:extLst>
              <a:ext uri="{FF2B5EF4-FFF2-40B4-BE49-F238E27FC236}">
                <a16:creationId xmlns:a16="http://schemas.microsoft.com/office/drawing/2014/main" id="{A3CEC4D2-920C-46E6-BD67-0D9A3CA6536C}"/>
              </a:ext>
            </a:extLst>
          </p:cNvPr>
          <p:cNvSpPr>
            <a:spLocks noGrp="1"/>
          </p:cNvSpPr>
          <p:nvPr>
            <p:ph idx="1"/>
          </p:nvPr>
        </p:nvSpPr>
        <p:spPr>
          <a:xfrm>
            <a:off x="677334" y="1380980"/>
            <a:ext cx="9423269" cy="4867420"/>
          </a:xfrm>
        </p:spPr>
        <p:txBody>
          <a:bodyPr>
            <a:normAutofit fontScale="92500"/>
          </a:bodyPr>
          <a:lstStyle/>
          <a:p>
            <a:pPr>
              <a:lnSpc>
                <a:spcPct val="150000"/>
              </a:lnSpc>
            </a:pPr>
            <a:r>
              <a:rPr lang="pt-BR" dirty="0"/>
              <a:t>Dividida em duas partes: a </a:t>
            </a:r>
            <a:r>
              <a:rPr lang="pt-BR" dirty="0">
                <a:solidFill>
                  <a:schemeClr val="accent1">
                    <a:lumMod val="50000"/>
                  </a:schemeClr>
                </a:solidFill>
              </a:rPr>
              <a:t>estatística</a:t>
            </a:r>
            <a:r>
              <a:rPr lang="pt-BR" dirty="0"/>
              <a:t> e a </a:t>
            </a:r>
            <a:r>
              <a:rPr lang="pt-BR" dirty="0">
                <a:solidFill>
                  <a:schemeClr val="accent1">
                    <a:lumMod val="50000"/>
                  </a:schemeClr>
                </a:solidFill>
              </a:rPr>
              <a:t>histórica</a:t>
            </a:r>
            <a:r>
              <a:rPr lang="pt-BR" dirty="0"/>
              <a:t>, conforme os fenômenos concretos sejam examinados sob o ponto de vista, respectivamente, de sua natureza ou de sua transformação ao longo do tempo. </a:t>
            </a:r>
          </a:p>
          <a:p>
            <a:pPr>
              <a:lnSpc>
                <a:spcPct val="150000"/>
              </a:lnSpc>
            </a:pPr>
            <a:r>
              <a:rPr lang="pt-BR" dirty="0">
                <a:solidFill>
                  <a:schemeClr val="accent1">
                    <a:lumMod val="50000"/>
                  </a:schemeClr>
                </a:solidFill>
              </a:rPr>
              <a:t>A orientação prática</a:t>
            </a:r>
            <a:r>
              <a:rPr lang="pt-BR" dirty="0"/>
              <a:t>, por seu turno, compreende as disciplinas de política econômica e ciência das finanças.</a:t>
            </a:r>
          </a:p>
          <a:p>
            <a:pPr>
              <a:lnSpc>
                <a:spcPct val="150000"/>
              </a:lnSpc>
            </a:pPr>
            <a:r>
              <a:rPr lang="pt-BR" dirty="0"/>
              <a:t>Espaço maior é concedido, no livro, ao exame da </a:t>
            </a:r>
            <a:r>
              <a:rPr lang="pt-BR" dirty="0">
                <a:solidFill>
                  <a:schemeClr val="accent1">
                    <a:lumMod val="50000"/>
                  </a:schemeClr>
                </a:solidFill>
              </a:rPr>
              <a:t>orientação teórica ou geral</a:t>
            </a:r>
            <a:r>
              <a:rPr lang="pt-BR" dirty="0"/>
              <a:t>, já que a legitimidade desta é posta em questão. </a:t>
            </a:r>
          </a:p>
          <a:p>
            <a:pPr>
              <a:lnSpc>
                <a:spcPct val="150000"/>
              </a:lnSpc>
            </a:pPr>
            <a:r>
              <a:rPr lang="pt-BR" dirty="0"/>
              <a:t>Menger destaca </a:t>
            </a:r>
            <a:r>
              <a:rPr lang="pt-BR" dirty="0">
                <a:solidFill>
                  <a:schemeClr val="accent1">
                    <a:lumMod val="50000"/>
                  </a:schemeClr>
                </a:solidFill>
              </a:rPr>
              <a:t>duas tarefas para a economia teórica</a:t>
            </a:r>
            <a:r>
              <a:rPr lang="pt-BR" dirty="0"/>
              <a:t>: a identificação de </a:t>
            </a:r>
            <a:r>
              <a:rPr lang="pt-BR" u="sng" dirty="0">
                <a:solidFill>
                  <a:schemeClr val="accent1">
                    <a:lumMod val="50000"/>
                  </a:schemeClr>
                </a:solidFill>
              </a:rPr>
              <a:t>fenômenos típicos</a:t>
            </a:r>
            <a:r>
              <a:rPr lang="pt-BR" dirty="0"/>
              <a:t> (empreitada morfológica que identifica as grandezas que estarão sujeitas a análise, tais como renda, salário, lucro, custo, valor, trocas, etc.) e a descoberta de </a:t>
            </a:r>
            <a:r>
              <a:rPr lang="pt-BR" u="sng" dirty="0">
                <a:solidFill>
                  <a:schemeClr val="accent1">
                    <a:lumMod val="50000"/>
                  </a:schemeClr>
                </a:solidFill>
              </a:rPr>
              <a:t>leis empíricas </a:t>
            </a:r>
            <a:r>
              <a:rPr lang="pt-BR" dirty="0"/>
              <a:t>que relacionam os tipos entre si, em sua determinação e sucessão no tempo.</a:t>
            </a:r>
          </a:p>
          <a:p>
            <a:endParaRPr lang="pt-BR" dirty="0"/>
          </a:p>
        </p:txBody>
      </p:sp>
    </p:spTree>
    <p:extLst>
      <p:ext uri="{BB962C8B-B14F-4D97-AF65-F5344CB8AC3E}">
        <p14:creationId xmlns:p14="http://schemas.microsoft.com/office/powerpoint/2010/main" val="39602553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7DAABD-B777-440C-8B5C-70A45D77CB21}"/>
              </a:ext>
            </a:extLst>
          </p:cNvPr>
          <p:cNvSpPr>
            <a:spLocks noGrp="1"/>
          </p:cNvSpPr>
          <p:nvPr>
            <p:ph type="title"/>
          </p:nvPr>
        </p:nvSpPr>
        <p:spPr/>
        <p:txBody>
          <a:bodyPr/>
          <a:lstStyle/>
          <a:p>
            <a:r>
              <a:rPr lang="pt-BR" dirty="0"/>
              <a:t>O problema imposto pela complexidade do fenômeno social</a:t>
            </a:r>
          </a:p>
        </p:txBody>
      </p:sp>
      <p:sp>
        <p:nvSpPr>
          <p:cNvPr id="3" name="Espaço Reservado para Conteúdo 2">
            <a:extLst>
              <a:ext uri="{FF2B5EF4-FFF2-40B4-BE49-F238E27FC236}">
                <a16:creationId xmlns:a16="http://schemas.microsoft.com/office/drawing/2014/main" id="{E60AD92A-F9E3-486F-A339-1F8E8AAD95AB}"/>
              </a:ext>
            </a:extLst>
          </p:cNvPr>
          <p:cNvSpPr>
            <a:spLocks noGrp="1"/>
          </p:cNvSpPr>
          <p:nvPr>
            <p:ph idx="1"/>
          </p:nvPr>
        </p:nvSpPr>
        <p:spPr>
          <a:xfrm>
            <a:off x="677334" y="2160589"/>
            <a:ext cx="9198186" cy="3880773"/>
          </a:xfrm>
        </p:spPr>
        <p:txBody>
          <a:bodyPr/>
          <a:lstStyle/>
          <a:p>
            <a:pPr>
              <a:lnSpc>
                <a:spcPct val="150000"/>
              </a:lnSpc>
            </a:pPr>
            <a:r>
              <a:rPr lang="pt-BR" dirty="0"/>
              <a:t>(Como Mill).Assim, Menger reconhece graus distintos de exatidão no que diz respeito aos tipos e às leis da economia teórica. </a:t>
            </a:r>
          </a:p>
          <a:p>
            <a:pPr>
              <a:lnSpc>
                <a:spcPct val="150000"/>
              </a:lnSpc>
            </a:pPr>
            <a:r>
              <a:rPr lang="pt-BR" dirty="0"/>
              <a:t>Isso nos leva à subdivisão dessa economia teórica entre as orientações de pesquisa empírico-realista e exata. </a:t>
            </a:r>
          </a:p>
          <a:p>
            <a:pPr>
              <a:lnSpc>
                <a:spcPct val="150000"/>
              </a:lnSpc>
            </a:pPr>
            <a:r>
              <a:rPr lang="pt-BR" dirty="0"/>
              <a:t>O que distingue as duas formas é o caráter de suas leis: uma </a:t>
            </a:r>
            <a:r>
              <a:rPr lang="pt-BR" u="sng" dirty="0">
                <a:solidFill>
                  <a:schemeClr val="accent1">
                    <a:lumMod val="50000"/>
                  </a:schemeClr>
                </a:solidFill>
              </a:rPr>
              <a:t>lei exata </a:t>
            </a:r>
            <a:r>
              <a:rPr lang="pt-BR" dirty="0"/>
              <a:t>não comporta exceção, ao passo que uma </a:t>
            </a:r>
            <a:r>
              <a:rPr lang="pt-BR" u="sng" dirty="0">
                <a:solidFill>
                  <a:schemeClr val="accent1">
                    <a:lumMod val="50000"/>
                  </a:schemeClr>
                </a:solidFill>
              </a:rPr>
              <a:t>lei empírica</a:t>
            </a:r>
            <a:r>
              <a:rPr lang="pt-BR" dirty="0"/>
              <a:t>, devido à complexidade mencionada, é obrigada a lidar com exceções. </a:t>
            </a:r>
          </a:p>
        </p:txBody>
      </p:sp>
    </p:spTree>
    <p:extLst>
      <p:ext uri="{BB962C8B-B14F-4D97-AF65-F5344CB8AC3E}">
        <p14:creationId xmlns:p14="http://schemas.microsoft.com/office/powerpoint/2010/main" val="981957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2CD2DB-6987-4A0C-934E-0FD302E327DE}"/>
              </a:ext>
            </a:extLst>
          </p:cNvPr>
          <p:cNvSpPr>
            <a:spLocks noGrp="1"/>
          </p:cNvSpPr>
          <p:nvPr>
            <p:ph type="title"/>
          </p:nvPr>
        </p:nvSpPr>
        <p:spPr/>
        <p:txBody>
          <a:bodyPr/>
          <a:lstStyle/>
          <a:p>
            <a:r>
              <a:rPr lang="pt-BR" dirty="0"/>
              <a:t>Rejeição da noção de </a:t>
            </a:r>
            <a:r>
              <a:rPr lang="pt-BR" i="1" dirty="0"/>
              <a:t>Homo economicus</a:t>
            </a:r>
          </a:p>
        </p:txBody>
      </p:sp>
      <p:sp>
        <p:nvSpPr>
          <p:cNvPr id="3" name="Espaço Reservado para Conteúdo 2">
            <a:extLst>
              <a:ext uri="{FF2B5EF4-FFF2-40B4-BE49-F238E27FC236}">
                <a16:creationId xmlns:a16="http://schemas.microsoft.com/office/drawing/2014/main" id="{5B392D02-FFD3-4C08-8A45-2B4261081826}"/>
              </a:ext>
            </a:extLst>
          </p:cNvPr>
          <p:cNvSpPr>
            <a:spLocks noGrp="1"/>
          </p:cNvSpPr>
          <p:nvPr>
            <p:ph idx="1"/>
          </p:nvPr>
        </p:nvSpPr>
        <p:spPr>
          <a:xfrm>
            <a:off x="677334" y="1547447"/>
            <a:ext cx="9310728" cy="5148776"/>
          </a:xfrm>
        </p:spPr>
        <p:txBody>
          <a:bodyPr>
            <a:normAutofit/>
          </a:bodyPr>
          <a:lstStyle/>
          <a:p>
            <a:pPr>
              <a:lnSpc>
                <a:spcPct val="150000"/>
              </a:lnSpc>
            </a:pPr>
            <a:r>
              <a:rPr lang="pt-BR" dirty="0"/>
              <a:t>Ao distinguir entre as orientações empírico-realista e exata, Menger ainda utiliza a definição clássica milliana de economia, embora tenha ele próprio lançado os fundamentos para a rejeição da noção de </a:t>
            </a:r>
            <a:r>
              <a:rPr lang="pt-BR" i="1" dirty="0"/>
              <a:t>Homo economicus</a:t>
            </a:r>
            <a:r>
              <a:rPr lang="pt-BR" dirty="0"/>
              <a:t>. </a:t>
            </a:r>
          </a:p>
          <a:p>
            <a:pPr>
              <a:lnSpc>
                <a:spcPct val="150000"/>
              </a:lnSpc>
            </a:pPr>
            <a:r>
              <a:rPr lang="pt-BR" dirty="0"/>
              <a:t>A obtenção de leis exatas supõe a operação apenas da motivação econômica – a atividade voltada à obtenção de riqueza material, excluindo impulsos morais, altruísmo ou considerações de justiça. </a:t>
            </a:r>
          </a:p>
          <a:p>
            <a:pPr>
              <a:lnSpc>
                <a:spcPct val="150000"/>
              </a:lnSpc>
            </a:pPr>
            <a:r>
              <a:rPr lang="pt-BR" dirty="0"/>
              <a:t>Ao contrário da orientação empírica, que obtém seus tipos e leis a partir da observação, a orientação exata abstrai-se, ainda, dos fatores perturbadores que atuam sobre a motivação econômica, mesmo que tais fatores sejam exclusivos da ignorância das causas que realmente influenciam a situação do agente, como o erro, ou da existência de força externa que compele o agente a tomar certas decisões.</a:t>
            </a:r>
          </a:p>
        </p:txBody>
      </p:sp>
    </p:spTree>
    <p:extLst>
      <p:ext uri="{BB962C8B-B14F-4D97-AF65-F5344CB8AC3E}">
        <p14:creationId xmlns:p14="http://schemas.microsoft.com/office/powerpoint/2010/main" val="26066617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a:extLst>
              <a:ext uri="{FF2B5EF4-FFF2-40B4-BE49-F238E27FC236}">
                <a16:creationId xmlns:a16="http://schemas.microsoft.com/office/drawing/2014/main" id="{14471D79-47E7-432C-83E9-905F2E274680}"/>
              </a:ext>
            </a:extLst>
          </p:cNvPr>
          <p:cNvPicPr>
            <a:picLocks noChangeAspect="1"/>
          </p:cNvPicPr>
          <p:nvPr/>
        </p:nvPicPr>
        <p:blipFill>
          <a:blip r:embed="rId2"/>
          <a:stretch>
            <a:fillRect/>
          </a:stretch>
        </p:blipFill>
        <p:spPr>
          <a:xfrm>
            <a:off x="865060" y="2391509"/>
            <a:ext cx="9569273" cy="2729840"/>
          </a:xfrm>
          <a:prstGeom prst="rect">
            <a:avLst/>
          </a:prstGeom>
        </p:spPr>
      </p:pic>
    </p:spTree>
    <p:extLst>
      <p:ext uri="{BB962C8B-B14F-4D97-AF65-F5344CB8AC3E}">
        <p14:creationId xmlns:p14="http://schemas.microsoft.com/office/powerpoint/2010/main" val="41945010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B4DE53-2640-4CE9-9D44-16344D0CA404}"/>
              </a:ext>
            </a:extLst>
          </p:cNvPr>
          <p:cNvSpPr>
            <a:spLocks noGrp="1"/>
          </p:cNvSpPr>
          <p:nvPr>
            <p:ph type="title"/>
          </p:nvPr>
        </p:nvSpPr>
        <p:spPr/>
        <p:txBody>
          <a:bodyPr/>
          <a:lstStyle/>
          <a:p>
            <a:r>
              <a:rPr lang="pt-BR" dirty="0"/>
              <a:t>A crítica histórica perde sua força</a:t>
            </a:r>
          </a:p>
        </p:txBody>
      </p:sp>
      <p:sp>
        <p:nvSpPr>
          <p:cNvPr id="3" name="Espaço Reservado para Conteúdo 2">
            <a:extLst>
              <a:ext uri="{FF2B5EF4-FFF2-40B4-BE49-F238E27FC236}">
                <a16:creationId xmlns:a16="http://schemas.microsoft.com/office/drawing/2014/main" id="{7F46752C-B570-41A3-9A28-A185D30A9054}"/>
              </a:ext>
            </a:extLst>
          </p:cNvPr>
          <p:cNvSpPr>
            <a:spLocks noGrp="1"/>
          </p:cNvSpPr>
          <p:nvPr>
            <p:ph idx="1"/>
          </p:nvPr>
        </p:nvSpPr>
        <p:spPr>
          <a:xfrm>
            <a:off x="677334" y="2160589"/>
            <a:ext cx="9578014" cy="3880773"/>
          </a:xfrm>
        </p:spPr>
        <p:txBody>
          <a:bodyPr/>
          <a:lstStyle/>
          <a:p>
            <a:r>
              <a:rPr lang="pt-BR" dirty="0"/>
              <a:t>Entendida a natureza da orientação exata e a divisão de trabalho entre as orientações, a crítica histórica perde sua força. O teste empírico da teoria exata, por exemplo, seria algo absurdo:</a:t>
            </a:r>
          </a:p>
          <a:p>
            <a:pPr marL="0" indent="0">
              <a:buNone/>
            </a:pPr>
            <a:r>
              <a:rPr lang="pt-BR" dirty="0">
                <a:solidFill>
                  <a:schemeClr val="accent1">
                    <a:lumMod val="50000"/>
                  </a:schemeClr>
                </a:solidFill>
              </a:rPr>
              <a:t>“Querer testar a teoria pura da economia através da experiência em sua completa realidade é um processo análogo ao do matemático que quer corrigir os princípios da geometria pela medida de objetos reais, sem refletir que os últimos não são de fato idênticos a magnitudes que a geometria pura supõe ou que toda medida necessariamente implica inexatidão.” </a:t>
            </a:r>
          </a:p>
          <a:p>
            <a:endParaRPr lang="pt-BR" dirty="0"/>
          </a:p>
        </p:txBody>
      </p:sp>
    </p:spTree>
    <p:extLst>
      <p:ext uri="{BB962C8B-B14F-4D97-AF65-F5344CB8AC3E}">
        <p14:creationId xmlns:p14="http://schemas.microsoft.com/office/powerpoint/2010/main" val="5148181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923A8E-171B-4A43-8048-66F06CA2F9DB}"/>
              </a:ext>
            </a:extLst>
          </p:cNvPr>
          <p:cNvSpPr>
            <a:spLocks noGrp="1"/>
          </p:cNvSpPr>
          <p:nvPr>
            <p:ph type="title"/>
          </p:nvPr>
        </p:nvSpPr>
        <p:spPr/>
        <p:txBody>
          <a:bodyPr/>
          <a:lstStyle/>
          <a:p>
            <a:r>
              <a:rPr lang="pt-BR" dirty="0"/>
              <a:t>Dogmas em questão</a:t>
            </a:r>
          </a:p>
        </p:txBody>
      </p:sp>
      <p:sp>
        <p:nvSpPr>
          <p:cNvPr id="3" name="Espaço Reservado para Conteúdo 2">
            <a:extLst>
              <a:ext uri="{FF2B5EF4-FFF2-40B4-BE49-F238E27FC236}">
                <a16:creationId xmlns:a16="http://schemas.microsoft.com/office/drawing/2014/main" id="{95467F42-0CCD-4558-9757-D856EB3CDA8D}"/>
              </a:ext>
            </a:extLst>
          </p:cNvPr>
          <p:cNvSpPr>
            <a:spLocks noGrp="1"/>
          </p:cNvSpPr>
          <p:nvPr>
            <p:ph idx="1"/>
          </p:nvPr>
        </p:nvSpPr>
        <p:spPr>
          <a:xfrm>
            <a:off x="677334" y="1561514"/>
            <a:ext cx="9282592" cy="4867421"/>
          </a:xfrm>
        </p:spPr>
        <p:txBody>
          <a:bodyPr>
            <a:normAutofit fontScale="92500"/>
          </a:bodyPr>
          <a:lstStyle/>
          <a:p>
            <a:pPr>
              <a:lnSpc>
                <a:spcPct val="160000"/>
              </a:lnSpc>
            </a:pPr>
            <a:r>
              <a:rPr lang="pt-BR" dirty="0"/>
              <a:t>Dada a necessidade de isolamento de fatores causais em ciências sobre fenômenos complexos, tampouco a denúncia historicista do “</a:t>
            </a:r>
            <a:r>
              <a:rPr lang="pt-BR" u="sng" dirty="0">
                <a:solidFill>
                  <a:schemeClr val="accent1">
                    <a:lumMod val="50000"/>
                  </a:schemeClr>
                </a:solidFill>
              </a:rPr>
              <a:t>dogma do autointeresse</a:t>
            </a:r>
            <a:r>
              <a:rPr lang="pt-BR" dirty="0"/>
              <a:t>” teria importância. A química, por exemplo, também partiria do “dogma da pureza do oxigênio”, em vez de contemplar o fenômeno em sua inteireza histórica, sendo, portanto, segundo tal critério, disciplina não empírica e baseada em supostos arbitrários.</a:t>
            </a:r>
          </a:p>
          <a:p>
            <a:pPr>
              <a:lnSpc>
                <a:spcPct val="160000"/>
              </a:lnSpc>
            </a:pPr>
            <a:r>
              <a:rPr lang="pt-BR" dirty="0"/>
              <a:t>A crítica historicista, além disso, não teria ido longe o bastante, pois, mesmo admitindo exclusivamente a motivação econômica, ainda teríamos os irrealistas “</a:t>
            </a:r>
            <a:r>
              <a:rPr lang="pt-BR" u="sng" dirty="0">
                <a:solidFill>
                  <a:schemeClr val="accent1">
                    <a:lumMod val="50000"/>
                  </a:schemeClr>
                </a:solidFill>
              </a:rPr>
              <a:t>dogma da infalibilidade</a:t>
            </a:r>
            <a:r>
              <a:rPr lang="pt-BR" dirty="0"/>
              <a:t>” do agente ou o “</a:t>
            </a:r>
            <a:r>
              <a:rPr lang="pt-BR" u="sng" dirty="0">
                <a:solidFill>
                  <a:schemeClr val="accent1">
                    <a:lumMod val="50000"/>
                  </a:schemeClr>
                </a:solidFill>
              </a:rPr>
              <a:t>dogma da ausência de compulsão externa</a:t>
            </a:r>
            <a:r>
              <a:rPr lang="pt-BR" dirty="0"/>
              <a:t>”. </a:t>
            </a:r>
          </a:p>
          <a:p>
            <a:pPr>
              <a:lnSpc>
                <a:spcPct val="160000"/>
              </a:lnSpc>
            </a:pPr>
            <a:r>
              <a:rPr lang="pt-BR" dirty="0"/>
              <a:t>De qualquer modo, ecoando Stuart Mill, Menger afirma a ubiquidade e importância central da motivação definida pela </a:t>
            </a:r>
            <a:r>
              <a:rPr lang="pt-BR" dirty="0">
                <a:solidFill>
                  <a:schemeClr val="accent1">
                    <a:lumMod val="50000"/>
                  </a:schemeClr>
                </a:solidFill>
              </a:rPr>
              <a:t>busca do atendimento das necessidades materiais</a:t>
            </a:r>
            <a:r>
              <a:rPr lang="pt-BR" dirty="0"/>
              <a:t>.</a:t>
            </a:r>
          </a:p>
          <a:p>
            <a:endParaRPr lang="pt-BR" dirty="0"/>
          </a:p>
        </p:txBody>
      </p:sp>
    </p:spTree>
    <p:extLst>
      <p:ext uri="{BB962C8B-B14F-4D97-AF65-F5344CB8AC3E}">
        <p14:creationId xmlns:p14="http://schemas.microsoft.com/office/powerpoint/2010/main" val="1929097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298D85-DB00-4292-B820-B7A7A1199A66}"/>
              </a:ext>
            </a:extLst>
          </p:cNvPr>
          <p:cNvSpPr>
            <a:spLocks noGrp="1"/>
          </p:cNvSpPr>
          <p:nvPr>
            <p:ph type="title"/>
          </p:nvPr>
        </p:nvSpPr>
        <p:spPr/>
        <p:txBody>
          <a:bodyPr/>
          <a:lstStyle/>
          <a:p>
            <a:r>
              <a:rPr lang="pt-BR" dirty="0"/>
              <a:t>A acusação de atomismo</a:t>
            </a:r>
          </a:p>
        </p:txBody>
      </p:sp>
      <p:sp>
        <p:nvSpPr>
          <p:cNvPr id="3" name="Espaço Reservado para Conteúdo 2">
            <a:extLst>
              <a:ext uri="{FF2B5EF4-FFF2-40B4-BE49-F238E27FC236}">
                <a16:creationId xmlns:a16="http://schemas.microsoft.com/office/drawing/2014/main" id="{91639FDF-D2FF-46C4-9396-2A5C7E20C46F}"/>
              </a:ext>
            </a:extLst>
          </p:cNvPr>
          <p:cNvSpPr>
            <a:spLocks noGrp="1"/>
          </p:cNvSpPr>
          <p:nvPr>
            <p:ph idx="1"/>
          </p:nvPr>
        </p:nvSpPr>
        <p:spPr>
          <a:xfrm>
            <a:off x="677334" y="1448973"/>
            <a:ext cx="9648352" cy="5120640"/>
          </a:xfrm>
        </p:spPr>
        <p:txBody>
          <a:bodyPr>
            <a:normAutofit/>
          </a:bodyPr>
          <a:lstStyle/>
          <a:p>
            <a:r>
              <a:rPr lang="pt-BR" dirty="0"/>
              <a:t>A acusação de atomismo é enfrentada por meio da negação da existência de fenômenos coletivos independentes da ação individual. Menger enuncia assim sua aderência àquilo que virá a ser denominado </a:t>
            </a:r>
            <a:r>
              <a:rPr lang="pt-BR" u="sng" dirty="0">
                <a:solidFill>
                  <a:schemeClr val="accent1">
                    <a:lumMod val="50000"/>
                  </a:schemeClr>
                </a:solidFill>
              </a:rPr>
              <a:t>individualismo metodológico</a:t>
            </a:r>
            <a:r>
              <a:rPr lang="pt-BR" dirty="0"/>
              <a:t>; ou seja, a crença de que as causas dos fenômenos sociais devem ser buscadas na interação entre as ações individuais.</a:t>
            </a:r>
          </a:p>
          <a:p>
            <a:r>
              <a:rPr lang="pt-BR" dirty="0"/>
              <a:t>A defesa da orientação de pesquisa exata, por outro lado, não implica diminuição da importância da orientação empírico-realista ou da economia histórica. De fato, para o economista austríaco, um aspecto central que a ciência deve considerar consiste no reconhecimento da contínua mudança nas variáveis econômicas, o que merece investigação científica. Menger nota, entretanto, que as acusações de </a:t>
            </a:r>
            <a:r>
              <a:rPr lang="pt-BR" dirty="0">
                <a:solidFill>
                  <a:schemeClr val="accent1">
                    <a:lumMod val="50000"/>
                  </a:schemeClr>
                </a:solidFill>
              </a:rPr>
              <a:t>cosmopolitismo e perpetualismo</a:t>
            </a:r>
            <a:r>
              <a:rPr lang="pt-BR" dirty="0"/>
              <a:t>, lançadas contra a orientação exata, ou seja, contra a crença na validade da teoria em qualquer local ou época, não pode ser eliminada pela adoção da orientação empírico-realista. Em outros termos, Menger nega a tese historicista de que é possível estabelecer-se leis sobre o desenvolvimento futuro das sociedades.</a:t>
            </a:r>
          </a:p>
          <a:p>
            <a:endParaRPr lang="pt-BR" dirty="0"/>
          </a:p>
        </p:txBody>
      </p:sp>
    </p:spTree>
    <p:extLst>
      <p:ext uri="{BB962C8B-B14F-4D97-AF65-F5344CB8AC3E}">
        <p14:creationId xmlns:p14="http://schemas.microsoft.com/office/powerpoint/2010/main" val="36309015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4421A1-7EA2-4533-A341-33FD025A86F9}"/>
              </a:ext>
            </a:extLst>
          </p:cNvPr>
          <p:cNvSpPr>
            <a:spLocks noGrp="1"/>
          </p:cNvSpPr>
          <p:nvPr>
            <p:ph type="title"/>
          </p:nvPr>
        </p:nvSpPr>
        <p:spPr>
          <a:xfrm>
            <a:off x="677334" y="651803"/>
            <a:ext cx="8596668" cy="1320800"/>
          </a:xfrm>
        </p:spPr>
        <p:txBody>
          <a:bodyPr/>
          <a:lstStyle/>
          <a:p>
            <a:r>
              <a:rPr lang="pt-BR" dirty="0"/>
              <a:t>Terceira parte do </a:t>
            </a:r>
            <a:r>
              <a:rPr lang="pt-BR" i="1" dirty="0"/>
              <a:t>Investigações</a:t>
            </a:r>
          </a:p>
        </p:txBody>
      </p:sp>
      <p:sp>
        <p:nvSpPr>
          <p:cNvPr id="3" name="Espaço Reservado para Conteúdo 2">
            <a:extLst>
              <a:ext uri="{FF2B5EF4-FFF2-40B4-BE49-F238E27FC236}">
                <a16:creationId xmlns:a16="http://schemas.microsoft.com/office/drawing/2014/main" id="{CEA60E90-4C64-4C29-A626-5F3DD2FF308A}"/>
              </a:ext>
            </a:extLst>
          </p:cNvPr>
          <p:cNvSpPr>
            <a:spLocks noGrp="1"/>
          </p:cNvSpPr>
          <p:nvPr>
            <p:ph idx="1"/>
          </p:nvPr>
        </p:nvSpPr>
        <p:spPr>
          <a:xfrm>
            <a:off x="677333" y="2160589"/>
            <a:ext cx="9563947" cy="3880773"/>
          </a:xfrm>
        </p:spPr>
        <p:txBody>
          <a:bodyPr/>
          <a:lstStyle/>
          <a:p>
            <a:pPr>
              <a:lnSpc>
                <a:spcPct val="150000"/>
              </a:lnSpc>
            </a:pPr>
            <a:r>
              <a:rPr lang="pt-BR" dirty="0"/>
              <a:t>A terceira parte </a:t>
            </a:r>
            <a:r>
              <a:rPr lang="pt-BR" dirty="0">
                <a:solidFill>
                  <a:schemeClr val="accent1">
                    <a:lumMod val="50000"/>
                  </a:schemeClr>
                </a:solidFill>
              </a:rPr>
              <a:t>do Investigações</a:t>
            </a:r>
            <a:r>
              <a:rPr lang="pt-BR" dirty="0"/>
              <a:t>: não apenas a exclusividade do método histórico é combatida, mas também é possível mostrar-se, no campo do adversário, a superioridade da própria abordagem exata. </a:t>
            </a:r>
          </a:p>
          <a:p>
            <a:pPr>
              <a:lnSpc>
                <a:spcPct val="150000"/>
              </a:lnSpc>
            </a:pPr>
            <a:r>
              <a:rPr lang="pt-BR" dirty="0"/>
              <a:t>Menger irá, então, criticar a explicação pragmática da origem das instituições, ou seja, a crença de que as instituições poderiam ser satisfatoriamente explicadas pela ação de um conjunto de legisladores, que, no passado, teriam reconhecido as vantagens e orquestrado a implementação dessas instituições. Em seu lugar, propõe uma “visão orgânica” da evolução das instituições, visão essa que alia teoria e história.</a:t>
            </a:r>
          </a:p>
        </p:txBody>
      </p:sp>
    </p:spTree>
    <p:extLst>
      <p:ext uri="{BB962C8B-B14F-4D97-AF65-F5344CB8AC3E}">
        <p14:creationId xmlns:p14="http://schemas.microsoft.com/office/powerpoint/2010/main" val="1028849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BFB196-1390-499D-B10A-C147323BB442}"/>
              </a:ext>
            </a:extLst>
          </p:cNvPr>
          <p:cNvSpPr>
            <a:spLocks noGrp="1"/>
          </p:cNvSpPr>
          <p:nvPr>
            <p:ph type="title"/>
          </p:nvPr>
        </p:nvSpPr>
        <p:spPr/>
        <p:txBody>
          <a:bodyPr/>
          <a:lstStyle/>
          <a:p>
            <a:r>
              <a:rPr lang="pt-BR" dirty="0"/>
              <a:t>Instituições espontâneas</a:t>
            </a:r>
          </a:p>
        </p:txBody>
      </p:sp>
      <p:sp>
        <p:nvSpPr>
          <p:cNvPr id="3" name="Espaço Reservado para Conteúdo 2">
            <a:extLst>
              <a:ext uri="{FF2B5EF4-FFF2-40B4-BE49-F238E27FC236}">
                <a16:creationId xmlns:a16="http://schemas.microsoft.com/office/drawing/2014/main" id="{BB4409F1-62F5-4C83-AE1D-AEA9D5F7AB3D}"/>
              </a:ext>
            </a:extLst>
          </p:cNvPr>
          <p:cNvSpPr>
            <a:spLocks noGrp="1"/>
          </p:cNvSpPr>
          <p:nvPr>
            <p:ph idx="1"/>
          </p:nvPr>
        </p:nvSpPr>
        <p:spPr>
          <a:xfrm>
            <a:off x="677333" y="1266092"/>
            <a:ext cx="9535811" cy="5591908"/>
          </a:xfrm>
        </p:spPr>
        <p:txBody>
          <a:bodyPr>
            <a:normAutofit/>
          </a:bodyPr>
          <a:lstStyle/>
          <a:p>
            <a:pPr>
              <a:lnSpc>
                <a:spcPct val="120000"/>
              </a:lnSpc>
            </a:pPr>
            <a:r>
              <a:rPr lang="pt-BR" dirty="0"/>
              <a:t>Menger acredita que as instituições sejam fruto de processos naturais, subprodutos não intencionais da ação individual, como no caso da formação das regras gramaticais e vocabulário de uma língua.</a:t>
            </a:r>
          </a:p>
          <a:p>
            <a:pPr>
              <a:lnSpc>
                <a:spcPct val="120000"/>
              </a:lnSpc>
            </a:pPr>
            <a:r>
              <a:rPr lang="pt-BR" dirty="0"/>
              <a:t>A teoria da evolução da moeda, do próprio Menger, é oferecida como exemplo: os sistemas monetários não foram implantados por governos diante do entendimento sobre as funções da moeda. Pelo contrário, algum bem mais líquido que os demais passou a ser cada vez mais usado como meio indireto de trocas, pois, isso permite que as trocas não sejam limitadas à dupla coincidência de desejos (eu tenho o que queres e vice-versa). Quanto mais os agentes racionais utilizarem um bem líquido como meio indireto de trocas, mais líquido o bem se torna, resultando na fixação daquele bem como moeda, sem que ninguém tenha planejado tal evento. </a:t>
            </a:r>
          </a:p>
          <a:p>
            <a:pPr>
              <a:lnSpc>
                <a:spcPct val="120000"/>
              </a:lnSpc>
            </a:pPr>
            <a:r>
              <a:rPr lang="pt-BR" dirty="0"/>
              <a:t>Essa explicação envolve a evolução de uma instituição – algo que a teoria econômica era acusada pela escola histórica de ignorar – a partir justamente da ação autointeressada de cada um. Esse tipo de explicação é contrastado por Menger com a falta de resultados advindos da volumosa literatura produzida por seus oponentes.</a:t>
            </a:r>
          </a:p>
        </p:txBody>
      </p:sp>
    </p:spTree>
    <p:extLst>
      <p:ext uri="{BB962C8B-B14F-4D97-AF65-F5344CB8AC3E}">
        <p14:creationId xmlns:p14="http://schemas.microsoft.com/office/powerpoint/2010/main" val="274220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5DE499-F3D9-4598-88E0-7BB3857AEA78}"/>
              </a:ext>
            </a:extLst>
          </p:cNvPr>
          <p:cNvSpPr>
            <a:spLocks noGrp="1"/>
          </p:cNvSpPr>
          <p:nvPr>
            <p:ph type="title"/>
          </p:nvPr>
        </p:nvSpPr>
        <p:spPr/>
        <p:txBody>
          <a:bodyPr/>
          <a:lstStyle/>
          <a:p>
            <a:r>
              <a:rPr lang="pt-BR" dirty="0"/>
              <a:t>Teses metodológicas desenvolvidas por autores ingleses e alemães</a:t>
            </a:r>
          </a:p>
        </p:txBody>
      </p:sp>
      <p:sp>
        <p:nvSpPr>
          <p:cNvPr id="3" name="Espaço Reservado para Conteúdo 2">
            <a:extLst>
              <a:ext uri="{FF2B5EF4-FFF2-40B4-BE49-F238E27FC236}">
                <a16:creationId xmlns:a16="http://schemas.microsoft.com/office/drawing/2014/main" id="{94E5DED4-9706-459C-9A1C-F811A550E721}"/>
              </a:ext>
            </a:extLst>
          </p:cNvPr>
          <p:cNvSpPr>
            <a:spLocks noGrp="1"/>
          </p:cNvSpPr>
          <p:nvPr>
            <p:ph idx="1"/>
          </p:nvPr>
        </p:nvSpPr>
        <p:spPr/>
        <p:txBody>
          <a:bodyPr/>
          <a:lstStyle/>
          <a:p>
            <a:r>
              <a:rPr lang="pt-BR" dirty="0"/>
              <a:t>Economistas clássicos ingleses desenvolviam teorias eminentemente dedutivas, abstratas e calcadas na ação individual.</a:t>
            </a:r>
          </a:p>
          <a:p>
            <a:r>
              <a:rPr lang="pt-BR" dirty="0"/>
              <a:t>Os autores da escola histórica alemã preferiam uma abordagem indutiva, histórica e centrada em nações. </a:t>
            </a:r>
          </a:p>
          <a:p>
            <a:r>
              <a:rPr lang="pt-BR" dirty="0"/>
              <a:t>As diferenças entre as duas tradições resultaram, no final do século XIX, em intensos debates a respeito do método considerado apropriado para a investigação econômica.</a:t>
            </a:r>
          </a:p>
        </p:txBody>
      </p:sp>
    </p:spTree>
    <p:extLst>
      <p:ext uri="{BB962C8B-B14F-4D97-AF65-F5344CB8AC3E}">
        <p14:creationId xmlns:p14="http://schemas.microsoft.com/office/powerpoint/2010/main" val="8074450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F03EF8-46ED-42FC-AE42-4A6E84F85897}"/>
              </a:ext>
            </a:extLst>
          </p:cNvPr>
          <p:cNvSpPr>
            <a:spLocks noGrp="1"/>
          </p:cNvSpPr>
          <p:nvPr>
            <p:ph type="title"/>
          </p:nvPr>
        </p:nvSpPr>
        <p:spPr/>
        <p:txBody>
          <a:bodyPr/>
          <a:lstStyle/>
          <a:p>
            <a:r>
              <a:rPr lang="pt-BR" dirty="0"/>
              <a:t>Contenda metodológica na Grã-Bretanha</a:t>
            </a:r>
          </a:p>
        </p:txBody>
      </p:sp>
      <p:sp>
        <p:nvSpPr>
          <p:cNvPr id="3" name="Espaço Reservado para Conteúdo 2">
            <a:extLst>
              <a:ext uri="{FF2B5EF4-FFF2-40B4-BE49-F238E27FC236}">
                <a16:creationId xmlns:a16="http://schemas.microsoft.com/office/drawing/2014/main" id="{DE54EECA-4F1F-4FA7-97F3-5A88DA40F0EF}"/>
              </a:ext>
            </a:extLst>
          </p:cNvPr>
          <p:cNvSpPr>
            <a:spLocks noGrp="1"/>
          </p:cNvSpPr>
          <p:nvPr>
            <p:ph idx="1"/>
          </p:nvPr>
        </p:nvSpPr>
        <p:spPr>
          <a:xfrm>
            <a:off x="677333" y="1575582"/>
            <a:ext cx="9634285" cy="5008098"/>
          </a:xfrm>
        </p:spPr>
        <p:txBody>
          <a:bodyPr>
            <a:normAutofit/>
          </a:bodyPr>
          <a:lstStyle/>
          <a:p>
            <a:pPr>
              <a:lnSpc>
                <a:spcPct val="150000"/>
              </a:lnSpc>
            </a:pPr>
            <a:r>
              <a:rPr lang="pt-BR" dirty="0"/>
              <a:t>A contenda metodológica entre os defensores do método da teoria econômica existente e os partidários da adoção do método histórico também ocorrera na Grã-Bretanha. </a:t>
            </a:r>
          </a:p>
          <a:p>
            <a:pPr>
              <a:lnSpc>
                <a:spcPct val="150000"/>
              </a:lnSpc>
            </a:pPr>
            <a:r>
              <a:rPr lang="pt-BR" dirty="0"/>
              <a:t>A postura metodológica clássica de Senior, Mill e Cairnes foi objeto de crítica de diversos autores, entre os quais se destaca Thomas Edward Cliffe Leslie (1826-1882), economista irlandês que, além de metodologia, teve seus trabalhos aplicados bastante elogiados pelo próprio Stuart Mill.</a:t>
            </a:r>
          </a:p>
          <a:p>
            <a:pPr>
              <a:lnSpc>
                <a:spcPct val="150000"/>
              </a:lnSpc>
            </a:pPr>
            <a:r>
              <a:rPr lang="pt-BR" dirty="0"/>
              <a:t>Seu artigo </a:t>
            </a:r>
            <a:r>
              <a:rPr lang="pt-BR" i="1" dirty="0"/>
              <a:t>Sobre o método filosófico da economia </a:t>
            </a:r>
            <a:r>
              <a:rPr lang="pt-BR" dirty="0"/>
              <a:t>foi um marco na Batalha dos Métodos inglesa e, por isso, voltaremos nossa atenção a ele. Cliffe Leslie inicia seu artigo caracterizando a economia clássica como uma ciência abstrata, </a:t>
            </a:r>
            <a:r>
              <a:rPr lang="pt-BR" i="1" dirty="0"/>
              <a:t>a priori </a:t>
            </a:r>
            <a:r>
              <a:rPr lang="pt-BR" dirty="0"/>
              <a:t>e dedutiva, que pretende investigar a natureza e a quantidade da riqueza, bem como a sua distribuição.</a:t>
            </a:r>
          </a:p>
          <a:p>
            <a:endParaRPr lang="pt-BR" dirty="0"/>
          </a:p>
        </p:txBody>
      </p:sp>
    </p:spTree>
    <p:extLst>
      <p:ext uri="{BB962C8B-B14F-4D97-AF65-F5344CB8AC3E}">
        <p14:creationId xmlns:p14="http://schemas.microsoft.com/office/powerpoint/2010/main" val="6547975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A4BF96-4724-4BA0-826E-EEBC8B8ED089}"/>
              </a:ext>
            </a:extLst>
          </p:cNvPr>
          <p:cNvSpPr>
            <a:spLocks noGrp="1"/>
          </p:cNvSpPr>
          <p:nvPr>
            <p:ph type="title"/>
          </p:nvPr>
        </p:nvSpPr>
        <p:spPr/>
        <p:txBody>
          <a:bodyPr/>
          <a:lstStyle/>
          <a:p>
            <a:r>
              <a:rPr lang="pt-BR" dirty="0"/>
              <a:t>Thomas Edward Cliffe Leslie</a:t>
            </a:r>
          </a:p>
        </p:txBody>
      </p:sp>
      <p:sp>
        <p:nvSpPr>
          <p:cNvPr id="3" name="Espaço Reservado para Conteúdo 2">
            <a:extLst>
              <a:ext uri="{FF2B5EF4-FFF2-40B4-BE49-F238E27FC236}">
                <a16:creationId xmlns:a16="http://schemas.microsoft.com/office/drawing/2014/main" id="{86E863FE-5044-42DB-A436-8990E486D544}"/>
              </a:ext>
            </a:extLst>
          </p:cNvPr>
          <p:cNvSpPr>
            <a:spLocks noGrp="1"/>
          </p:cNvSpPr>
          <p:nvPr>
            <p:ph idx="1"/>
          </p:nvPr>
        </p:nvSpPr>
        <p:spPr>
          <a:xfrm>
            <a:off x="677335" y="1631852"/>
            <a:ext cx="7650740" cy="4895557"/>
          </a:xfrm>
        </p:spPr>
        <p:txBody>
          <a:bodyPr>
            <a:normAutofit fontScale="92500" lnSpcReduction="20000"/>
          </a:bodyPr>
          <a:lstStyle/>
          <a:p>
            <a:pPr>
              <a:lnSpc>
                <a:spcPct val="150000"/>
              </a:lnSpc>
            </a:pPr>
            <a:r>
              <a:rPr lang="pt-BR" dirty="0"/>
              <a:t>O economista irlandês foi um dos críticos ingleses da ortodoxia ricardiana, rejeitando a doutrina do fundo de salários e apontando para a importância do estudo do comportamento do consumidor.</a:t>
            </a:r>
          </a:p>
          <a:p>
            <a:pPr>
              <a:lnSpc>
                <a:spcPct val="150000"/>
              </a:lnSpc>
            </a:pPr>
            <a:r>
              <a:rPr lang="pt-BR" dirty="0"/>
              <a:t>Nesse assunto, desenvolve uma teoria de preços e de salários embasada na história.  </a:t>
            </a:r>
          </a:p>
          <a:p>
            <a:pPr>
              <a:lnSpc>
                <a:spcPct val="150000"/>
              </a:lnSpc>
            </a:pPr>
            <a:r>
              <a:rPr lang="pt-BR" dirty="0"/>
              <a:t>Leslie também estuda os problemas agrários e a questão da distribuição de metais preciosos. </a:t>
            </a:r>
          </a:p>
          <a:p>
            <a:pPr>
              <a:lnSpc>
                <a:spcPct val="150000"/>
              </a:lnSpc>
            </a:pPr>
            <a:r>
              <a:rPr lang="pt-BR" dirty="0"/>
              <a:t>Foi influenciado pelas ideias do positivista francês Comte e dos alemães Roscher e Knies, da escola histórica. </a:t>
            </a:r>
          </a:p>
          <a:p>
            <a:pPr>
              <a:lnSpc>
                <a:spcPct val="150000"/>
              </a:lnSpc>
            </a:pPr>
            <a:r>
              <a:rPr lang="pt-BR" dirty="0"/>
              <a:t>Trata-se de um dos principais representantes da </a:t>
            </a:r>
            <a:r>
              <a:rPr lang="pt-BR" u="sng" dirty="0">
                <a:solidFill>
                  <a:schemeClr val="accent1">
                    <a:lumMod val="50000"/>
                  </a:schemeClr>
                </a:solidFill>
              </a:rPr>
              <a:t>escola histórica inglesa</a:t>
            </a:r>
            <a:r>
              <a:rPr lang="pt-BR" dirty="0"/>
              <a:t>, adotando posturas metodológicas similares àquelas desenvolvidas pela escola histórica alemã.</a:t>
            </a:r>
          </a:p>
        </p:txBody>
      </p:sp>
      <p:pic>
        <p:nvPicPr>
          <p:cNvPr id="4" name="Picture 231">
            <a:extLst>
              <a:ext uri="{FF2B5EF4-FFF2-40B4-BE49-F238E27FC236}">
                <a16:creationId xmlns:a16="http://schemas.microsoft.com/office/drawing/2014/main" id="{68FBE650-C875-44AD-8732-702A4EE54F8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440615" y="0"/>
            <a:ext cx="3751385" cy="4487594"/>
          </a:xfrm>
          <a:prstGeom prst="rect">
            <a:avLst/>
          </a:prstGeom>
          <a:solidFill>
            <a:schemeClr val="bg1">
              <a:lumMod val="75000"/>
              <a:lumOff val="0"/>
            </a:schemeClr>
          </a:solidFill>
        </p:spPr>
      </p:pic>
    </p:spTree>
    <p:extLst>
      <p:ext uri="{BB962C8B-B14F-4D97-AF65-F5344CB8AC3E}">
        <p14:creationId xmlns:p14="http://schemas.microsoft.com/office/powerpoint/2010/main" val="11826226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3CB42B0-5920-45D4-9D7E-7E0F5805C10C}"/>
              </a:ext>
            </a:extLst>
          </p:cNvPr>
          <p:cNvSpPr>
            <a:spLocks noGrp="1"/>
          </p:cNvSpPr>
          <p:nvPr>
            <p:ph type="title"/>
          </p:nvPr>
        </p:nvSpPr>
        <p:spPr>
          <a:xfrm>
            <a:off x="677334" y="609600"/>
            <a:ext cx="9409200" cy="1320800"/>
          </a:xfrm>
        </p:spPr>
        <p:txBody>
          <a:bodyPr/>
          <a:lstStyle/>
          <a:p>
            <a:r>
              <a:rPr lang="pt-BR" dirty="0"/>
              <a:t>A tarefa de elucidar o fenômeno da riqueza</a:t>
            </a:r>
          </a:p>
        </p:txBody>
      </p:sp>
      <p:sp>
        <p:nvSpPr>
          <p:cNvPr id="3" name="Espaço Reservado para Conteúdo 2">
            <a:extLst>
              <a:ext uri="{FF2B5EF4-FFF2-40B4-BE49-F238E27FC236}">
                <a16:creationId xmlns:a16="http://schemas.microsoft.com/office/drawing/2014/main" id="{F07233B4-738B-4B41-9176-038841B2E95F}"/>
              </a:ext>
            </a:extLst>
          </p:cNvPr>
          <p:cNvSpPr>
            <a:spLocks noGrp="1"/>
          </p:cNvSpPr>
          <p:nvPr>
            <p:ph idx="1"/>
          </p:nvPr>
        </p:nvSpPr>
        <p:spPr>
          <a:xfrm>
            <a:off x="677333" y="2160589"/>
            <a:ext cx="9409201" cy="4087811"/>
          </a:xfrm>
        </p:spPr>
        <p:txBody>
          <a:bodyPr/>
          <a:lstStyle/>
          <a:p>
            <a:pPr>
              <a:lnSpc>
                <a:spcPct val="150000"/>
              </a:lnSpc>
            </a:pPr>
            <a:r>
              <a:rPr lang="pt-BR" dirty="0"/>
              <a:t>Para ele, porém, tal teoria fracassa na tarefa de elucidar o fenômeno da riqueza. Pois, esta teoria não diz nada sobre a natureza dos bens que compõem a riqueza, além de ignorar os desejos dos consumidores. </a:t>
            </a:r>
          </a:p>
          <a:p>
            <a:pPr>
              <a:lnSpc>
                <a:spcPct val="150000"/>
              </a:lnSpc>
            </a:pPr>
            <a:r>
              <a:rPr lang="pt-BR" dirty="0"/>
              <a:t>Embora isso soe como uma crítica marginalista (e Leslie, de fato, seja apontado como pioneiro no que diz respeito ao conceito de soberania do consumidor, o modo como a demanda dirige a atividade produtiva), o que Cliffe Leslie tem em mente é algo bem distinto: o problema apenas poderia ser tratado por meio de uma investigação histórica e indutiva sobre a demanda ao longo dos diferentes estágios históricos das nações, para diferentes nações, classes sociais, sexos e indivíduos.</a:t>
            </a:r>
          </a:p>
        </p:txBody>
      </p:sp>
    </p:spTree>
    <p:extLst>
      <p:ext uri="{BB962C8B-B14F-4D97-AF65-F5344CB8AC3E}">
        <p14:creationId xmlns:p14="http://schemas.microsoft.com/office/powerpoint/2010/main" val="30871583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0378EF-8BB2-476F-B716-2769B3AC77B8}"/>
              </a:ext>
            </a:extLst>
          </p:cNvPr>
          <p:cNvSpPr>
            <a:spLocks noGrp="1"/>
          </p:cNvSpPr>
          <p:nvPr>
            <p:ph type="title"/>
          </p:nvPr>
        </p:nvSpPr>
        <p:spPr/>
        <p:txBody>
          <a:bodyPr/>
          <a:lstStyle/>
          <a:p>
            <a:r>
              <a:rPr lang="pt-BR" dirty="0"/>
              <a:t>Questões correlatas </a:t>
            </a:r>
          </a:p>
        </p:txBody>
      </p:sp>
      <p:sp>
        <p:nvSpPr>
          <p:cNvPr id="3" name="Espaço Reservado para Conteúdo 2">
            <a:extLst>
              <a:ext uri="{FF2B5EF4-FFF2-40B4-BE49-F238E27FC236}">
                <a16:creationId xmlns:a16="http://schemas.microsoft.com/office/drawing/2014/main" id="{B828D5E3-2D49-42E3-93D1-D7316A8C46F9}"/>
              </a:ext>
            </a:extLst>
          </p:cNvPr>
          <p:cNvSpPr>
            <a:spLocks noGrp="1"/>
          </p:cNvSpPr>
          <p:nvPr>
            <p:ph idx="1"/>
          </p:nvPr>
        </p:nvSpPr>
        <p:spPr>
          <a:xfrm>
            <a:off x="677334" y="1448973"/>
            <a:ext cx="9324795" cy="4670474"/>
          </a:xfrm>
        </p:spPr>
        <p:txBody>
          <a:bodyPr>
            <a:normAutofit/>
          </a:bodyPr>
          <a:lstStyle/>
          <a:p>
            <a:pPr>
              <a:lnSpc>
                <a:spcPct val="120000"/>
              </a:lnSpc>
            </a:pPr>
            <a:r>
              <a:rPr lang="pt-BR" dirty="0"/>
              <a:t>Em conexão ao estudo da riqueza, os problemas considerados relevantes para o autor seriam: quais são os tipos de riqueza? Quais são os modos de sua aquisição?  Que usos da riqueza são feitos em cada estado da sociedade e cada conjunto de instituições?  Adam Smith é apontado como exemplo de autor que utiliza o método correto, ao esboçar uma análise em termos dos diferentes estágios da civilização; caminho esse abandonado por Ricardo. Este último, para o autor, representa o desvio do caminho metodológico correto:</a:t>
            </a:r>
          </a:p>
          <a:p>
            <a:pPr marL="0" indent="0">
              <a:lnSpc>
                <a:spcPct val="120000"/>
              </a:lnSpc>
              <a:buNone/>
            </a:pPr>
            <a:r>
              <a:rPr lang="pt-BR" dirty="0">
                <a:solidFill>
                  <a:schemeClr val="accent1">
                    <a:lumMod val="50000"/>
                  </a:schemeClr>
                </a:solidFill>
              </a:rPr>
              <a:t>“Nem mesmo olhando exclusivamente ao lado puramente comercial da estrutura econômica inglesa; nem mesmo como uma mera análise de “negócio” ou “comércio”, no sentido mais estreito, a teoria abstrata que costumava se intitular a Ciência da Riqueza é capaz de se manter. Ela é, de fato, tão inaplicável ao estágio mais avançado do comércio quanto aquele estado primitivo da natureza do qual Ricardo chegou por um processo que merece um lugar de honra na história das falácias.” </a:t>
            </a:r>
          </a:p>
          <a:p>
            <a:endParaRPr lang="pt-BR" dirty="0"/>
          </a:p>
        </p:txBody>
      </p:sp>
    </p:spTree>
    <p:extLst>
      <p:ext uri="{BB962C8B-B14F-4D97-AF65-F5344CB8AC3E}">
        <p14:creationId xmlns:p14="http://schemas.microsoft.com/office/powerpoint/2010/main" val="34982085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B7380F-7D34-4E5D-B5C0-08137364BED7}"/>
              </a:ext>
            </a:extLst>
          </p:cNvPr>
          <p:cNvSpPr>
            <a:spLocks noGrp="1"/>
          </p:cNvSpPr>
          <p:nvPr>
            <p:ph type="title"/>
          </p:nvPr>
        </p:nvSpPr>
        <p:spPr/>
        <p:txBody>
          <a:bodyPr/>
          <a:lstStyle/>
          <a:p>
            <a:r>
              <a:rPr lang="pt-BR" dirty="0"/>
              <a:t>O problema da distribuição / categorias analíticas coletivas </a:t>
            </a:r>
          </a:p>
        </p:txBody>
      </p:sp>
      <p:sp>
        <p:nvSpPr>
          <p:cNvPr id="3" name="Espaço Reservado para Conteúdo 2">
            <a:extLst>
              <a:ext uri="{FF2B5EF4-FFF2-40B4-BE49-F238E27FC236}">
                <a16:creationId xmlns:a16="http://schemas.microsoft.com/office/drawing/2014/main" id="{D013D5FD-C60A-4D27-85F8-12396E20AF56}"/>
              </a:ext>
            </a:extLst>
          </p:cNvPr>
          <p:cNvSpPr>
            <a:spLocks noGrp="1"/>
          </p:cNvSpPr>
          <p:nvPr>
            <p:ph idx="1"/>
          </p:nvPr>
        </p:nvSpPr>
        <p:spPr>
          <a:xfrm>
            <a:off x="832079" y="1659989"/>
            <a:ext cx="8596668" cy="5043268"/>
          </a:xfrm>
        </p:spPr>
        <p:txBody>
          <a:bodyPr>
            <a:normAutofit/>
          </a:bodyPr>
          <a:lstStyle/>
          <a:p>
            <a:pPr>
              <a:lnSpc>
                <a:spcPct val="130000"/>
              </a:lnSpc>
            </a:pPr>
            <a:r>
              <a:rPr lang="pt-BR" dirty="0"/>
              <a:t>Para Cliffe Leslie, tampouco o problema da distribuição obteve tratamento satisfatório: fatores como a partilha da terra ao longo da história, os costumes familiares, as religiões e as atitudes em relação aos dois sexos teriam mais influências sobre a distribuição de renda do que os fatores expostos por uma teoria sobre trocas.</a:t>
            </a:r>
          </a:p>
          <a:p>
            <a:pPr>
              <a:lnSpc>
                <a:spcPct val="130000"/>
              </a:lnSpc>
            </a:pPr>
            <a:r>
              <a:rPr lang="pt-BR" dirty="0"/>
              <a:t>Seguindo a tradição alemã, Cliffe Leslie prefere categorias analíticas coletivas no lugar do individualismo metodológico:</a:t>
            </a:r>
          </a:p>
          <a:p>
            <a:pPr marL="0" indent="0">
              <a:lnSpc>
                <a:spcPct val="130000"/>
              </a:lnSpc>
              <a:buNone/>
            </a:pPr>
            <a:r>
              <a:rPr lang="pt-BR" dirty="0">
                <a:solidFill>
                  <a:schemeClr val="accent1">
                    <a:lumMod val="50000"/>
                  </a:schemeClr>
                </a:solidFill>
              </a:rPr>
              <a:t>“O germe a partir do qual a economia de cada nação evolui não é o indivíduo, muito menos a mera personificação de uma abstração, mas a comunidade primitiva, uma comunidade una em sangue, propriedade, pensamento, responsabilidade moral e estilo de vida; e na qual os interesses individuais em si e os desejos e propósitos de cada homem e mulher da nação foram moldados, e recebido sua direção e forma, a partir da história daquela comunidade.” </a:t>
            </a:r>
          </a:p>
          <a:p>
            <a:endParaRPr lang="pt-BR" dirty="0"/>
          </a:p>
        </p:txBody>
      </p:sp>
    </p:spTree>
    <p:extLst>
      <p:ext uri="{BB962C8B-B14F-4D97-AF65-F5344CB8AC3E}">
        <p14:creationId xmlns:p14="http://schemas.microsoft.com/office/powerpoint/2010/main" val="2542265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61656F-6E96-42A1-A760-0FCE5501EBD6}"/>
              </a:ext>
            </a:extLst>
          </p:cNvPr>
          <p:cNvSpPr>
            <a:spLocks noGrp="1"/>
          </p:cNvSpPr>
          <p:nvPr>
            <p:ph type="title"/>
          </p:nvPr>
        </p:nvSpPr>
        <p:spPr/>
        <p:txBody>
          <a:bodyPr/>
          <a:lstStyle/>
          <a:p>
            <a:r>
              <a:rPr lang="pt-BR" dirty="0"/>
              <a:t>Método indutivo e histórico</a:t>
            </a:r>
          </a:p>
        </p:txBody>
      </p:sp>
      <p:sp>
        <p:nvSpPr>
          <p:cNvPr id="3" name="Espaço Reservado para Conteúdo 2">
            <a:extLst>
              <a:ext uri="{FF2B5EF4-FFF2-40B4-BE49-F238E27FC236}">
                <a16:creationId xmlns:a16="http://schemas.microsoft.com/office/drawing/2014/main" id="{D477495E-8CE2-46A2-83DA-6B25C0DF8CB5}"/>
              </a:ext>
            </a:extLst>
          </p:cNvPr>
          <p:cNvSpPr>
            <a:spLocks noGrp="1"/>
          </p:cNvSpPr>
          <p:nvPr>
            <p:ph idx="1"/>
          </p:nvPr>
        </p:nvSpPr>
        <p:spPr>
          <a:xfrm>
            <a:off x="677333" y="2160589"/>
            <a:ext cx="9409201" cy="3880773"/>
          </a:xfrm>
        </p:spPr>
        <p:txBody>
          <a:bodyPr/>
          <a:lstStyle/>
          <a:p>
            <a:pPr>
              <a:lnSpc>
                <a:spcPct val="150000"/>
              </a:lnSpc>
            </a:pPr>
            <a:r>
              <a:rPr lang="pt-BR" dirty="0"/>
              <a:t>Cliffe Leslie afirma que o método abstrato a priori perdera sua credibilidade na Alemanha e estava sendo atacado em França e Inglaterra.</a:t>
            </a:r>
          </a:p>
          <a:p>
            <a:pPr>
              <a:lnSpc>
                <a:spcPct val="150000"/>
              </a:lnSpc>
            </a:pPr>
            <a:r>
              <a:rPr lang="pt-BR" dirty="0"/>
              <a:t> Elogiando o programa proposto por Augusto Comte, o autor exorta os economistas a adotar o método indutivo e histórico, sob o risco de a profissão de economista tornar-se obsoleta a partir do desenvolvimento da sociologia, disciplina que, por desenho, deve servir como alternativa ao inapropriado método dedutivo </a:t>
            </a:r>
            <a:r>
              <a:rPr lang="pt-BR" i="1" dirty="0"/>
              <a:t>a priori </a:t>
            </a:r>
            <a:r>
              <a:rPr lang="pt-BR" dirty="0"/>
              <a:t>da economia clássica.</a:t>
            </a:r>
          </a:p>
        </p:txBody>
      </p:sp>
    </p:spTree>
    <p:extLst>
      <p:ext uri="{BB962C8B-B14F-4D97-AF65-F5344CB8AC3E}">
        <p14:creationId xmlns:p14="http://schemas.microsoft.com/office/powerpoint/2010/main" val="8228060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866883-C481-4CE3-9672-05E62130E384}"/>
              </a:ext>
            </a:extLst>
          </p:cNvPr>
          <p:cNvSpPr>
            <a:spLocks noGrp="1"/>
          </p:cNvSpPr>
          <p:nvPr>
            <p:ph type="title"/>
          </p:nvPr>
        </p:nvSpPr>
        <p:spPr>
          <a:xfrm>
            <a:off x="677334" y="257908"/>
            <a:ext cx="8987171" cy="1320800"/>
          </a:xfrm>
        </p:spPr>
        <p:txBody>
          <a:bodyPr>
            <a:normAutofit fontScale="90000"/>
          </a:bodyPr>
          <a:lstStyle/>
          <a:p>
            <a:r>
              <a:rPr lang="pt-BR" dirty="0"/>
              <a:t>Institucionalismo americano: Thorstein Veblen, John Commons e Wesley C. Mitchell</a:t>
            </a:r>
          </a:p>
        </p:txBody>
      </p:sp>
      <p:sp>
        <p:nvSpPr>
          <p:cNvPr id="3" name="Espaço Reservado para Conteúdo 2">
            <a:extLst>
              <a:ext uri="{FF2B5EF4-FFF2-40B4-BE49-F238E27FC236}">
                <a16:creationId xmlns:a16="http://schemas.microsoft.com/office/drawing/2014/main" id="{A4237047-BD32-4B20-A8D9-A60468AC5F2B}"/>
              </a:ext>
            </a:extLst>
          </p:cNvPr>
          <p:cNvSpPr>
            <a:spLocks noGrp="1"/>
          </p:cNvSpPr>
          <p:nvPr>
            <p:ph idx="1"/>
          </p:nvPr>
        </p:nvSpPr>
        <p:spPr>
          <a:xfrm>
            <a:off x="677334" y="1800665"/>
            <a:ext cx="9732758" cy="5057335"/>
          </a:xfrm>
        </p:spPr>
        <p:txBody>
          <a:bodyPr>
            <a:normAutofit lnSpcReduction="10000"/>
          </a:bodyPr>
          <a:lstStyle/>
          <a:p>
            <a:r>
              <a:rPr lang="pt-BR" dirty="0"/>
              <a:t>Nos Estados Unidos, paralelamente ao trabalho dos economistas que ajudaram a construir a teoria neoclássica, como Irving Fisher e John Bates Clark, tomou corpo um movimento institucionalista hostil à teoria ortodoxa, liderado por um aluno de Clark, </a:t>
            </a:r>
            <a:r>
              <a:rPr lang="pt-BR" dirty="0">
                <a:solidFill>
                  <a:schemeClr val="accent1">
                    <a:lumMod val="50000"/>
                  </a:schemeClr>
                </a:solidFill>
              </a:rPr>
              <a:t>Thorstein Veblen.</a:t>
            </a:r>
          </a:p>
          <a:p>
            <a:r>
              <a:rPr lang="pt-BR" dirty="0"/>
              <a:t>Estudante de pós-graduação em Yale, Veblen lecionou em diversas universidades de prestígio, como a Universidade de Chicago, na qual se tornou editor do </a:t>
            </a:r>
            <a:r>
              <a:rPr lang="pt-BR" i="1" dirty="0"/>
              <a:t>Journal of </a:t>
            </a:r>
            <a:r>
              <a:rPr lang="pt-BR" i="1" dirty="0" err="1"/>
              <a:t>Political</a:t>
            </a:r>
            <a:r>
              <a:rPr lang="pt-BR" i="1" dirty="0"/>
              <a:t> </a:t>
            </a:r>
            <a:r>
              <a:rPr lang="pt-BR" i="1" dirty="0" err="1"/>
              <a:t>Economy</a:t>
            </a:r>
            <a:r>
              <a:rPr lang="pt-BR" i="1" dirty="0"/>
              <a:t> </a:t>
            </a:r>
            <a:r>
              <a:rPr lang="pt-BR" dirty="0"/>
              <a:t>e nas universidades de Stanford e Missouri, além de ajudar a fundar a New </a:t>
            </a:r>
            <a:r>
              <a:rPr lang="pt-BR" dirty="0" err="1"/>
              <a:t>School</a:t>
            </a:r>
            <a:r>
              <a:rPr lang="pt-BR" dirty="0"/>
              <a:t> em Nova York. </a:t>
            </a:r>
          </a:p>
          <a:p>
            <a:r>
              <a:rPr lang="pt-BR" dirty="0"/>
              <a:t>Sua influência se fez sentir na obra de diversos economistas, como </a:t>
            </a:r>
            <a:r>
              <a:rPr lang="pt-BR" dirty="0">
                <a:solidFill>
                  <a:schemeClr val="accent1">
                    <a:lumMod val="50000"/>
                  </a:schemeClr>
                </a:solidFill>
              </a:rPr>
              <a:t>John Commons</a:t>
            </a:r>
            <a:r>
              <a:rPr lang="pt-BR" dirty="0"/>
              <a:t>, que estudou a lógica da ação coletiva no Estado e nas organizações, sugerindo reformas na legislação trabalhista de seu país. Outro institucionalista de renome foi </a:t>
            </a:r>
            <a:r>
              <a:rPr lang="pt-BR" dirty="0">
                <a:solidFill>
                  <a:schemeClr val="accent1">
                    <a:lumMod val="50000"/>
                  </a:schemeClr>
                </a:solidFill>
              </a:rPr>
              <a:t>Wesley C. Mitchell</a:t>
            </a:r>
            <a:r>
              <a:rPr lang="pt-BR" dirty="0"/>
              <a:t>, que aplicou os preceitos metodológicos empiristas ao estudo dos ciclos econômicos. </a:t>
            </a:r>
          </a:p>
          <a:p>
            <a:r>
              <a:rPr lang="pt-BR" dirty="0"/>
              <a:t>Em vez de buscar corroborar uma explicação teórica prévia para as crises, Mitchell reuniu rica coleção de estatísticas, a partir da qual esperava discernir regularidades cíclicas. O institucionalismo </a:t>
            </a:r>
            <a:r>
              <a:rPr lang="pt-BR" dirty="0" err="1"/>
              <a:t>vebleriano</a:t>
            </a:r>
            <a:r>
              <a:rPr lang="pt-BR" dirty="0"/>
              <a:t> ainda influenciaria, mais tarde, </a:t>
            </a:r>
            <a:r>
              <a:rPr lang="pt-BR" dirty="0">
                <a:solidFill>
                  <a:schemeClr val="accent1">
                    <a:lumMod val="50000"/>
                  </a:schemeClr>
                </a:solidFill>
              </a:rPr>
              <a:t>John Kenneth Galbraith</a:t>
            </a:r>
            <a:r>
              <a:rPr lang="pt-BR" dirty="0"/>
              <a:t> e, mais recentemente, inspira uma das vertentes da economia evolucionária.</a:t>
            </a:r>
          </a:p>
        </p:txBody>
      </p:sp>
    </p:spTree>
    <p:extLst>
      <p:ext uri="{BB962C8B-B14F-4D97-AF65-F5344CB8AC3E}">
        <p14:creationId xmlns:p14="http://schemas.microsoft.com/office/powerpoint/2010/main" val="1489204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2EF92F-2C03-412B-820E-42124337AB47}"/>
              </a:ext>
            </a:extLst>
          </p:cNvPr>
          <p:cNvSpPr>
            <a:spLocks noGrp="1"/>
          </p:cNvSpPr>
          <p:nvPr>
            <p:ph type="title"/>
          </p:nvPr>
        </p:nvSpPr>
        <p:spPr/>
        <p:txBody>
          <a:bodyPr/>
          <a:lstStyle/>
          <a:p>
            <a:r>
              <a:rPr lang="pt-BR" dirty="0"/>
              <a:t>Thorstein Veblen (1857-1929) </a:t>
            </a:r>
          </a:p>
        </p:txBody>
      </p:sp>
      <p:sp>
        <p:nvSpPr>
          <p:cNvPr id="3" name="Espaço Reservado para Conteúdo 2">
            <a:extLst>
              <a:ext uri="{FF2B5EF4-FFF2-40B4-BE49-F238E27FC236}">
                <a16:creationId xmlns:a16="http://schemas.microsoft.com/office/drawing/2014/main" id="{AAAE5C9A-6D9A-4F50-BB60-4061F7FDE3FF}"/>
              </a:ext>
            </a:extLst>
          </p:cNvPr>
          <p:cNvSpPr>
            <a:spLocks noGrp="1"/>
          </p:cNvSpPr>
          <p:nvPr>
            <p:ph idx="1"/>
          </p:nvPr>
        </p:nvSpPr>
        <p:spPr>
          <a:xfrm>
            <a:off x="677333" y="2160589"/>
            <a:ext cx="7692943" cy="3880773"/>
          </a:xfrm>
        </p:spPr>
        <p:txBody>
          <a:bodyPr>
            <a:normAutofit fontScale="92500"/>
          </a:bodyPr>
          <a:lstStyle/>
          <a:p>
            <a:pPr>
              <a:lnSpc>
                <a:spcPct val="150000"/>
              </a:lnSpc>
            </a:pPr>
            <a:r>
              <a:rPr lang="pt-BR" dirty="0"/>
              <a:t>Veblen foi a figura central da escola institucionalista americana, lecionando em diversas universidades de renome.</a:t>
            </a:r>
          </a:p>
          <a:p>
            <a:pPr>
              <a:lnSpc>
                <a:spcPct val="150000"/>
              </a:lnSpc>
            </a:pPr>
            <a:r>
              <a:rPr lang="pt-BR" dirty="0"/>
              <a:t>Seus trabalhos revelam diferentes influências, do pragmatismo de Dewey ao evolucionismo de Spencer e Darwin. </a:t>
            </a:r>
          </a:p>
          <a:p>
            <a:pPr>
              <a:lnSpc>
                <a:spcPct val="150000"/>
              </a:lnSpc>
            </a:pPr>
            <a:r>
              <a:rPr lang="pt-BR" dirty="0"/>
              <a:t>Sua visão de socialismo, segundo a qual o racionalismo dos engenheiros substitui o parasitismo da classe ociosa dos homens de negócio, requeria, como instrumento de análise, uma teoria econômica que metodologicamente fosse menos centrada na noção de equilíbrio estático e mais preocupada com a evolução dos costumes e das instituições.</a:t>
            </a:r>
          </a:p>
        </p:txBody>
      </p:sp>
      <p:pic>
        <p:nvPicPr>
          <p:cNvPr id="4" name="Picture 6">
            <a:extLst>
              <a:ext uri="{FF2B5EF4-FFF2-40B4-BE49-F238E27FC236}">
                <a16:creationId xmlns:a16="http://schemas.microsoft.com/office/drawing/2014/main" id="{985EC4D0-95BF-451A-B9DA-23A6D524BB4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581293" y="0"/>
            <a:ext cx="3610708" cy="47548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2033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3A829E-01A6-494B-B287-405F6F276874}"/>
              </a:ext>
            </a:extLst>
          </p:cNvPr>
          <p:cNvSpPr>
            <a:spLocks noGrp="1"/>
          </p:cNvSpPr>
          <p:nvPr>
            <p:ph type="title"/>
          </p:nvPr>
        </p:nvSpPr>
        <p:spPr/>
        <p:txBody>
          <a:bodyPr/>
          <a:lstStyle/>
          <a:p>
            <a:r>
              <a:rPr lang="pt-BR" i="1" dirty="0"/>
              <a:t>Teoria da classe ociosa</a:t>
            </a:r>
          </a:p>
        </p:txBody>
      </p:sp>
      <p:sp>
        <p:nvSpPr>
          <p:cNvPr id="3" name="Espaço Reservado para Conteúdo 2">
            <a:extLst>
              <a:ext uri="{FF2B5EF4-FFF2-40B4-BE49-F238E27FC236}">
                <a16:creationId xmlns:a16="http://schemas.microsoft.com/office/drawing/2014/main" id="{9C4659DC-30DE-4A57-A797-577EADA5DB39}"/>
              </a:ext>
            </a:extLst>
          </p:cNvPr>
          <p:cNvSpPr>
            <a:spLocks noGrp="1"/>
          </p:cNvSpPr>
          <p:nvPr>
            <p:ph idx="1"/>
          </p:nvPr>
        </p:nvSpPr>
        <p:spPr>
          <a:xfrm>
            <a:off x="677333" y="2160589"/>
            <a:ext cx="9592081" cy="3880773"/>
          </a:xfrm>
        </p:spPr>
        <p:txBody>
          <a:bodyPr/>
          <a:lstStyle/>
          <a:p>
            <a:pPr>
              <a:lnSpc>
                <a:spcPct val="150000"/>
              </a:lnSpc>
            </a:pPr>
            <a:r>
              <a:rPr lang="pt-BR" dirty="0"/>
              <a:t>O líder do institucionalismo americano, em sua </a:t>
            </a:r>
            <a:r>
              <a:rPr lang="pt-BR" i="1" dirty="0"/>
              <a:t>Teoria da classe ociosa</a:t>
            </a:r>
            <a:r>
              <a:rPr lang="pt-BR" dirty="0"/>
              <a:t>, baseou sua análise não na lógica de indivíduos maximizadores, como na teoria convencional, mas na evolução histórica das instituições. As instituições, </a:t>
            </a:r>
            <a:r>
              <a:rPr lang="pt-BR" dirty="0">
                <a:solidFill>
                  <a:schemeClr val="accent1">
                    <a:lumMod val="50000"/>
                  </a:schemeClr>
                </a:solidFill>
              </a:rPr>
              <a:t>“hábitos de pensamento em geral”</a:t>
            </a:r>
            <a:r>
              <a:rPr lang="pt-BR" dirty="0"/>
              <a:t> e as instituições econômicas em particular, </a:t>
            </a:r>
            <a:r>
              <a:rPr lang="pt-BR" dirty="0">
                <a:solidFill>
                  <a:schemeClr val="accent1">
                    <a:lumMod val="50000"/>
                  </a:schemeClr>
                </a:solidFill>
              </a:rPr>
              <a:t>“métodos habituais de lidar com o processo vital da comunidade em contato com o ambiente material no qual vive”</a:t>
            </a:r>
            <a:r>
              <a:rPr lang="pt-BR" dirty="0"/>
              <a:t>, evoluem e moldam o comportamento individual. </a:t>
            </a:r>
          </a:p>
          <a:p>
            <a:pPr>
              <a:lnSpc>
                <a:spcPct val="150000"/>
              </a:lnSpc>
            </a:pPr>
            <a:r>
              <a:rPr lang="pt-BR" dirty="0"/>
              <a:t>A humanidade passa por culturas selvagens, bárbaras, artesanais e marcadas por processos mecânicos.</a:t>
            </a:r>
          </a:p>
        </p:txBody>
      </p:sp>
    </p:spTree>
    <p:extLst>
      <p:ext uri="{BB962C8B-B14F-4D97-AF65-F5344CB8AC3E}">
        <p14:creationId xmlns:p14="http://schemas.microsoft.com/office/powerpoint/2010/main" val="20573147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767191-4220-43D1-A2E5-E587348BACB4}"/>
              </a:ext>
            </a:extLst>
          </p:cNvPr>
          <p:cNvSpPr>
            <a:spLocks noGrp="1"/>
          </p:cNvSpPr>
          <p:nvPr>
            <p:ph type="title"/>
          </p:nvPr>
        </p:nvSpPr>
        <p:spPr/>
        <p:txBody>
          <a:bodyPr/>
          <a:lstStyle/>
          <a:p>
            <a:r>
              <a:rPr lang="pt-BR" dirty="0"/>
              <a:t>Atividade produtiva X atividade predadora da riqueza</a:t>
            </a:r>
          </a:p>
        </p:txBody>
      </p:sp>
      <p:sp>
        <p:nvSpPr>
          <p:cNvPr id="3" name="Espaço Reservado para Conteúdo 2">
            <a:extLst>
              <a:ext uri="{FF2B5EF4-FFF2-40B4-BE49-F238E27FC236}">
                <a16:creationId xmlns:a16="http://schemas.microsoft.com/office/drawing/2014/main" id="{B0464A41-6E36-4436-ADE1-EF6CBB97DA71}"/>
              </a:ext>
            </a:extLst>
          </p:cNvPr>
          <p:cNvSpPr>
            <a:spLocks noGrp="1"/>
          </p:cNvSpPr>
          <p:nvPr>
            <p:ph idx="1"/>
          </p:nvPr>
        </p:nvSpPr>
        <p:spPr>
          <a:xfrm>
            <a:off x="677333" y="2160589"/>
            <a:ext cx="9155983" cy="3880773"/>
          </a:xfrm>
        </p:spPr>
        <p:txBody>
          <a:bodyPr/>
          <a:lstStyle/>
          <a:p>
            <a:pPr>
              <a:lnSpc>
                <a:spcPct val="130000"/>
              </a:lnSpc>
            </a:pPr>
            <a:r>
              <a:rPr lang="pt-BR" dirty="0"/>
              <a:t>A natureza humana, nesses ambientes, manifesta-se no conflito entre a atividade produtiva e a atividade predadora da riqueza. </a:t>
            </a:r>
          </a:p>
          <a:p>
            <a:pPr>
              <a:lnSpc>
                <a:spcPct val="130000"/>
              </a:lnSpc>
            </a:pPr>
            <a:r>
              <a:rPr lang="pt-BR" dirty="0"/>
              <a:t>Nesse último estágio, as instituições cerimoniais das classes ociosas são disfuncionais, sabotando a atividade produtiva. Mas o conflito entre produção material e instituições disfuncionais não leva, como em Marx, necessariamente a uma revolução. </a:t>
            </a:r>
          </a:p>
          <a:p>
            <a:pPr>
              <a:lnSpc>
                <a:spcPct val="130000"/>
              </a:lnSpc>
            </a:pPr>
            <a:r>
              <a:rPr lang="pt-BR" dirty="0"/>
              <a:t>A mudança evolutiva em direção ao socialismo é indeterminista: caso ocorra, dependerá, entre outros fatores, da liderança dos membros da classe de técnicos e de engenheiros contra os “capitães da indústria” que sabotam a maximização da produção em favor da maximização de seus retornos financeiros.</a:t>
            </a:r>
          </a:p>
        </p:txBody>
      </p:sp>
    </p:spTree>
    <p:extLst>
      <p:ext uri="{BB962C8B-B14F-4D97-AF65-F5344CB8AC3E}">
        <p14:creationId xmlns:p14="http://schemas.microsoft.com/office/powerpoint/2010/main" val="733254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6454CB-8818-4C17-BA62-C88DB649335A}"/>
              </a:ext>
            </a:extLst>
          </p:cNvPr>
          <p:cNvSpPr>
            <a:spLocks noGrp="1"/>
          </p:cNvSpPr>
          <p:nvPr>
            <p:ph type="title"/>
          </p:nvPr>
        </p:nvSpPr>
        <p:spPr/>
        <p:txBody>
          <a:bodyPr/>
          <a:lstStyle/>
          <a:p>
            <a:r>
              <a:rPr lang="pt-BR" dirty="0"/>
              <a:t>Três batalhas nessa guerra metodológica</a:t>
            </a:r>
          </a:p>
        </p:txBody>
      </p:sp>
      <p:sp>
        <p:nvSpPr>
          <p:cNvPr id="3" name="Espaço Reservado para Conteúdo 2">
            <a:extLst>
              <a:ext uri="{FF2B5EF4-FFF2-40B4-BE49-F238E27FC236}">
                <a16:creationId xmlns:a16="http://schemas.microsoft.com/office/drawing/2014/main" id="{94E0EDEB-7718-4E9F-8293-20F593E10B42}"/>
              </a:ext>
            </a:extLst>
          </p:cNvPr>
          <p:cNvSpPr>
            <a:spLocks noGrp="1"/>
          </p:cNvSpPr>
          <p:nvPr>
            <p:ph idx="1"/>
          </p:nvPr>
        </p:nvSpPr>
        <p:spPr>
          <a:xfrm>
            <a:off x="677333" y="2160589"/>
            <a:ext cx="9324795" cy="3880773"/>
          </a:xfrm>
        </p:spPr>
        <p:txBody>
          <a:bodyPr>
            <a:normAutofit/>
          </a:bodyPr>
          <a:lstStyle/>
          <a:p>
            <a:pPr>
              <a:lnSpc>
                <a:spcPct val="150000"/>
              </a:lnSpc>
            </a:pPr>
            <a:r>
              <a:rPr lang="pt-BR" dirty="0"/>
              <a:t>1) A primeira, </a:t>
            </a:r>
            <a:r>
              <a:rPr lang="pt-BR" i="1" dirty="0"/>
              <a:t>Methodenstreit</a:t>
            </a:r>
            <a:r>
              <a:rPr lang="pt-BR" dirty="0"/>
              <a:t>, opunha Carl Menger a Gustav Schmoller.</a:t>
            </a:r>
          </a:p>
          <a:p>
            <a:pPr>
              <a:lnSpc>
                <a:spcPct val="150000"/>
              </a:lnSpc>
            </a:pPr>
            <a:r>
              <a:rPr lang="pt-BR" dirty="0"/>
              <a:t>2) Opunha a escola clássica a um conjunto de críticos ingleses, como John Ingram e Thomas Edward Cliffe Leslie. Deste confronto, surgiu um tratado metodológico escrito pelo pai de Keynes, que procurou oferecer uma síntese conciliatória entre a vertente histórica e a tradição metodológica de Stuart Mill e Cairnes. </a:t>
            </a:r>
          </a:p>
          <a:p>
            <a:pPr>
              <a:lnSpc>
                <a:spcPct val="150000"/>
              </a:lnSpc>
            </a:pPr>
            <a:r>
              <a:rPr lang="pt-BR" dirty="0"/>
              <a:t>3) A terceira foi travada no front norte-americano, com os ataques à teoria marginalista perpetrados por Veblen, líder da escola institucionalista de economia. </a:t>
            </a:r>
          </a:p>
        </p:txBody>
      </p:sp>
    </p:spTree>
    <p:extLst>
      <p:ext uri="{BB962C8B-B14F-4D97-AF65-F5344CB8AC3E}">
        <p14:creationId xmlns:p14="http://schemas.microsoft.com/office/powerpoint/2010/main" val="13392033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CDD4A9-E8CA-4589-8E09-C5EE8CD9A5A5}"/>
              </a:ext>
            </a:extLst>
          </p:cNvPr>
          <p:cNvSpPr>
            <a:spLocks noGrp="1"/>
          </p:cNvSpPr>
          <p:nvPr>
            <p:ph type="title"/>
          </p:nvPr>
        </p:nvSpPr>
        <p:spPr/>
        <p:txBody>
          <a:bodyPr/>
          <a:lstStyle/>
          <a:p>
            <a:r>
              <a:rPr lang="pt-BR" dirty="0"/>
              <a:t>Oposição a clássicos e marginalistas</a:t>
            </a:r>
          </a:p>
        </p:txBody>
      </p:sp>
      <p:sp>
        <p:nvSpPr>
          <p:cNvPr id="3" name="Espaço Reservado para Conteúdo 2">
            <a:extLst>
              <a:ext uri="{FF2B5EF4-FFF2-40B4-BE49-F238E27FC236}">
                <a16:creationId xmlns:a16="http://schemas.microsoft.com/office/drawing/2014/main" id="{F01BF754-852A-4CEC-80CB-F77D1E4D9665}"/>
              </a:ext>
            </a:extLst>
          </p:cNvPr>
          <p:cNvSpPr>
            <a:spLocks noGrp="1"/>
          </p:cNvSpPr>
          <p:nvPr>
            <p:ph idx="1"/>
          </p:nvPr>
        </p:nvSpPr>
        <p:spPr>
          <a:xfrm>
            <a:off x="677334" y="1674055"/>
            <a:ext cx="9578014" cy="4367307"/>
          </a:xfrm>
        </p:spPr>
        <p:txBody>
          <a:bodyPr/>
          <a:lstStyle/>
          <a:p>
            <a:r>
              <a:rPr lang="pt-BR" dirty="0"/>
              <a:t>O tipo de abordagem utilizada por Veblen o levou a se opor aos pressupostos esposados pelos economistas clássicos e marginalistas, de maneira análoga às criticas feitas por economistas das escolas históricas alemã e inglesa. </a:t>
            </a:r>
          </a:p>
          <a:p>
            <a:r>
              <a:rPr lang="pt-BR" dirty="0"/>
              <a:t>O artigo metodológico mais conhecido de Veblen, publicado em 1898, ostenta o título </a:t>
            </a:r>
            <a:r>
              <a:rPr lang="pt-BR" i="1" dirty="0"/>
              <a:t>Por que a economia não é uma ciência evolucionária? </a:t>
            </a:r>
            <a:r>
              <a:rPr lang="pt-BR" dirty="0"/>
              <a:t>Nesse trabalho, Veblen afirma que a teoria econômica </a:t>
            </a:r>
            <a:r>
              <a:rPr lang="pt-BR" u="sng" dirty="0"/>
              <a:t>clássica</a:t>
            </a:r>
            <a:r>
              <a:rPr lang="pt-BR" dirty="0"/>
              <a:t> seria eminentemente </a:t>
            </a:r>
            <a:r>
              <a:rPr lang="pt-BR" dirty="0">
                <a:solidFill>
                  <a:schemeClr val="accent1">
                    <a:lumMod val="50000"/>
                  </a:schemeClr>
                </a:solidFill>
              </a:rPr>
              <a:t>taxonômica</a:t>
            </a:r>
            <a:r>
              <a:rPr lang="pt-BR" dirty="0"/>
              <a:t>; isto é, preocupada apenas com classificações do que já existe, ignorando mudanças e causas de distúrbios, deixando assim de lado o objetivo mais interessante de explicar a transformação da sociedade:</a:t>
            </a:r>
          </a:p>
          <a:p>
            <a:pPr marL="0" indent="0">
              <a:buNone/>
            </a:pPr>
            <a:r>
              <a:rPr lang="pt-BR" dirty="0">
                <a:solidFill>
                  <a:schemeClr val="accent1">
                    <a:lumMod val="50000"/>
                  </a:schemeClr>
                </a:solidFill>
              </a:rPr>
              <a:t>“Os economistas da tendência clássica não fizeram nenhuma tentativa séria para afastar-se do ponto de vista da taxonomia e fazer da sua ciência um relato genético do processo vital econômico.” </a:t>
            </a:r>
          </a:p>
          <a:p>
            <a:endParaRPr lang="pt-BR" dirty="0"/>
          </a:p>
        </p:txBody>
      </p:sp>
    </p:spTree>
    <p:extLst>
      <p:ext uri="{BB962C8B-B14F-4D97-AF65-F5344CB8AC3E}">
        <p14:creationId xmlns:p14="http://schemas.microsoft.com/office/powerpoint/2010/main" val="34265619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321A07-6F21-40D0-8F07-872ADBDCC5F8}"/>
              </a:ext>
            </a:extLst>
          </p:cNvPr>
          <p:cNvSpPr>
            <a:spLocks noGrp="1"/>
          </p:cNvSpPr>
          <p:nvPr>
            <p:ph type="title"/>
          </p:nvPr>
        </p:nvSpPr>
        <p:spPr/>
        <p:txBody>
          <a:bodyPr/>
          <a:lstStyle/>
          <a:p>
            <a:r>
              <a:rPr lang="pt-BR" dirty="0"/>
              <a:t>Por que taxonômico? </a:t>
            </a:r>
          </a:p>
        </p:txBody>
      </p:sp>
      <p:sp>
        <p:nvSpPr>
          <p:cNvPr id="3" name="Espaço Reservado para Conteúdo 2">
            <a:extLst>
              <a:ext uri="{FF2B5EF4-FFF2-40B4-BE49-F238E27FC236}">
                <a16:creationId xmlns:a16="http://schemas.microsoft.com/office/drawing/2014/main" id="{12E5CA40-F191-4631-9C86-E99A13DCB3E1}"/>
              </a:ext>
            </a:extLst>
          </p:cNvPr>
          <p:cNvSpPr>
            <a:spLocks noGrp="1"/>
          </p:cNvSpPr>
          <p:nvPr>
            <p:ph idx="1"/>
          </p:nvPr>
        </p:nvSpPr>
        <p:spPr>
          <a:xfrm>
            <a:off x="677333" y="1364567"/>
            <a:ext cx="9606149" cy="4676796"/>
          </a:xfrm>
        </p:spPr>
        <p:txBody>
          <a:bodyPr/>
          <a:lstStyle/>
          <a:p>
            <a:pPr>
              <a:lnSpc>
                <a:spcPct val="150000"/>
              </a:lnSpc>
            </a:pPr>
            <a:r>
              <a:rPr lang="pt-BR" dirty="0"/>
              <a:t>Presume-se que a descrição de estados de equilíbrio seja algo equivalente à descrição de tipos de plantas, ignorando-se seu processo evolutivo.</a:t>
            </a:r>
          </a:p>
          <a:p>
            <a:pPr>
              <a:lnSpc>
                <a:spcPct val="150000"/>
              </a:lnSpc>
            </a:pPr>
            <a:r>
              <a:rPr lang="pt-BR" dirty="0"/>
              <a:t>Veblen condena a explicação smithiana de uma tendência a um preço de equilíbrio como uma busca por leis naturais. Nesse sentido, a mão invisível estaria associada à crença mística em uma ordem natural na esfera econômica. </a:t>
            </a:r>
          </a:p>
          <a:p>
            <a:pPr>
              <a:lnSpc>
                <a:spcPct val="150000"/>
              </a:lnSpc>
            </a:pPr>
            <a:r>
              <a:rPr lang="pt-BR" dirty="0"/>
              <a:t>Em um texto no qual critica a teoria da utilidade marginal, por outro lado, Veblen condena a teoria subjetiva do valor por tratar apenas da ação teleológica ou proposital que busca controlar o futuro segundo a antecipação presente de agentes racionais, ao passo que as demais ciências tratam de </a:t>
            </a:r>
            <a:r>
              <a:rPr lang="pt-BR" u="sng" dirty="0"/>
              <a:t>relação de causa e efeito entre forças materiais e institucionais</a:t>
            </a:r>
            <a:r>
              <a:rPr lang="pt-BR" dirty="0"/>
              <a:t>.</a:t>
            </a:r>
          </a:p>
          <a:p>
            <a:endParaRPr lang="pt-BR" dirty="0"/>
          </a:p>
        </p:txBody>
      </p:sp>
    </p:spTree>
    <p:extLst>
      <p:ext uri="{BB962C8B-B14F-4D97-AF65-F5344CB8AC3E}">
        <p14:creationId xmlns:p14="http://schemas.microsoft.com/office/powerpoint/2010/main" val="2344686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21AAD5-02F3-4CB3-B16B-E374007D62E4}"/>
              </a:ext>
            </a:extLst>
          </p:cNvPr>
          <p:cNvSpPr>
            <a:spLocks noGrp="1"/>
          </p:cNvSpPr>
          <p:nvPr>
            <p:ph type="title"/>
          </p:nvPr>
        </p:nvSpPr>
        <p:spPr/>
        <p:txBody>
          <a:bodyPr/>
          <a:lstStyle/>
          <a:p>
            <a:r>
              <a:rPr lang="pt-BR" dirty="0"/>
              <a:t>Linguagem empolada</a:t>
            </a:r>
          </a:p>
        </p:txBody>
      </p:sp>
      <p:sp>
        <p:nvSpPr>
          <p:cNvPr id="3" name="Espaço Reservado para Conteúdo 2">
            <a:extLst>
              <a:ext uri="{FF2B5EF4-FFF2-40B4-BE49-F238E27FC236}">
                <a16:creationId xmlns:a16="http://schemas.microsoft.com/office/drawing/2014/main" id="{9A5A70EE-36C4-4BC2-837F-8A9B20FBFDAB}"/>
              </a:ext>
            </a:extLst>
          </p:cNvPr>
          <p:cNvSpPr>
            <a:spLocks noGrp="1"/>
          </p:cNvSpPr>
          <p:nvPr>
            <p:ph idx="1"/>
          </p:nvPr>
        </p:nvSpPr>
        <p:spPr>
          <a:xfrm>
            <a:off x="677333" y="2160589"/>
            <a:ext cx="9620217" cy="3880773"/>
          </a:xfrm>
        </p:spPr>
        <p:txBody>
          <a:bodyPr/>
          <a:lstStyle/>
          <a:p>
            <a:pPr>
              <a:lnSpc>
                <a:spcPct val="150000"/>
              </a:lnSpc>
            </a:pPr>
            <a:r>
              <a:rPr lang="pt-BR" dirty="0"/>
              <a:t>Emprego de linguagem empolada, que raramente revela exatamente o que se critica. Considere por exemplo o seguinte parágrafo:</a:t>
            </a:r>
          </a:p>
          <a:p>
            <a:pPr marL="0" indent="0">
              <a:lnSpc>
                <a:spcPct val="150000"/>
              </a:lnSpc>
              <a:buNone/>
            </a:pPr>
            <a:r>
              <a:rPr lang="pt-BR" dirty="0">
                <a:solidFill>
                  <a:schemeClr val="accent1">
                    <a:lumMod val="50000"/>
                  </a:schemeClr>
                </a:solidFill>
              </a:rPr>
              <a:t>“Se estamos ficando impacientes com a taxonomia de uma teoria monocotiledônea dos salários e uma teoria criptogâmica dos juros, com variantes involuída, loculicida, tomentosa e moniliforme, o que é o citoplasma, centrossoma, ou processo </a:t>
            </a:r>
            <a:r>
              <a:rPr lang="pt-BR" dirty="0" err="1">
                <a:solidFill>
                  <a:schemeClr val="accent1">
                    <a:lumMod val="50000"/>
                  </a:schemeClr>
                </a:solidFill>
              </a:rPr>
              <a:t>cariocinético</a:t>
            </a:r>
            <a:r>
              <a:rPr lang="pt-BR" dirty="0">
                <a:solidFill>
                  <a:schemeClr val="accent1">
                    <a:lumMod val="50000"/>
                  </a:schemeClr>
                </a:solidFill>
              </a:rPr>
              <a:t> ao qual podemos recorrer, e no qual podemos encontrar cessação da metafísica da normalidade e dos princípios de controle?” </a:t>
            </a:r>
          </a:p>
          <a:p>
            <a:endParaRPr lang="pt-BR" dirty="0"/>
          </a:p>
        </p:txBody>
      </p:sp>
    </p:spTree>
    <p:extLst>
      <p:ext uri="{BB962C8B-B14F-4D97-AF65-F5344CB8AC3E}">
        <p14:creationId xmlns:p14="http://schemas.microsoft.com/office/powerpoint/2010/main" val="18629603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5FD02B-2B50-4C0C-8E8B-8D208356D9DF}"/>
              </a:ext>
            </a:extLst>
          </p:cNvPr>
          <p:cNvSpPr>
            <a:spLocks noGrp="1"/>
          </p:cNvSpPr>
          <p:nvPr>
            <p:ph type="title"/>
          </p:nvPr>
        </p:nvSpPr>
        <p:spPr/>
        <p:txBody>
          <a:bodyPr/>
          <a:lstStyle/>
          <a:p>
            <a:r>
              <a:rPr lang="pt-BR" dirty="0"/>
              <a:t>Teoria estática X teoria evolucionária</a:t>
            </a:r>
          </a:p>
        </p:txBody>
      </p:sp>
      <p:sp>
        <p:nvSpPr>
          <p:cNvPr id="3" name="Espaço Reservado para Conteúdo 2">
            <a:extLst>
              <a:ext uri="{FF2B5EF4-FFF2-40B4-BE49-F238E27FC236}">
                <a16:creationId xmlns:a16="http://schemas.microsoft.com/office/drawing/2014/main" id="{6E558963-E358-4812-AC06-C3829AA6A9BF}"/>
              </a:ext>
            </a:extLst>
          </p:cNvPr>
          <p:cNvSpPr>
            <a:spLocks noGrp="1"/>
          </p:cNvSpPr>
          <p:nvPr>
            <p:ph idx="1"/>
          </p:nvPr>
        </p:nvSpPr>
        <p:spPr>
          <a:xfrm>
            <a:off x="677334" y="2160589"/>
            <a:ext cx="9029374" cy="3880773"/>
          </a:xfrm>
        </p:spPr>
        <p:txBody>
          <a:bodyPr/>
          <a:lstStyle/>
          <a:p>
            <a:pPr>
              <a:lnSpc>
                <a:spcPct val="150000"/>
              </a:lnSpc>
            </a:pPr>
            <a:r>
              <a:rPr lang="pt-BR" dirty="0"/>
              <a:t>Com isso, o autor procura contrastar uma teoria estática com uma teoria evolucionária, preocupada com a gênese e transformação dos fenômenos. </a:t>
            </a:r>
          </a:p>
          <a:p>
            <a:pPr>
              <a:lnSpc>
                <a:spcPct val="150000"/>
              </a:lnSpc>
            </a:pPr>
            <a:r>
              <a:rPr lang="pt-BR" dirty="0"/>
              <a:t>Este último propósito, para o autor, não pode ser atingido por meio de teorias que utilizem como ferramenta a construção de um agente racional. </a:t>
            </a:r>
          </a:p>
          <a:p>
            <a:pPr>
              <a:lnSpc>
                <a:spcPct val="150000"/>
              </a:lnSpc>
            </a:pPr>
            <a:r>
              <a:rPr lang="pt-BR" dirty="0"/>
              <a:t>Como nas demais variantes de abordagem histórica, a simplificação do </a:t>
            </a:r>
            <a:r>
              <a:rPr lang="pt-BR" i="1" dirty="0"/>
              <a:t>Homo economicus</a:t>
            </a:r>
            <a:r>
              <a:rPr lang="pt-BR" dirty="0"/>
              <a:t> é rejeitada como uma visão muito estrita sobre os seres humanos. Veblen sugere o endosso, por parte dos clássicos, da doutrina do hedonismo, que afirma que o objetivo do homem é, e deve ser, a busca pelo prazer.</a:t>
            </a:r>
          </a:p>
        </p:txBody>
      </p:sp>
    </p:spTree>
    <p:extLst>
      <p:ext uri="{BB962C8B-B14F-4D97-AF65-F5344CB8AC3E}">
        <p14:creationId xmlns:p14="http://schemas.microsoft.com/office/powerpoint/2010/main" val="4878030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F2FB6B-5C47-4E4F-98DC-8AFFAAD65356}"/>
              </a:ext>
            </a:extLst>
          </p:cNvPr>
          <p:cNvSpPr>
            <a:spLocks noGrp="1"/>
          </p:cNvSpPr>
          <p:nvPr>
            <p:ph type="title"/>
          </p:nvPr>
        </p:nvSpPr>
        <p:spPr/>
        <p:txBody>
          <a:bodyPr/>
          <a:lstStyle/>
          <a:p>
            <a:r>
              <a:rPr lang="pt-BR" dirty="0"/>
              <a:t>Outros aspectos da natureza humana além do desejo de ganho material</a:t>
            </a:r>
          </a:p>
        </p:txBody>
      </p:sp>
      <p:sp>
        <p:nvSpPr>
          <p:cNvPr id="3" name="Espaço Reservado para Conteúdo 2">
            <a:extLst>
              <a:ext uri="{FF2B5EF4-FFF2-40B4-BE49-F238E27FC236}">
                <a16:creationId xmlns:a16="http://schemas.microsoft.com/office/drawing/2014/main" id="{2B68D219-2BB7-43A3-B5F5-54A68B0FD2D2}"/>
              </a:ext>
            </a:extLst>
          </p:cNvPr>
          <p:cNvSpPr>
            <a:spLocks noGrp="1"/>
          </p:cNvSpPr>
          <p:nvPr>
            <p:ph idx="1"/>
          </p:nvPr>
        </p:nvSpPr>
        <p:spPr>
          <a:xfrm>
            <a:off x="677333" y="1930401"/>
            <a:ext cx="9170051" cy="4653280"/>
          </a:xfrm>
        </p:spPr>
        <p:txBody>
          <a:bodyPr>
            <a:normAutofit fontScale="92500" lnSpcReduction="10000"/>
          </a:bodyPr>
          <a:lstStyle/>
          <a:p>
            <a:pPr>
              <a:lnSpc>
                <a:spcPct val="160000"/>
              </a:lnSpc>
            </a:pPr>
            <a:r>
              <a:rPr lang="pt-BR" dirty="0"/>
              <a:t>Desejo de distinção social, que é influenciado pelo ambiente social.</a:t>
            </a:r>
          </a:p>
          <a:p>
            <a:pPr>
              <a:lnSpc>
                <a:spcPct val="160000"/>
              </a:lnSpc>
            </a:pPr>
            <a:r>
              <a:rPr lang="pt-BR" dirty="0"/>
              <a:t>Isso torna o </a:t>
            </a:r>
            <a:r>
              <a:rPr lang="pt-BR" i="1" dirty="0"/>
              <a:t>Homo economicus </a:t>
            </a:r>
            <a:r>
              <a:rPr lang="pt-BR" dirty="0"/>
              <a:t>inútil na análise </a:t>
            </a:r>
            <a:r>
              <a:rPr lang="pt-BR" dirty="0" err="1"/>
              <a:t>vebleriana</a:t>
            </a:r>
            <a:r>
              <a:rPr lang="pt-BR" dirty="0"/>
              <a:t>, pois, ele não se transforma quando em contato com o ambiente. Isso é expresso em seu parágrafo mais conhecido:</a:t>
            </a:r>
          </a:p>
          <a:p>
            <a:pPr marL="0" indent="0">
              <a:lnSpc>
                <a:spcPct val="160000"/>
              </a:lnSpc>
              <a:buNone/>
            </a:pPr>
            <a:r>
              <a:rPr lang="pt-BR" dirty="0">
                <a:solidFill>
                  <a:schemeClr val="accent1">
                    <a:lumMod val="50000"/>
                  </a:schemeClr>
                </a:solidFill>
              </a:rPr>
              <a:t>“A concepção hedonista do homem é o de uma calculadora instantânea de prazeres e dores, que oscila como um glóbulo homogêneo de desejo de felicidade sob o impulso de estímulos que o movem no espaço, mas o deixa intacto. Ele não tem nem antecedente nem consequente. Ele é um dado humano isolado, em equilíbrio estável exceto pelas forças que incidem e que o deslocam em uma direção ou outra. Autoimposto no espaço elementar, ele gira simetricamente sobre seu próprio eixo espiritual até que o paralelogramo de forças aja sobre ele, quando então ele segue a linha da resultante. Quando a força do impacto se exaure, ele volta ao repouso, como antes, um glóbulo autocontido de desejo.” </a:t>
            </a:r>
          </a:p>
          <a:p>
            <a:endParaRPr lang="pt-BR" dirty="0"/>
          </a:p>
        </p:txBody>
      </p:sp>
    </p:spTree>
    <p:extLst>
      <p:ext uri="{BB962C8B-B14F-4D97-AF65-F5344CB8AC3E}">
        <p14:creationId xmlns:p14="http://schemas.microsoft.com/office/powerpoint/2010/main" val="28487233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EA6BDD6-1236-44EA-9343-49DB84918978}"/>
              </a:ext>
            </a:extLst>
          </p:cNvPr>
          <p:cNvSpPr>
            <a:spLocks noGrp="1"/>
          </p:cNvSpPr>
          <p:nvPr>
            <p:ph type="title"/>
          </p:nvPr>
        </p:nvSpPr>
        <p:spPr/>
        <p:txBody>
          <a:bodyPr/>
          <a:lstStyle/>
          <a:p>
            <a:r>
              <a:rPr lang="pt-BR" i="1" dirty="0"/>
              <a:t>As limitações da utilidade marginal</a:t>
            </a:r>
          </a:p>
        </p:txBody>
      </p:sp>
      <p:sp>
        <p:nvSpPr>
          <p:cNvPr id="3" name="Espaço Reservado para Conteúdo 2">
            <a:extLst>
              <a:ext uri="{FF2B5EF4-FFF2-40B4-BE49-F238E27FC236}">
                <a16:creationId xmlns:a16="http://schemas.microsoft.com/office/drawing/2014/main" id="{6DDFD760-65DA-448B-8BA4-CA858D879807}"/>
              </a:ext>
            </a:extLst>
          </p:cNvPr>
          <p:cNvSpPr>
            <a:spLocks noGrp="1"/>
          </p:cNvSpPr>
          <p:nvPr>
            <p:ph idx="1"/>
          </p:nvPr>
        </p:nvSpPr>
        <p:spPr>
          <a:xfrm>
            <a:off x="1155635" y="1752626"/>
            <a:ext cx="9254457" cy="4087811"/>
          </a:xfrm>
        </p:spPr>
        <p:txBody>
          <a:bodyPr>
            <a:normAutofit lnSpcReduction="10000"/>
          </a:bodyPr>
          <a:lstStyle/>
          <a:p>
            <a:pPr>
              <a:lnSpc>
                <a:spcPct val="120000"/>
              </a:lnSpc>
            </a:pPr>
            <a:r>
              <a:rPr lang="pt-BR" dirty="0"/>
              <a:t>De fato, uma das principais críticas à teoria econômica neoclássica contida em </a:t>
            </a:r>
            <a:r>
              <a:rPr lang="pt-BR" i="1" dirty="0"/>
              <a:t>As limitações da utilidade marginal </a:t>
            </a:r>
            <a:r>
              <a:rPr lang="pt-BR" dirty="0"/>
              <a:t>se refere ao fato de que a mesma ignora as instituições e, nas poucas vezes que as considera, como no caso da propriedade privada e do livre contrato, toma tais instituições como dados, sem considerar seu papel transformador.</a:t>
            </a:r>
          </a:p>
          <a:p>
            <a:pPr>
              <a:lnSpc>
                <a:spcPct val="120000"/>
              </a:lnSpc>
            </a:pPr>
            <a:r>
              <a:rPr lang="pt-BR" dirty="0"/>
              <a:t>Várias décadas mais tarde, cresceria a percepção que a teoria econômica, de fato, deve considerar mais de perto tanto a evolução institucional quanto os efeitos das instituições sobre o desempenho econômico das sociedades. </a:t>
            </a:r>
          </a:p>
          <a:p>
            <a:pPr>
              <a:lnSpc>
                <a:spcPct val="120000"/>
              </a:lnSpc>
            </a:pPr>
            <a:r>
              <a:rPr lang="pt-BR" dirty="0"/>
              <a:t>É uma questão metodológica ainda debatida, porém, se essa análise das instituições deve ser feita de modo predominantemente histórico ou </a:t>
            </a:r>
            <a:r>
              <a:rPr lang="pt-BR" u="sng" dirty="0"/>
              <a:t>incorporado elementos institucionais na análise teórica</a:t>
            </a:r>
            <a:r>
              <a:rPr lang="pt-BR" dirty="0"/>
              <a:t>, além da discussão sobre a compatibilidade entre uma explicação institucional e a adoção do formalismo matemático moderno.</a:t>
            </a:r>
          </a:p>
          <a:p>
            <a:endParaRPr lang="pt-BR" dirty="0"/>
          </a:p>
        </p:txBody>
      </p:sp>
    </p:spTree>
    <p:extLst>
      <p:ext uri="{BB962C8B-B14F-4D97-AF65-F5344CB8AC3E}">
        <p14:creationId xmlns:p14="http://schemas.microsoft.com/office/powerpoint/2010/main" val="16345471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8B2E1B-22DE-4F37-9F6C-31AD19CC6B7D}"/>
              </a:ext>
            </a:extLst>
          </p:cNvPr>
          <p:cNvSpPr>
            <a:spLocks noGrp="1"/>
          </p:cNvSpPr>
          <p:nvPr>
            <p:ph type="title"/>
          </p:nvPr>
        </p:nvSpPr>
        <p:spPr/>
        <p:txBody>
          <a:bodyPr/>
          <a:lstStyle/>
          <a:p>
            <a:r>
              <a:rPr lang="pt-BR" dirty="0"/>
              <a:t>John Neville Keynes </a:t>
            </a:r>
          </a:p>
        </p:txBody>
      </p:sp>
      <p:sp>
        <p:nvSpPr>
          <p:cNvPr id="3" name="Espaço Reservado para Conteúdo 2">
            <a:extLst>
              <a:ext uri="{FF2B5EF4-FFF2-40B4-BE49-F238E27FC236}">
                <a16:creationId xmlns:a16="http://schemas.microsoft.com/office/drawing/2014/main" id="{FA5A4EC8-9BDD-495E-8DC6-0A64C73592BE}"/>
              </a:ext>
            </a:extLst>
          </p:cNvPr>
          <p:cNvSpPr>
            <a:spLocks noGrp="1"/>
          </p:cNvSpPr>
          <p:nvPr>
            <p:ph idx="1"/>
          </p:nvPr>
        </p:nvSpPr>
        <p:spPr>
          <a:xfrm>
            <a:off x="677333" y="1659988"/>
            <a:ext cx="9521743" cy="4839285"/>
          </a:xfrm>
        </p:spPr>
        <p:txBody>
          <a:bodyPr>
            <a:normAutofit fontScale="92500" lnSpcReduction="10000"/>
          </a:bodyPr>
          <a:lstStyle/>
          <a:p>
            <a:pPr>
              <a:lnSpc>
                <a:spcPct val="150000"/>
              </a:lnSpc>
            </a:pPr>
            <a:r>
              <a:rPr lang="pt-BR" dirty="0"/>
              <a:t>As batalhas do métodos foram marcadas por grande animosidade entre as partes. A trégua entre elas foi tentada pelo tratado metodológico de John Neville Keynes, pai de John Maynard, </a:t>
            </a:r>
            <a:r>
              <a:rPr lang="pt-BR" i="1" dirty="0"/>
              <a:t>O escopo e o método da economia política</a:t>
            </a:r>
            <a:r>
              <a:rPr lang="pt-BR" dirty="0"/>
              <a:t>, de 1891. </a:t>
            </a:r>
          </a:p>
          <a:p>
            <a:pPr>
              <a:lnSpc>
                <a:spcPct val="150000"/>
              </a:lnSpc>
            </a:pPr>
            <a:r>
              <a:rPr lang="pt-BR" dirty="0"/>
              <a:t>O livro de Neville Keynes, que pode ser considerado o mais completo tratado de método da economia escrito até então, apresenta um tom conciliatório entre a teoria tradicional e seus críticos historiadores. Parte desse tom pode ser devido à </a:t>
            </a:r>
            <a:r>
              <a:rPr lang="pt-BR" u="sng" dirty="0"/>
              <a:t>influência de Alfred Marshall</a:t>
            </a:r>
            <a:r>
              <a:rPr lang="pt-BR" dirty="0"/>
              <a:t>, que além de desenvolver a teoria de equilíbrio parcial, nutria simpatias pelos escritos da escola histórica. </a:t>
            </a:r>
          </a:p>
          <a:p>
            <a:pPr>
              <a:lnSpc>
                <a:spcPct val="150000"/>
              </a:lnSpc>
            </a:pPr>
            <a:r>
              <a:rPr lang="pt-BR" dirty="0"/>
              <a:t>De fato, Marshall influenciou consideravelmente Keynes e ambos revisaram os originais dos livros um do outro. Curiosamente, do mesmo modo que a “tesoura marshalliana” procurou sintetizar as teorias do valor clássica (custos) e marginalista (utilidade), a influência de Marshall sobre Keynes levou este a conciliar duas posições metodológicas antagônicas.</a:t>
            </a:r>
          </a:p>
        </p:txBody>
      </p:sp>
    </p:spTree>
    <p:extLst>
      <p:ext uri="{BB962C8B-B14F-4D97-AF65-F5344CB8AC3E}">
        <p14:creationId xmlns:p14="http://schemas.microsoft.com/office/powerpoint/2010/main" val="6654646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B23DFA-EE05-4F18-8C4E-617E4A44C3D2}"/>
              </a:ext>
            </a:extLst>
          </p:cNvPr>
          <p:cNvSpPr>
            <a:spLocks noGrp="1"/>
          </p:cNvSpPr>
          <p:nvPr>
            <p:ph type="title"/>
          </p:nvPr>
        </p:nvSpPr>
        <p:spPr/>
        <p:txBody>
          <a:bodyPr/>
          <a:lstStyle/>
          <a:p>
            <a:r>
              <a:rPr lang="pt-BR" dirty="0"/>
              <a:t>Importância das discussões metodológicas</a:t>
            </a:r>
          </a:p>
        </p:txBody>
      </p:sp>
      <p:sp>
        <p:nvSpPr>
          <p:cNvPr id="3" name="Espaço Reservado para Conteúdo 2">
            <a:extLst>
              <a:ext uri="{FF2B5EF4-FFF2-40B4-BE49-F238E27FC236}">
                <a16:creationId xmlns:a16="http://schemas.microsoft.com/office/drawing/2014/main" id="{8D8406A9-9298-4AFC-8410-3107D67BFBA2}"/>
              </a:ext>
            </a:extLst>
          </p:cNvPr>
          <p:cNvSpPr>
            <a:spLocks noGrp="1"/>
          </p:cNvSpPr>
          <p:nvPr>
            <p:ph idx="1"/>
          </p:nvPr>
        </p:nvSpPr>
        <p:spPr>
          <a:xfrm>
            <a:off x="902417" y="1930400"/>
            <a:ext cx="9310728" cy="4535633"/>
          </a:xfrm>
        </p:spPr>
        <p:txBody>
          <a:bodyPr>
            <a:normAutofit fontScale="92500" lnSpcReduction="20000"/>
          </a:bodyPr>
          <a:lstStyle/>
          <a:p>
            <a:pPr>
              <a:lnSpc>
                <a:spcPct val="130000"/>
              </a:lnSpc>
            </a:pPr>
            <a:r>
              <a:rPr lang="pt-BR" dirty="0"/>
              <a:t>O primeiro capítulo do tratado de Keynes inicia-se com a defesa da importância das discussões metodológicas. </a:t>
            </a:r>
          </a:p>
          <a:p>
            <a:pPr>
              <a:lnSpc>
                <a:spcPct val="130000"/>
              </a:lnSpc>
            </a:pPr>
            <a:r>
              <a:rPr lang="pt-BR" dirty="0"/>
              <a:t>As ciências sociais, além de tratar fenômenos mais complexos, de sorte que suas leis apenas são válidas de forma abstrata, é especialmente propensa à formulação de falácias. Isso ocorre, segundo Keynes, devido ao interesse geral despertado pelos temas econômicos entre os leigos que não se dedicam ao estudo de assunto de tal complexidade e confundem termos técnicos com seus significados usuais:</a:t>
            </a:r>
          </a:p>
          <a:p>
            <a:pPr marL="0" indent="0">
              <a:lnSpc>
                <a:spcPct val="130000"/>
              </a:lnSpc>
              <a:buNone/>
            </a:pPr>
            <a:r>
              <a:rPr lang="pt-BR" dirty="0">
                <a:solidFill>
                  <a:schemeClr val="accent1">
                    <a:lumMod val="50000"/>
                  </a:schemeClr>
                </a:solidFill>
              </a:rPr>
              <a:t>“É como se a astrologia fosse praticada lado a lado com a astronomia, ou a alquimia com a química”. </a:t>
            </a:r>
          </a:p>
          <a:p>
            <a:pPr>
              <a:lnSpc>
                <a:spcPct val="130000"/>
              </a:lnSpc>
            </a:pPr>
            <a:r>
              <a:rPr lang="pt-BR" dirty="0"/>
              <a:t>Entre os leigos, as falácias mais comuns são a </a:t>
            </a:r>
            <a:r>
              <a:rPr lang="pt-BR" u="sng" dirty="0"/>
              <a:t>generalização precipitada</a:t>
            </a:r>
            <a:r>
              <a:rPr lang="pt-BR" dirty="0"/>
              <a:t>, que toma como ponto de partida uma compreensão restrita ou parcial do fenômeno econômico, e a </a:t>
            </a:r>
            <a:r>
              <a:rPr lang="pt-BR" u="sng" dirty="0"/>
              <a:t>falácia da falsa causa</a:t>
            </a:r>
            <a:r>
              <a:rPr lang="pt-BR" dirty="0"/>
              <a:t> (</a:t>
            </a:r>
            <a:r>
              <a:rPr lang="pt-BR" i="1" dirty="0"/>
              <a:t>post hoc, ergo </a:t>
            </a:r>
            <a:r>
              <a:rPr lang="pt-BR" i="1" dirty="0" err="1"/>
              <a:t>prompter</a:t>
            </a:r>
            <a:r>
              <a:rPr lang="pt-BR" i="1" dirty="0"/>
              <a:t> hoc</a:t>
            </a:r>
            <a:r>
              <a:rPr lang="pt-BR" dirty="0"/>
              <a:t>), a qual conclui que para que dois fenômenos estejam relacionados casualmente basta que ocorram ao mesmo tempo ou em sequência.</a:t>
            </a:r>
          </a:p>
        </p:txBody>
      </p:sp>
    </p:spTree>
    <p:extLst>
      <p:ext uri="{BB962C8B-B14F-4D97-AF65-F5344CB8AC3E}">
        <p14:creationId xmlns:p14="http://schemas.microsoft.com/office/powerpoint/2010/main" val="4071618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78E47C-6105-4FBD-850D-03FAE35C7137}"/>
              </a:ext>
            </a:extLst>
          </p:cNvPr>
          <p:cNvSpPr>
            <a:spLocks noGrp="1"/>
          </p:cNvSpPr>
          <p:nvPr>
            <p:ph type="title"/>
          </p:nvPr>
        </p:nvSpPr>
        <p:spPr/>
        <p:txBody>
          <a:bodyPr/>
          <a:lstStyle/>
          <a:p>
            <a:r>
              <a:rPr lang="pt-BR" dirty="0"/>
              <a:t>John Neville Keynes (1852-1949)</a:t>
            </a:r>
          </a:p>
        </p:txBody>
      </p:sp>
      <p:sp>
        <p:nvSpPr>
          <p:cNvPr id="3" name="Espaço Reservado para Conteúdo 2">
            <a:extLst>
              <a:ext uri="{FF2B5EF4-FFF2-40B4-BE49-F238E27FC236}">
                <a16:creationId xmlns:a16="http://schemas.microsoft.com/office/drawing/2014/main" id="{E51EC1DA-A0DB-475C-8E8C-786822170B37}"/>
              </a:ext>
            </a:extLst>
          </p:cNvPr>
          <p:cNvSpPr>
            <a:spLocks noGrp="1"/>
          </p:cNvSpPr>
          <p:nvPr>
            <p:ph idx="1"/>
          </p:nvPr>
        </p:nvSpPr>
        <p:spPr>
          <a:xfrm>
            <a:off x="677334" y="1294229"/>
            <a:ext cx="8596668" cy="5219114"/>
          </a:xfrm>
        </p:spPr>
        <p:txBody>
          <a:bodyPr>
            <a:normAutofit/>
          </a:bodyPr>
          <a:lstStyle/>
          <a:p>
            <a:r>
              <a:rPr lang="pt-BR" dirty="0"/>
              <a:t>Neville Keynes era economista e tornou-se mais conhecido por seus escritos versando sobre lógica e método. Ele lecionou em Cambridge. É pai de John Maynard Keynes, o célebre fundador da macroeconomia.</a:t>
            </a:r>
          </a:p>
          <a:p>
            <a:r>
              <a:rPr lang="pt-BR" dirty="0"/>
              <a:t> Em seu famoso livro, </a:t>
            </a:r>
            <a:r>
              <a:rPr lang="pt-BR" i="1" dirty="0"/>
              <a:t>O escopo e o método da economia política</a:t>
            </a:r>
            <a:r>
              <a:rPr lang="pt-BR" dirty="0"/>
              <a:t>, ele acusa o historicismo por apegar-se unilateralmente ao método indutivo e critica também a preocupação da escola histórica em estudar a formação de ideias na consciência individual. </a:t>
            </a:r>
          </a:p>
          <a:p>
            <a:r>
              <a:rPr lang="pt-BR" dirty="0"/>
              <a:t>Para ele, a identificação dos elementos subjetivos que compõem o conhecimento humano não é tarefa da economia. Isso pertence ao âmbito da psicologia, uma ciência à parte.</a:t>
            </a:r>
          </a:p>
          <a:p>
            <a:r>
              <a:rPr lang="pt-BR" dirty="0"/>
              <a:t>A economia política, ele escreve, é uma ciência social e não psicológica. As leis econômicas dizem respeito a fatos sociais complexos que não podem ser deduzidos de leis psicológicas. Keynes afirma que os fatos psicológicos são apenas assumidos e não investigados nos domínios da ciência econômica. Eles são a base do raciocínio econômico, e mesmo os raciocínios que partem de dados psicológicos requerem suplementação pela observação direta de fatos sociais complexos que constituem a vida econômica.</a:t>
            </a:r>
          </a:p>
        </p:txBody>
      </p:sp>
      <p:pic>
        <p:nvPicPr>
          <p:cNvPr id="4" name="Picture 239">
            <a:extLst>
              <a:ext uri="{FF2B5EF4-FFF2-40B4-BE49-F238E27FC236}">
                <a16:creationId xmlns:a16="http://schemas.microsoft.com/office/drawing/2014/main" id="{F0767C58-103D-49C3-9443-A67F095FFD4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274002" y="0"/>
            <a:ext cx="2922687" cy="4220308"/>
          </a:xfrm>
          <a:prstGeom prst="rect">
            <a:avLst/>
          </a:prstGeom>
          <a:solidFill>
            <a:schemeClr val="bg1">
              <a:lumMod val="75000"/>
              <a:lumOff val="0"/>
            </a:schemeClr>
          </a:solidFill>
        </p:spPr>
      </p:pic>
    </p:spTree>
    <p:extLst>
      <p:ext uri="{BB962C8B-B14F-4D97-AF65-F5344CB8AC3E}">
        <p14:creationId xmlns:p14="http://schemas.microsoft.com/office/powerpoint/2010/main" val="791000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1AA3FE-775D-4A9E-805A-9ACEB254E2E9}"/>
              </a:ext>
            </a:extLst>
          </p:cNvPr>
          <p:cNvSpPr>
            <a:spLocks noGrp="1"/>
          </p:cNvSpPr>
          <p:nvPr>
            <p:ph type="title"/>
          </p:nvPr>
        </p:nvSpPr>
        <p:spPr/>
        <p:txBody>
          <a:bodyPr/>
          <a:lstStyle/>
          <a:p>
            <a:r>
              <a:rPr lang="pt-BR" dirty="0"/>
              <a:t>Falácia da conclusão irrelevante </a:t>
            </a:r>
          </a:p>
        </p:txBody>
      </p:sp>
      <p:sp>
        <p:nvSpPr>
          <p:cNvPr id="3" name="Espaço Reservado para Conteúdo 2">
            <a:extLst>
              <a:ext uri="{FF2B5EF4-FFF2-40B4-BE49-F238E27FC236}">
                <a16:creationId xmlns:a16="http://schemas.microsoft.com/office/drawing/2014/main" id="{719CF7BA-1039-4F65-85D6-6F23D95EB094}"/>
              </a:ext>
            </a:extLst>
          </p:cNvPr>
          <p:cNvSpPr>
            <a:spLocks noGrp="1"/>
          </p:cNvSpPr>
          <p:nvPr>
            <p:ph idx="1"/>
          </p:nvPr>
        </p:nvSpPr>
        <p:spPr>
          <a:xfrm>
            <a:off x="677334" y="1448973"/>
            <a:ext cx="9676488" cy="5219114"/>
          </a:xfrm>
        </p:spPr>
        <p:txBody>
          <a:bodyPr>
            <a:normAutofit/>
          </a:bodyPr>
          <a:lstStyle/>
          <a:p>
            <a:r>
              <a:rPr lang="pt-BR" dirty="0"/>
              <a:t>Esses problemas são compostos pelos erros cometidos por profissionais que, devido à rivalidade entre escolas de pensamento, tendem a distorcer os argumentos um dos outros. </a:t>
            </a:r>
          </a:p>
          <a:p>
            <a:r>
              <a:rPr lang="pt-BR" dirty="0"/>
              <a:t>Em termos da discussão metodológica, isso leva à falácia da conclusão irrelevante (</a:t>
            </a:r>
            <a:r>
              <a:rPr lang="pt-BR" i="1" dirty="0" err="1"/>
              <a:t>ignoratio</a:t>
            </a:r>
            <a:r>
              <a:rPr lang="pt-BR" i="1" dirty="0"/>
              <a:t> </a:t>
            </a:r>
            <a:r>
              <a:rPr lang="pt-BR" i="1" dirty="0" err="1"/>
              <a:t>elenchi</a:t>
            </a:r>
            <a:r>
              <a:rPr lang="pt-BR" dirty="0"/>
              <a:t>), na medida em que certos métodos são atacados por não serem capazes de resolver problemas que, na verdade, nunca foram propostos por seus adeptos.</a:t>
            </a:r>
          </a:p>
          <a:p>
            <a:r>
              <a:rPr lang="pt-BR" dirty="0"/>
              <a:t>Nesse ponto, Keynes apresenta os dois lados do debate: por um lado a </a:t>
            </a:r>
            <a:r>
              <a:rPr lang="pt-BR" dirty="0">
                <a:solidFill>
                  <a:schemeClr val="accent1">
                    <a:lumMod val="50000"/>
                  </a:schemeClr>
                </a:solidFill>
              </a:rPr>
              <a:t>escola positiva, abstrata e dedutiva</a:t>
            </a:r>
            <a:r>
              <a:rPr lang="pt-BR" dirty="0"/>
              <a:t> e por outro a </a:t>
            </a:r>
            <a:r>
              <a:rPr lang="pt-BR" dirty="0">
                <a:solidFill>
                  <a:schemeClr val="accent1">
                    <a:lumMod val="50000"/>
                  </a:schemeClr>
                </a:solidFill>
              </a:rPr>
              <a:t>escola ética, realista e indutiva</a:t>
            </a:r>
            <a:r>
              <a:rPr lang="pt-BR" dirty="0"/>
              <a:t>. Para ele, a distinção das escolas, segundo essas características, trata-se de exageros cometidos no âmbito exclusivo da discussão metodológica. A prática científica dos melhores autores das duas escolas, por outro lado, seria muito mais eclética.</a:t>
            </a:r>
          </a:p>
          <a:p>
            <a:r>
              <a:rPr lang="pt-BR" dirty="0"/>
              <a:t>Adam Smith, reclamado por ambas as partes, é usado como exemplo de autor que combina abstrações com considerações históricas de forma adequada. Leis abstratas e dedutivas sobre a equalização dos salários são combinadas com a investigação indutiva a respeito das causas perturbadoras que contrariam essa tendência.</a:t>
            </a:r>
          </a:p>
          <a:p>
            <a:endParaRPr lang="pt-BR" dirty="0"/>
          </a:p>
        </p:txBody>
      </p:sp>
    </p:spTree>
    <p:extLst>
      <p:ext uri="{BB962C8B-B14F-4D97-AF65-F5344CB8AC3E}">
        <p14:creationId xmlns:p14="http://schemas.microsoft.com/office/powerpoint/2010/main" val="1606698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8C7C83-9D65-4220-AA24-F39F9F929ECA}"/>
              </a:ext>
            </a:extLst>
          </p:cNvPr>
          <p:cNvSpPr>
            <a:spLocks noGrp="1"/>
          </p:cNvSpPr>
          <p:nvPr>
            <p:ph type="title"/>
          </p:nvPr>
        </p:nvSpPr>
        <p:spPr/>
        <p:txBody>
          <a:bodyPr/>
          <a:lstStyle/>
          <a:p>
            <a:r>
              <a:rPr lang="pt-BR" dirty="0"/>
              <a:t>Características dos embates</a:t>
            </a:r>
          </a:p>
        </p:txBody>
      </p:sp>
      <p:sp>
        <p:nvSpPr>
          <p:cNvPr id="3" name="Espaço Reservado para Conteúdo 2">
            <a:extLst>
              <a:ext uri="{FF2B5EF4-FFF2-40B4-BE49-F238E27FC236}">
                <a16:creationId xmlns:a16="http://schemas.microsoft.com/office/drawing/2014/main" id="{9EF24EE9-C076-41A2-9943-964132399E1F}"/>
              </a:ext>
            </a:extLst>
          </p:cNvPr>
          <p:cNvSpPr>
            <a:spLocks noGrp="1"/>
          </p:cNvSpPr>
          <p:nvPr>
            <p:ph idx="1"/>
          </p:nvPr>
        </p:nvSpPr>
        <p:spPr>
          <a:xfrm>
            <a:off x="677334" y="2160589"/>
            <a:ext cx="9479540" cy="3880773"/>
          </a:xfrm>
        </p:spPr>
        <p:txBody>
          <a:bodyPr/>
          <a:lstStyle/>
          <a:p>
            <a:r>
              <a:rPr lang="pt-BR" dirty="0"/>
              <a:t>Não existe uniformidade entre as opiniões dos autores em cada um dos campos. </a:t>
            </a:r>
          </a:p>
          <a:p>
            <a:r>
              <a:rPr lang="pt-BR" dirty="0"/>
              <a:t>A controvérsia ocorre em um momento de transição da teoria econômica. </a:t>
            </a:r>
          </a:p>
          <a:p>
            <a:r>
              <a:rPr lang="pt-BR" dirty="0"/>
              <a:t>As diferenças estritamente metodológicas muitas vezes não são separadas das diferenças teóricas entre clássicos e marginalistas: algumas limitações da teoria clássica foram utilizadas como munição contra a economia teórica em si.</a:t>
            </a:r>
          </a:p>
          <a:p>
            <a:r>
              <a:rPr lang="pt-BR" dirty="0"/>
              <a:t>No entanto, apesar das diferenças de conteúdo, as semelhanças metodológicas entre os clássicos e a primeira geração de economistas marginalistas justifica agrupá-los do mesmo lado do debate em contraposição à tradição metodológica historicista.</a:t>
            </a:r>
          </a:p>
          <a:p>
            <a:r>
              <a:rPr lang="pt-BR" dirty="0"/>
              <a:t>Nesta aula: teses metodológicas professadas por </a:t>
            </a:r>
            <a:r>
              <a:rPr lang="pt-BR" dirty="0">
                <a:solidFill>
                  <a:schemeClr val="accent1">
                    <a:lumMod val="50000"/>
                  </a:schemeClr>
                </a:solidFill>
              </a:rPr>
              <a:t>Carl Menger, Cliffe Leslie, Veblen e Neville Keynes.</a:t>
            </a:r>
          </a:p>
          <a:p>
            <a:endParaRPr lang="pt-BR" dirty="0"/>
          </a:p>
        </p:txBody>
      </p:sp>
    </p:spTree>
    <p:extLst>
      <p:ext uri="{BB962C8B-B14F-4D97-AF65-F5344CB8AC3E}">
        <p14:creationId xmlns:p14="http://schemas.microsoft.com/office/powerpoint/2010/main" val="22505057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2549A4-26DA-4C02-9749-77A0FEB3BA7E}"/>
              </a:ext>
            </a:extLst>
          </p:cNvPr>
          <p:cNvSpPr>
            <a:spLocks noGrp="1"/>
          </p:cNvSpPr>
          <p:nvPr>
            <p:ph type="title"/>
          </p:nvPr>
        </p:nvSpPr>
        <p:spPr/>
        <p:txBody>
          <a:bodyPr/>
          <a:lstStyle/>
          <a:p>
            <a:r>
              <a:rPr lang="pt-BR" dirty="0"/>
              <a:t>Diferenças entre as duas abordagens</a:t>
            </a:r>
          </a:p>
        </p:txBody>
      </p:sp>
      <p:sp>
        <p:nvSpPr>
          <p:cNvPr id="3" name="Espaço Reservado para Conteúdo 2">
            <a:extLst>
              <a:ext uri="{FF2B5EF4-FFF2-40B4-BE49-F238E27FC236}">
                <a16:creationId xmlns:a16="http://schemas.microsoft.com/office/drawing/2014/main" id="{40B27AC2-29F2-4A83-8008-0535CFAF6E99}"/>
              </a:ext>
            </a:extLst>
          </p:cNvPr>
          <p:cNvSpPr>
            <a:spLocks noGrp="1"/>
          </p:cNvSpPr>
          <p:nvPr>
            <p:ph idx="1"/>
          </p:nvPr>
        </p:nvSpPr>
        <p:spPr>
          <a:xfrm>
            <a:off x="677333" y="2160589"/>
            <a:ext cx="9338863" cy="3880773"/>
          </a:xfrm>
        </p:spPr>
        <p:txBody>
          <a:bodyPr/>
          <a:lstStyle/>
          <a:p>
            <a:pPr>
              <a:lnSpc>
                <a:spcPct val="150000"/>
              </a:lnSpc>
            </a:pPr>
            <a:r>
              <a:rPr lang="pt-BR" dirty="0"/>
              <a:t>Revela  sua preferência pela tradição milliana.</a:t>
            </a:r>
          </a:p>
          <a:p>
            <a:pPr>
              <a:lnSpc>
                <a:spcPct val="150000"/>
              </a:lnSpc>
            </a:pPr>
            <a:r>
              <a:rPr lang="pt-BR" dirty="0"/>
              <a:t>Algumas características da abordagem histórica apontadas por Keynes: o autor agrupa nessa tradição, além da escola histórica alemã e os autores ingleses, a escola institucionalista americana de Veblen, Mitchell e Commons. </a:t>
            </a:r>
          </a:p>
          <a:p>
            <a:pPr>
              <a:lnSpc>
                <a:spcPct val="150000"/>
              </a:lnSpc>
            </a:pPr>
            <a:r>
              <a:rPr lang="pt-BR" dirty="0"/>
              <a:t>Além da preferência metodológica por indução e história, a tradição em tela é marcada pelo realismo. Este leva à ênfase na interdependência entre fatores econômicos e sociais, e rejeição da figura do </a:t>
            </a:r>
            <a:r>
              <a:rPr lang="pt-BR" i="1" dirty="0"/>
              <a:t>Homo economicus </a:t>
            </a:r>
            <a:r>
              <a:rPr lang="pt-BR" dirty="0"/>
              <a:t>em favor da consideração do homem em seus diversos aspectos.</a:t>
            </a:r>
          </a:p>
        </p:txBody>
      </p:sp>
    </p:spTree>
    <p:extLst>
      <p:ext uri="{BB962C8B-B14F-4D97-AF65-F5344CB8AC3E}">
        <p14:creationId xmlns:p14="http://schemas.microsoft.com/office/powerpoint/2010/main" val="37268512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4B259B-CD01-4850-8F39-14D99F23AC20}"/>
              </a:ext>
            </a:extLst>
          </p:cNvPr>
          <p:cNvSpPr>
            <a:spLocks noGrp="1"/>
          </p:cNvSpPr>
          <p:nvPr>
            <p:ph type="title"/>
          </p:nvPr>
        </p:nvSpPr>
        <p:spPr/>
        <p:txBody>
          <a:bodyPr/>
          <a:lstStyle/>
          <a:p>
            <a:r>
              <a:rPr lang="pt-BR" dirty="0"/>
              <a:t>Rejeição do liberalismo econômico </a:t>
            </a:r>
          </a:p>
        </p:txBody>
      </p:sp>
      <p:sp>
        <p:nvSpPr>
          <p:cNvPr id="3" name="Espaço Reservado para Conteúdo 2">
            <a:extLst>
              <a:ext uri="{FF2B5EF4-FFF2-40B4-BE49-F238E27FC236}">
                <a16:creationId xmlns:a16="http://schemas.microsoft.com/office/drawing/2014/main" id="{87E4958D-F129-4951-AC06-9F529B6B0ED3}"/>
              </a:ext>
            </a:extLst>
          </p:cNvPr>
          <p:cNvSpPr>
            <a:spLocks noGrp="1"/>
          </p:cNvSpPr>
          <p:nvPr>
            <p:ph idx="1"/>
          </p:nvPr>
        </p:nvSpPr>
        <p:spPr>
          <a:xfrm>
            <a:off x="677333" y="2160589"/>
            <a:ext cx="9240389" cy="3880773"/>
          </a:xfrm>
        </p:spPr>
        <p:txBody>
          <a:bodyPr>
            <a:normAutofit fontScale="92500" lnSpcReduction="10000"/>
          </a:bodyPr>
          <a:lstStyle/>
          <a:p>
            <a:pPr>
              <a:lnSpc>
                <a:spcPct val="150000"/>
              </a:lnSpc>
            </a:pPr>
            <a:r>
              <a:rPr lang="pt-BR" dirty="0"/>
              <a:t>Outro aspecto típico da escola indutiva, relacionado à recusa em separar-se analiticamente a esfera econômica dos demais aspectos da vida social, é a rejeição do liberalismo econômico em favor da preocupação com a intervenção estatal na economia e a tentativa de misturar a ciência pura da economia com considerações de natureza ética. </a:t>
            </a:r>
          </a:p>
          <a:p>
            <a:pPr>
              <a:lnSpc>
                <a:spcPct val="150000"/>
              </a:lnSpc>
            </a:pPr>
            <a:r>
              <a:rPr lang="pt-BR" dirty="0"/>
              <a:t>Keynes, opondo-se a essa tendência, defende a tese de que a teoria econômica seve ser neutra em relação a preceitos políticos, </a:t>
            </a:r>
            <a:r>
              <a:rPr lang="pt-BR" u="sng" dirty="0"/>
              <a:t>rejeitando assim a inclusão de aspectos normativos na discussão da teoria econômica pura</a:t>
            </a:r>
            <a:r>
              <a:rPr lang="pt-BR" dirty="0"/>
              <a:t>. Esse aspecto é tão importante que Keynes dedica o segundo capítulo de sua obra ao tópico, discussão essa que marcaria sua contribuição metodológica.</a:t>
            </a:r>
          </a:p>
        </p:txBody>
      </p:sp>
    </p:spTree>
    <p:extLst>
      <p:ext uri="{BB962C8B-B14F-4D97-AF65-F5344CB8AC3E}">
        <p14:creationId xmlns:p14="http://schemas.microsoft.com/office/powerpoint/2010/main" val="17486597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C6EB4A-0D1F-4B5A-B79F-34ABF8C0C42A}"/>
              </a:ext>
            </a:extLst>
          </p:cNvPr>
          <p:cNvSpPr>
            <a:spLocks noGrp="1"/>
          </p:cNvSpPr>
          <p:nvPr>
            <p:ph type="title"/>
          </p:nvPr>
        </p:nvSpPr>
        <p:spPr/>
        <p:txBody>
          <a:bodyPr/>
          <a:lstStyle/>
          <a:p>
            <a:r>
              <a:rPr lang="pt-BR" dirty="0"/>
              <a:t>Economia positiva, economia normativa e arte</a:t>
            </a:r>
          </a:p>
        </p:txBody>
      </p:sp>
      <p:sp>
        <p:nvSpPr>
          <p:cNvPr id="3" name="Espaço Reservado para Conteúdo 2">
            <a:extLst>
              <a:ext uri="{FF2B5EF4-FFF2-40B4-BE49-F238E27FC236}">
                <a16:creationId xmlns:a16="http://schemas.microsoft.com/office/drawing/2014/main" id="{E68CEE1A-A120-4BD9-B38D-CA08ADECE69C}"/>
              </a:ext>
            </a:extLst>
          </p:cNvPr>
          <p:cNvSpPr>
            <a:spLocks noGrp="1"/>
          </p:cNvSpPr>
          <p:nvPr>
            <p:ph idx="1"/>
          </p:nvPr>
        </p:nvSpPr>
        <p:spPr>
          <a:xfrm>
            <a:off x="696091" y="1930400"/>
            <a:ext cx="9662420" cy="4380888"/>
          </a:xfrm>
        </p:spPr>
        <p:txBody>
          <a:bodyPr>
            <a:normAutofit fontScale="92500" lnSpcReduction="10000"/>
          </a:bodyPr>
          <a:lstStyle/>
          <a:p>
            <a:pPr>
              <a:lnSpc>
                <a:spcPct val="150000"/>
              </a:lnSpc>
            </a:pPr>
            <a:r>
              <a:rPr lang="pt-BR" dirty="0"/>
              <a:t>Tomando-se o fenômeno do juro como exemplo, a ciência positiva investiga as causas que determinam seu valor, a ciência normativa indaga se os juros deveriam ser pagos e qual é o seu valor adequado e a arte estuda a conveniência de propostas políticas de proibição, intervenção ou liberação dos contratos que envolvam juros. Por sua fama, vale a pena reproduzir o texto do próprio Keynes:</a:t>
            </a:r>
          </a:p>
          <a:p>
            <a:pPr marL="0" indent="0">
              <a:lnSpc>
                <a:spcPct val="150000"/>
              </a:lnSpc>
              <a:buNone/>
            </a:pPr>
            <a:r>
              <a:rPr lang="pt-BR" dirty="0">
                <a:solidFill>
                  <a:schemeClr val="accent1">
                    <a:lumMod val="50000"/>
                  </a:schemeClr>
                </a:solidFill>
              </a:rPr>
              <a:t>“[Uma] ciência positiva pode ser definida como um corpo de conhecimento sistematizado que diz respeito a aquilo que é; uma ciência normativa ou reguladora como um corpo de conhecimento sistematizado sobre os critérios sobre aquilo que deveria ser, e tratando portanto do ideal em contraposição ao existente; uma arte como o sistema de regras para a obtenção de um dado fim. O objeto de uma ciência objetiva é o estabelecimento de uniformidades, da ciência normativa a determinação de ideais, da arte a formulação de preceitos.” </a:t>
            </a:r>
          </a:p>
        </p:txBody>
      </p:sp>
    </p:spTree>
    <p:extLst>
      <p:ext uri="{BB962C8B-B14F-4D97-AF65-F5344CB8AC3E}">
        <p14:creationId xmlns:p14="http://schemas.microsoft.com/office/powerpoint/2010/main" val="724835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ED7730-E530-4F3E-B1DB-72912C2CB4A9}"/>
              </a:ext>
            </a:extLst>
          </p:cNvPr>
          <p:cNvSpPr>
            <a:spLocks noGrp="1"/>
          </p:cNvSpPr>
          <p:nvPr>
            <p:ph type="title"/>
          </p:nvPr>
        </p:nvSpPr>
        <p:spPr/>
        <p:txBody>
          <a:bodyPr/>
          <a:lstStyle/>
          <a:p>
            <a:r>
              <a:rPr lang="pt-BR" dirty="0"/>
              <a:t>Economia do que é observável  </a:t>
            </a:r>
          </a:p>
        </p:txBody>
      </p:sp>
      <p:sp>
        <p:nvSpPr>
          <p:cNvPr id="3" name="Espaço Reservado para Conteúdo 2">
            <a:extLst>
              <a:ext uri="{FF2B5EF4-FFF2-40B4-BE49-F238E27FC236}">
                <a16:creationId xmlns:a16="http://schemas.microsoft.com/office/drawing/2014/main" id="{93C14ABF-FEFB-4A2C-9813-B9B08B381CD3}"/>
              </a:ext>
            </a:extLst>
          </p:cNvPr>
          <p:cNvSpPr>
            <a:spLocks noGrp="1"/>
          </p:cNvSpPr>
          <p:nvPr>
            <p:ph idx="1"/>
          </p:nvPr>
        </p:nvSpPr>
        <p:spPr>
          <a:xfrm>
            <a:off x="677333" y="2160589"/>
            <a:ext cx="9592081" cy="4366820"/>
          </a:xfrm>
        </p:spPr>
        <p:txBody>
          <a:bodyPr>
            <a:normAutofit lnSpcReduction="10000"/>
          </a:bodyPr>
          <a:lstStyle/>
          <a:p>
            <a:pPr>
              <a:lnSpc>
                <a:spcPct val="130000"/>
              </a:lnSpc>
            </a:pPr>
            <a:r>
              <a:rPr lang="pt-BR" dirty="0"/>
              <a:t>Devemos notar que, embora o autor não seja empirista, essa classificação restringe a economia positiva apenas àquilo existente e, portanto, observável. </a:t>
            </a:r>
          </a:p>
          <a:p>
            <a:pPr>
              <a:lnSpc>
                <a:spcPct val="130000"/>
              </a:lnSpc>
            </a:pPr>
            <a:r>
              <a:rPr lang="pt-BR" dirty="0"/>
              <a:t>Muito embora não seja excluído, de fato, da economia positiva, passa a um segundo plano, portanto, </a:t>
            </a:r>
            <a:r>
              <a:rPr lang="pt-BR" u="sng" dirty="0"/>
              <a:t>o estudo das consequências econômicas de arranjos institucionais alternativos</a:t>
            </a:r>
            <a:r>
              <a:rPr lang="pt-BR" dirty="0"/>
              <a:t> ainda não existentes ou, nas palavras de Hayek, aquilo que poderia ser.</a:t>
            </a:r>
          </a:p>
          <a:p>
            <a:pPr>
              <a:lnSpc>
                <a:spcPct val="130000"/>
              </a:lnSpc>
            </a:pPr>
            <a:r>
              <a:rPr lang="pt-BR" dirty="0"/>
              <a:t>O propósito de separar-se o aspecto positivo do normativo é derivado da crença de Keynes de que a mistura dos dois tipos de investigação leva a confusões que atrapalham o desenvolvimento de ambas. </a:t>
            </a:r>
          </a:p>
          <a:p>
            <a:pPr>
              <a:lnSpc>
                <a:spcPct val="130000"/>
              </a:lnSpc>
            </a:pPr>
            <a:r>
              <a:rPr lang="pt-BR" dirty="0"/>
              <a:t>A hipótese de autointeresse no estudo positivo das vendas e compras nos mercados, por exemplo, seria comumente confundida com uma apologia do egoísmo, caso não tenhamos em mente a separação entre ciência positiva e normativa.</a:t>
            </a:r>
          </a:p>
          <a:p>
            <a:endParaRPr lang="pt-BR" dirty="0"/>
          </a:p>
        </p:txBody>
      </p:sp>
    </p:spTree>
    <p:extLst>
      <p:ext uri="{BB962C8B-B14F-4D97-AF65-F5344CB8AC3E}">
        <p14:creationId xmlns:p14="http://schemas.microsoft.com/office/powerpoint/2010/main" val="2097166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6408B6-EF79-445A-BFD6-8810821209D1}"/>
              </a:ext>
            </a:extLst>
          </p:cNvPr>
          <p:cNvSpPr>
            <a:spLocks noGrp="1"/>
          </p:cNvSpPr>
          <p:nvPr>
            <p:ph type="title"/>
          </p:nvPr>
        </p:nvSpPr>
        <p:spPr/>
        <p:txBody>
          <a:bodyPr/>
          <a:lstStyle/>
          <a:p>
            <a:r>
              <a:rPr lang="pt-BR" dirty="0"/>
              <a:t>Consenso na ciência positiva</a:t>
            </a:r>
          </a:p>
        </p:txBody>
      </p:sp>
      <p:sp>
        <p:nvSpPr>
          <p:cNvPr id="3" name="Espaço Reservado para Conteúdo 2">
            <a:extLst>
              <a:ext uri="{FF2B5EF4-FFF2-40B4-BE49-F238E27FC236}">
                <a16:creationId xmlns:a16="http://schemas.microsoft.com/office/drawing/2014/main" id="{7C216579-4262-4B7B-86F7-20FDA60267B1}"/>
              </a:ext>
            </a:extLst>
          </p:cNvPr>
          <p:cNvSpPr>
            <a:spLocks noGrp="1"/>
          </p:cNvSpPr>
          <p:nvPr>
            <p:ph idx="1"/>
          </p:nvPr>
        </p:nvSpPr>
        <p:spPr>
          <a:xfrm>
            <a:off x="677334" y="2160589"/>
            <a:ext cx="9479540" cy="3880773"/>
          </a:xfrm>
        </p:spPr>
        <p:txBody>
          <a:bodyPr>
            <a:normAutofit lnSpcReduction="10000"/>
          </a:bodyPr>
          <a:lstStyle/>
          <a:p>
            <a:pPr>
              <a:lnSpc>
                <a:spcPct val="130000"/>
              </a:lnSpc>
            </a:pPr>
            <a:r>
              <a:rPr lang="pt-BR" dirty="0"/>
              <a:t>O argumento decisivo em favor da separação, porém, resulta da constatação de que podemos ter maiores esperanças de resolver controvérsias no campo da ciência positiva do que na normativa, já que esta última pode envolver diferenças irreconciliáveis de valores. </a:t>
            </a:r>
          </a:p>
          <a:p>
            <a:pPr>
              <a:lnSpc>
                <a:spcPct val="130000"/>
              </a:lnSpc>
            </a:pPr>
            <a:r>
              <a:rPr lang="pt-BR" dirty="0"/>
              <a:t>A introdução de discussões éticas na economia positiva perpetua assim as fontes de desacordo; e Keynes acredita que o desacordo é obstáculo ao progresso científico.</a:t>
            </a:r>
          </a:p>
          <a:p>
            <a:pPr>
              <a:lnSpc>
                <a:spcPct val="130000"/>
              </a:lnSpc>
            </a:pPr>
            <a:r>
              <a:rPr lang="pt-BR" dirty="0"/>
              <a:t>A economia aplicada, por fim, deve reconhecer que problemas práticos não são resolvidos apenas por considerações econômicas puras, mas com o auxílio de diferentes artes, cada uma delas dando conta de algum aspecto diferente dos fenômenos sociais.</a:t>
            </a:r>
          </a:p>
          <a:p>
            <a:endParaRPr lang="pt-BR" dirty="0"/>
          </a:p>
        </p:txBody>
      </p:sp>
    </p:spTree>
    <p:extLst>
      <p:ext uri="{BB962C8B-B14F-4D97-AF65-F5344CB8AC3E}">
        <p14:creationId xmlns:p14="http://schemas.microsoft.com/office/powerpoint/2010/main" val="17035496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ED26F0-F31B-4477-BB60-4E5C883DDA1A}"/>
              </a:ext>
            </a:extLst>
          </p:cNvPr>
          <p:cNvSpPr>
            <a:spLocks noGrp="1"/>
          </p:cNvSpPr>
          <p:nvPr>
            <p:ph type="title"/>
          </p:nvPr>
        </p:nvSpPr>
        <p:spPr/>
        <p:txBody>
          <a:bodyPr/>
          <a:lstStyle/>
          <a:p>
            <a:r>
              <a:rPr lang="pt-BR" dirty="0"/>
              <a:t>Objeto de investigação da teoria econômica</a:t>
            </a:r>
          </a:p>
        </p:txBody>
      </p:sp>
      <p:sp>
        <p:nvSpPr>
          <p:cNvPr id="3" name="Espaço Reservado para Conteúdo 2">
            <a:extLst>
              <a:ext uri="{FF2B5EF4-FFF2-40B4-BE49-F238E27FC236}">
                <a16:creationId xmlns:a16="http://schemas.microsoft.com/office/drawing/2014/main" id="{6520B0BF-22E4-4A84-BA5E-9EB1AF23A7DC}"/>
              </a:ext>
            </a:extLst>
          </p:cNvPr>
          <p:cNvSpPr>
            <a:spLocks noGrp="1"/>
          </p:cNvSpPr>
          <p:nvPr>
            <p:ph idx="1"/>
          </p:nvPr>
        </p:nvSpPr>
        <p:spPr>
          <a:xfrm>
            <a:off x="677333" y="2160589"/>
            <a:ext cx="9170051" cy="3880773"/>
          </a:xfrm>
        </p:spPr>
        <p:txBody>
          <a:bodyPr>
            <a:normAutofit lnSpcReduction="10000"/>
          </a:bodyPr>
          <a:lstStyle/>
          <a:p>
            <a:pPr>
              <a:lnSpc>
                <a:spcPct val="150000"/>
              </a:lnSpc>
            </a:pPr>
            <a:r>
              <a:rPr lang="pt-BR" dirty="0"/>
              <a:t>No terceiro capítulo, Keynes dedica-se a refinar a definição clássica do objeto de investigação da teoria econômica. Em vez de tentar uma única fórmula, o autor apresenta uma série de definições, encadeadas ao longo do capítulo, que podem ser reunidas da maneira apresentada no Boxe a seguir.</a:t>
            </a:r>
          </a:p>
          <a:p>
            <a:pPr>
              <a:lnSpc>
                <a:spcPct val="150000"/>
              </a:lnSpc>
            </a:pPr>
            <a:r>
              <a:rPr lang="pt-BR" dirty="0"/>
              <a:t>Em que pese a influência marshalliana sobre ele, embora Marshall tenha destacado o conceito de utilidade e a importância dos serviços, a definição de Keynes ainda reflete </a:t>
            </a:r>
            <a:r>
              <a:rPr lang="pt-BR" u="sng" dirty="0"/>
              <a:t>a noção clássica de economia como a ciência da riqueza</a:t>
            </a:r>
            <a:r>
              <a:rPr lang="pt-BR" dirty="0"/>
              <a:t>. </a:t>
            </a:r>
          </a:p>
          <a:p>
            <a:pPr>
              <a:lnSpc>
                <a:spcPct val="150000"/>
              </a:lnSpc>
            </a:pPr>
            <a:r>
              <a:rPr lang="pt-BR" dirty="0"/>
              <a:t>Tal definição seria substituída por outra, calcada no problema alocativo, derivada dos marginalistas e subjetivistas herdeiros de Menger e Walras.</a:t>
            </a:r>
          </a:p>
          <a:p>
            <a:endParaRPr lang="pt-BR" dirty="0"/>
          </a:p>
        </p:txBody>
      </p:sp>
    </p:spTree>
    <p:extLst>
      <p:ext uri="{BB962C8B-B14F-4D97-AF65-F5344CB8AC3E}">
        <p14:creationId xmlns:p14="http://schemas.microsoft.com/office/powerpoint/2010/main" val="17973304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a:extLst>
              <a:ext uri="{FF2B5EF4-FFF2-40B4-BE49-F238E27FC236}">
                <a16:creationId xmlns:a16="http://schemas.microsoft.com/office/drawing/2014/main" id="{D1219F02-9436-4A7E-97F4-021DF48BE740}"/>
              </a:ext>
            </a:extLst>
          </p:cNvPr>
          <p:cNvPicPr>
            <a:picLocks noChangeAspect="1"/>
          </p:cNvPicPr>
          <p:nvPr/>
        </p:nvPicPr>
        <p:blipFill>
          <a:blip r:embed="rId2"/>
          <a:stretch>
            <a:fillRect/>
          </a:stretch>
        </p:blipFill>
        <p:spPr>
          <a:xfrm>
            <a:off x="759655" y="1275329"/>
            <a:ext cx="9374937" cy="4874967"/>
          </a:xfrm>
          <a:prstGeom prst="rect">
            <a:avLst/>
          </a:prstGeom>
        </p:spPr>
      </p:pic>
    </p:spTree>
    <p:extLst>
      <p:ext uri="{BB962C8B-B14F-4D97-AF65-F5344CB8AC3E}">
        <p14:creationId xmlns:p14="http://schemas.microsoft.com/office/powerpoint/2010/main" val="24331366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42222A-4F4D-4BC0-9AB4-13E126E2F847}"/>
              </a:ext>
            </a:extLst>
          </p:cNvPr>
          <p:cNvSpPr>
            <a:spLocks noGrp="1"/>
          </p:cNvSpPr>
          <p:nvPr>
            <p:ph type="title"/>
          </p:nvPr>
        </p:nvSpPr>
        <p:spPr/>
        <p:txBody>
          <a:bodyPr/>
          <a:lstStyle/>
          <a:p>
            <a:r>
              <a:rPr lang="pt-BR" dirty="0"/>
              <a:t>O tom conciliador </a:t>
            </a:r>
          </a:p>
        </p:txBody>
      </p:sp>
      <p:sp>
        <p:nvSpPr>
          <p:cNvPr id="3" name="Espaço Reservado para Conteúdo 2">
            <a:extLst>
              <a:ext uri="{FF2B5EF4-FFF2-40B4-BE49-F238E27FC236}">
                <a16:creationId xmlns:a16="http://schemas.microsoft.com/office/drawing/2014/main" id="{9A59B162-A097-49B3-A738-AF3AE338A5F0}"/>
              </a:ext>
            </a:extLst>
          </p:cNvPr>
          <p:cNvSpPr>
            <a:spLocks noGrp="1"/>
          </p:cNvSpPr>
          <p:nvPr>
            <p:ph idx="1"/>
          </p:nvPr>
        </p:nvSpPr>
        <p:spPr>
          <a:xfrm>
            <a:off x="677333" y="1828800"/>
            <a:ext cx="9535811" cy="4600135"/>
          </a:xfrm>
        </p:spPr>
        <p:txBody>
          <a:bodyPr>
            <a:normAutofit/>
          </a:bodyPr>
          <a:lstStyle/>
          <a:p>
            <a:pPr>
              <a:lnSpc>
                <a:spcPct val="150000"/>
              </a:lnSpc>
            </a:pPr>
            <a:r>
              <a:rPr lang="pt-BR" dirty="0"/>
              <a:t>No que diz respeito à relação entre a economia e as demais ciências sociais, coloca-se em um meio termo entre a tentativa de isolar-se completamente a economia e a opinião de Comte de que isso não seria possível. </a:t>
            </a:r>
          </a:p>
          <a:p>
            <a:pPr>
              <a:lnSpc>
                <a:spcPct val="150000"/>
              </a:lnSpc>
            </a:pPr>
            <a:r>
              <a:rPr lang="pt-BR" dirty="0"/>
              <a:t>O economista deveria assim evitar tanto o uso de hipóteses simplificadoras irrealistas quanto ignorar os ganhos da especialização. </a:t>
            </a:r>
          </a:p>
          <a:p>
            <a:pPr>
              <a:lnSpc>
                <a:spcPct val="150000"/>
              </a:lnSpc>
            </a:pPr>
            <a:r>
              <a:rPr lang="pt-BR" dirty="0"/>
              <a:t>A investigação econômica deveria ir além da simplificação milliana do </a:t>
            </a:r>
            <a:r>
              <a:rPr lang="pt-BR" i="1" dirty="0"/>
              <a:t>Homo economicus</a:t>
            </a:r>
            <a:r>
              <a:rPr lang="pt-BR" dirty="0"/>
              <a:t>, considerando, em sucessivas aproximações, os fatores perturbadores desconsiderados por Mill, tais como patriotismo, inércia, hábito, desejo de reconhecimento, amor à independência ou poder, preferência por vida no campo, espírito público, preconceitos de classe, dever, opinião pública ou moral.</a:t>
            </a:r>
          </a:p>
          <a:p>
            <a:endParaRPr lang="pt-BR" dirty="0"/>
          </a:p>
        </p:txBody>
      </p:sp>
    </p:spTree>
    <p:extLst>
      <p:ext uri="{BB962C8B-B14F-4D97-AF65-F5344CB8AC3E}">
        <p14:creationId xmlns:p14="http://schemas.microsoft.com/office/powerpoint/2010/main" val="19330183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5CC414-96D8-4DF5-8FDD-D2F6635EFD08}"/>
              </a:ext>
            </a:extLst>
          </p:cNvPr>
          <p:cNvSpPr>
            <a:spLocks noGrp="1"/>
          </p:cNvSpPr>
          <p:nvPr>
            <p:ph type="title"/>
          </p:nvPr>
        </p:nvSpPr>
        <p:spPr/>
        <p:txBody>
          <a:bodyPr/>
          <a:lstStyle/>
          <a:p>
            <a:r>
              <a:rPr lang="pt-BR" dirty="0"/>
              <a:t>Hipótese de maximização de riqueza</a:t>
            </a:r>
          </a:p>
        </p:txBody>
      </p:sp>
      <p:sp>
        <p:nvSpPr>
          <p:cNvPr id="3" name="Espaço Reservado para Conteúdo 2">
            <a:extLst>
              <a:ext uri="{FF2B5EF4-FFF2-40B4-BE49-F238E27FC236}">
                <a16:creationId xmlns:a16="http://schemas.microsoft.com/office/drawing/2014/main" id="{435BEF06-11D0-4610-BE48-DFF016CDC746}"/>
              </a:ext>
            </a:extLst>
          </p:cNvPr>
          <p:cNvSpPr>
            <a:spLocks noGrp="1"/>
          </p:cNvSpPr>
          <p:nvPr>
            <p:ph idx="1"/>
          </p:nvPr>
        </p:nvSpPr>
        <p:spPr>
          <a:xfrm>
            <a:off x="677334" y="1603717"/>
            <a:ext cx="9549878" cy="4768948"/>
          </a:xfrm>
        </p:spPr>
        <p:txBody>
          <a:bodyPr/>
          <a:lstStyle/>
          <a:p>
            <a:pPr>
              <a:lnSpc>
                <a:spcPct val="130000"/>
              </a:lnSpc>
            </a:pPr>
            <a:r>
              <a:rPr lang="pt-BR" dirty="0"/>
              <a:t>Deve-se partir da hipótese de maximização de riqueza, pois, o conceito de </a:t>
            </a:r>
            <a:r>
              <a:rPr lang="pt-BR" i="1" dirty="0"/>
              <a:t>Homo economicus </a:t>
            </a:r>
            <a:r>
              <a:rPr lang="pt-BR" dirty="0"/>
              <a:t>seria uma boa aproximação, no que diz respeito ao estágio atual do desenvolvimento das nações, do comportamento em bolsas de valores contemporâneas etc. </a:t>
            </a:r>
          </a:p>
          <a:p>
            <a:pPr>
              <a:lnSpc>
                <a:spcPct val="130000"/>
              </a:lnSpc>
            </a:pPr>
            <a:r>
              <a:rPr lang="pt-BR" dirty="0"/>
              <a:t>Keynes concede terreno à postura histórica, rejeitando, porém, afirmativas metodológicas que prescrevem métodos substancialmente diferentes – afinal, a sociologia de Comte não passaria de um programa, destituído de resultados práticos convincentes, a despeito da crença desse autor na esterilidade da economia.</a:t>
            </a:r>
          </a:p>
          <a:p>
            <a:pPr>
              <a:lnSpc>
                <a:spcPct val="130000"/>
              </a:lnSpc>
            </a:pPr>
            <a:r>
              <a:rPr lang="pt-BR" dirty="0"/>
              <a:t>O reconhecimento da interdependência entre os fenômenos não implica na condenação do procedimento científico que consiste em isolar certos aspectos dos fenômenos. Pois, </a:t>
            </a:r>
            <a:r>
              <a:rPr lang="pt-BR" dirty="0">
                <a:solidFill>
                  <a:schemeClr val="accent1">
                    <a:lumMod val="50000"/>
                  </a:schemeClr>
                </a:solidFill>
              </a:rPr>
              <a:t>“sobre o problema da renda da terra é possível construir uma enciclopédia de ciências”.</a:t>
            </a:r>
          </a:p>
        </p:txBody>
      </p:sp>
    </p:spTree>
    <p:extLst>
      <p:ext uri="{BB962C8B-B14F-4D97-AF65-F5344CB8AC3E}">
        <p14:creationId xmlns:p14="http://schemas.microsoft.com/office/powerpoint/2010/main" val="221550940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6CB976-1AAA-42E6-9D60-EEA226C7EF08}"/>
              </a:ext>
            </a:extLst>
          </p:cNvPr>
          <p:cNvSpPr>
            <a:spLocks noGrp="1"/>
          </p:cNvSpPr>
          <p:nvPr>
            <p:ph type="title"/>
          </p:nvPr>
        </p:nvSpPr>
        <p:spPr/>
        <p:txBody>
          <a:bodyPr/>
          <a:lstStyle/>
          <a:p>
            <a:r>
              <a:rPr lang="pt-BR" dirty="0"/>
              <a:t>Tradição clássica de metodologia</a:t>
            </a:r>
          </a:p>
        </p:txBody>
      </p:sp>
      <p:sp>
        <p:nvSpPr>
          <p:cNvPr id="3" name="Espaço Reservado para Conteúdo 2">
            <a:extLst>
              <a:ext uri="{FF2B5EF4-FFF2-40B4-BE49-F238E27FC236}">
                <a16:creationId xmlns:a16="http://schemas.microsoft.com/office/drawing/2014/main" id="{9E49DCCE-03F1-4589-B0A3-AA1491342BCD}"/>
              </a:ext>
            </a:extLst>
          </p:cNvPr>
          <p:cNvSpPr>
            <a:spLocks noGrp="1"/>
          </p:cNvSpPr>
          <p:nvPr>
            <p:ph idx="1"/>
          </p:nvPr>
        </p:nvSpPr>
        <p:spPr/>
        <p:txBody>
          <a:bodyPr/>
          <a:lstStyle/>
          <a:p>
            <a:pPr>
              <a:lnSpc>
                <a:spcPct val="150000"/>
              </a:lnSpc>
            </a:pPr>
            <a:r>
              <a:rPr lang="pt-BR" dirty="0"/>
              <a:t>Os demais aspectos do tratado de Keynes constituem uma excelente exposição da tradição clássica de metodologia, da qual já estamos bastante familiarizados e, por isso, não merece menção para evitarmos repeti-la. </a:t>
            </a:r>
          </a:p>
          <a:p>
            <a:pPr>
              <a:lnSpc>
                <a:spcPct val="150000"/>
              </a:lnSpc>
            </a:pPr>
            <a:r>
              <a:rPr lang="pt-BR" dirty="0"/>
              <a:t>O oitavo capítulo do livro, porém, trata de assunto novo, que reflete aspecto relevante para a discussão metodológica da teoria neoclássica ou marginalista: o tema da </a:t>
            </a:r>
            <a:r>
              <a:rPr lang="pt-BR" u="sng" dirty="0" err="1"/>
              <a:t>matematização</a:t>
            </a:r>
            <a:r>
              <a:rPr lang="pt-BR" u="sng" dirty="0"/>
              <a:t> da economia científica</a:t>
            </a:r>
            <a:r>
              <a:rPr lang="pt-BR" dirty="0"/>
              <a:t>.</a:t>
            </a:r>
          </a:p>
        </p:txBody>
      </p:sp>
    </p:spTree>
    <p:extLst>
      <p:ext uri="{BB962C8B-B14F-4D97-AF65-F5344CB8AC3E}">
        <p14:creationId xmlns:p14="http://schemas.microsoft.com/office/powerpoint/2010/main" val="2557046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3E5D0E-4252-4093-8A6A-DB530E6AC182}"/>
              </a:ext>
            </a:extLst>
          </p:cNvPr>
          <p:cNvSpPr>
            <a:spLocks noGrp="1"/>
          </p:cNvSpPr>
          <p:nvPr>
            <p:ph type="title"/>
          </p:nvPr>
        </p:nvSpPr>
        <p:spPr/>
        <p:txBody>
          <a:bodyPr/>
          <a:lstStyle/>
          <a:p>
            <a:r>
              <a:rPr lang="pt-BR" dirty="0"/>
              <a:t>Methodenstreit</a:t>
            </a:r>
          </a:p>
        </p:txBody>
      </p:sp>
      <p:sp>
        <p:nvSpPr>
          <p:cNvPr id="3" name="Espaço Reservado para Conteúdo 2">
            <a:extLst>
              <a:ext uri="{FF2B5EF4-FFF2-40B4-BE49-F238E27FC236}">
                <a16:creationId xmlns:a16="http://schemas.microsoft.com/office/drawing/2014/main" id="{5C197DC6-EA16-441B-8BC9-E6904C370010}"/>
              </a:ext>
            </a:extLst>
          </p:cNvPr>
          <p:cNvSpPr>
            <a:spLocks noGrp="1"/>
          </p:cNvSpPr>
          <p:nvPr>
            <p:ph idx="1"/>
          </p:nvPr>
        </p:nvSpPr>
        <p:spPr>
          <a:xfrm>
            <a:off x="677334" y="1477108"/>
            <a:ext cx="9943774" cy="5078437"/>
          </a:xfrm>
        </p:spPr>
        <p:txBody>
          <a:bodyPr>
            <a:normAutofit/>
          </a:bodyPr>
          <a:lstStyle/>
          <a:p>
            <a:pPr>
              <a:lnSpc>
                <a:spcPct val="120000"/>
              </a:lnSpc>
            </a:pPr>
            <a:r>
              <a:rPr lang="pt-BR" dirty="0"/>
              <a:t>Opinião de Schumpeter: o debate foi um desperdício de energias, que poderiam ser empregadas em algo produtivo, já que tanto teoria quanto história são necessárias. </a:t>
            </a:r>
          </a:p>
          <a:p>
            <a:pPr>
              <a:lnSpc>
                <a:spcPct val="120000"/>
              </a:lnSpc>
            </a:pPr>
            <a:r>
              <a:rPr lang="pt-BR" dirty="0"/>
              <a:t>O debate, porém, não pode ser reduzido à escolha entre teoria e história e as questões efetivamente de fato debatidas afloram, até hoje, na discussão metodológica, testemunhando sua importância.</a:t>
            </a:r>
          </a:p>
          <a:p>
            <a:pPr>
              <a:lnSpc>
                <a:spcPct val="120000"/>
              </a:lnSpc>
            </a:pPr>
            <a:r>
              <a:rPr lang="pt-BR" dirty="0"/>
              <a:t>A Batalha dos Métodos tem sua origem na morna recepção obtida pela teoria de Menger na Alemanha. Embora essa teoria tenha sua origem em autores alemães, que enfatizavam a natureza subjetiva do valor, como Hermann, o tipo de estudo econômico dominante naquele país, era de natureza histórica. </a:t>
            </a:r>
          </a:p>
          <a:p>
            <a:pPr>
              <a:lnSpc>
                <a:spcPct val="120000"/>
              </a:lnSpc>
            </a:pPr>
            <a:r>
              <a:rPr lang="pt-BR" dirty="0"/>
              <a:t>Wilhelm Roscher, o líder da primeira geração de economistas históricos, a quem Menger dedica seus Princípios de economia política, embora favorecesse a pesquisa histórica, não rejeitava a teoria econômica pura, inclusive mencionando, com simpatia, alguns aspectos dos </a:t>
            </a:r>
            <a:r>
              <a:rPr lang="pt-BR" i="1" dirty="0"/>
              <a:t>Princípios </a:t>
            </a:r>
            <a:r>
              <a:rPr lang="pt-BR" dirty="0"/>
              <a:t>de Menger.</a:t>
            </a:r>
          </a:p>
          <a:p>
            <a:endParaRPr lang="pt-BR" dirty="0"/>
          </a:p>
        </p:txBody>
      </p:sp>
    </p:spTree>
    <p:extLst>
      <p:ext uri="{BB962C8B-B14F-4D97-AF65-F5344CB8AC3E}">
        <p14:creationId xmlns:p14="http://schemas.microsoft.com/office/powerpoint/2010/main" val="277405163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931575-C276-4A95-BEE8-4EB2F2BDA6B2}"/>
              </a:ext>
            </a:extLst>
          </p:cNvPr>
          <p:cNvSpPr>
            <a:spLocks noGrp="1"/>
          </p:cNvSpPr>
          <p:nvPr>
            <p:ph type="title"/>
          </p:nvPr>
        </p:nvSpPr>
        <p:spPr/>
        <p:txBody>
          <a:bodyPr/>
          <a:lstStyle/>
          <a:p>
            <a:r>
              <a:rPr lang="pt-BR" dirty="0"/>
              <a:t>Sobre o ferramental matemático</a:t>
            </a:r>
          </a:p>
        </p:txBody>
      </p:sp>
      <p:sp>
        <p:nvSpPr>
          <p:cNvPr id="3" name="Espaço Reservado para Conteúdo 2">
            <a:extLst>
              <a:ext uri="{FF2B5EF4-FFF2-40B4-BE49-F238E27FC236}">
                <a16:creationId xmlns:a16="http://schemas.microsoft.com/office/drawing/2014/main" id="{236AA75E-2ABB-4773-BDBF-279CE2B8E70A}"/>
              </a:ext>
            </a:extLst>
          </p:cNvPr>
          <p:cNvSpPr>
            <a:spLocks noGrp="1"/>
          </p:cNvSpPr>
          <p:nvPr>
            <p:ph idx="1"/>
          </p:nvPr>
        </p:nvSpPr>
        <p:spPr>
          <a:xfrm>
            <a:off x="677334" y="1477109"/>
            <a:ext cx="9746826" cy="4979962"/>
          </a:xfrm>
        </p:spPr>
        <p:txBody>
          <a:bodyPr>
            <a:normAutofit/>
          </a:bodyPr>
          <a:lstStyle/>
          <a:p>
            <a:r>
              <a:rPr lang="pt-BR" dirty="0"/>
              <a:t>Devemos lembrar que Mill e Cairnes rejeitam o ferramental matemático, pois, o primeiro crê que o uso de equações para representar relações econômicas implicaria em conhecimento dos valores concretos dessa variáveis, possibilidade descartada quando tratamos de fenômenos mais complexos, como os econômicos; ao passo que Cairnes não acredita que variáveis mentais sejam passíveis de expressão quantitativa. </a:t>
            </a:r>
          </a:p>
          <a:p>
            <a:r>
              <a:rPr lang="pt-BR" dirty="0"/>
              <a:t>Keynes rejeitará esses argumentos, defendendo o uso da matemática no ramo abstrato da teoria econômica pura. Para o autor, o uso da matemática não implica uso de dados numéricos. As equações representariam relações abstratas e as equações não implicariam, em absoluto, conhecimento de valores concretos. </a:t>
            </a:r>
          </a:p>
          <a:p>
            <a:r>
              <a:rPr lang="pt-BR" dirty="0"/>
              <a:t>Sobre uma curva de demanda compensada, por exemplo, sabe-se que sua inclinação tem valor negativo, independentemente do formato específico da mesma. Keynes nota que os economistas matemáticos, como Cournot, eram conscientes do caráter puramente abstrato das relações da economia matemática. Cournot, por exemplo, argumenta que sem essas equações destituídas de valores conhecidos não poderíamos avançar a teoria do monopólio.</a:t>
            </a:r>
          </a:p>
        </p:txBody>
      </p:sp>
    </p:spTree>
    <p:extLst>
      <p:ext uri="{BB962C8B-B14F-4D97-AF65-F5344CB8AC3E}">
        <p14:creationId xmlns:p14="http://schemas.microsoft.com/office/powerpoint/2010/main" val="585170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935B60-3FEC-47E8-838C-20B3217EF0C2}"/>
              </a:ext>
            </a:extLst>
          </p:cNvPr>
          <p:cNvSpPr>
            <a:spLocks noGrp="1"/>
          </p:cNvSpPr>
          <p:nvPr>
            <p:ph type="title"/>
          </p:nvPr>
        </p:nvSpPr>
        <p:spPr/>
        <p:txBody>
          <a:bodyPr/>
          <a:lstStyle/>
          <a:p>
            <a:r>
              <a:rPr lang="pt-BR" dirty="0"/>
              <a:t>Quais seriam as vantagens do ferramental matemático? </a:t>
            </a:r>
          </a:p>
        </p:txBody>
      </p:sp>
      <p:sp>
        <p:nvSpPr>
          <p:cNvPr id="3" name="Espaço Reservado para Conteúdo 2">
            <a:extLst>
              <a:ext uri="{FF2B5EF4-FFF2-40B4-BE49-F238E27FC236}">
                <a16:creationId xmlns:a16="http://schemas.microsoft.com/office/drawing/2014/main" id="{735D0E91-7B82-4FFE-8D54-C67F421477C1}"/>
              </a:ext>
            </a:extLst>
          </p:cNvPr>
          <p:cNvSpPr>
            <a:spLocks noGrp="1"/>
          </p:cNvSpPr>
          <p:nvPr>
            <p:ph idx="1"/>
          </p:nvPr>
        </p:nvSpPr>
        <p:spPr>
          <a:xfrm>
            <a:off x="677333" y="2160589"/>
            <a:ext cx="9507675" cy="4535633"/>
          </a:xfrm>
        </p:spPr>
        <p:txBody>
          <a:bodyPr/>
          <a:lstStyle/>
          <a:p>
            <a:pPr>
              <a:lnSpc>
                <a:spcPct val="150000"/>
              </a:lnSpc>
            </a:pPr>
            <a:r>
              <a:rPr lang="pt-BR" dirty="0"/>
              <a:t>Além de estimular clareza e precisão, evita-se, com o seu uso, a necessidade de argumentos verbais excessivamente longos. </a:t>
            </a:r>
          </a:p>
          <a:p>
            <a:pPr>
              <a:lnSpc>
                <a:spcPct val="150000"/>
              </a:lnSpc>
            </a:pPr>
            <a:r>
              <a:rPr lang="pt-BR" dirty="0"/>
              <a:t>Além disso, a matemática impede que ocorra o principal vício dos “economistas literários”, na visão de Edgeworth: tratar variáveis como se fossem constantes. Antes de Stuart Mill, as noções de demanda e oferta eram vistas como constantes, grandezas que não se relacionavam com os preços, tal como descrito pelas funções demanda e oferta marshallianas. Embora útil, Keynes considera que a matemática não seria indispensável. Menger, por exemplo, ilustra o caso de um autor que chega às mesmas conclusões da teoria moderna, mas sem o uso desse tipo de ferramenta.</a:t>
            </a:r>
          </a:p>
        </p:txBody>
      </p:sp>
    </p:spTree>
    <p:extLst>
      <p:ext uri="{BB962C8B-B14F-4D97-AF65-F5344CB8AC3E}">
        <p14:creationId xmlns:p14="http://schemas.microsoft.com/office/powerpoint/2010/main" val="160885596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B112B2-AAB1-4908-9A66-4B78CEBA9D65}"/>
              </a:ext>
            </a:extLst>
          </p:cNvPr>
          <p:cNvSpPr>
            <a:spLocks noGrp="1"/>
          </p:cNvSpPr>
          <p:nvPr>
            <p:ph type="title"/>
          </p:nvPr>
        </p:nvSpPr>
        <p:spPr/>
        <p:txBody>
          <a:bodyPr/>
          <a:lstStyle/>
          <a:p>
            <a:r>
              <a:rPr lang="pt-BR" dirty="0"/>
              <a:t>Matemática sem implicações testáveis</a:t>
            </a:r>
          </a:p>
        </p:txBody>
      </p:sp>
      <p:sp>
        <p:nvSpPr>
          <p:cNvPr id="3" name="Espaço Reservado para Conteúdo 2">
            <a:extLst>
              <a:ext uri="{FF2B5EF4-FFF2-40B4-BE49-F238E27FC236}">
                <a16:creationId xmlns:a16="http://schemas.microsoft.com/office/drawing/2014/main" id="{00444767-C287-4D6D-9CFD-159ABABE089D}"/>
              </a:ext>
            </a:extLst>
          </p:cNvPr>
          <p:cNvSpPr>
            <a:spLocks noGrp="1"/>
          </p:cNvSpPr>
          <p:nvPr>
            <p:ph idx="1"/>
          </p:nvPr>
        </p:nvSpPr>
        <p:spPr>
          <a:xfrm>
            <a:off x="677334" y="2160589"/>
            <a:ext cx="9493608" cy="3880773"/>
          </a:xfrm>
        </p:spPr>
        <p:txBody>
          <a:bodyPr/>
          <a:lstStyle/>
          <a:p>
            <a:pPr>
              <a:lnSpc>
                <a:spcPct val="150000"/>
              </a:lnSpc>
            </a:pPr>
            <a:r>
              <a:rPr lang="pt-BR" dirty="0"/>
              <a:t>Se as relações matemáticas na economia forem, de fato, puramente abstratas, devem ser confinadas à teoria pura abstrata e, de acordo com isso, os economistas da escola empírica deveriam rejeitar o seu uso.</a:t>
            </a:r>
          </a:p>
          <a:p>
            <a:pPr>
              <a:lnSpc>
                <a:spcPct val="150000"/>
              </a:lnSpc>
            </a:pPr>
            <a:r>
              <a:rPr lang="pt-BR" dirty="0"/>
              <a:t>Aqui Keynes não antecipa o uso que será dado à matemática como instrumento para gerar implicações que possam ser empiricamente testáveis. </a:t>
            </a:r>
          </a:p>
          <a:p>
            <a:pPr>
              <a:lnSpc>
                <a:spcPct val="150000"/>
              </a:lnSpc>
            </a:pPr>
            <a:r>
              <a:rPr lang="pt-BR" dirty="0"/>
              <a:t>Essa possibilidade, no entanto, deverá aguardar mais algumas décadas, quando a metodologia </a:t>
            </a:r>
            <a:r>
              <a:rPr lang="pt-BR" i="1" dirty="0"/>
              <a:t>a priori </a:t>
            </a:r>
            <a:r>
              <a:rPr lang="pt-BR" dirty="0"/>
              <a:t>for substituída pela tradição metodológica influenciada pelo pensamento positivista.</a:t>
            </a:r>
          </a:p>
        </p:txBody>
      </p:sp>
    </p:spTree>
    <p:extLst>
      <p:ext uri="{BB962C8B-B14F-4D97-AF65-F5344CB8AC3E}">
        <p14:creationId xmlns:p14="http://schemas.microsoft.com/office/powerpoint/2010/main" val="37204741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3D1624-F300-46BF-90AE-830FC4ED124E}"/>
              </a:ext>
            </a:extLst>
          </p:cNvPr>
          <p:cNvSpPr>
            <a:spLocks noGrp="1"/>
          </p:cNvSpPr>
          <p:nvPr>
            <p:ph type="title"/>
          </p:nvPr>
        </p:nvSpPr>
        <p:spPr/>
        <p:txBody>
          <a:bodyPr/>
          <a:lstStyle/>
          <a:p>
            <a:r>
              <a:rPr lang="pt-BR" dirty="0"/>
              <a:t>A necessidade de aceitar-se a pluralidade de métodos.</a:t>
            </a:r>
          </a:p>
        </p:txBody>
      </p:sp>
      <p:sp>
        <p:nvSpPr>
          <p:cNvPr id="3" name="Espaço Reservado para Conteúdo 2">
            <a:extLst>
              <a:ext uri="{FF2B5EF4-FFF2-40B4-BE49-F238E27FC236}">
                <a16:creationId xmlns:a16="http://schemas.microsoft.com/office/drawing/2014/main" id="{EB1DFA4C-EB28-4E48-9AB6-CD5DFF2C95BB}"/>
              </a:ext>
            </a:extLst>
          </p:cNvPr>
          <p:cNvSpPr>
            <a:spLocks noGrp="1"/>
          </p:cNvSpPr>
          <p:nvPr>
            <p:ph idx="1"/>
          </p:nvPr>
        </p:nvSpPr>
        <p:spPr/>
        <p:txBody>
          <a:bodyPr/>
          <a:lstStyle/>
          <a:p>
            <a:pPr>
              <a:lnSpc>
                <a:spcPct val="200000"/>
              </a:lnSpc>
            </a:pPr>
            <a:r>
              <a:rPr lang="pt-BR" dirty="0"/>
              <a:t>Keynes afirma que o método indutivo não pode excluir a dedução:</a:t>
            </a:r>
          </a:p>
          <a:p>
            <a:pPr marL="0" indent="0">
              <a:lnSpc>
                <a:spcPct val="200000"/>
              </a:lnSpc>
              <a:buNone/>
            </a:pPr>
            <a:r>
              <a:rPr lang="pt-BR" dirty="0">
                <a:solidFill>
                  <a:schemeClr val="accent1">
                    <a:lumMod val="50000"/>
                  </a:schemeClr>
                </a:solidFill>
              </a:rPr>
              <a:t>“De acordo com departamento especial ou o aspecto da ciência sob investigação, o método apropriado pode ser o abstrato ou realista, o dedutivo ou indutivo, o matemático ou estatístico, hipotético ou histórico.” </a:t>
            </a:r>
          </a:p>
        </p:txBody>
      </p:sp>
    </p:spTree>
    <p:extLst>
      <p:ext uri="{BB962C8B-B14F-4D97-AF65-F5344CB8AC3E}">
        <p14:creationId xmlns:p14="http://schemas.microsoft.com/office/powerpoint/2010/main" val="9814647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07A9A7-5AB3-4635-8DC7-715419DC059A}"/>
              </a:ext>
            </a:extLst>
          </p:cNvPr>
          <p:cNvSpPr>
            <a:spLocks noGrp="1"/>
          </p:cNvSpPr>
          <p:nvPr>
            <p:ph type="title"/>
          </p:nvPr>
        </p:nvSpPr>
        <p:spPr/>
        <p:txBody>
          <a:bodyPr>
            <a:normAutofit fontScale="90000"/>
          </a:bodyPr>
          <a:lstStyle/>
          <a:p>
            <a:r>
              <a:rPr lang="pt-BR" dirty="0"/>
              <a:t>Keynes é mais próximo de Stuart Mill, mas suas críticas atingem não apenas os historicistas </a:t>
            </a:r>
          </a:p>
        </p:txBody>
      </p:sp>
      <p:sp>
        <p:nvSpPr>
          <p:cNvPr id="3" name="Espaço Reservado para Conteúdo 2">
            <a:extLst>
              <a:ext uri="{FF2B5EF4-FFF2-40B4-BE49-F238E27FC236}">
                <a16:creationId xmlns:a16="http://schemas.microsoft.com/office/drawing/2014/main" id="{E43ED232-C405-4393-A91D-703D4A844E89}"/>
              </a:ext>
            </a:extLst>
          </p:cNvPr>
          <p:cNvSpPr>
            <a:spLocks noGrp="1"/>
          </p:cNvSpPr>
          <p:nvPr>
            <p:ph idx="1"/>
          </p:nvPr>
        </p:nvSpPr>
        <p:spPr>
          <a:xfrm>
            <a:off x="677334" y="2526349"/>
            <a:ext cx="8596668" cy="3880773"/>
          </a:xfrm>
        </p:spPr>
        <p:txBody>
          <a:bodyPr/>
          <a:lstStyle/>
          <a:p>
            <a:pPr>
              <a:lnSpc>
                <a:spcPct val="150000"/>
              </a:lnSpc>
            </a:pPr>
            <a:r>
              <a:rPr lang="pt-BR" dirty="0"/>
              <a:t>Keynes lembra que Mill, em duas obras, os </a:t>
            </a:r>
            <a:r>
              <a:rPr lang="pt-BR" i="1" dirty="0"/>
              <a:t>Ensaios sobre questões não assentadas em economia política </a:t>
            </a:r>
            <a:r>
              <a:rPr lang="pt-BR" dirty="0"/>
              <a:t>e o livro sexto da obra </a:t>
            </a:r>
            <a:r>
              <a:rPr lang="pt-BR" i="1" dirty="0"/>
              <a:t>Lógica</a:t>
            </a:r>
            <a:r>
              <a:rPr lang="pt-BR" dirty="0"/>
              <a:t>, usa a expressão ciência moral ou psicológica ao se referir à economia. </a:t>
            </a:r>
          </a:p>
          <a:p>
            <a:pPr>
              <a:lnSpc>
                <a:spcPct val="150000"/>
              </a:lnSpc>
            </a:pPr>
            <a:r>
              <a:rPr lang="pt-BR" dirty="0"/>
              <a:t>De fato, Mill definiu a economia política como </a:t>
            </a:r>
            <a:r>
              <a:rPr lang="pt-BR" dirty="0">
                <a:solidFill>
                  <a:schemeClr val="accent1">
                    <a:lumMod val="50000"/>
                  </a:schemeClr>
                </a:solidFill>
              </a:rPr>
              <a:t>“a ciência que se relaciona às leis morais ou psicológicas da produção e distribuição de riquezas”.</a:t>
            </a:r>
          </a:p>
        </p:txBody>
      </p:sp>
    </p:spTree>
    <p:extLst>
      <p:ext uri="{BB962C8B-B14F-4D97-AF65-F5344CB8AC3E}">
        <p14:creationId xmlns:p14="http://schemas.microsoft.com/office/powerpoint/2010/main" val="72706735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962520-245F-4AA3-AD94-5B8EF61069EF}"/>
              </a:ext>
            </a:extLst>
          </p:cNvPr>
          <p:cNvSpPr>
            <a:spLocks noGrp="1"/>
          </p:cNvSpPr>
          <p:nvPr>
            <p:ph type="title"/>
          </p:nvPr>
        </p:nvSpPr>
        <p:spPr/>
        <p:txBody>
          <a:bodyPr/>
          <a:lstStyle/>
          <a:p>
            <a:r>
              <a:rPr lang="pt-BR" dirty="0"/>
              <a:t>Grave equívoco de Mill</a:t>
            </a:r>
          </a:p>
        </p:txBody>
      </p:sp>
      <p:sp>
        <p:nvSpPr>
          <p:cNvPr id="3" name="Espaço Reservado para Conteúdo 2">
            <a:extLst>
              <a:ext uri="{FF2B5EF4-FFF2-40B4-BE49-F238E27FC236}">
                <a16:creationId xmlns:a16="http://schemas.microsoft.com/office/drawing/2014/main" id="{42F1AE70-4824-4A71-8099-0277F2245750}"/>
              </a:ext>
            </a:extLst>
          </p:cNvPr>
          <p:cNvSpPr>
            <a:spLocks noGrp="1"/>
          </p:cNvSpPr>
          <p:nvPr>
            <p:ph idx="1"/>
          </p:nvPr>
        </p:nvSpPr>
        <p:spPr/>
        <p:txBody>
          <a:bodyPr>
            <a:normAutofit fontScale="92500" lnSpcReduction="20000"/>
          </a:bodyPr>
          <a:lstStyle/>
          <a:p>
            <a:pPr>
              <a:lnSpc>
                <a:spcPct val="150000"/>
              </a:lnSpc>
            </a:pPr>
            <a:r>
              <a:rPr lang="pt-BR" dirty="0"/>
              <a:t>Sua acepção acabou comprometendo a escola clássica, deixando-a vulnerável às investidas dos historicistas. Pois, nem todas as leis em economia são morais ou psicológicas.</a:t>
            </a:r>
          </a:p>
          <a:p>
            <a:pPr>
              <a:lnSpc>
                <a:spcPct val="150000"/>
              </a:lnSpc>
            </a:pPr>
            <a:r>
              <a:rPr lang="pt-BR" dirty="0"/>
              <a:t>Exemplificando leis que não sejam derivadas da psicologia, ele cita a lei da determinação da renda da terra, a teoria quantitativa da moeda, o efeito dos impostos sobre os lucros e os fenômenos industriais em geral. </a:t>
            </a:r>
          </a:p>
          <a:p>
            <a:pPr>
              <a:lnSpc>
                <a:spcPct val="150000"/>
              </a:lnSpc>
            </a:pPr>
            <a:r>
              <a:rPr lang="pt-BR" dirty="0"/>
              <a:t>Portanto, podemos resumir a posição de Keynes como um ataque metodológico à escola histórica, mostrando a necessidade de se combinarem todos os métodos de investigação, e uma crítica sobre a definição do objeto da economia em Mill, que a confunde com psicologia.</a:t>
            </a:r>
          </a:p>
          <a:p>
            <a:endParaRPr lang="pt-BR" dirty="0"/>
          </a:p>
        </p:txBody>
      </p:sp>
    </p:spTree>
    <p:extLst>
      <p:ext uri="{BB962C8B-B14F-4D97-AF65-F5344CB8AC3E}">
        <p14:creationId xmlns:p14="http://schemas.microsoft.com/office/powerpoint/2010/main" val="120450133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FBF70F-86FC-457E-90EA-C31175200E02}"/>
              </a:ext>
            </a:extLst>
          </p:cNvPr>
          <p:cNvSpPr>
            <a:spLocks noGrp="1"/>
          </p:cNvSpPr>
          <p:nvPr>
            <p:ph type="title"/>
          </p:nvPr>
        </p:nvSpPr>
        <p:spPr/>
        <p:txBody>
          <a:bodyPr/>
          <a:lstStyle/>
          <a:p>
            <a:r>
              <a:rPr lang="pt-BR" dirty="0"/>
              <a:t>Indiferença para com a metodologia</a:t>
            </a:r>
          </a:p>
        </p:txBody>
      </p:sp>
      <p:sp>
        <p:nvSpPr>
          <p:cNvPr id="3" name="Espaço Reservado para Conteúdo 2">
            <a:extLst>
              <a:ext uri="{FF2B5EF4-FFF2-40B4-BE49-F238E27FC236}">
                <a16:creationId xmlns:a16="http://schemas.microsoft.com/office/drawing/2014/main" id="{8ECBFC29-7FB5-4A06-8E80-D271DC18B81E}"/>
              </a:ext>
            </a:extLst>
          </p:cNvPr>
          <p:cNvSpPr>
            <a:spLocks noGrp="1"/>
          </p:cNvSpPr>
          <p:nvPr>
            <p:ph idx="1"/>
          </p:nvPr>
        </p:nvSpPr>
        <p:spPr>
          <a:xfrm>
            <a:off x="677333" y="2160589"/>
            <a:ext cx="9324795" cy="3880773"/>
          </a:xfrm>
        </p:spPr>
        <p:txBody>
          <a:bodyPr/>
          <a:lstStyle/>
          <a:p>
            <a:pPr>
              <a:lnSpc>
                <a:spcPct val="150000"/>
              </a:lnSpc>
            </a:pPr>
            <a:r>
              <a:rPr lang="pt-BR" dirty="0"/>
              <a:t>De fato, as provocações da obra de Keynes atingem tanto a escola histórica quanto os clássicos, mas na prática acabou abalando mais a credibilidade da primeira aos olhos da comunidade científica em geral. </a:t>
            </a:r>
          </a:p>
          <a:p>
            <a:pPr>
              <a:lnSpc>
                <a:spcPct val="150000"/>
              </a:lnSpc>
            </a:pPr>
            <a:r>
              <a:rPr lang="pt-BR" dirty="0"/>
              <a:t>É importante assinalar, no entanto, que os próprios historicistas não se sentiram incomodados com Keynes, já que os praticantes do método histórico eram relativamente indiferentes a discussões puramente metodológicas.</a:t>
            </a:r>
          </a:p>
          <a:p>
            <a:pPr>
              <a:lnSpc>
                <a:spcPct val="150000"/>
              </a:lnSpc>
            </a:pPr>
            <a:r>
              <a:rPr lang="pt-BR" dirty="0"/>
              <a:t> Mesmo que as controvérsias metodológicas tenham sido de importância secundária, elas tiveram um papel na ruína da escola histórica no início do século XX.</a:t>
            </a:r>
          </a:p>
        </p:txBody>
      </p:sp>
    </p:spTree>
    <p:extLst>
      <p:ext uri="{BB962C8B-B14F-4D97-AF65-F5344CB8AC3E}">
        <p14:creationId xmlns:p14="http://schemas.microsoft.com/office/powerpoint/2010/main" val="3975190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21FCB0-65F5-44F4-B2A6-A22B8862FFD5}"/>
              </a:ext>
            </a:extLst>
          </p:cNvPr>
          <p:cNvSpPr>
            <a:spLocks noGrp="1"/>
          </p:cNvSpPr>
          <p:nvPr>
            <p:ph type="title"/>
          </p:nvPr>
        </p:nvSpPr>
        <p:spPr/>
        <p:txBody>
          <a:bodyPr/>
          <a:lstStyle/>
          <a:p>
            <a:r>
              <a:rPr lang="pt-BR" dirty="0"/>
              <a:t>Gustav Schmoller</a:t>
            </a:r>
          </a:p>
        </p:txBody>
      </p:sp>
      <p:sp>
        <p:nvSpPr>
          <p:cNvPr id="3" name="Espaço Reservado para Conteúdo 2">
            <a:extLst>
              <a:ext uri="{FF2B5EF4-FFF2-40B4-BE49-F238E27FC236}">
                <a16:creationId xmlns:a16="http://schemas.microsoft.com/office/drawing/2014/main" id="{8C15CBC8-9016-4D3E-932A-660BB15F0E36}"/>
              </a:ext>
            </a:extLst>
          </p:cNvPr>
          <p:cNvSpPr>
            <a:spLocks noGrp="1"/>
          </p:cNvSpPr>
          <p:nvPr>
            <p:ph idx="1"/>
          </p:nvPr>
        </p:nvSpPr>
        <p:spPr>
          <a:xfrm>
            <a:off x="677334" y="2160589"/>
            <a:ext cx="9465472" cy="3880773"/>
          </a:xfrm>
        </p:spPr>
        <p:txBody>
          <a:bodyPr>
            <a:normAutofit lnSpcReduction="10000"/>
          </a:bodyPr>
          <a:lstStyle/>
          <a:p>
            <a:pPr>
              <a:lnSpc>
                <a:spcPct val="120000"/>
              </a:lnSpc>
            </a:pPr>
            <a:r>
              <a:rPr lang="pt-BR" dirty="0"/>
              <a:t>Adotava uma postura mais agressiva em relação à teoria econômica. </a:t>
            </a:r>
          </a:p>
          <a:p>
            <a:pPr>
              <a:lnSpc>
                <a:spcPct val="120000"/>
              </a:lnSpc>
            </a:pPr>
            <a:r>
              <a:rPr lang="pt-BR" dirty="0"/>
              <a:t>A teoria econômica (clássica e marginalista) seria puramente dedutiva, partiria de postulados irrealistas, dissociados da observação, pretendia erroneamente ser aplicável a qualquer país ou época, supunha irrealisticamente agentes econômicos egoístas, preocupados exclusivamente com o acúmulo de riqueza, ignorava as demais motivações humanas e as instituições, além de ser comprometida com uma postura política de laissez-faire. </a:t>
            </a:r>
          </a:p>
          <a:p>
            <a:pPr>
              <a:lnSpc>
                <a:spcPct val="120000"/>
              </a:lnSpc>
            </a:pPr>
            <a:r>
              <a:rPr lang="pt-BR" dirty="0"/>
              <a:t>A verdadeira compreensão dos assuntos econômicos, por outro lado, envolveria a rejeição da teoria em favor de estudos baseados em monografias históricas, que examinassem os fenômenos sociais em todos os seus aspectos, para que, a partir desse material empírico, aos poucos fosse possível discernir regularidades.</a:t>
            </a:r>
          </a:p>
        </p:txBody>
      </p:sp>
    </p:spTree>
    <p:extLst>
      <p:ext uri="{BB962C8B-B14F-4D97-AF65-F5344CB8AC3E}">
        <p14:creationId xmlns:p14="http://schemas.microsoft.com/office/powerpoint/2010/main" val="1409660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C47AD1-22E1-498B-AA0A-7DB458E6518C}"/>
              </a:ext>
            </a:extLst>
          </p:cNvPr>
          <p:cNvSpPr>
            <a:spLocks noGrp="1"/>
          </p:cNvSpPr>
          <p:nvPr>
            <p:ph type="title"/>
          </p:nvPr>
        </p:nvSpPr>
        <p:spPr/>
        <p:txBody>
          <a:bodyPr/>
          <a:lstStyle/>
          <a:p>
            <a:r>
              <a:rPr lang="pt-BR" dirty="0"/>
              <a:t>A barreira criada por Schmoller</a:t>
            </a:r>
          </a:p>
        </p:txBody>
      </p:sp>
      <p:sp>
        <p:nvSpPr>
          <p:cNvPr id="3" name="Espaço Reservado para Conteúdo 2">
            <a:extLst>
              <a:ext uri="{FF2B5EF4-FFF2-40B4-BE49-F238E27FC236}">
                <a16:creationId xmlns:a16="http://schemas.microsoft.com/office/drawing/2014/main" id="{E38EB9AF-816A-4345-8035-798AC9EF823F}"/>
              </a:ext>
            </a:extLst>
          </p:cNvPr>
          <p:cNvSpPr>
            <a:spLocks noGrp="1"/>
          </p:cNvSpPr>
          <p:nvPr>
            <p:ph idx="1"/>
          </p:nvPr>
        </p:nvSpPr>
        <p:spPr>
          <a:xfrm>
            <a:off x="677334" y="2160589"/>
            <a:ext cx="9465472" cy="3880773"/>
          </a:xfrm>
        </p:spPr>
        <p:txBody>
          <a:bodyPr/>
          <a:lstStyle/>
          <a:p>
            <a:r>
              <a:rPr lang="pt-BR" dirty="0"/>
              <a:t>Com ela, os avanços da teoria econômica não tinham impacto significativo na Alemanha.</a:t>
            </a:r>
          </a:p>
          <a:p>
            <a:r>
              <a:rPr lang="pt-BR" dirty="0"/>
              <a:t>Isso levou Carl Menger (1840-1921) a publicar, em 1883, doze anos após seu tratado teórico, o seu </a:t>
            </a:r>
            <a:r>
              <a:rPr lang="pt-BR" i="1" dirty="0"/>
              <a:t>Investigações sobre o método das ciências sociais</a:t>
            </a:r>
            <a:r>
              <a:rPr lang="pt-BR" dirty="0"/>
              <a:t>. Esse tratado, altamente crítico em relação à escola histórica alemã, marca o início da Batalha dos Métodos. O nível de antagonismo do livro pode ser imaginado a partir do seguinte fragmento:</a:t>
            </a:r>
          </a:p>
          <a:p>
            <a:pPr marL="0" indent="0">
              <a:buNone/>
            </a:pPr>
            <a:r>
              <a:rPr lang="pt-BR" dirty="0">
                <a:solidFill>
                  <a:schemeClr val="accent1">
                    <a:lumMod val="50000"/>
                  </a:schemeClr>
                </a:solidFill>
              </a:rPr>
              <a:t>“O poder da verdade, no entanto, também será finalmente testado para aqueles que, pressentindo sua inabilidade para resolver os problemas fundamentais das ciências sociais, gostariam de elevar sua própria inadequação como padrão de valor do trabalho científico em geral.” </a:t>
            </a:r>
          </a:p>
          <a:p>
            <a:endParaRPr lang="pt-BR" dirty="0"/>
          </a:p>
        </p:txBody>
      </p:sp>
    </p:spTree>
    <p:extLst>
      <p:ext uri="{BB962C8B-B14F-4D97-AF65-F5344CB8AC3E}">
        <p14:creationId xmlns:p14="http://schemas.microsoft.com/office/powerpoint/2010/main" val="1432112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828761-3061-4D6F-8566-2A2E9E064332}"/>
              </a:ext>
            </a:extLst>
          </p:cNvPr>
          <p:cNvSpPr>
            <a:spLocks noGrp="1"/>
          </p:cNvSpPr>
          <p:nvPr>
            <p:ph type="title"/>
          </p:nvPr>
        </p:nvSpPr>
        <p:spPr/>
        <p:txBody>
          <a:bodyPr>
            <a:normAutofit/>
          </a:bodyPr>
          <a:lstStyle/>
          <a:p>
            <a:r>
              <a:rPr lang="pt-BR" dirty="0"/>
              <a:t>Carl Menger</a:t>
            </a:r>
          </a:p>
        </p:txBody>
      </p:sp>
      <p:sp>
        <p:nvSpPr>
          <p:cNvPr id="3" name="Espaço Reservado para Conteúdo 2">
            <a:extLst>
              <a:ext uri="{FF2B5EF4-FFF2-40B4-BE49-F238E27FC236}">
                <a16:creationId xmlns:a16="http://schemas.microsoft.com/office/drawing/2014/main" id="{039F6581-E0B0-4CB9-B0F8-5EF1F5EE23D8}"/>
              </a:ext>
            </a:extLst>
          </p:cNvPr>
          <p:cNvSpPr>
            <a:spLocks noGrp="1"/>
          </p:cNvSpPr>
          <p:nvPr>
            <p:ph idx="1"/>
          </p:nvPr>
        </p:nvSpPr>
        <p:spPr>
          <a:xfrm>
            <a:off x="677334" y="2160589"/>
            <a:ext cx="8452598" cy="4282414"/>
          </a:xfrm>
        </p:spPr>
        <p:txBody>
          <a:bodyPr>
            <a:normAutofit fontScale="92500" lnSpcReduction="10000"/>
          </a:bodyPr>
          <a:lstStyle/>
          <a:p>
            <a:pPr>
              <a:lnSpc>
                <a:spcPct val="150000"/>
              </a:lnSpc>
            </a:pPr>
            <a:r>
              <a:rPr lang="pt-BR" dirty="0"/>
              <a:t>Menger foi, juntamente com Walras e Jevons, um dos responsáveis pela Revolução Marginalista, que deu início à teoria econômica moderna. </a:t>
            </a:r>
          </a:p>
          <a:p>
            <a:pPr>
              <a:lnSpc>
                <a:spcPct val="150000"/>
              </a:lnSpc>
            </a:pPr>
            <a:r>
              <a:rPr lang="pt-BR" dirty="0"/>
              <a:t>Além disso, foi o fundador da escola austríaca de economia.</a:t>
            </a:r>
          </a:p>
          <a:p>
            <a:pPr>
              <a:lnSpc>
                <a:spcPct val="150000"/>
              </a:lnSpc>
            </a:pPr>
            <a:r>
              <a:rPr lang="pt-BR" dirty="0"/>
              <a:t>Metodologicamente Menger defendeu uma forma de pluralismo, no qual existiria também espaço para teoria pura abstrata, ao lado dos estudos históricos. Essas duas áreas, porém, não seriam separadas. </a:t>
            </a:r>
          </a:p>
          <a:p>
            <a:pPr>
              <a:lnSpc>
                <a:spcPct val="150000"/>
              </a:lnSpc>
            </a:pPr>
            <a:r>
              <a:rPr lang="pt-BR" dirty="0"/>
              <a:t>Menger explica a evolução histórica das instituições utilizando como ferramenta a própria teoria econômica, mostrando de que modo instituições como o sistema monetário poderiam ter sua gênese explicada a partir da interação de agentes econômicos autointeressados.</a:t>
            </a:r>
          </a:p>
        </p:txBody>
      </p:sp>
      <p:pic>
        <p:nvPicPr>
          <p:cNvPr id="4" name="Picture 227">
            <a:extLst>
              <a:ext uri="{FF2B5EF4-FFF2-40B4-BE49-F238E27FC236}">
                <a16:creationId xmlns:a16="http://schemas.microsoft.com/office/drawing/2014/main" id="{BB4E4506-B8EF-4D7E-964E-61E026D82507}"/>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918917" y="0"/>
            <a:ext cx="3273083" cy="3573194"/>
          </a:xfrm>
          <a:prstGeom prst="rect">
            <a:avLst/>
          </a:prstGeom>
          <a:solidFill>
            <a:schemeClr val="bg1">
              <a:lumMod val="75000"/>
              <a:lumOff val="0"/>
            </a:schemeClr>
          </a:solidFill>
        </p:spPr>
      </p:pic>
    </p:spTree>
    <p:extLst>
      <p:ext uri="{BB962C8B-B14F-4D97-AF65-F5344CB8AC3E}">
        <p14:creationId xmlns:p14="http://schemas.microsoft.com/office/powerpoint/2010/main" val="139839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98F628-ADCE-4531-B1D8-5EC2CE541648}"/>
              </a:ext>
            </a:extLst>
          </p:cNvPr>
          <p:cNvSpPr>
            <a:spLocks noGrp="1"/>
          </p:cNvSpPr>
          <p:nvPr>
            <p:ph type="title"/>
          </p:nvPr>
        </p:nvSpPr>
        <p:spPr/>
        <p:txBody>
          <a:bodyPr/>
          <a:lstStyle/>
          <a:p>
            <a:r>
              <a:rPr lang="pt-BR" dirty="0"/>
              <a:t>Troca de ofensas em cartas/artigos</a:t>
            </a:r>
          </a:p>
        </p:txBody>
      </p:sp>
      <p:sp>
        <p:nvSpPr>
          <p:cNvPr id="3" name="Espaço Reservado para Conteúdo 2">
            <a:extLst>
              <a:ext uri="{FF2B5EF4-FFF2-40B4-BE49-F238E27FC236}">
                <a16:creationId xmlns:a16="http://schemas.microsoft.com/office/drawing/2014/main" id="{9993CF21-483A-4124-991A-7D2141D9270C}"/>
              </a:ext>
            </a:extLst>
          </p:cNvPr>
          <p:cNvSpPr>
            <a:spLocks noGrp="1"/>
          </p:cNvSpPr>
          <p:nvPr>
            <p:ph idx="1"/>
          </p:nvPr>
        </p:nvSpPr>
        <p:spPr>
          <a:xfrm>
            <a:off x="677334" y="1550989"/>
            <a:ext cx="9338863" cy="4697411"/>
          </a:xfrm>
        </p:spPr>
        <p:txBody>
          <a:bodyPr>
            <a:normAutofit lnSpcReduction="10000"/>
          </a:bodyPr>
          <a:lstStyle/>
          <a:p>
            <a:pPr>
              <a:lnSpc>
                <a:spcPct val="150000"/>
              </a:lnSpc>
            </a:pPr>
            <a:r>
              <a:rPr lang="pt-BR" dirty="0"/>
              <a:t>Menger e Schmoller criticam, de forma pouco elegante, as posturas metodológicas um do outro. </a:t>
            </a:r>
          </a:p>
          <a:p>
            <a:pPr>
              <a:lnSpc>
                <a:spcPct val="150000"/>
              </a:lnSpc>
            </a:pPr>
            <a:r>
              <a:rPr lang="pt-BR" dirty="0"/>
              <a:t>O debate foi mantido pelos seguidores dos dois autores muito tempo após o conflito original, influenciando debate similar na academia britânica e, de certo modo, ainda ecoando em discussões modernas sobre método.</a:t>
            </a:r>
          </a:p>
          <a:p>
            <a:pPr>
              <a:lnSpc>
                <a:spcPct val="150000"/>
              </a:lnSpc>
            </a:pPr>
            <a:r>
              <a:rPr lang="pt-BR" i="1" dirty="0"/>
              <a:t>Investigações</a:t>
            </a:r>
            <a:r>
              <a:rPr lang="pt-BR" dirty="0"/>
              <a:t> de Menger - a principal mensagem da obra é a seguinte: a economia comporta </a:t>
            </a:r>
            <a:r>
              <a:rPr lang="pt-BR" dirty="0">
                <a:solidFill>
                  <a:schemeClr val="accent1">
                    <a:lumMod val="50000"/>
                  </a:schemeClr>
                </a:solidFill>
              </a:rPr>
              <a:t>subdivisões</a:t>
            </a:r>
            <a:r>
              <a:rPr lang="pt-BR" dirty="0"/>
              <a:t>, todas elas legítimas e possuindo cada uma um método particular, de modo que as críticas apresentadas pela escola histórica seriam derivadas da confusão entre essas subáreas. Especificamente, ao restringir a investigação econômica apenas ao aspecto histórico da disciplina, a escola histórica alemã teria contribuído para o atraso no desenvolvimento da economia naquele país.</a:t>
            </a:r>
          </a:p>
          <a:p>
            <a:endParaRPr lang="pt-BR" dirty="0"/>
          </a:p>
        </p:txBody>
      </p:sp>
    </p:spTree>
    <p:extLst>
      <p:ext uri="{BB962C8B-B14F-4D97-AF65-F5344CB8AC3E}">
        <p14:creationId xmlns:p14="http://schemas.microsoft.com/office/powerpoint/2010/main" val="1820290156"/>
      </p:ext>
    </p:extLst>
  </p:cSld>
  <p:clrMapOvr>
    <a:masterClrMapping/>
  </p:clrMapOvr>
</p:sld>
</file>

<file path=ppt/theme/theme1.xml><?xml version="1.0" encoding="utf-8"?>
<a:theme xmlns:a="http://schemas.openxmlformats.org/drawingml/2006/main" name="Facetado">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288</TotalTime>
  <Words>7025</Words>
  <Application>Microsoft Office PowerPoint</Application>
  <PresentationFormat>Widescreen</PresentationFormat>
  <Paragraphs>212</Paragraphs>
  <Slides>56</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56</vt:i4>
      </vt:variant>
    </vt:vector>
  </HeadingPairs>
  <TitlesOfParts>
    <vt:vector size="60" baseType="lpstr">
      <vt:lpstr>Arial</vt:lpstr>
      <vt:lpstr>Trebuchet MS</vt:lpstr>
      <vt:lpstr>Wingdings 3</vt:lpstr>
      <vt:lpstr>Facetado</vt:lpstr>
      <vt:lpstr>A Batalha do Método e a Tentativa de Sintetizar-se Teoria Tradicional e História: Carl Menger, Cliffe Leslie, Thorstein Veblen e Neville Keynes</vt:lpstr>
      <vt:lpstr>Teses metodológicas desenvolvidas por autores ingleses e alemães</vt:lpstr>
      <vt:lpstr>Três batalhas nessa guerra metodológica</vt:lpstr>
      <vt:lpstr>Características dos embates</vt:lpstr>
      <vt:lpstr>Methodenstreit</vt:lpstr>
      <vt:lpstr>Gustav Schmoller</vt:lpstr>
      <vt:lpstr>A barreira criada por Schmoller</vt:lpstr>
      <vt:lpstr>Carl Menger</vt:lpstr>
      <vt:lpstr>Troca de ofensas em cartas/artigos</vt:lpstr>
      <vt:lpstr>Primeira tarefa do metodólogo, segundo Menger</vt:lpstr>
      <vt:lpstr>Divisões da orientação histórica</vt:lpstr>
      <vt:lpstr>O problema imposto pela complexidade do fenômeno social</vt:lpstr>
      <vt:lpstr>Rejeição da noção de Homo economicus</vt:lpstr>
      <vt:lpstr>Apresentação do PowerPoint</vt:lpstr>
      <vt:lpstr>A crítica histórica perde sua força</vt:lpstr>
      <vt:lpstr>Dogmas em questão</vt:lpstr>
      <vt:lpstr>A acusação de atomismo</vt:lpstr>
      <vt:lpstr>Terceira parte do Investigações</vt:lpstr>
      <vt:lpstr>Instituições espontâneas</vt:lpstr>
      <vt:lpstr>Contenda metodológica na Grã-Bretanha</vt:lpstr>
      <vt:lpstr>Thomas Edward Cliffe Leslie</vt:lpstr>
      <vt:lpstr>A tarefa de elucidar o fenômeno da riqueza</vt:lpstr>
      <vt:lpstr>Questões correlatas </vt:lpstr>
      <vt:lpstr>O problema da distribuição / categorias analíticas coletivas </vt:lpstr>
      <vt:lpstr>Método indutivo e histórico</vt:lpstr>
      <vt:lpstr>Institucionalismo americano: Thorstein Veblen, John Commons e Wesley C. Mitchell</vt:lpstr>
      <vt:lpstr>Thorstein Veblen (1857-1929) </vt:lpstr>
      <vt:lpstr>Teoria da classe ociosa</vt:lpstr>
      <vt:lpstr>Atividade produtiva X atividade predadora da riqueza</vt:lpstr>
      <vt:lpstr>Oposição a clássicos e marginalistas</vt:lpstr>
      <vt:lpstr>Por que taxonômico? </vt:lpstr>
      <vt:lpstr>Linguagem empolada</vt:lpstr>
      <vt:lpstr>Teoria estática X teoria evolucionária</vt:lpstr>
      <vt:lpstr>Outros aspectos da natureza humana além do desejo de ganho material</vt:lpstr>
      <vt:lpstr>As limitações da utilidade marginal</vt:lpstr>
      <vt:lpstr>John Neville Keynes </vt:lpstr>
      <vt:lpstr>Importância das discussões metodológicas</vt:lpstr>
      <vt:lpstr>John Neville Keynes (1852-1949)</vt:lpstr>
      <vt:lpstr>Falácia da conclusão irrelevante </vt:lpstr>
      <vt:lpstr>Diferenças entre as duas abordagens</vt:lpstr>
      <vt:lpstr>Rejeição do liberalismo econômico </vt:lpstr>
      <vt:lpstr>Economia positiva, economia normativa e arte</vt:lpstr>
      <vt:lpstr>Economia do que é observável  </vt:lpstr>
      <vt:lpstr>Consenso na ciência positiva</vt:lpstr>
      <vt:lpstr>Objeto de investigação da teoria econômica</vt:lpstr>
      <vt:lpstr>Apresentação do PowerPoint</vt:lpstr>
      <vt:lpstr>O tom conciliador </vt:lpstr>
      <vt:lpstr>Hipótese de maximização de riqueza</vt:lpstr>
      <vt:lpstr>Tradição clássica de metodologia</vt:lpstr>
      <vt:lpstr>Sobre o ferramental matemático</vt:lpstr>
      <vt:lpstr>Quais seriam as vantagens do ferramental matemático? </vt:lpstr>
      <vt:lpstr>Matemática sem implicações testáveis</vt:lpstr>
      <vt:lpstr>A necessidade de aceitar-se a pluralidade de métodos.</vt:lpstr>
      <vt:lpstr>Keynes é mais próximo de Stuart Mill, mas suas críticas atingem não apenas os historicistas </vt:lpstr>
      <vt:lpstr>Grave equívoco de Mill</vt:lpstr>
      <vt:lpstr>Indiferença para com a metodologia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Batalha do Método e a Tentativa de Sintetizar-se Teoria Tradicional e História: Carl Menger, Cliffe Leslie, Thorstein Veblen e Neville Keynes</dc:title>
  <dc:creator>Ricardo Feijó</dc:creator>
  <cp:lastModifiedBy>Ricardo Feijó</cp:lastModifiedBy>
  <cp:revision>17</cp:revision>
  <dcterms:created xsi:type="dcterms:W3CDTF">2023-10-04T22:53:46Z</dcterms:created>
  <dcterms:modified xsi:type="dcterms:W3CDTF">2023-10-05T12:49:05Z</dcterms:modified>
</cp:coreProperties>
</file>