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77"/>
  </p:notesMasterIdLst>
  <p:handoutMasterIdLst>
    <p:handoutMasterId r:id="rId78"/>
  </p:handoutMasterIdLst>
  <p:sldIdLst>
    <p:sldId id="583" r:id="rId2"/>
    <p:sldId id="258" r:id="rId3"/>
    <p:sldId id="464" r:id="rId4"/>
    <p:sldId id="261" r:id="rId5"/>
    <p:sldId id="463" r:id="rId6"/>
    <p:sldId id="264" r:id="rId7"/>
    <p:sldId id="265" r:id="rId8"/>
    <p:sldId id="266" r:id="rId9"/>
    <p:sldId id="267" r:id="rId10"/>
    <p:sldId id="546" r:id="rId11"/>
    <p:sldId id="527" r:id="rId12"/>
    <p:sldId id="335" r:id="rId13"/>
    <p:sldId id="582" r:id="rId14"/>
    <p:sldId id="274" r:id="rId15"/>
    <p:sldId id="460" r:id="rId16"/>
    <p:sldId id="584" r:id="rId17"/>
    <p:sldId id="587" r:id="rId18"/>
    <p:sldId id="585" r:id="rId19"/>
    <p:sldId id="586" r:id="rId20"/>
    <p:sldId id="276" r:id="rId21"/>
    <p:sldId id="277" r:id="rId22"/>
    <p:sldId id="279" r:id="rId23"/>
    <p:sldId id="433" r:id="rId24"/>
    <p:sldId id="280" r:id="rId25"/>
    <p:sldId id="434" r:id="rId26"/>
    <p:sldId id="281" r:id="rId27"/>
    <p:sldId id="289" r:id="rId28"/>
    <p:sldId id="343" r:id="rId29"/>
    <p:sldId id="348" r:id="rId30"/>
    <p:sldId id="349" r:id="rId31"/>
    <p:sldId id="350" r:id="rId32"/>
    <p:sldId id="290" r:id="rId33"/>
    <p:sldId id="439" r:id="rId34"/>
    <p:sldId id="351" r:id="rId35"/>
    <p:sldId id="468" r:id="rId36"/>
    <p:sldId id="477" r:id="rId37"/>
    <p:sldId id="469" r:id="rId38"/>
    <p:sldId id="470" r:id="rId39"/>
    <p:sldId id="473" r:id="rId40"/>
    <p:sldId id="508" r:id="rId41"/>
    <p:sldId id="509" r:id="rId42"/>
    <p:sldId id="511" r:id="rId43"/>
    <p:sldId id="482" r:id="rId44"/>
    <p:sldId id="556" r:id="rId45"/>
    <p:sldId id="557" r:id="rId46"/>
    <p:sldId id="493" r:id="rId47"/>
    <p:sldId id="548" r:id="rId48"/>
    <p:sldId id="549" r:id="rId49"/>
    <p:sldId id="578" r:id="rId50"/>
    <p:sldId id="550" r:id="rId51"/>
    <p:sldId id="551" r:id="rId52"/>
    <p:sldId id="552" r:id="rId53"/>
    <p:sldId id="553" r:id="rId54"/>
    <p:sldId id="554" r:id="rId55"/>
    <p:sldId id="555" r:id="rId56"/>
    <p:sldId id="592" r:id="rId57"/>
    <p:sldId id="560" r:id="rId58"/>
    <p:sldId id="558" r:id="rId59"/>
    <p:sldId id="588" r:id="rId60"/>
    <p:sldId id="559" r:id="rId61"/>
    <p:sldId id="561" r:id="rId62"/>
    <p:sldId id="590" r:id="rId63"/>
    <p:sldId id="589" r:id="rId64"/>
    <p:sldId id="562" r:id="rId65"/>
    <p:sldId id="563" r:id="rId66"/>
    <p:sldId id="567" r:id="rId67"/>
    <p:sldId id="568" r:id="rId68"/>
    <p:sldId id="569" r:id="rId69"/>
    <p:sldId id="593" r:id="rId70"/>
    <p:sldId id="570" r:id="rId71"/>
    <p:sldId id="571" r:id="rId72"/>
    <p:sldId id="594" r:id="rId73"/>
    <p:sldId id="392" r:id="rId74"/>
    <p:sldId id="498" r:id="rId75"/>
    <p:sldId id="499" r:id="rId76"/>
  </p:sldIdLst>
  <p:sldSz cx="9144000" cy="6858000" type="screen4x3"/>
  <p:notesSz cx="7104063"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332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1CD36855-A27B-4E0E-941F-E17069B03C72}" type="datetimeFigureOut">
              <a:rPr lang="pt-BR" smtClean="0"/>
              <a:t>13/04/2020</a:t>
            </a:fld>
            <a:endParaRPr lang="pt-BR"/>
          </a:p>
        </p:txBody>
      </p:sp>
      <p:sp>
        <p:nvSpPr>
          <p:cNvPr id="4" name="Espaço Reservado para Rodapé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68208DF1-0A6C-4327-904F-4DC2FB8BB895}" type="slidenum">
              <a:rPr lang="pt-BR" smtClean="0"/>
              <a:t>‹nº›</a:t>
            </a:fld>
            <a:endParaRPr lang="pt-BR"/>
          </a:p>
        </p:txBody>
      </p:sp>
    </p:spTree>
    <p:extLst>
      <p:ext uri="{BB962C8B-B14F-4D97-AF65-F5344CB8AC3E}">
        <p14:creationId xmlns:p14="http://schemas.microsoft.com/office/powerpoint/2010/main" val="3117676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pt-BR"/>
          </a:p>
        </p:txBody>
      </p:sp>
      <p:sp>
        <p:nvSpPr>
          <p:cNvPr id="3" name="Espaço Reservado para Dat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20EA9B2-C969-4F9E-A8C6-0813CEDC2460}" type="datetimeFigureOut">
              <a:rPr lang="pt-BR" smtClean="0"/>
              <a:t>13/04/2020</a:t>
            </a:fld>
            <a:endParaRPr lang="pt-BR"/>
          </a:p>
        </p:txBody>
      </p:sp>
      <p:sp>
        <p:nvSpPr>
          <p:cNvPr id="4" name="Espaço Reservado para Imagem de Slide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pt-BR"/>
          </a:p>
        </p:txBody>
      </p:sp>
      <p:sp>
        <p:nvSpPr>
          <p:cNvPr id="5" name="Espaço Reservado para Anotaçõ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6F95FE03-4872-479C-AA55-91172A93A870}" type="slidenum">
              <a:rPr lang="pt-BR" smtClean="0"/>
              <a:t>‹nº›</a:t>
            </a:fld>
            <a:endParaRPr lang="pt-BR"/>
          </a:p>
        </p:txBody>
      </p:sp>
    </p:spTree>
    <p:extLst>
      <p:ext uri="{BB962C8B-B14F-4D97-AF65-F5344CB8AC3E}">
        <p14:creationId xmlns:p14="http://schemas.microsoft.com/office/powerpoint/2010/main" val="352742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94F70212-B17D-4FAA-B2D6-6ED6569396FF}" type="slidenum">
              <a:rPr lang="en-US" smtClean="0"/>
              <a:pPr>
                <a:defRPr/>
              </a:pPr>
              <a:t>2</a:t>
            </a:fld>
            <a:endParaRPr lang="en-US"/>
          </a:p>
        </p:txBody>
      </p:sp>
    </p:spTree>
    <p:extLst>
      <p:ext uri="{BB962C8B-B14F-4D97-AF65-F5344CB8AC3E}">
        <p14:creationId xmlns:p14="http://schemas.microsoft.com/office/powerpoint/2010/main" val="2498128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$/sc. </a:t>
            </a:r>
          </a:p>
        </p:txBody>
      </p:sp>
      <p:sp>
        <p:nvSpPr>
          <p:cNvPr id="4" name="Espaço Reservado para Número de Slide 3"/>
          <p:cNvSpPr>
            <a:spLocks noGrp="1"/>
          </p:cNvSpPr>
          <p:nvPr>
            <p:ph type="sldNum" sz="quarter" idx="10"/>
          </p:nvPr>
        </p:nvSpPr>
        <p:spPr/>
        <p:txBody>
          <a:bodyPr/>
          <a:lstStyle/>
          <a:p>
            <a:fld id="{6F95FE03-4872-479C-AA55-91172A93A870}" type="slidenum">
              <a:rPr lang="pt-BR" smtClean="0"/>
              <a:t>44</a:t>
            </a:fld>
            <a:endParaRPr lang="pt-BR"/>
          </a:p>
        </p:txBody>
      </p:sp>
    </p:spTree>
    <p:extLst>
      <p:ext uri="{BB962C8B-B14F-4D97-AF65-F5344CB8AC3E}">
        <p14:creationId xmlns:p14="http://schemas.microsoft.com/office/powerpoint/2010/main" val="2394790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p>
            <a:pPr defTabSz="928782"/>
            <a:fld id="{08F58F0F-FA97-4D44-A5C0-5695EB95B1D8}" type="slidenum">
              <a:rPr lang="en-US" smtClean="0"/>
              <a:pPr defTabSz="928782"/>
              <a:t>48</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4212326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a:noFill/>
        </p:spPr>
        <p:txBody>
          <a:bodyPr/>
          <a:lstStyle/>
          <a:p>
            <a:pPr defTabSz="928782"/>
            <a:fld id="{82D088A1-2A3B-470D-9D2A-FC8A5655D573}" type="slidenum">
              <a:rPr lang="en-US" smtClean="0"/>
              <a:pPr defTabSz="928782"/>
              <a:t>53</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2570508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p>
            <a:pPr defTabSz="928782"/>
            <a:fld id="{072986F9-231D-480D-8E42-E3AB553BE621}" type="slidenum">
              <a:rPr lang="en-US" smtClean="0"/>
              <a:pPr defTabSz="928782"/>
              <a:t>54</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671504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p:spPr>
        <p:txBody>
          <a:bodyPr/>
          <a:lstStyle/>
          <a:p>
            <a:pPr defTabSz="928782"/>
            <a:fld id="{8F843514-1016-427B-951D-34CB3C6B6DE8}" type="slidenum">
              <a:rPr lang="en-US" smtClean="0"/>
              <a:pPr defTabSz="928782"/>
              <a:t>55</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3949583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p:spPr>
        <p:txBody>
          <a:bodyPr/>
          <a:lstStyle/>
          <a:p>
            <a:pPr defTabSz="928652"/>
            <a:fld id="{643B4719-8EF8-4023-A327-7454288B421D}" type="slidenum">
              <a:rPr lang="en-US" smtClean="0"/>
              <a:pPr defTabSz="928652"/>
              <a:t>58</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857861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p:spPr>
        <p:txBody>
          <a:bodyPr/>
          <a:lstStyle/>
          <a:p>
            <a:pPr defTabSz="928652"/>
            <a:fld id="{6CA3614C-DA35-483C-AEDA-E52A539D8CBB}" type="slidenum">
              <a:rPr lang="en-US" smtClean="0"/>
              <a:pPr defTabSz="928652"/>
              <a:t>60</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2647446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94F70212-B17D-4FAA-B2D6-6ED6569396FF}" type="slidenum">
              <a:rPr lang="en-US" smtClean="0"/>
              <a:pPr>
                <a:defRPr/>
              </a:pPr>
              <a:t>61</a:t>
            </a:fld>
            <a:endParaRPr lang="en-US"/>
          </a:p>
        </p:txBody>
      </p:sp>
    </p:spTree>
    <p:extLst>
      <p:ext uri="{BB962C8B-B14F-4D97-AF65-F5344CB8AC3E}">
        <p14:creationId xmlns:p14="http://schemas.microsoft.com/office/powerpoint/2010/main" val="2120969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p:spPr>
        <p:txBody>
          <a:bodyPr/>
          <a:lstStyle/>
          <a:p>
            <a:pPr defTabSz="928652"/>
            <a:fld id="{6CA3614C-DA35-483C-AEDA-E52A539D8CBB}" type="slidenum">
              <a:rPr lang="en-US" smtClean="0"/>
              <a:pPr defTabSz="928652"/>
              <a:t>63</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763110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p>
            <a:pPr defTabSz="928652"/>
            <a:fld id="{EBF45433-8437-4EAA-91C6-625FB6384941}" type="slidenum">
              <a:rPr lang="en-US" smtClean="0"/>
              <a:pPr defTabSz="928652"/>
              <a:t>65</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428117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p:spPr>
        <p:txBody>
          <a:bodyPr/>
          <a:lstStyle/>
          <a:p>
            <a:fld id="{67CE0974-97BC-42C2-932A-1626C7B4F762}" type="slidenum">
              <a:rPr lang="en-US"/>
              <a:pPr/>
              <a:t>4</a:t>
            </a:fld>
            <a:endParaRPr lang="en-US"/>
          </a:p>
        </p:txBody>
      </p:sp>
      <p:sp>
        <p:nvSpPr>
          <p:cNvPr id="37891" name="Rectangle 2"/>
          <p:cNvSpPr>
            <a:spLocks noGrp="1" noRot="1" noChangeAspect="1" noChangeArrowheads="1" noTextEdit="1"/>
          </p:cNvSpPr>
          <p:nvPr>
            <p:ph type="sldImg"/>
          </p:nvPr>
        </p:nvSpPr>
        <p:spPr>
          <a:xfrm>
            <a:off x="1203325" y="909638"/>
            <a:ext cx="4840288" cy="3632200"/>
          </a:xfrm>
          <a:solidFill>
            <a:srgbClr val="FFFFFF"/>
          </a:solidFill>
          <a:ln/>
        </p:spPr>
      </p:sp>
      <p:sp>
        <p:nvSpPr>
          <p:cNvPr id="37892" name="Rectangle 3"/>
          <p:cNvSpPr>
            <a:spLocks noGrp="1" noChangeArrowheads="1"/>
          </p:cNvSpPr>
          <p:nvPr>
            <p:ph type="body" idx="1"/>
          </p:nvPr>
        </p:nvSpPr>
        <p:spPr>
          <a:xfrm>
            <a:off x="966943" y="4939622"/>
            <a:ext cx="5313248" cy="4102730"/>
          </a:xfrm>
          <a:noFill/>
          <a:ln/>
        </p:spPr>
        <p:txBody>
          <a:bodyPr wrap="none" anchor="ctr"/>
          <a:lstStyle/>
          <a:p>
            <a:pPr defTabSz="486708"/>
            <a:endParaRPr lang="pt-BR" dirty="0"/>
          </a:p>
        </p:txBody>
      </p:sp>
    </p:spTree>
    <p:extLst>
      <p:ext uri="{BB962C8B-B14F-4D97-AF65-F5344CB8AC3E}">
        <p14:creationId xmlns:p14="http://schemas.microsoft.com/office/powerpoint/2010/main" val="80304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p:spPr>
        <p:txBody>
          <a:bodyPr/>
          <a:lstStyle/>
          <a:p>
            <a:pPr defTabSz="928652"/>
            <a:fld id="{7B8E1F4C-95F3-49B2-90B3-EB41787F2966}" type="slidenum">
              <a:rPr lang="en-US" smtClean="0"/>
              <a:pPr defTabSz="928652"/>
              <a:t>66</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3194857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p:spPr>
        <p:txBody>
          <a:bodyPr/>
          <a:lstStyle/>
          <a:p>
            <a:pPr defTabSz="928522"/>
            <a:fld id="{0FBCE772-A249-4FF7-90E2-3EE79DB5FD08}" type="slidenum">
              <a:rPr lang="en-US" smtClean="0"/>
              <a:pPr defTabSz="928522"/>
              <a:t>67</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1984066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p:spPr>
        <p:txBody>
          <a:bodyPr/>
          <a:lstStyle/>
          <a:p>
            <a:pPr defTabSz="928522"/>
            <a:fld id="{30D8A190-0CAD-445A-8685-5C5B5404B83F}" type="slidenum">
              <a:rPr lang="en-US" smtClean="0"/>
              <a:pPr defTabSz="928522"/>
              <a:t>68</a:t>
            </a:fld>
            <a:endParaRPr lang="en-US" dirty="0"/>
          </a:p>
        </p:txBody>
      </p:sp>
      <p:sp>
        <p:nvSpPr>
          <p:cNvPr id="62467" name="Rectangle 2"/>
          <p:cNvSpPr>
            <a:spLocks noGrp="1" noRot="1" noChangeAspect="1" noChangeArrowheads="1" noTextEdit="1"/>
          </p:cNvSpPr>
          <p:nvPr>
            <p:ph type="sldImg"/>
          </p:nvPr>
        </p:nvSpPr>
        <p:spPr>
          <a:xfrm>
            <a:off x="1335088" y="812800"/>
            <a:ext cx="4325937" cy="3244850"/>
          </a:xfrm>
          <a:solidFill>
            <a:srgbClr val="FFFFFF"/>
          </a:solidFill>
          <a:ln/>
        </p:spPr>
      </p:sp>
      <p:sp>
        <p:nvSpPr>
          <p:cNvPr id="62468" name="Rectangle 3"/>
          <p:cNvSpPr>
            <a:spLocks noGrp="1" noChangeArrowheads="1"/>
          </p:cNvSpPr>
          <p:nvPr>
            <p:ph type="body" idx="1"/>
          </p:nvPr>
        </p:nvSpPr>
        <p:spPr>
          <a:xfrm>
            <a:off x="933963" y="4413612"/>
            <a:ext cx="5128188" cy="3664807"/>
          </a:xfrm>
          <a:noFill/>
          <a:ln/>
        </p:spPr>
        <p:txBody>
          <a:bodyPr wrap="none" anchor="ctr"/>
          <a:lstStyle/>
          <a:p>
            <a:pPr defTabSz="448612"/>
            <a:endParaRPr lang="pt-BR" dirty="0"/>
          </a:p>
        </p:txBody>
      </p:sp>
    </p:spTree>
    <p:extLst>
      <p:ext uri="{BB962C8B-B14F-4D97-AF65-F5344CB8AC3E}">
        <p14:creationId xmlns:p14="http://schemas.microsoft.com/office/powerpoint/2010/main" val="3856669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p:spPr>
        <p:txBody>
          <a:bodyPr/>
          <a:lstStyle/>
          <a:p>
            <a:pPr defTabSz="928522"/>
            <a:fld id="{D6FF340D-EAE0-4C91-8042-BB5BF425C5C9}" type="slidenum">
              <a:rPr lang="en-US" smtClean="0"/>
              <a:pPr defTabSz="928522"/>
              <a:t>70</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2240184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p:spPr>
        <p:txBody>
          <a:bodyPr/>
          <a:lstStyle/>
          <a:p>
            <a:pPr defTabSz="928522"/>
            <a:fld id="{D6743037-5198-4A5E-AD3D-F168442CD309}" type="slidenum">
              <a:rPr lang="en-US" smtClean="0"/>
              <a:pPr defTabSz="928522"/>
              <a:t>71</a:t>
            </a:fld>
            <a:endParaRPr lang="en-US" dirty="0"/>
          </a:p>
        </p:txBody>
      </p:sp>
      <p:sp>
        <p:nvSpPr>
          <p:cNvPr id="58371" name="Rectangle 2"/>
          <p:cNvSpPr>
            <a:spLocks noGrp="1" noRot="1" noChangeAspect="1" noChangeArrowheads="1" noTextEdit="1"/>
          </p:cNvSpPr>
          <p:nvPr>
            <p:ph type="sldImg"/>
          </p:nvPr>
        </p:nvSpPr>
        <p:spPr>
          <a:xfrm>
            <a:off x="1335088" y="812800"/>
            <a:ext cx="4325937" cy="3244850"/>
          </a:xfrm>
          <a:solidFill>
            <a:srgbClr val="FFFFFF"/>
          </a:solidFill>
          <a:ln/>
        </p:spPr>
      </p:sp>
      <p:sp>
        <p:nvSpPr>
          <p:cNvPr id="58372" name="Rectangle 3"/>
          <p:cNvSpPr>
            <a:spLocks noGrp="1" noChangeArrowheads="1"/>
          </p:cNvSpPr>
          <p:nvPr>
            <p:ph type="body" idx="1"/>
          </p:nvPr>
        </p:nvSpPr>
        <p:spPr>
          <a:xfrm>
            <a:off x="933963" y="4413612"/>
            <a:ext cx="5128188" cy="3664807"/>
          </a:xfrm>
          <a:noFill/>
          <a:ln/>
        </p:spPr>
        <p:txBody>
          <a:bodyPr wrap="none" anchor="ctr"/>
          <a:lstStyle/>
          <a:p>
            <a:pPr defTabSz="448612"/>
            <a:endParaRPr lang="pt-BR" dirty="0"/>
          </a:p>
        </p:txBody>
      </p:sp>
    </p:spTree>
    <p:extLst>
      <p:ext uri="{BB962C8B-B14F-4D97-AF65-F5344CB8AC3E}">
        <p14:creationId xmlns:p14="http://schemas.microsoft.com/office/powerpoint/2010/main" val="4276714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698" name="Rectangle 5"/>
          <p:cNvSpPr>
            <a:spLocks noGrp="1" noChangeArrowheads="1"/>
          </p:cNvSpPr>
          <p:nvPr>
            <p:ph type="sldNum" sz="quarter" idx="5"/>
          </p:nvPr>
        </p:nvSpPr>
        <p:spPr>
          <a:noFill/>
        </p:spPr>
        <p:txBody>
          <a:bodyPr/>
          <a:lstStyle/>
          <a:p>
            <a:fld id="{B6832D2A-5743-4F42-8FDD-AB6A674559FC}" type="slidenum">
              <a:rPr lang="en-US" smtClean="0"/>
              <a:pPr/>
              <a:t>74</a:t>
            </a:fld>
            <a:endParaRPr lang="en-US"/>
          </a:p>
        </p:txBody>
      </p:sp>
      <p:sp>
        <p:nvSpPr>
          <p:cNvPr id="285699" name="Rectangle 2"/>
          <p:cNvSpPr>
            <a:spLocks noGrp="1" noRot="1" noChangeAspect="1" noChangeArrowheads="1" noTextEdit="1"/>
          </p:cNvSpPr>
          <p:nvPr>
            <p:ph type="sldImg"/>
          </p:nvPr>
        </p:nvSpPr>
        <p:spPr>
          <a:xfrm>
            <a:off x="1203325" y="909638"/>
            <a:ext cx="4840288" cy="3632200"/>
          </a:xfrm>
          <a:solidFill>
            <a:srgbClr val="FFFFFF"/>
          </a:solidFill>
          <a:ln/>
        </p:spPr>
      </p:sp>
      <p:sp>
        <p:nvSpPr>
          <p:cNvPr id="285700" name="Rectangle 3"/>
          <p:cNvSpPr>
            <a:spLocks noGrp="1" noChangeArrowheads="1"/>
          </p:cNvSpPr>
          <p:nvPr>
            <p:ph type="body" idx="1"/>
          </p:nvPr>
        </p:nvSpPr>
        <p:spPr>
          <a:xfrm>
            <a:off x="966943" y="4939622"/>
            <a:ext cx="5313248" cy="4102730"/>
          </a:xfrm>
          <a:noFill/>
          <a:ln/>
        </p:spPr>
        <p:txBody>
          <a:bodyPr wrap="none" anchor="ctr"/>
          <a:lstStyle/>
          <a:p>
            <a:pPr defTabSz="486708"/>
            <a:endParaRPr lang="pt-BR" dirty="0"/>
          </a:p>
        </p:txBody>
      </p:sp>
    </p:spTree>
    <p:extLst>
      <p:ext uri="{BB962C8B-B14F-4D97-AF65-F5344CB8AC3E}">
        <p14:creationId xmlns:p14="http://schemas.microsoft.com/office/powerpoint/2010/main" val="2048942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22" name="Rectangle 5"/>
          <p:cNvSpPr>
            <a:spLocks noGrp="1" noChangeArrowheads="1"/>
          </p:cNvSpPr>
          <p:nvPr>
            <p:ph type="sldNum" sz="quarter" idx="5"/>
          </p:nvPr>
        </p:nvSpPr>
        <p:spPr>
          <a:noFill/>
        </p:spPr>
        <p:txBody>
          <a:bodyPr/>
          <a:lstStyle/>
          <a:p>
            <a:fld id="{02CDF575-FD85-4064-B4E9-C784106FF438}" type="slidenum">
              <a:rPr lang="en-US" smtClean="0"/>
              <a:pPr/>
              <a:t>75</a:t>
            </a:fld>
            <a:endParaRPr lang="en-US"/>
          </a:p>
        </p:txBody>
      </p:sp>
      <p:sp>
        <p:nvSpPr>
          <p:cNvPr id="286723" name="Rectangle 2"/>
          <p:cNvSpPr>
            <a:spLocks noGrp="1" noRot="1" noChangeAspect="1" noChangeArrowheads="1" noTextEdit="1"/>
          </p:cNvSpPr>
          <p:nvPr>
            <p:ph type="sldImg"/>
          </p:nvPr>
        </p:nvSpPr>
        <p:spPr>
          <a:xfrm>
            <a:off x="1203325" y="909638"/>
            <a:ext cx="4840288" cy="3632200"/>
          </a:xfrm>
          <a:solidFill>
            <a:srgbClr val="FFFFFF"/>
          </a:solidFill>
          <a:ln/>
        </p:spPr>
      </p:sp>
      <p:sp>
        <p:nvSpPr>
          <p:cNvPr id="286724" name="Rectangle 3"/>
          <p:cNvSpPr>
            <a:spLocks noGrp="1" noChangeArrowheads="1"/>
          </p:cNvSpPr>
          <p:nvPr>
            <p:ph type="body" idx="1"/>
          </p:nvPr>
        </p:nvSpPr>
        <p:spPr>
          <a:xfrm>
            <a:off x="966943" y="4939622"/>
            <a:ext cx="5313248" cy="4102730"/>
          </a:xfrm>
          <a:noFill/>
          <a:ln/>
        </p:spPr>
        <p:txBody>
          <a:bodyPr wrap="none" anchor="ctr"/>
          <a:lstStyle/>
          <a:p>
            <a:pPr defTabSz="486708"/>
            <a:endParaRPr lang="pt-BR" dirty="0"/>
          </a:p>
        </p:txBody>
      </p:sp>
    </p:spTree>
    <p:extLst>
      <p:ext uri="{BB962C8B-B14F-4D97-AF65-F5344CB8AC3E}">
        <p14:creationId xmlns:p14="http://schemas.microsoft.com/office/powerpoint/2010/main" val="113817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8C6B0109-F3DB-4928-B065-1C2E761224DC}" type="slidenum">
              <a:rPr lang="pt-BR" smtClean="0"/>
              <a:pPr/>
              <a:t>5</a:t>
            </a:fld>
            <a:endParaRPr lang="pt-BR"/>
          </a:p>
        </p:txBody>
      </p:sp>
    </p:spTree>
    <p:extLst>
      <p:ext uri="{BB962C8B-B14F-4D97-AF65-F5344CB8AC3E}">
        <p14:creationId xmlns:p14="http://schemas.microsoft.com/office/powerpoint/2010/main" val="1350608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94F70212-B17D-4FAA-B2D6-6ED6569396FF}" type="slidenum">
              <a:rPr lang="en-US" smtClean="0"/>
              <a:pPr>
                <a:defRPr/>
              </a:pPr>
              <a:t>6</a:t>
            </a:fld>
            <a:endParaRPr lang="en-US"/>
          </a:p>
        </p:txBody>
      </p:sp>
    </p:spTree>
    <p:extLst>
      <p:ext uri="{BB962C8B-B14F-4D97-AF65-F5344CB8AC3E}">
        <p14:creationId xmlns:p14="http://schemas.microsoft.com/office/powerpoint/2010/main" val="3745646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5"/>
          <p:cNvSpPr>
            <a:spLocks noGrp="1" noChangeArrowheads="1"/>
          </p:cNvSpPr>
          <p:nvPr>
            <p:ph type="sldNum" sz="quarter" idx="5"/>
          </p:nvPr>
        </p:nvSpPr>
        <p:spPr>
          <a:noFill/>
        </p:spPr>
        <p:txBody>
          <a:bodyPr/>
          <a:lstStyle/>
          <a:p>
            <a:fld id="{67EE888E-FE87-4157-8236-151B2F31C011}" type="slidenum">
              <a:rPr lang="en-US"/>
              <a:pPr/>
              <a:t>9</a:t>
            </a:fld>
            <a:endParaRPr lang="en-US"/>
          </a:p>
        </p:txBody>
      </p:sp>
      <p:sp>
        <p:nvSpPr>
          <p:cNvPr id="39939" name="Rectangle 2"/>
          <p:cNvSpPr>
            <a:spLocks noGrp="1" noRot="1" noChangeAspect="1" noChangeArrowheads="1" noTextEdit="1"/>
          </p:cNvSpPr>
          <p:nvPr>
            <p:ph type="sldImg"/>
          </p:nvPr>
        </p:nvSpPr>
        <p:spPr>
          <a:xfrm>
            <a:off x="1203325" y="909638"/>
            <a:ext cx="4840288" cy="3632200"/>
          </a:xfrm>
          <a:solidFill>
            <a:srgbClr val="FFFFFF"/>
          </a:solidFill>
          <a:ln/>
        </p:spPr>
      </p:sp>
      <p:sp>
        <p:nvSpPr>
          <p:cNvPr id="39940" name="Rectangle 3"/>
          <p:cNvSpPr>
            <a:spLocks noGrp="1" noChangeArrowheads="1"/>
          </p:cNvSpPr>
          <p:nvPr>
            <p:ph type="body" idx="1"/>
          </p:nvPr>
        </p:nvSpPr>
        <p:spPr>
          <a:xfrm>
            <a:off x="966943" y="4939622"/>
            <a:ext cx="5313248" cy="4102730"/>
          </a:xfrm>
          <a:noFill/>
          <a:ln/>
        </p:spPr>
        <p:txBody>
          <a:bodyPr wrap="none" anchor="ctr"/>
          <a:lstStyle/>
          <a:p>
            <a:pPr defTabSz="486708"/>
            <a:endParaRPr lang="pt-BR" dirty="0"/>
          </a:p>
        </p:txBody>
      </p:sp>
    </p:spTree>
    <p:extLst>
      <p:ext uri="{BB962C8B-B14F-4D97-AF65-F5344CB8AC3E}">
        <p14:creationId xmlns:p14="http://schemas.microsoft.com/office/powerpoint/2010/main" val="688391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p:spPr>
        <p:txBody>
          <a:bodyPr/>
          <a:lstStyle/>
          <a:p>
            <a:fld id="{C4AC8212-30F3-4A60-8ACD-ED2732E90E8A}" type="slidenum">
              <a:rPr lang="en-US"/>
              <a:pPr/>
              <a:t>20</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378412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p:spPr>
        <p:txBody>
          <a:bodyPr/>
          <a:lstStyle/>
          <a:p>
            <a:pPr defTabSz="1006335"/>
            <a:fld id="{95FA6763-F9C9-49BC-8108-F8D9F4A5053C}" type="slidenum">
              <a:rPr lang="en-US" smtClean="0"/>
              <a:pPr defTabSz="1006335"/>
              <a:t>21</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1893074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Espaço Reservado para Imagem de Slide 1"/>
          <p:cNvSpPr>
            <a:spLocks noGrp="1" noRot="1" noChangeAspect="1" noTextEdit="1"/>
          </p:cNvSpPr>
          <p:nvPr>
            <p:ph type="sldImg"/>
          </p:nvPr>
        </p:nvSpPr>
        <p:spPr>
          <a:ln/>
        </p:spPr>
      </p:sp>
      <p:sp>
        <p:nvSpPr>
          <p:cNvPr id="278531" name="Espaço Reservado para Anotações 2"/>
          <p:cNvSpPr>
            <a:spLocks noGrp="1"/>
          </p:cNvSpPr>
          <p:nvPr>
            <p:ph type="body" idx="1"/>
          </p:nvPr>
        </p:nvSpPr>
        <p:spPr>
          <a:noFill/>
          <a:ln/>
        </p:spPr>
        <p:txBody>
          <a:bodyPr/>
          <a:lstStyle/>
          <a:p>
            <a:endParaRPr lang="pt-BR"/>
          </a:p>
        </p:txBody>
      </p:sp>
      <p:sp>
        <p:nvSpPr>
          <p:cNvPr id="278532" name="Espaço Reservado para Número de Slide 3"/>
          <p:cNvSpPr>
            <a:spLocks noGrp="1"/>
          </p:cNvSpPr>
          <p:nvPr>
            <p:ph type="sldNum" sz="quarter" idx="5"/>
          </p:nvPr>
        </p:nvSpPr>
        <p:spPr>
          <a:noFill/>
        </p:spPr>
        <p:txBody>
          <a:bodyPr/>
          <a:lstStyle/>
          <a:p>
            <a:fld id="{037F4DAA-82D2-4EB0-B928-4F0DC4C46C6F}" type="slidenum">
              <a:rPr lang="en-US" smtClean="0"/>
              <a:pPr/>
              <a:t>26</a:t>
            </a:fld>
            <a:endParaRPr lang="en-US"/>
          </a:p>
        </p:txBody>
      </p:sp>
    </p:spTree>
    <p:extLst>
      <p:ext uri="{BB962C8B-B14F-4D97-AF65-F5344CB8AC3E}">
        <p14:creationId xmlns:p14="http://schemas.microsoft.com/office/powerpoint/2010/main" val="3123972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p:spPr>
        <p:txBody>
          <a:bodyPr/>
          <a:lstStyle/>
          <a:p>
            <a:fld id="{1442E963-AB35-43E5-B3F6-0C1A30BA08DB}" type="slidenum">
              <a:rPr lang="en-US"/>
              <a:pPr/>
              <a:t>27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398725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Capa">
    <p:spTree>
      <p:nvGrpSpPr>
        <p:cNvPr id="1" name=""/>
        <p:cNvGrpSpPr/>
        <p:nvPr/>
      </p:nvGrpSpPr>
      <p:grpSpPr>
        <a:xfrm>
          <a:off x="0" y="0"/>
          <a:ext cx="0" cy="0"/>
          <a:chOff x="0" y="0"/>
          <a:chExt cx="0" cy="0"/>
        </a:xfrm>
      </p:grpSpPr>
      <p:sp>
        <p:nvSpPr>
          <p:cNvPr id="2" name="Título 1"/>
          <p:cNvSpPr>
            <a:spLocks noGrp="1"/>
          </p:cNvSpPr>
          <p:nvPr>
            <p:ph type="title"/>
          </p:nvPr>
        </p:nvSpPr>
        <p:spPr>
          <a:xfrm>
            <a:off x="4211960" y="274637"/>
            <a:ext cx="4752528" cy="4594523"/>
          </a:xfrm>
        </p:spPr>
        <p:txBody>
          <a:bodyPr/>
          <a:lstStyle/>
          <a:p>
            <a:r>
              <a:rPr lang="pt-BR" dirty="0"/>
              <a:t>Clique para editar o estilo do título mestre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e conteúdo">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2"/>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3DF05220-AFA2-49A5-B97E-9CA8E1BA605C}" type="slidenum">
              <a:rPr lang="en-US"/>
              <a:pPr>
                <a:defRPr/>
              </a:pPr>
              <a:t>‹nº›</a:t>
            </a:fld>
            <a:endParaRPr lang="en-US"/>
          </a:p>
        </p:txBody>
      </p:sp>
    </p:spTree>
    <p:extLst>
      <p:ext uri="{BB962C8B-B14F-4D97-AF65-F5344CB8AC3E}">
        <p14:creationId xmlns:p14="http://schemas.microsoft.com/office/powerpoint/2010/main" val="2099280697"/>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ítulo e tabela">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7772400" cy="1143000"/>
          </a:xfrm>
        </p:spPr>
        <p:txBody>
          <a:bodyPr/>
          <a:lstStyle/>
          <a:p>
            <a:r>
              <a:rPr lang="pt-BR"/>
              <a:t>Clique para editar o estilo do título mestre</a:t>
            </a:r>
          </a:p>
        </p:txBody>
      </p:sp>
      <p:sp>
        <p:nvSpPr>
          <p:cNvPr id="3" name="Espaço Reservado para Tabela 2"/>
          <p:cNvSpPr>
            <a:spLocks noGrp="1"/>
          </p:cNvSpPr>
          <p:nvPr>
            <p:ph type="tbl" idx="1"/>
          </p:nvPr>
        </p:nvSpPr>
        <p:spPr>
          <a:xfrm>
            <a:off x="685800" y="1981200"/>
            <a:ext cx="7772400" cy="4114800"/>
          </a:xfrm>
        </p:spPr>
        <p:txBody>
          <a:bodyPr/>
          <a:lstStyle/>
          <a:p>
            <a:pPr lvl="0"/>
            <a:endParaRPr lang="pt-BR" noProof="0"/>
          </a:p>
        </p:txBody>
      </p:sp>
      <p:sp>
        <p:nvSpPr>
          <p:cNvPr id="4" name="Rectangle 2"/>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3BEF35E8-5389-41D9-B4E8-737D8C685081}" type="slidenum">
              <a:rPr lang="en-US"/>
              <a:pPr>
                <a:defRPr/>
              </a:pPr>
              <a:t>‹nº›</a:t>
            </a:fld>
            <a:endParaRPr lang="en-US"/>
          </a:p>
        </p:txBody>
      </p:sp>
    </p:spTree>
    <p:extLst>
      <p:ext uri="{BB962C8B-B14F-4D97-AF65-F5344CB8AC3E}">
        <p14:creationId xmlns:p14="http://schemas.microsoft.com/office/powerpoint/2010/main" val="1380708943"/>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Em branco">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1D556C4D-4936-4CC4-B918-22D6E9128CCA}" type="slidenum">
              <a:rPr lang="en-US"/>
              <a:pPr>
                <a:defRPr/>
              </a:pPr>
              <a:t>‹nº›</a:t>
            </a:fld>
            <a:endParaRPr lang="en-US"/>
          </a:p>
        </p:txBody>
      </p:sp>
    </p:spTree>
    <p:extLst>
      <p:ext uri="{BB962C8B-B14F-4D97-AF65-F5344CB8AC3E}">
        <p14:creationId xmlns:p14="http://schemas.microsoft.com/office/powerpoint/2010/main" val="4075089446"/>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Slide de título">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2"/>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C590C755-D489-4B91-9F99-433B7F330F2A}" type="slidenum">
              <a:rPr lang="en-US"/>
              <a:pPr>
                <a:defRPr/>
              </a:pPr>
              <a:t>‹nº›</a:t>
            </a:fld>
            <a:endParaRPr lang="en-US"/>
          </a:p>
        </p:txBody>
      </p:sp>
    </p:spTree>
    <p:extLst>
      <p:ext uri="{BB962C8B-B14F-4D97-AF65-F5344CB8AC3E}">
        <p14:creationId xmlns:p14="http://schemas.microsoft.com/office/powerpoint/2010/main" val="2722540081"/>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ítulo, texto e conteúdo">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77724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685800" y="1981200"/>
            <a:ext cx="3810000"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981200"/>
            <a:ext cx="3810000"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80B0908B-F2F9-4AE9-ADEA-3C852043B6AB}" type="slidenum">
              <a:rPr lang="en-US"/>
              <a:pPr>
                <a:defRPr/>
              </a:pPr>
              <a:t>‹nº›</a:t>
            </a:fld>
            <a:endParaRPr lang="en-US"/>
          </a:p>
        </p:txBody>
      </p:sp>
    </p:spTree>
    <p:extLst>
      <p:ext uri="{BB962C8B-B14F-4D97-AF65-F5344CB8AC3E}">
        <p14:creationId xmlns:p14="http://schemas.microsoft.com/office/powerpoint/2010/main" val="1377152093"/>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2000" b="-2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211960" y="274638"/>
            <a:ext cx="4752528" cy="1522180"/>
          </a:xfrm>
          <a:prstGeom prst="rect">
            <a:avLst/>
          </a:prstGeom>
        </p:spPr>
        <p:txBody>
          <a:bodyPr vert="horz" lIns="91440" tIns="45720" rIns="91440" bIns="45720" rtlCol="0" anchor="ctr">
            <a:normAutofit/>
          </a:bodyPr>
          <a:lstStyle/>
          <a:p>
            <a:endParaRPr lang="pt-BR" dirty="0"/>
          </a:p>
        </p:txBody>
      </p:sp>
      <p:sp>
        <p:nvSpPr>
          <p:cNvPr id="3" name="Espaço Reservado para Texto 2"/>
          <p:cNvSpPr>
            <a:spLocks noGrp="1"/>
          </p:cNvSpPr>
          <p:nvPr>
            <p:ph type="body" idx="1"/>
          </p:nvPr>
        </p:nvSpPr>
        <p:spPr>
          <a:xfrm>
            <a:off x="4211960" y="1988840"/>
            <a:ext cx="4752528" cy="2880320"/>
          </a:xfrm>
          <a:prstGeom prst="rect">
            <a:avLst/>
          </a:prstGeom>
        </p:spPr>
        <p:txBody>
          <a:bodyPr vert="horz" lIns="91440" tIns="45720" rIns="91440" bIns="45720" rtlCol="0">
            <a:normAutofit/>
          </a:bodyPr>
          <a:lstStyle/>
          <a:p>
            <a:pPr lvl="0"/>
            <a:endParaRPr lang="pt-BR" dirty="0"/>
          </a:p>
        </p:txBody>
      </p:sp>
    </p:spTree>
  </p:cSld>
  <p:clrMap bg1="lt1" tx1="dk1" bg2="lt2" tx2="dk2" accent1="accent1" accent2="accent2" accent3="accent3" accent4="accent4" accent5="accent5" accent6="accent6" hlink="hlink" folHlink="folHlink"/>
  <p:sldLayoutIdLst>
    <p:sldLayoutId id="2147483664" r:id="rId1"/>
    <p:sldLayoutId id="2147483679" r:id="rId2"/>
    <p:sldLayoutId id="2147483683" r:id="rId3"/>
    <p:sldLayoutId id="2147483686" r:id="rId4"/>
    <p:sldLayoutId id="2147483687" r:id="rId5"/>
    <p:sldLayoutId id="2147483688"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0.emf"/><Relationship Id="rId4" Type="http://schemas.openxmlformats.org/officeDocument/2006/relationships/oleObject" Target="../embeddings/oleObject2.bin"/></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1.emf"/><Relationship Id="rId4" Type="http://schemas.openxmlformats.org/officeDocument/2006/relationships/package" Target="../embeddings/Microsoft_Excel_Macro-Enabled_Worksheet.xlsm"/></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22.emf"/><Relationship Id="rId4" Type="http://schemas.openxmlformats.org/officeDocument/2006/relationships/package" Target="../embeddings/Microsoft_Excel_Macro-Enabled_Worksheet2.xlsm"/></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036DA2F4-251A-436E-87D1-39DA2C6E974C}"/>
              </a:ext>
            </a:extLst>
          </p:cNvPr>
          <p:cNvSpPr/>
          <p:nvPr/>
        </p:nvSpPr>
        <p:spPr>
          <a:xfrm>
            <a:off x="0" y="134634"/>
            <a:ext cx="9144000" cy="5143500"/>
          </a:xfrm>
          <a:prstGeom prst="rect">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pt-BR" sz="2400" dirty="0">
                <a:solidFill>
                  <a:srgbClr val="000000"/>
                </a:solidFill>
              </a:rPr>
            </a:br>
            <a:endParaRPr lang="pt-BR" sz="2400" dirty="0">
              <a:solidFill>
                <a:srgbClr val="000000"/>
              </a:solidFill>
            </a:endParaRPr>
          </a:p>
          <a:p>
            <a:pPr algn="ctr"/>
            <a:endParaRPr lang="pt-BR" sz="2400" dirty="0">
              <a:solidFill>
                <a:srgbClr val="000000"/>
              </a:solidFill>
            </a:endParaRPr>
          </a:p>
          <a:p>
            <a:pPr algn="ctr"/>
            <a:endParaRPr lang="pt-BR" sz="2400" dirty="0">
              <a:solidFill>
                <a:srgbClr val="000000"/>
              </a:solidFill>
            </a:endParaRPr>
          </a:p>
          <a:p>
            <a:pPr algn="ctr"/>
            <a:r>
              <a:rPr lang="pt-BR" sz="2100" cap="all" dirty="0">
                <a:solidFill>
                  <a:schemeClr val="tx1"/>
                </a:solidFill>
                <a:latin typeface="Arial" panose="020B0604020202020204" pitchFamily="34" charset="0"/>
                <a:cs typeface="Arial" panose="020B0604020202020204" pitchFamily="34" charset="0"/>
              </a:rPr>
              <a:t>LES 453 – </a:t>
            </a:r>
            <a:r>
              <a:rPr lang="pt-BR" sz="2100" dirty="0">
                <a:solidFill>
                  <a:schemeClr val="tx1"/>
                </a:solidFill>
                <a:latin typeface="Arial" panose="020B0604020202020204" pitchFamily="34" charset="0"/>
                <a:cs typeface="Arial" panose="020B0604020202020204" pitchFamily="34" charset="0"/>
              </a:rPr>
              <a:t>MERCADOS DE DERIVATIVOS AGROPECUÁRIOS E FINANCEIROS</a:t>
            </a:r>
          </a:p>
          <a:p>
            <a:pPr algn="ctr"/>
            <a:r>
              <a:rPr lang="pt-BR" sz="2100" dirty="0">
                <a:solidFill>
                  <a:schemeClr val="tx1"/>
                </a:solidFill>
                <a:latin typeface="Arial" panose="020B0604020202020204" pitchFamily="34" charset="0"/>
                <a:cs typeface="Arial" panose="020B0604020202020204" pitchFamily="34" charset="0"/>
              </a:rPr>
              <a:t>1º Semestre de 2020</a:t>
            </a:r>
          </a:p>
          <a:p>
            <a:pPr algn="ctr"/>
            <a:endParaRPr lang="pt-BR" sz="2400" dirty="0">
              <a:solidFill>
                <a:schemeClr val="tx1"/>
              </a:solidFill>
            </a:endParaRPr>
          </a:p>
          <a:p>
            <a:pPr algn="ctr"/>
            <a:endParaRPr lang="pt-BR" sz="2100" dirty="0">
              <a:solidFill>
                <a:srgbClr val="000000"/>
              </a:solidFill>
              <a:latin typeface="Arial" panose="020B0604020202020204" pitchFamily="34" charset="0"/>
              <a:cs typeface="Arial" panose="020B0604020202020204" pitchFamily="34" charset="0"/>
            </a:endParaRPr>
          </a:p>
          <a:p>
            <a:pPr algn="ctr"/>
            <a:r>
              <a:rPr lang="pt-BR" sz="2100" dirty="0">
                <a:solidFill>
                  <a:srgbClr val="000000"/>
                </a:solidFill>
                <a:latin typeface="Arial" panose="020B0604020202020204" pitchFamily="34" charset="0"/>
                <a:cs typeface="Arial" panose="020B0604020202020204" pitchFamily="34" charset="0"/>
              </a:rPr>
              <a:t>Derivativos Agropecuários </a:t>
            </a:r>
          </a:p>
          <a:p>
            <a:pPr algn="ctr"/>
            <a:r>
              <a:rPr lang="pt-BR" sz="2100" dirty="0">
                <a:solidFill>
                  <a:srgbClr val="000000"/>
                </a:solidFill>
                <a:latin typeface="Arial" panose="020B0604020202020204" pitchFamily="34" charset="0"/>
                <a:cs typeface="Arial" panose="020B0604020202020204" pitchFamily="34" charset="0"/>
              </a:rPr>
              <a:t>Mercados de Opções sobre Futuros</a:t>
            </a:r>
          </a:p>
          <a:p>
            <a:pPr algn="ctr"/>
            <a:r>
              <a:rPr lang="pt-BR" sz="2100" dirty="0">
                <a:solidFill>
                  <a:schemeClr val="tx1"/>
                </a:solidFill>
                <a:latin typeface="Arial" panose="020B0604020202020204" pitchFamily="34" charset="0"/>
                <a:cs typeface="Arial" panose="020B0604020202020204" pitchFamily="34" charset="0"/>
              </a:rPr>
              <a:t>Prof. Pedro V. Marques</a:t>
            </a:r>
          </a:p>
          <a:p>
            <a:pPr algn="ctr"/>
            <a:r>
              <a:rPr lang="pt-BR" sz="2100" dirty="0">
                <a:solidFill>
                  <a:schemeClr val="tx1"/>
                </a:solidFill>
                <a:latin typeface="Arial" panose="020B0604020202020204" pitchFamily="34" charset="0"/>
                <a:cs typeface="Arial" panose="020B0604020202020204" pitchFamily="34" charset="0"/>
              </a:rPr>
              <a:t>Professor </a:t>
            </a:r>
            <a:r>
              <a:rPr lang="pt-BR" sz="2100" dirty="0" err="1">
                <a:solidFill>
                  <a:schemeClr val="tx1"/>
                </a:solidFill>
                <a:latin typeface="Arial" panose="020B0604020202020204" pitchFamily="34" charset="0"/>
                <a:cs typeface="Arial" panose="020B0604020202020204" pitchFamily="34" charset="0"/>
              </a:rPr>
              <a:t>Senior</a:t>
            </a:r>
            <a:r>
              <a:rPr lang="pt-BR" sz="2100" dirty="0">
                <a:solidFill>
                  <a:schemeClr val="tx1"/>
                </a:solidFill>
                <a:latin typeface="Arial" panose="020B0604020202020204" pitchFamily="34" charset="0"/>
                <a:cs typeface="Arial" panose="020B0604020202020204" pitchFamily="34" charset="0"/>
              </a:rPr>
              <a:t> </a:t>
            </a:r>
            <a:r>
              <a:rPr lang="pt-BR" sz="2100" dirty="0" err="1">
                <a:solidFill>
                  <a:schemeClr val="tx1"/>
                </a:solidFill>
                <a:latin typeface="Arial" panose="020B0604020202020204" pitchFamily="34" charset="0"/>
                <a:cs typeface="Arial" panose="020B0604020202020204" pitchFamily="34" charset="0"/>
              </a:rPr>
              <a:t>Esalq</a:t>
            </a:r>
            <a:r>
              <a:rPr lang="pt-BR" sz="2100" dirty="0">
                <a:solidFill>
                  <a:schemeClr val="tx1"/>
                </a:solidFill>
                <a:latin typeface="Arial" panose="020B0604020202020204" pitchFamily="34" charset="0"/>
                <a:cs typeface="Arial" panose="020B0604020202020204" pitchFamily="34" charset="0"/>
              </a:rPr>
              <a:t>/USP </a:t>
            </a:r>
            <a:br>
              <a:rPr lang="pt-BR" sz="2100" dirty="0">
                <a:solidFill>
                  <a:schemeClr val="bg1">
                    <a:lumMod val="65000"/>
                  </a:schemeClr>
                </a:solidFill>
                <a:latin typeface="Arial" panose="020B0604020202020204" pitchFamily="34" charset="0"/>
                <a:cs typeface="Arial" panose="020B0604020202020204" pitchFamily="34" charset="0"/>
              </a:rPr>
            </a:br>
            <a:endParaRPr lang="pt-BR" sz="2100" dirty="0">
              <a:solidFill>
                <a:schemeClr val="bg1">
                  <a:lumMod val="65000"/>
                </a:schemeClr>
              </a:solidFill>
              <a:latin typeface="Arial" panose="020B06040202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AB03D9DB-93FB-40A1-AC2E-3B415E982084}"/>
              </a:ext>
            </a:extLst>
          </p:cNvPr>
          <p:cNvPicPr>
            <a:picLocks noChangeAspect="1"/>
          </p:cNvPicPr>
          <p:nvPr/>
        </p:nvPicPr>
        <p:blipFill>
          <a:blip r:embed="rId2"/>
          <a:stretch>
            <a:fillRect/>
          </a:stretch>
        </p:blipFill>
        <p:spPr>
          <a:xfrm>
            <a:off x="6523044" y="836712"/>
            <a:ext cx="2207419" cy="835819"/>
          </a:xfrm>
          <a:prstGeom prst="rect">
            <a:avLst/>
          </a:prstGeom>
        </p:spPr>
      </p:pic>
    </p:spTree>
    <p:extLst>
      <p:ext uri="{BB962C8B-B14F-4D97-AF65-F5344CB8AC3E}">
        <p14:creationId xmlns:p14="http://schemas.microsoft.com/office/powerpoint/2010/main" val="2573708701"/>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18DBE48-7B1F-4E96-8D6C-2779DD66F747}"/>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137083871"/>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40755-272B-4016-A61E-A51F7722A782}"/>
              </a:ext>
            </a:extLst>
          </p:cNvPr>
          <p:cNvSpPr>
            <a:spLocks noGrp="1"/>
          </p:cNvSpPr>
          <p:nvPr>
            <p:ph type="title"/>
          </p:nvPr>
        </p:nvSpPr>
        <p:spPr/>
        <p:txBody>
          <a:bodyPr/>
          <a:lstStyle/>
          <a:p>
            <a:r>
              <a:rPr lang="pt-BR" dirty="0"/>
              <a:t>Leitura de cotações </a:t>
            </a:r>
          </a:p>
        </p:txBody>
      </p:sp>
      <p:pic>
        <p:nvPicPr>
          <p:cNvPr id="5" name="Imagem 4">
            <a:extLst>
              <a:ext uri="{FF2B5EF4-FFF2-40B4-BE49-F238E27FC236}">
                <a16:creationId xmlns:a16="http://schemas.microsoft.com/office/drawing/2014/main" id="{BD75532C-1848-431A-9E6A-EB1B589B9D1B}"/>
              </a:ext>
            </a:extLst>
          </p:cNvPr>
          <p:cNvPicPr>
            <a:picLocks noChangeAspect="1"/>
          </p:cNvPicPr>
          <p:nvPr/>
        </p:nvPicPr>
        <p:blipFill>
          <a:blip r:embed="rId2"/>
          <a:stretch>
            <a:fillRect/>
          </a:stretch>
        </p:blipFill>
        <p:spPr>
          <a:xfrm>
            <a:off x="0" y="762000"/>
            <a:ext cx="9144000" cy="2972812"/>
          </a:xfrm>
          <a:prstGeom prst="rect">
            <a:avLst/>
          </a:prstGeom>
        </p:spPr>
      </p:pic>
      <p:pic>
        <p:nvPicPr>
          <p:cNvPr id="3" name="Imagem 2">
            <a:extLst>
              <a:ext uri="{FF2B5EF4-FFF2-40B4-BE49-F238E27FC236}">
                <a16:creationId xmlns:a16="http://schemas.microsoft.com/office/drawing/2014/main" id="{E0C42146-0235-40E2-83D6-2069FF3D400C}"/>
              </a:ext>
            </a:extLst>
          </p:cNvPr>
          <p:cNvPicPr>
            <a:picLocks noChangeAspect="1"/>
          </p:cNvPicPr>
          <p:nvPr/>
        </p:nvPicPr>
        <p:blipFill>
          <a:blip r:embed="rId3"/>
          <a:stretch>
            <a:fillRect/>
          </a:stretch>
        </p:blipFill>
        <p:spPr>
          <a:xfrm>
            <a:off x="0" y="3789040"/>
            <a:ext cx="9144000" cy="341086"/>
          </a:xfrm>
          <a:prstGeom prst="rect">
            <a:avLst/>
          </a:prstGeom>
        </p:spPr>
      </p:pic>
      <p:pic>
        <p:nvPicPr>
          <p:cNvPr id="4" name="Imagem 3">
            <a:extLst>
              <a:ext uri="{FF2B5EF4-FFF2-40B4-BE49-F238E27FC236}">
                <a16:creationId xmlns:a16="http://schemas.microsoft.com/office/drawing/2014/main" id="{78DEEE0E-B336-4704-916E-BFC70CAC2829}"/>
              </a:ext>
            </a:extLst>
          </p:cNvPr>
          <p:cNvPicPr>
            <a:picLocks noChangeAspect="1"/>
          </p:cNvPicPr>
          <p:nvPr/>
        </p:nvPicPr>
        <p:blipFill>
          <a:blip r:embed="rId4"/>
          <a:stretch>
            <a:fillRect/>
          </a:stretch>
        </p:blipFill>
        <p:spPr>
          <a:xfrm>
            <a:off x="-36512" y="4149080"/>
            <a:ext cx="9144000" cy="363040"/>
          </a:xfrm>
          <a:prstGeom prst="rect">
            <a:avLst/>
          </a:prstGeom>
        </p:spPr>
      </p:pic>
      <p:pic>
        <p:nvPicPr>
          <p:cNvPr id="10" name="Imagem 9">
            <a:extLst>
              <a:ext uri="{FF2B5EF4-FFF2-40B4-BE49-F238E27FC236}">
                <a16:creationId xmlns:a16="http://schemas.microsoft.com/office/drawing/2014/main" id="{6D2C0985-5BB0-4C91-AF45-E79EA20479C3}"/>
              </a:ext>
            </a:extLst>
          </p:cNvPr>
          <p:cNvPicPr>
            <a:picLocks noChangeAspect="1"/>
          </p:cNvPicPr>
          <p:nvPr/>
        </p:nvPicPr>
        <p:blipFill>
          <a:blip r:embed="rId5"/>
          <a:stretch>
            <a:fillRect/>
          </a:stretch>
        </p:blipFill>
        <p:spPr>
          <a:xfrm>
            <a:off x="0" y="3490934"/>
            <a:ext cx="9144000" cy="370114"/>
          </a:xfrm>
          <a:prstGeom prst="rect">
            <a:avLst/>
          </a:prstGeom>
        </p:spPr>
      </p:pic>
    </p:spTree>
    <p:extLst>
      <p:ext uri="{BB962C8B-B14F-4D97-AF65-F5344CB8AC3E}">
        <p14:creationId xmlns:p14="http://schemas.microsoft.com/office/powerpoint/2010/main" val="677060166"/>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7772400" cy="864096"/>
          </a:xfrm>
        </p:spPr>
        <p:txBody>
          <a:bodyPr/>
          <a:lstStyle/>
          <a:p>
            <a:r>
              <a:rPr lang="pt-BR" dirty="0"/>
              <a:t>Opções CME Soja</a:t>
            </a:r>
          </a:p>
        </p:txBody>
      </p:sp>
      <p:sp>
        <p:nvSpPr>
          <p:cNvPr id="5" name="Espaço Reservado para Tabela 4"/>
          <p:cNvSpPr>
            <a:spLocks noGrp="1"/>
          </p:cNvSpPr>
          <p:nvPr>
            <p:ph type="tbl" idx="1"/>
          </p:nvPr>
        </p:nvSpPr>
        <p:spPr/>
      </p:sp>
      <p:pic>
        <p:nvPicPr>
          <p:cNvPr id="3" name="Imagem 2">
            <a:extLst>
              <a:ext uri="{FF2B5EF4-FFF2-40B4-BE49-F238E27FC236}">
                <a16:creationId xmlns:a16="http://schemas.microsoft.com/office/drawing/2014/main" id="{7A5131AD-83DB-488F-89A0-2353000FA5F7}"/>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562174876"/>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591C81B-45B4-46C7-8A2E-0474CCEC5600}"/>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828597861"/>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7772400" cy="504056"/>
          </a:xfrm>
        </p:spPr>
        <p:txBody>
          <a:bodyPr>
            <a:normAutofit fontScale="90000"/>
          </a:bodyPr>
          <a:lstStyle/>
          <a:p>
            <a:r>
              <a:rPr lang="pt-BR" dirty="0"/>
              <a:t>Calendário para Opções</a:t>
            </a:r>
          </a:p>
        </p:txBody>
      </p:sp>
      <p:pic>
        <p:nvPicPr>
          <p:cNvPr id="6" name="Imagem 5">
            <a:extLst>
              <a:ext uri="{FF2B5EF4-FFF2-40B4-BE49-F238E27FC236}">
                <a16:creationId xmlns:a16="http://schemas.microsoft.com/office/drawing/2014/main" id="{F55371D1-F0B8-445D-A85E-44A9987642FE}"/>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525449782"/>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16632"/>
            <a:ext cx="8568952" cy="360040"/>
          </a:xfrm>
        </p:spPr>
        <p:txBody>
          <a:bodyPr>
            <a:normAutofit fontScale="90000"/>
          </a:bodyPr>
          <a:lstStyle/>
          <a:p>
            <a:r>
              <a:rPr lang="pt-BR" dirty="0"/>
              <a:t>Premio </a:t>
            </a:r>
            <a:r>
              <a:rPr lang="pt-BR" dirty="0" err="1"/>
              <a:t>Call</a:t>
            </a:r>
            <a:r>
              <a:rPr lang="pt-BR" dirty="0"/>
              <a:t> e </a:t>
            </a:r>
            <a:r>
              <a:rPr lang="pt-BR" dirty="0" err="1"/>
              <a:t>Put</a:t>
            </a:r>
            <a:r>
              <a:rPr lang="pt-BR" dirty="0"/>
              <a:t> na CME</a:t>
            </a:r>
          </a:p>
        </p:txBody>
      </p:sp>
      <p:pic>
        <p:nvPicPr>
          <p:cNvPr id="6" name="Imagem 5">
            <a:extLst>
              <a:ext uri="{FF2B5EF4-FFF2-40B4-BE49-F238E27FC236}">
                <a16:creationId xmlns:a16="http://schemas.microsoft.com/office/drawing/2014/main" id="{3EFDB108-5AF9-4966-863F-966A5703C0AB}"/>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4286154479"/>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5C691456-A346-45EA-BF8E-89C5F691B243}"/>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4290591951"/>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14603C13-5053-4698-BBE5-581E0140504F}"/>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30462595"/>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FCF1583B-B23F-4FF8-91E6-80EABE3E04E1}"/>
              </a:ext>
            </a:extLst>
          </p:cNvPr>
          <p:cNvPicPr>
            <a:picLocks noChangeAspect="1"/>
          </p:cNvPicPr>
          <p:nvPr/>
        </p:nvPicPr>
        <p:blipFill>
          <a:blip r:embed="rId2"/>
          <a:stretch>
            <a:fillRect/>
          </a:stretch>
        </p:blipFill>
        <p:spPr>
          <a:xfrm>
            <a:off x="35886" y="877788"/>
            <a:ext cx="9144000" cy="5143500"/>
          </a:xfrm>
          <a:prstGeom prst="rect">
            <a:avLst/>
          </a:prstGeom>
        </p:spPr>
      </p:pic>
    </p:spTree>
    <p:extLst>
      <p:ext uri="{BB962C8B-B14F-4D97-AF65-F5344CB8AC3E}">
        <p14:creationId xmlns:p14="http://schemas.microsoft.com/office/powerpoint/2010/main" val="4230230195"/>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FBBBE6A-3B59-4DD2-9C98-F52B8AB2DEED}"/>
              </a:ext>
            </a:extLst>
          </p:cNvPr>
          <p:cNvPicPr>
            <a:picLocks noChangeAspect="1"/>
          </p:cNvPicPr>
          <p:nvPr/>
        </p:nvPicPr>
        <p:blipFill>
          <a:blip r:embed="rId2"/>
          <a:stretch>
            <a:fillRect/>
          </a:stretch>
        </p:blipFill>
        <p:spPr>
          <a:xfrm>
            <a:off x="2090737" y="76200"/>
            <a:ext cx="4962525" cy="6705600"/>
          </a:xfrm>
          <a:prstGeom prst="rect">
            <a:avLst/>
          </a:prstGeom>
        </p:spPr>
      </p:pic>
    </p:spTree>
    <p:extLst>
      <p:ext uri="{BB962C8B-B14F-4D97-AF65-F5344CB8AC3E}">
        <p14:creationId xmlns:p14="http://schemas.microsoft.com/office/powerpoint/2010/main" val="805536359"/>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96" y="0"/>
            <a:ext cx="8928992" cy="1796818"/>
          </a:xfrm>
        </p:spPr>
        <p:txBody>
          <a:bodyPr>
            <a:normAutofit/>
          </a:bodyPr>
          <a:lstStyle/>
          <a:p>
            <a:r>
              <a:rPr lang="pt-BR" dirty="0"/>
              <a:t>Contratos de opções sobre futuros</a:t>
            </a:r>
          </a:p>
        </p:txBody>
      </p:sp>
      <p:sp>
        <p:nvSpPr>
          <p:cNvPr id="3" name="Espaço Reservado para Conteúdo 2"/>
          <p:cNvSpPr>
            <a:spLocks noGrp="1"/>
          </p:cNvSpPr>
          <p:nvPr>
            <p:ph idx="1"/>
          </p:nvPr>
        </p:nvSpPr>
        <p:spPr>
          <a:xfrm>
            <a:off x="685800" y="1916832"/>
            <a:ext cx="7772400" cy="4179168"/>
          </a:xfrm>
        </p:spPr>
        <p:txBody>
          <a:bodyPr>
            <a:normAutofit lnSpcReduction="10000"/>
          </a:bodyPr>
          <a:lstStyle/>
          <a:p>
            <a:r>
              <a:rPr lang="pt-BR" b="0" dirty="0">
                <a:solidFill>
                  <a:schemeClr val="tx1">
                    <a:lumMod val="50000"/>
                  </a:schemeClr>
                </a:solidFill>
              </a:rPr>
              <a:t>Proteção: são contratos que dão o direito, mas não a obrigação, da compra ou venda de um volume de contratos futuros de uma determinada commodity numa data prevista no contrato, ou antes, a um determinado preço. </a:t>
            </a:r>
          </a:p>
          <a:p>
            <a:r>
              <a:rPr lang="pt-BR" dirty="0">
                <a:solidFill>
                  <a:schemeClr val="tx1">
                    <a:lumMod val="50000"/>
                  </a:schemeClr>
                </a:solidFill>
              </a:rPr>
              <a:t>Oportunidade: especulação</a:t>
            </a:r>
          </a:p>
          <a:p>
            <a:r>
              <a:rPr lang="pt-BR" b="0" dirty="0">
                <a:solidFill>
                  <a:schemeClr val="tx1">
                    <a:lumMod val="50000"/>
                  </a:schemeClr>
                </a:solidFill>
              </a:rPr>
              <a:t>Referência: mercados futuros</a:t>
            </a:r>
          </a:p>
        </p:txBody>
      </p:sp>
    </p:spTree>
    <p:extLst>
      <p:ext uri="{BB962C8B-B14F-4D97-AF65-F5344CB8AC3E}">
        <p14:creationId xmlns:p14="http://schemas.microsoft.com/office/powerpoint/2010/main" val="3704930070"/>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88640"/>
            <a:ext cx="7772400" cy="1143000"/>
          </a:xfrm>
        </p:spPr>
        <p:txBody>
          <a:bodyPr/>
          <a:lstStyle/>
          <a:p>
            <a:r>
              <a:rPr lang="pt-BR" dirty="0"/>
              <a:t>Encerramento das opções</a:t>
            </a:r>
          </a:p>
        </p:txBody>
      </p:sp>
      <p:sp>
        <p:nvSpPr>
          <p:cNvPr id="11267" name="Rectangle 3"/>
          <p:cNvSpPr>
            <a:spLocks noGrp="1" noChangeArrowheads="1"/>
          </p:cNvSpPr>
          <p:nvPr>
            <p:ph type="body" idx="1"/>
          </p:nvPr>
        </p:nvSpPr>
        <p:spPr>
          <a:xfrm>
            <a:off x="539552" y="1196752"/>
            <a:ext cx="7918648" cy="5328592"/>
          </a:xfrm>
        </p:spPr>
        <p:txBody>
          <a:bodyPr/>
          <a:lstStyle/>
          <a:p>
            <a:pPr>
              <a:lnSpc>
                <a:spcPct val="90000"/>
              </a:lnSpc>
            </a:pPr>
            <a:r>
              <a:rPr lang="pt-BR" b="0" dirty="0">
                <a:solidFill>
                  <a:schemeClr val="tx1">
                    <a:lumMod val="50000"/>
                  </a:schemeClr>
                </a:solidFill>
              </a:rPr>
              <a:t>O comprador de uma opção pode exercê-la (reclamar o valor de compra ou venda a que tem direito) e receber a diferença entre o preço de exercício e o preço de ajuste negociado no contrato futuro correspondente  (VI) ou revendê-la.  </a:t>
            </a:r>
          </a:p>
          <a:p>
            <a:pPr>
              <a:lnSpc>
                <a:spcPct val="90000"/>
              </a:lnSpc>
            </a:pPr>
            <a:r>
              <a:rPr lang="pt-BR" b="0" dirty="0">
                <a:solidFill>
                  <a:schemeClr val="tx1">
                    <a:lumMod val="50000"/>
                  </a:schemeClr>
                </a:solidFill>
              </a:rPr>
              <a:t>Já o lançador de uma opção pode encerrar sua posição comprando uma opção semelhante (mesma commodity, mesma data de vencimento, mesmo preço de exercício). </a:t>
            </a:r>
          </a:p>
        </p:txBody>
      </p:sp>
    </p:spTree>
    <p:extLst>
      <p:ext uri="{BB962C8B-B14F-4D97-AF65-F5344CB8AC3E}">
        <p14:creationId xmlns:p14="http://schemas.microsoft.com/office/powerpoint/2010/main" val="3189823006"/>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1414"/>
            <a:ext cx="7772400" cy="1143000"/>
          </a:xfrm>
        </p:spPr>
        <p:txBody>
          <a:bodyPr/>
          <a:lstStyle/>
          <a:p>
            <a:r>
              <a:rPr lang="pt-BR" dirty="0"/>
              <a:t>Quanto ao exercício</a:t>
            </a:r>
          </a:p>
        </p:txBody>
      </p:sp>
      <p:sp>
        <p:nvSpPr>
          <p:cNvPr id="13315" name="Rectangle 3"/>
          <p:cNvSpPr>
            <a:spLocks noGrp="1" noChangeArrowheads="1"/>
          </p:cNvSpPr>
          <p:nvPr>
            <p:ph type="body" idx="1"/>
          </p:nvPr>
        </p:nvSpPr>
        <p:spPr>
          <a:xfrm>
            <a:off x="285720" y="1071546"/>
            <a:ext cx="8172480" cy="5024454"/>
          </a:xfrm>
        </p:spPr>
        <p:txBody>
          <a:bodyPr/>
          <a:lstStyle/>
          <a:p>
            <a:r>
              <a:rPr lang="pt-BR" sz="2800" b="0" dirty="0">
                <a:solidFill>
                  <a:srgbClr val="000000"/>
                </a:solidFill>
              </a:rPr>
              <a:t>As opções só serão exercidas quando estiverem dentro do dinheiro. </a:t>
            </a:r>
          </a:p>
          <a:p>
            <a:r>
              <a:rPr lang="pt-BR" sz="2800" b="0" dirty="0">
                <a:solidFill>
                  <a:srgbClr val="000000"/>
                </a:solidFill>
              </a:rPr>
              <a:t>Desconsiderando-se qualquer custo de transação, as opções dentro do dinheiro serão sempre exercidas no seu vencimento porque gerarão valor positivo (VI) que pelo menos abaterá os custos de comprar a opção. </a:t>
            </a:r>
          </a:p>
          <a:p>
            <a:r>
              <a:rPr lang="pt-BR" sz="2800" b="0" dirty="0">
                <a:solidFill>
                  <a:srgbClr val="000000"/>
                </a:solidFill>
              </a:rPr>
              <a:t>Podem ser exercidas ou revendidas mas para efeitos de exemplos vou considerar sempre a possibilidade de exercer (gerando um valor intrínseco) ou não	</a:t>
            </a:r>
          </a:p>
        </p:txBody>
      </p:sp>
    </p:spTree>
    <p:extLst>
      <p:ext uri="{BB962C8B-B14F-4D97-AF65-F5344CB8AC3E}">
        <p14:creationId xmlns:p14="http://schemas.microsoft.com/office/powerpoint/2010/main" val="3020467229"/>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7772400" cy="1143000"/>
          </a:xfrm>
        </p:spPr>
        <p:txBody>
          <a:bodyPr>
            <a:normAutofit fontScale="90000"/>
          </a:bodyPr>
          <a:lstStyle/>
          <a:p>
            <a:r>
              <a:rPr lang="pt-BR" dirty="0"/>
              <a:t>Calculando o VI de uma opção de </a:t>
            </a:r>
            <a:r>
              <a:rPr lang="pt-BR" dirty="0" err="1"/>
              <a:t>Put</a:t>
            </a:r>
            <a:endParaRPr lang="pt-BR" dirty="0"/>
          </a:p>
        </p:txBody>
      </p:sp>
      <p:sp>
        <p:nvSpPr>
          <p:cNvPr id="3" name="Espaço Reservado para Conteúdo 2"/>
          <p:cNvSpPr>
            <a:spLocks noGrp="1"/>
          </p:cNvSpPr>
          <p:nvPr>
            <p:ph idx="1"/>
          </p:nvPr>
        </p:nvSpPr>
        <p:spPr>
          <a:xfrm>
            <a:off x="323528" y="1412776"/>
            <a:ext cx="8496944" cy="4835624"/>
          </a:xfrm>
        </p:spPr>
        <p:txBody>
          <a:bodyPr/>
          <a:lstStyle/>
          <a:p>
            <a:r>
              <a:rPr lang="pt-BR" sz="2800" b="0" dirty="0">
                <a:solidFill>
                  <a:srgbClr val="000000"/>
                </a:solidFill>
              </a:rPr>
              <a:t>VI = </a:t>
            </a:r>
            <a:r>
              <a:rPr lang="pt-BR" sz="2800" b="0" dirty="0" err="1">
                <a:solidFill>
                  <a:srgbClr val="000000"/>
                </a:solidFill>
              </a:rPr>
              <a:t>Pe</a:t>
            </a:r>
            <a:r>
              <a:rPr lang="pt-BR" sz="2800" b="0" dirty="0">
                <a:solidFill>
                  <a:srgbClr val="000000"/>
                </a:solidFill>
              </a:rPr>
              <a:t> - </a:t>
            </a:r>
            <a:r>
              <a:rPr lang="pt-BR" sz="2800" b="0" dirty="0" err="1">
                <a:solidFill>
                  <a:srgbClr val="000000"/>
                </a:solidFill>
              </a:rPr>
              <a:t>Pf</a:t>
            </a:r>
            <a:endParaRPr lang="pt-BR" sz="2800" b="0" dirty="0">
              <a:solidFill>
                <a:srgbClr val="000000"/>
              </a:solidFill>
            </a:endParaRPr>
          </a:p>
          <a:p>
            <a:r>
              <a:rPr lang="pt-BR" sz="2800" b="0" dirty="0">
                <a:solidFill>
                  <a:srgbClr val="000000"/>
                </a:solidFill>
              </a:rPr>
              <a:t> Caso a diferença seja um número positivo (isto é o preço de exercício é maior do que o preço do futuro correspondente), então existe valor intrínseco. </a:t>
            </a:r>
          </a:p>
          <a:p>
            <a:r>
              <a:rPr lang="pt-BR" sz="2800" b="0" dirty="0">
                <a:solidFill>
                  <a:srgbClr val="000000"/>
                </a:solidFill>
              </a:rPr>
              <a:t>Caso a diferença seja um número negativo, isto é, o  preço de exercício da opção de compra é menor do que o preço do futuro correspondente, então a opção de venda presentemente não tem valor intrínseco </a:t>
            </a:r>
          </a:p>
          <a:p>
            <a:r>
              <a:rPr lang="pt-BR" sz="2800" b="0" dirty="0">
                <a:solidFill>
                  <a:srgbClr val="000000"/>
                </a:solidFill>
              </a:rPr>
              <a:t>O valor intrínseco só poderá ser um número positivo, isto é, uma opção não poderá ter valor intrínseco negativo </a:t>
            </a:r>
            <a:endParaRPr lang="pt-BR" sz="2800" dirty="0">
              <a:solidFill>
                <a:srgbClr val="000000"/>
              </a:solidFill>
            </a:endParaRPr>
          </a:p>
        </p:txBody>
      </p:sp>
    </p:spTree>
    <p:extLst>
      <p:ext uri="{BB962C8B-B14F-4D97-AF65-F5344CB8AC3E}">
        <p14:creationId xmlns:p14="http://schemas.microsoft.com/office/powerpoint/2010/main" val="2880303391"/>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496944" cy="908720"/>
          </a:xfrm>
        </p:spPr>
        <p:txBody>
          <a:bodyPr>
            <a:normAutofit/>
          </a:bodyPr>
          <a:lstStyle/>
          <a:p>
            <a:r>
              <a:rPr lang="pt-BR" dirty="0"/>
              <a:t>VI da </a:t>
            </a:r>
            <a:r>
              <a:rPr lang="pt-BR" dirty="0" err="1"/>
              <a:t>Put</a:t>
            </a:r>
            <a:endParaRPr lang="pt-BR" dirty="0"/>
          </a:p>
        </p:txBody>
      </p:sp>
      <p:sp>
        <p:nvSpPr>
          <p:cNvPr id="3" name="Espaço Reservado para Conteúdo 2"/>
          <p:cNvSpPr>
            <a:spLocks noGrp="1"/>
          </p:cNvSpPr>
          <p:nvPr>
            <p:ph idx="1"/>
          </p:nvPr>
        </p:nvSpPr>
        <p:spPr>
          <a:xfrm>
            <a:off x="179512" y="980728"/>
            <a:ext cx="8784976" cy="3888432"/>
          </a:xfrm>
        </p:spPr>
        <p:txBody>
          <a:bodyPr>
            <a:normAutofit/>
          </a:bodyPr>
          <a:lstStyle/>
          <a:p>
            <a:r>
              <a:rPr lang="pt-BR" dirty="0" err="1"/>
              <a:t>Pf</a:t>
            </a:r>
            <a:r>
              <a:rPr lang="pt-BR" dirty="0"/>
              <a:t> = 860 = 18,96 US$/</a:t>
            </a:r>
            <a:r>
              <a:rPr lang="pt-BR" dirty="0" err="1"/>
              <a:t>sc</a:t>
            </a:r>
            <a:endParaRPr lang="pt-BR" dirty="0"/>
          </a:p>
          <a:p>
            <a:r>
              <a:rPr lang="pt-BR" dirty="0" err="1"/>
              <a:t>Pe</a:t>
            </a:r>
            <a:r>
              <a:rPr lang="pt-BR" dirty="0"/>
              <a:t> = 960 = 21,16  US$/</a:t>
            </a:r>
            <a:r>
              <a:rPr lang="pt-BR" dirty="0" err="1"/>
              <a:t>sc</a:t>
            </a:r>
            <a:endParaRPr lang="pt-BR" dirty="0"/>
          </a:p>
          <a:p>
            <a:r>
              <a:rPr lang="pt-BR" dirty="0">
                <a:solidFill>
                  <a:srgbClr val="000000"/>
                </a:solidFill>
              </a:rPr>
              <a:t>VI da </a:t>
            </a:r>
            <a:r>
              <a:rPr lang="pt-BR" dirty="0" err="1">
                <a:solidFill>
                  <a:srgbClr val="000000"/>
                </a:solidFill>
              </a:rPr>
              <a:t>Put</a:t>
            </a:r>
            <a:r>
              <a:rPr lang="pt-BR" dirty="0">
                <a:solidFill>
                  <a:srgbClr val="000000"/>
                </a:solidFill>
              </a:rPr>
              <a:t> é dado por (K – S) &gt;=0, se &lt;0,considerar 0</a:t>
            </a:r>
          </a:p>
          <a:p>
            <a:r>
              <a:rPr lang="pt-BR" dirty="0">
                <a:solidFill>
                  <a:srgbClr val="000000"/>
                </a:solidFill>
              </a:rPr>
              <a:t>Neste caso, </a:t>
            </a:r>
            <a:r>
              <a:rPr lang="pt-BR" dirty="0" err="1">
                <a:solidFill>
                  <a:srgbClr val="000000"/>
                </a:solidFill>
              </a:rPr>
              <a:t>Pe</a:t>
            </a:r>
            <a:r>
              <a:rPr lang="pt-BR" dirty="0">
                <a:solidFill>
                  <a:srgbClr val="000000"/>
                </a:solidFill>
              </a:rPr>
              <a:t> &gt; </a:t>
            </a:r>
            <a:r>
              <a:rPr lang="pt-BR" dirty="0" err="1">
                <a:solidFill>
                  <a:srgbClr val="000000"/>
                </a:solidFill>
              </a:rPr>
              <a:t>Pfut</a:t>
            </a:r>
            <a:r>
              <a:rPr lang="pt-BR" dirty="0">
                <a:solidFill>
                  <a:srgbClr val="000000"/>
                </a:solidFill>
              </a:rPr>
              <a:t>, então VI = (</a:t>
            </a:r>
            <a:r>
              <a:rPr lang="pt-BR" dirty="0" err="1">
                <a:solidFill>
                  <a:srgbClr val="000000"/>
                </a:solidFill>
              </a:rPr>
              <a:t>Pe-Pfut</a:t>
            </a:r>
            <a:r>
              <a:rPr lang="pt-BR" dirty="0">
                <a:solidFill>
                  <a:srgbClr val="000000"/>
                </a:solidFill>
              </a:rPr>
              <a:t>) = (21,16-18,96)</a:t>
            </a:r>
            <a:endParaRPr lang="pt-BR" dirty="0"/>
          </a:p>
          <a:p>
            <a:r>
              <a:rPr lang="pt-BR" dirty="0"/>
              <a:t> = 2,20</a:t>
            </a:r>
          </a:p>
        </p:txBody>
      </p:sp>
    </p:spTree>
    <p:extLst>
      <p:ext uri="{BB962C8B-B14F-4D97-AF65-F5344CB8AC3E}">
        <p14:creationId xmlns:p14="http://schemas.microsoft.com/office/powerpoint/2010/main" val="3972616910"/>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7772400" cy="1143000"/>
          </a:xfrm>
        </p:spPr>
        <p:txBody>
          <a:bodyPr>
            <a:normAutofit/>
          </a:bodyPr>
          <a:lstStyle/>
          <a:p>
            <a:r>
              <a:rPr lang="pt-BR" dirty="0"/>
              <a:t>VI de uma </a:t>
            </a:r>
            <a:r>
              <a:rPr lang="pt-BR" dirty="0" err="1"/>
              <a:t>Call</a:t>
            </a:r>
            <a:endParaRPr lang="pt-BR" dirty="0"/>
          </a:p>
        </p:txBody>
      </p:sp>
      <p:sp>
        <p:nvSpPr>
          <p:cNvPr id="3" name="Espaço Reservado para Conteúdo 2"/>
          <p:cNvSpPr>
            <a:spLocks noGrp="1"/>
          </p:cNvSpPr>
          <p:nvPr>
            <p:ph idx="1"/>
          </p:nvPr>
        </p:nvSpPr>
        <p:spPr>
          <a:xfrm>
            <a:off x="323528" y="1412776"/>
            <a:ext cx="8496944" cy="4835624"/>
          </a:xfrm>
        </p:spPr>
        <p:txBody>
          <a:bodyPr/>
          <a:lstStyle/>
          <a:p>
            <a:r>
              <a:rPr lang="pt-BR" sz="2800" b="0" dirty="0">
                <a:solidFill>
                  <a:srgbClr val="000000"/>
                </a:solidFill>
              </a:rPr>
              <a:t>VI = </a:t>
            </a:r>
            <a:r>
              <a:rPr lang="pt-BR" sz="2800" b="0" dirty="0" err="1">
                <a:solidFill>
                  <a:srgbClr val="000000"/>
                </a:solidFill>
              </a:rPr>
              <a:t>Pf</a:t>
            </a:r>
            <a:r>
              <a:rPr lang="pt-BR" sz="2800" b="0" dirty="0">
                <a:solidFill>
                  <a:srgbClr val="000000"/>
                </a:solidFill>
              </a:rPr>
              <a:t> – </a:t>
            </a:r>
            <a:r>
              <a:rPr lang="pt-BR" sz="2800" b="0" dirty="0" err="1">
                <a:solidFill>
                  <a:srgbClr val="000000"/>
                </a:solidFill>
              </a:rPr>
              <a:t>Pe</a:t>
            </a:r>
            <a:endParaRPr lang="pt-BR" sz="2800" b="0" dirty="0">
              <a:solidFill>
                <a:srgbClr val="000000"/>
              </a:solidFill>
            </a:endParaRPr>
          </a:p>
          <a:p>
            <a:r>
              <a:rPr lang="pt-BR" sz="2800" b="0" dirty="0">
                <a:solidFill>
                  <a:srgbClr val="000000"/>
                </a:solidFill>
              </a:rPr>
              <a:t> Caso a diferença seja um número positivo (isto é o preço de exercício é menor que o preço do futuro correspondente), então existe valor intrínseco. </a:t>
            </a:r>
          </a:p>
          <a:p>
            <a:r>
              <a:rPr lang="pt-BR" sz="2800" b="0" dirty="0">
                <a:solidFill>
                  <a:srgbClr val="000000"/>
                </a:solidFill>
              </a:rPr>
              <a:t>Caso a diferença seja um número negativo (o preço de exercício da opção de compra é maior que o preço do futuro correspondente), então a opção de compra presentemente não tem valor intrínseco </a:t>
            </a:r>
          </a:p>
          <a:p>
            <a:r>
              <a:rPr lang="pt-BR" sz="2800" b="0" dirty="0">
                <a:solidFill>
                  <a:srgbClr val="000000"/>
                </a:solidFill>
              </a:rPr>
              <a:t>O valor intrínseco só poderá ser um número positivo, isto é, uma opção não poderá ter valor intrínseco negativo </a:t>
            </a:r>
            <a:endParaRPr lang="pt-BR" sz="2800" dirty="0">
              <a:solidFill>
                <a:srgbClr val="000000"/>
              </a:solidFill>
            </a:endParaRPr>
          </a:p>
        </p:txBody>
      </p:sp>
    </p:spTree>
    <p:extLst>
      <p:ext uri="{BB962C8B-B14F-4D97-AF65-F5344CB8AC3E}">
        <p14:creationId xmlns:p14="http://schemas.microsoft.com/office/powerpoint/2010/main" val="2752859454"/>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58614"/>
            <a:ext cx="8568952" cy="850106"/>
          </a:xfrm>
        </p:spPr>
        <p:txBody>
          <a:bodyPr/>
          <a:lstStyle/>
          <a:p>
            <a:r>
              <a:rPr lang="pt-BR" dirty="0"/>
              <a:t>VI da </a:t>
            </a:r>
            <a:r>
              <a:rPr lang="pt-BR" dirty="0" err="1"/>
              <a:t>Call</a:t>
            </a:r>
            <a:endParaRPr lang="pt-BR" dirty="0"/>
          </a:p>
        </p:txBody>
      </p:sp>
      <p:sp>
        <p:nvSpPr>
          <p:cNvPr id="3" name="Espaço Reservado para Conteúdo 2"/>
          <p:cNvSpPr>
            <a:spLocks noGrp="1"/>
          </p:cNvSpPr>
          <p:nvPr>
            <p:ph idx="1"/>
          </p:nvPr>
        </p:nvSpPr>
        <p:spPr>
          <a:xfrm>
            <a:off x="395536" y="1412776"/>
            <a:ext cx="8568952" cy="3456384"/>
          </a:xfrm>
        </p:spPr>
        <p:txBody>
          <a:bodyPr>
            <a:normAutofit/>
          </a:bodyPr>
          <a:lstStyle/>
          <a:p>
            <a:r>
              <a:rPr lang="pt-BR" dirty="0"/>
              <a:t>Valor Intrínseco da </a:t>
            </a:r>
            <a:r>
              <a:rPr lang="pt-BR" dirty="0" err="1"/>
              <a:t>Call</a:t>
            </a:r>
            <a:r>
              <a:rPr lang="pt-BR" dirty="0"/>
              <a:t> é dado por </a:t>
            </a:r>
            <a:r>
              <a:rPr lang="pt-BR" dirty="0">
                <a:solidFill>
                  <a:srgbClr val="000000"/>
                </a:solidFill>
              </a:rPr>
              <a:t>(</a:t>
            </a:r>
            <a:r>
              <a:rPr lang="pt-BR" dirty="0" err="1">
                <a:solidFill>
                  <a:srgbClr val="000000"/>
                </a:solidFill>
              </a:rPr>
              <a:t>Pfut-Pe</a:t>
            </a:r>
            <a:r>
              <a:rPr lang="pt-BR" dirty="0">
                <a:solidFill>
                  <a:srgbClr val="000000"/>
                </a:solidFill>
              </a:rPr>
              <a:t>)&gt;0, caso contrario VI=0</a:t>
            </a:r>
          </a:p>
          <a:p>
            <a:r>
              <a:rPr lang="pt-BR" dirty="0" err="1">
                <a:solidFill>
                  <a:srgbClr val="000000"/>
                </a:solidFill>
              </a:rPr>
              <a:t>Pfut</a:t>
            </a:r>
            <a:r>
              <a:rPr lang="pt-BR" dirty="0">
                <a:solidFill>
                  <a:srgbClr val="000000"/>
                </a:solidFill>
              </a:rPr>
              <a:t> = 20,87</a:t>
            </a:r>
          </a:p>
          <a:p>
            <a:r>
              <a:rPr lang="pt-BR" dirty="0" err="1">
                <a:solidFill>
                  <a:srgbClr val="000000"/>
                </a:solidFill>
              </a:rPr>
              <a:t>Pe</a:t>
            </a:r>
            <a:r>
              <a:rPr lang="pt-BR" dirty="0">
                <a:solidFill>
                  <a:srgbClr val="000000"/>
                </a:solidFill>
              </a:rPr>
              <a:t>=18,96</a:t>
            </a:r>
          </a:p>
          <a:p>
            <a:r>
              <a:rPr lang="pt-BR" dirty="0">
                <a:solidFill>
                  <a:srgbClr val="000000"/>
                </a:solidFill>
              </a:rPr>
              <a:t>Como </a:t>
            </a:r>
            <a:r>
              <a:rPr lang="pt-BR" dirty="0" err="1">
                <a:solidFill>
                  <a:srgbClr val="000000"/>
                </a:solidFill>
              </a:rPr>
              <a:t>Pfut</a:t>
            </a:r>
            <a:r>
              <a:rPr lang="pt-BR" dirty="0">
                <a:solidFill>
                  <a:srgbClr val="000000"/>
                </a:solidFill>
              </a:rPr>
              <a:t>&gt;</a:t>
            </a:r>
            <a:r>
              <a:rPr lang="pt-BR" dirty="0" err="1">
                <a:solidFill>
                  <a:srgbClr val="000000"/>
                </a:solidFill>
              </a:rPr>
              <a:t>Pe</a:t>
            </a:r>
            <a:r>
              <a:rPr lang="pt-BR" dirty="0">
                <a:solidFill>
                  <a:srgbClr val="000000"/>
                </a:solidFill>
              </a:rPr>
              <a:t>, VI=</a:t>
            </a:r>
            <a:r>
              <a:rPr lang="pt-BR" dirty="0"/>
              <a:t>(</a:t>
            </a:r>
            <a:r>
              <a:rPr lang="pt-BR" dirty="0" err="1"/>
              <a:t>Pfut-Pe</a:t>
            </a:r>
            <a:r>
              <a:rPr lang="pt-BR" dirty="0"/>
              <a:t>) = 1,91 US$/</a:t>
            </a:r>
            <a:r>
              <a:rPr lang="pt-BR" dirty="0" err="1"/>
              <a:t>sc</a:t>
            </a:r>
            <a:endParaRPr lang="pt-BR" dirty="0"/>
          </a:p>
          <a:p>
            <a:endParaRPr lang="pt-BR" dirty="0"/>
          </a:p>
        </p:txBody>
      </p:sp>
    </p:spTree>
    <p:extLst>
      <p:ext uri="{BB962C8B-B14F-4D97-AF65-F5344CB8AC3E}">
        <p14:creationId xmlns:p14="http://schemas.microsoft.com/office/powerpoint/2010/main" val="2343155699"/>
      </p:ext>
    </p:extLst>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ítulo 1"/>
          <p:cNvSpPr>
            <a:spLocks noGrp="1"/>
          </p:cNvSpPr>
          <p:nvPr>
            <p:ph type="title"/>
          </p:nvPr>
        </p:nvSpPr>
        <p:spPr>
          <a:xfrm>
            <a:off x="251520" y="44624"/>
            <a:ext cx="8712968" cy="1752194"/>
          </a:xfrm>
        </p:spPr>
        <p:txBody>
          <a:bodyPr/>
          <a:lstStyle/>
          <a:p>
            <a:r>
              <a:rPr lang="pt-BR" dirty="0"/>
              <a:t>As opções quanto ao </a:t>
            </a:r>
            <a:r>
              <a:rPr lang="pt-BR" dirty="0" err="1"/>
              <a:t>exercicio</a:t>
            </a:r>
            <a:endParaRPr lang="pt-BR" dirty="0"/>
          </a:p>
        </p:txBody>
      </p:sp>
      <p:sp>
        <p:nvSpPr>
          <p:cNvPr id="122883" name="Espaço Reservado para Conteúdo 2"/>
          <p:cNvSpPr>
            <a:spLocks noGrp="1"/>
          </p:cNvSpPr>
          <p:nvPr>
            <p:ph idx="1"/>
          </p:nvPr>
        </p:nvSpPr>
        <p:spPr>
          <a:xfrm>
            <a:off x="457200" y="1981200"/>
            <a:ext cx="8001000" cy="4724400"/>
          </a:xfrm>
        </p:spPr>
        <p:txBody>
          <a:bodyPr/>
          <a:lstStyle/>
          <a:p>
            <a:r>
              <a:rPr lang="pt-BR" b="0" dirty="0">
                <a:solidFill>
                  <a:srgbClr val="000000"/>
                </a:solidFill>
              </a:rPr>
              <a:t>Dentro do dinheiro</a:t>
            </a:r>
          </a:p>
          <a:p>
            <a:pPr lvl="1"/>
            <a:r>
              <a:rPr lang="pt-BR" b="0" dirty="0">
                <a:solidFill>
                  <a:srgbClr val="000000"/>
                </a:solidFill>
              </a:rPr>
              <a:t>Aquelas que se forem exercidas, terão valor intrínseco para seu detentor</a:t>
            </a:r>
          </a:p>
          <a:p>
            <a:r>
              <a:rPr lang="pt-BR" b="0" dirty="0">
                <a:solidFill>
                  <a:srgbClr val="000000"/>
                </a:solidFill>
              </a:rPr>
              <a:t>Fora do dinheiro</a:t>
            </a:r>
          </a:p>
          <a:p>
            <a:pPr lvl="1"/>
            <a:r>
              <a:rPr lang="pt-BR" b="0" dirty="0">
                <a:solidFill>
                  <a:srgbClr val="000000"/>
                </a:solidFill>
              </a:rPr>
              <a:t>Não possuem valor intrínseco e não serão exercidas</a:t>
            </a:r>
          </a:p>
          <a:p>
            <a:pPr lvl="1"/>
            <a:r>
              <a:rPr lang="pt-BR" b="0" dirty="0">
                <a:solidFill>
                  <a:srgbClr val="000000"/>
                </a:solidFill>
              </a:rPr>
              <a:t>Se continuarem assim até o vencimento, virarão pó</a:t>
            </a:r>
          </a:p>
          <a:p>
            <a:pPr lvl="1"/>
            <a:endParaRPr lang="pt-BR" b="0" dirty="0">
              <a:solidFill>
                <a:srgbClr val="000000"/>
              </a:solidFill>
            </a:endParaRPr>
          </a:p>
        </p:txBody>
      </p:sp>
    </p:spTree>
    <p:extLst>
      <p:ext uri="{BB962C8B-B14F-4D97-AF65-F5344CB8AC3E}">
        <p14:creationId xmlns:p14="http://schemas.microsoft.com/office/powerpoint/2010/main" val="2879638847"/>
      </p:ext>
    </p:extLst>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950" y="115888"/>
            <a:ext cx="8964613" cy="1143000"/>
          </a:xfrm>
        </p:spPr>
        <p:txBody>
          <a:bodyPr/>
          <a:lstStyle/>
          <a:p>
            <a:r>
              <a:rPr lang="pt-BR" sz="3600"/>
              <a:t>Comprando  Puts e  Calls -  exercicios</a:t>
            </a:r>
            <a:r>
              <a:rPr lang="pt-BR" sz="4000"/>
              <a:t> </a:t>
            </a:r>
          </a:p>
        </p:txBody>
      </p:sp>
      <p:sp>
        <p:nvSpPr>
          <p:cNvPr id="20483" name="Rectangle 3"/>
          <p:cNvSpPr>
            <a:spLocks noGrp="1" noChangeArrowheads="1"/>
          </p:cNvSpPr>
          <p:nvPr>
            <p:ph type="body" idx="1"/>
          </p:nvPr>
        </p:nvSpPr>
        <p:spPr>
          <a:xfrm>
            <a:off x="323528" y="1258888"/>
            <a:ext cx="8640960" cy="3610272"/>
          </a:xfrm>
        </p:spPr>
        <p:txBody>
          <a:bodyPr>
            <a:normAutofit fontScale="92500" lnSpcReduction="10000"/>
          </a:bodyPr>
          <a:lstStyle/>
          <a:p>
            <a:pPr>
              <a:lnSpc>
                <a:spcPct val="80000"/>
              </a:lnSpc>
            </a:pPr>
            <a:r>
              <a:rPr lang="pt-BR" sz="2400" b="0" dirty="0" err="1">
                <a:solidFill>
                  <a:srgbClr val="000000"/>
                </a:solidFill>
              </a:rPr>
              <a:t>Put</a:t>
            </a:r>
            <a:r>
              <a:rPr lang="pt-BR" sz="2400" b="0" dirty="0">
                <a:solidFill>
                  <a:srgbClr val="000000"/>
                </a:solidFill>
              </a:rPr>
              <a:t>: garante preço de venda </a:t>
            </a:r>
          </a:p>
          <a:p>
            <a:pPr>
              <a:lnSpc>
                <a:spcPct val="80000"/>
              </a:lnSpc>
            </a:pPr>
            <a:r>
              <a:rPr lang="pt-BR" sz="2400" b="0" dirty="0">
                <a:solidFill>
                  <a:srgbClr val="000000"/>
                </a:solidFill>
              </a:rPr>
              <a:t>PO=</a:t>
            </a:r>
            <a:r>
              <a:rPr lang="pt-BR" sz="2400" b="0" dirty="0" err="1">
                <a:solidFill>
                  <a:srgbClr val="000000"/>
                </a:solidFill>
              </a:rPr>
              <a:t>Pe</a:t>
            </a:r>
            <a:r>
              <a:rPr lang="pt-BR" sz="2400" b="0" dirty="0">
                <a:solidFill>
                  <a:srgbClr val="000000"/>
                </a:solidFill>
              </a:rPr>
              <a:t> + base +</a:t>
            </a:r>
            <a:r>
              <a:rPr lang="pt-BR" sz="2400" b="0" dirty="0" err="1">
                <a:solidFill>
                  <a:srgbClr val="000000"/>
                </a:solidFill>
              </a:rPr>
              <a:t>pr</a:t>
            </a:r>
            <a:r>
              <a:rPr lang="pt-BR" sz="2400" b="0" dirty="0">
                <a:solidFill>
                  <a:srgbClr val="000000"/>
                </a:solidFill>
              </a:rPr>
              <a:t> </a:t>
            </a:r>
          </a:p>
          <a:p>
            <a:pPr>
              <a:lnSpc>
                <a:spcPct val="80000"/>
              </a:lnSpc>
            </a:pPr>
            <a:r>
              <a:rPr lang="pt-BR" sz="2400" b="0" dirty="0">
                <a:solidFill>
                  <a:srgbClr val="000000"/>
                </a:solidFill>
              </a:rPr>
              <a:t>Resultado financeiro= </a:t>
            </a:r>
            <a:r>
              <a:rPr lang="pt-BR" sz="2400" b="0" dirty="0" err="1">
                <a:solidFill>
                  <a:srgbClr val="000000"/>
                </a:solidFill>
              </a:rPr>
              <a:t>Pfis</a:t>
            </a:r>
            <a:r>
              <a:rPr lang="pt-BR" sz="2400" b="0" dirty="0">
                <a:solidFill>
                  <a:srgbClr val="000000"/>
                </a:solidFill>
              </a:rPr>
              <a:t> +VI + </a:t>
            </a:r>
            <a:r>
              <a:rPr lang="pt-BR" sz="2400" b="0" dirty="0" err="1">
                <a:solidFill>
                  <a:srgbClr val="000000"/>
                </a:solidFill>
              </a:rPr>
              <a:t>pr</a:t>
            </a:r>
            <a:endParaRPr lang="pt-BR" sz="2400" b="0" dirty="0">
              <a:solidFill>
                <a:srgbClr val="000000"/>
              </a:solidFill>
            </a:endParaRPr>
          </a:p>
          <a:p>
            <a:pPr>
              <a:lnSpc>
                <a:spcPct val="80000"/>
              </a:lnSpc>
            </a:pPr>
            <a:r>
              <a:rPr lang="pt-BR" sz="2400" b="0" dirty="0" err="1">
                <a:solidFill>
                  <a:srgbClr val="000000"/>
                </a:solidFill>
              </a:rPr>
              <a:t>Exercicios</a:t>
            </a:r>
            <a:r>
              <a:rPr lang="pt-BR" sz="2400" b="0" dirty="0">
                <a:solidFill>
                  <a:srgbClr val="000000"/>
                </a:solidFill>
              </a:rPr>
              <a:t> e simulações</a:t>
            </a:r>
          </a:p>
          <a:p>
            <a:pPr lvl="1">
              <a:lnSpc>
                <a:spcPct val="80000"/>
              </a:lnSpc>
              <a:buFont typeface="Monotype Sorts" pitchFamily="2" charset="2"/>
              <a:buNone/>
            </a:pPr>
            <a:endParaRPr lang="pt-BR" sz="2000" b="0" dirty="0">
              <a:solidFill>
                <a:srgbClr val="000000"/>
              </a:solidFill>
            </a:endParaRPr>
          </a:p>
          <a:p>
            <a:pPr>
              <a:lnSpc>
                <a:spcPct val="80000"/>
              </a:lnSpc>
            </a:pPr>
            <a:r>
              <a:rPr lang="pt-BR" sz="2400" b="0" dirty="0" err="1">
                <a:solidFill>
                  <a:srgbClr val="000000"/>
                </a:solidFill>
              </a:rPr>
              <a:t>Call</a:t>
            </a:r>
            <a:r>
              <a:rPr lang="pt-BR" sz="2400" b="0" dirty="0">
                <a:solidFill>
                  <a:srgbClr val="000000"/>
                </a:solidFill>
              </a:rPr>
              <a:t>: garante preço de compra</a:t>
            </a:r>
          </a:p>
          <a:p>
            <a:pPr>
              <a:lnSpc>
                <a:spcPct val="80000"/>
              </a:lnSpc>
            </a:pPr>
            <a:r>
              <a:rPr lang="pt-BR" sz="2400" b="0" dirty="0">
                <a:solidFill>
                  <a:srgbClr val="000000"/>
                </a:solidFill>
              </a:rPr>
              <a:t>PO = -(</a:t>
            </a:r>
            <a:r>
              <a:rPr lang="pt-BR" sz="2400" b="0" dirty="0" err="1">
                <a:solidFill>
                  <a:srgbClr val="000000"/>
                </a:solidFill>
              </a:rPr>
              <a:t>Pe</a:t>
            </a:r>
            <a:r>
              <a:rPr lang="pt-BR" sz="2400" b="0" dirty="0">
                <a:solidFill>
                  <a:srgbClr val="000000"/>
                </a:solidFill>
              </a:rPr>
              <a:t>+base+</a:t>
            </a:r>
            <a:r>
              <a:rPr lang="pt-BR" sz="2400" b="0" dirty="0" err="1">
                <a:solidFill>
                  <a:srgbClr val="000000"/>
                </a:solidFill>
              </a:rPr>
              <a:t>pr</a:t>
            </a:r>
            <a:r>
              <a:rPr lang="pt-BR" sz="2400" b="0" dirty="0">
                <a:solidFill>
                  <a:srgbClr val="000000"/>
                </a:solidFill>
              </a:rPr>
              <a:t>)</a:t>
            </a:r>
          </a:p>
          <a:p>
            <a:pPr>
              <a:lnSpc>
                <a:spcPct val="80000"/>
              </a:lnSpc>
            </a:pPr>
            <a:r>
              <a:rPr lang="pt-BR" sz="2400" b="0" dirty="0">
                <a:solidFill>
                  <a:srgbClr val="000000"/>
                </a:solidFill>
              </a:rPr>
              <a:t>Resultado financeiro= - (</a:t>
            </a:r>
            <a:r>
              <a:rPr lang="pt-BR" sz="2400" b="0" dirty="0" err="1">
                <a:solidFill>
                  <a:srgbClr val="000000"/>
                </a:solidFill>
              </a:rPr>
              <a:t>Pfis</a:t>
            </a:r>
            <a:r>
              <a:rPr lang="pt-BR" sz="2400" b="0" dirty="0">
                <a:solidFill>
                  <a:srgbClr val="000000"/>
                </a:solidFill>
              </a:rPr>
              <a:t>+VI+ </a:t>
            </a:r>
            <a:r>
              <a:rPr lang="pt-BR" sz="2400" b="0" dirty="0" err="1">
                <a:solidFill>
                  <a:srgbClr val="000000"/>
                </a:solidFill>
              </a:rPr>
              <a:t>pr</a:t>
            </a:r>
            <a:r>
              <a:rPr lang="pt-BR" sz="2400" b="0" dirty="0">
                <a:solidFill>
                  <a:srgbClr val="000000"/>
                </a:solidFill>
              </a:rPr>
              <a:t>)</a:t>
            </a:r>
          </a:p>
          <a:p>
            <a:pPr>
              <a:lnSpc>
                <a:spcPct val="80000"/>
              </a:lnSpc>
            </a:pPr>
            <a:r>
              <a:rPr lang="pt-BR" sz="2400" b="0" dirty="0" err="1">
                <a:solidFill>
                  <a:srgbClr val="000000"/>
                </a:solidFill>
              </a:rPr>
              <a:t>Exercicios</a:t>
            </a:r>
            <a:r>
              <a:rPr lang="pt-BR" sz="2400" b="0" dirty="0">
                <a:solidFill>
                  <a:srgbClr val="000000"/>
                </a:solidFill>
              </a:rPr>
              <a:t> e simulações</a:t>
            </a:r>
          </a:p>
          <a:p>
            <a:pPr>
              <a:lnSpc>
                <a:spcPct val="80000"/>
              </a:lnSpc>
            </a:pPr>
            <a:endParaRPr lang="pt-BR" sz="2400" b="0" dirty="0">
              <a:solidFill>
                <a:srgbClr val="000000"/>
              </a:solidFill>
            </a:endParaRPr>
          </a:p>
          <a:p>
            <a:pPr>
              <a:lnSpc>
                <a:spcPct val="80000"/>
              </a:lnSpc>
            </a:pPr>
            <a:r>
              <a:rPr lang="pt-BR" sz="2400" b="0" dirty="0" err="1">
                <a:solidFill>
                  <a:srgbClr val="000000"/>
                </a:solidFill>
              </a:rPr>
              <a:t>Hedging</a:t>
            </a:r>
            <a:r>
              <a:rPr lang="pt-BR" sz="2400" b="0" dirty="0">
                <a:solidFill>
                  <a:srgbClr val="000000"/>
                </a:solidFill>
              </a:rPr>
              <a:t> x especulação</a:t>
            </a:r>
          </a:p>
        </p:txBody>
      </p:sp>
    </p:spTree>
    <p:extLst>
      <p:ext uri="{BB962C8B-B14F-4D97-AF65-F5344CB8AC3E}">
        <p14:creationId xmlns:p14="http://schemas.microsoft.com/office/powerpoint/2010/main" val="2002927018"/>
      </p:ext>
    </p:extLst>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0"/>
            <a:ext cx="8424936" cy="1796818"/>
          </a:xfrm>
        </p:spPr>
        <p:txBody>
          <a:bodyPr/>
          <a:lstStyle/>
          <a:p>
            <a:r>
              <a:rPr lang="pt-BR" dirty="0"/>
              <a:t>Hedge contra queda de preços - Comprando </a:t>
            </a:r>
            <a:r>
              <a:rPr lang="pt-BR" dirty="0" err="1"/>
              <a:t>Put</a:t>
            </a:r>
            <a:endParaRPr lang="pt-BR" dirty="0"/>
          </a:p>
        </p:txBody>
      </p:sp>
      <p:sp>
        <p:nvSpPr>
          <p:cNvPr id="3" name="Espaço Reservado para Conteúdo 2"/>
          <p:cNvSpPr>
            <a:spLocks noGrp="1"/>
          </p:cNvSpPr>
          <p:nvPr>
            <p:ph idx="1"/>
          </p:nvPr>
        </p:nvSpPr>
        <p:spPr>
          <a:xfrm>
            <a:off x="251520" y="1796818"/>
            <a:ext cx="8712968" cy="3072342"/>
          </a:xfrm>
        </p:spPr>
        <p:txBody>
          <a:bodyPr>
            <a:normAutofit fontScale="85000" lnSpcReduction="20000"/>
          </a:bodyPr>
          <a:lstStyle/>
          <a:p>
            <a:r>
              <a:rPr lang="pt-BR" dirty="0"/>
              <a:t>Cenário 1 – queda de preços da soja</a:t>
            </a:r>
          </a:p>
          <a:p>
            <a:r>
              <a:rPr lang="pt-BR" dirty="0"/>
              <a:t>Suponha um produtor rural localizado em Sorriso onde o R2=0,99 e a base média histórica é 3,99 US$/abaixo. Dia 24 de abril ele resolve fazer uma operação de hedge de soja comprando contratos de opções </a:t>
            </a:r>
            <a:r>
              <a:rPr lang="pt-BR" dirty="0" err="1"/>
              <a:t>Put</a:t>
            </a:r>
            <a:r>
              <a:rPr lang="pt-BR" dirty="0"/>
              <a:t> na  CME de </a:t>
            </a:r>
            <a:r>
              <a:rPr lang="pt-BR" dirty="0" err="1"/>
              <a:t>Pe</a:t>
            </a:r>
            <a:r>
              <a:rPr lang="pt-BR" dirty="0"/>
              <a:t>=900 </a:t>
            </a:r>
            <a:r>
              <a:rPr lang="pt-BR" dirty="0" err="1"/>
              <a:t>cents</a:t>
            </a:r>
            <a:r>
              <a:rPr lang="pt-BR" dirty="0"/>
              <a:t>/</a:t>
            </a:r>
            <a:r>
              <a:rPr lang="pt-BR" dirty="0" err="1"/>
              <a:t>bu</a:t>
            </a:r>
            <a:r>
              <a:rPr lang="pt-BR" dirty="0"/>
              <a:t> pagando prêmio de 31´6 </a:t>
            </a:r>
            <a:r>
              <a:rPr lang="pt-BR" dirty="0" err="1"/>
              <a:t>cents</a:t>
            </a:r>
            <a:r>
              <a:rPr lang="pt-BR" dirty="0"/>
              <a:t>/</a:t>
            </a:r>
            <a:r>
              <a:rPr lang="pt-BR" dirty="0" err="1"/>
              <a:t>bu</a:t>
            </a:r>
            <a:r>
              <a:rPr lang="pt-BR" dirty="0"/>
              <a:t>.</a:t>
            </a:r>
          </a:p>
          <a:p>
            <a:pPr marL="571500" indent="-571500">
              <a:buAutoNum type="romanLcParenBoth"/>
            </a:pPr>
            <a:r>
              <a:rPr lang="pt-BR" dirty="0"/>
              <a:t>Qual seu preço objetivo ?</a:t>
            </a:r>
          </a:p>
          <a:p>
            <a:pPr marL="0" indent="0"/>
            <a:r>
              <a:rPr lang="pt-BR" dirty="0"/>
              <a:t>PO = </a:t>
            </a:r>
            <a:r>
              <a:rPr lang="pt-BR" dirty="0" err="1"/>
              <a:t>Pe+base</a:t>
            </a:r>
            <a:r>
              <a:rPr lang="pt-BR" dirty="0"/>
              <a:t> + premio = 19,84 – 3,99 – 0,70 = 15,15 US$/</a:t>
            </a:r>
            <a:r>
              <a:rPr lang="pt-BR" dirty="0" err="1"/>
              <a:t>sc</a:t>
            </a:r>
            <a:endParaRPr lang="pt-BR" dirty="0"/>
          </a:p>
        </p:txBody>
      </p:sp>
    </p:spTree>
    <p:extLst>
      <p:ext uri="{BB962C8B-B14F-4D97-AF65-F5344CB8AC3E}">
        <p14:creationId xmlns:p14="http://schemas.microsoft.com/office/powerpoint/2010/main" val="1744733548"/>
      </p:ext>
    </p:extLst>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74638"/>
            <a:ext cx="8424936" cy="1210146"/>
          </a:xfrm>
        </p:spPr>
        <p:txBody>
          <a:bodyPr>
            <a:normAutofit fontScale="90000"/>
          </a:bodyPr>
          <a:lstStyle/>
          <a:p>
            <a:r>
              <a:rPr lang="pt-BR" dirty="0"/>
              <a:t>Hedge contra queda de preços continuação</a:t>
            </a:r>
          </a:p>
        </p:txBody>
      </p:sp>
      <p:sp>
        <p:nvSpPr>
          <p:cNvPr id="3" name="Espaço Reservado para Conteúdo 2"/>
          <p:cNvSpPr>
            <a:spLocks noGrp="1"/>
          </p:cNvSpPr>
          <p:nvPr>
            <p:ph idx="1"/>
          </p:nvPr>
        </p:nvSpPr>
        <p:spPr>
          <a:xfrm>
            <a:off x="323528" y="1988840"/>
            <a:ext cx="8424936" cy="3672408"/>
          </a:xfrm>
        </p:spPr>
        <p:txBody>
          <a:bodyPr>
            <a:normAutofit fontScale="92500" lnSpcReduction="20000"/>
          </a:bodyPr>
          <a:lstStyle/>
          <a:p>
            <a:r>
              <a:rPr lang="pt-BR" dirty="0"/>
              <a:t>(</a:t>
            </a:r>
            <a:r>
              <a:rPr lang="pt-BR" dirty="0" err="1"/>
              <a:t>ii</a:t>
            </a:r>
            <a:r>
              <a:rPr lang="pt-BR" dirty="0"/>
              <a:t>) Dia 15 de janeiro de 2016, quando colheu a soja, o preço futuro para janeiro CME tinha caído para </a:t>
            </a:r>
            <a:r>
              <a:rPr lang="pt-BR" dirty="0" err="1"/>
              <a:t>uS</a:t>
            </a:r>
            <a:r>
              <a:rPr lang="pt-BR" dirty="0"/>
              <a:t>$ 19,00 por saca. Assumindo que o preço da soja na cidade fosse US$ 15,01 por saca, qual o resultado financeiro da operação ?</a:t>
            </a:r>
          </a:p>
          <a:p>
            <a:r>
              <a:rPr lang="pt-BR" dirty="0"/>
              <a:t>Como </a:t>
            </a:r>
            <a:r>
              <a:rPr lang="pt-BR" dirty="0" err="1"/>
              <a:t>Pfut</a:t>
            </a:r>
            <a:r>
              <a:rPr lang="pt-BR" dirty="0"/>
              <a:t>&lt;</a:t>
            </a:r>
            <a:r>
              <a:rPr lang="pt-BR" dirty="0" err="1"/>
              <a:t>Pe</a:t>
            </a:r>
            <a:r>
              <a:rPr lang="pt-BR" dirty="0"/>
              <a:t>, exerce opção e recebe VI=0,84. Vende soja por 15,01, resultado final</a:t>
            </a:r>
          </a:p>
          <a:p>
            <a:r>
              <a:rPr lang="pt-BR" dirty="0"/>
              <a:t>Res= 15,01 + 0,84 – 0,70 = 15,15 US$/</a:t>
            </a:r>
            <a:r>
              <a:rPr lang="pt-BR" dirty="0" err="1"/>
              <a:t>sc</a:t>
            </a:r>
            <a:r>
              <a:rPr lang="pt-BR" dirty="0"/>
              <a:t> dentro do esperado</a:t>
            </a:r>
          </a:p>
          <a:p>
            <a:endParaRPr lang="pt-BR" dirty="0"/>
          </a:p>
          <a:p>
            <a:endParaRPr lang="pt-BR" dirty="0"/>
          </a:p>
        </p:txBody>
      </p:sp>
    </p:spTree>
    <p:extLst>
      <p:ext uri="{BB962C8B-B14F-4D97-AF65-F5344CB8AC3E}">
        <p14:creationId xmlns:p14="http://schemas.microsoft.com/office/powerpoint/2010/main" val="3070479584"/>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712968" cy="1522180"/>
          </a:xfrm>
        </p:spPr>
        <p:txBody>
          <a:bodyPr/>
          <a:lstStyle/>
          <a:p>
            <a:r>
              <a:rPr lang="pt-BR" dirty="0"/>
              <a:t>Exercício das Opções</a:t>
            </a:r>
          </a:p>
        </p:txBody>
      </p:sp>
      <p:sp>
        <p:nvSpPr>
          <p:cNvPr id="7" name="Espaço Reservado para Conteúdo 2"/>
          <p:cNvSpPr>
            <a:spLocks noGrp="1"/>
          </p:cNvSpPr>
          <p:nvPr>
            <p:ph idx="1"/>
          </p:nvPr>
        </p:nvSpPr>
        <p:spPr>
          <a:xfrm>
            <a:off x="251520" y="1796818"/>
            <a:ext cx="8712968" cy="3864430"/>
          </a:xfrm>
        </p:spPr>
        <p:txBody>
          <a:bodyPr>
            <a:noAutofit/>
          </a:bodyPr>
          <a:lstStyle/>
          <a:p>
            <a:pPr algn="just"/>
            <a:r>
              <a:rPr lang="pt-BR" b="0" dirty="0">
                <a:solidFill>
                  <a:srgbClr val="000000"/>
                </a:solidFill>
              </a:rPr>
              <a:t>Opção </a:t>
            </a:r>
            <a:r>
              <a:rPr lang="pt-BR" b="0" dirty="0" err="1">
                <a:solidFill>
                  <a:srgbClr val="000000"/>
                </a:solidFill>
              </a:rPr>
              <a:t>Put</a:t>
            </a:r>
            <a:r>
              <a:rPr lang="pt-BR" b="0" dirty="0">
                <a:solidFill>
                  <a:srgbClr val="000000"/>
                </a:solidFill>
              </a:rPr>
              <a:t> 	</a:t>
            </a:r>
          </a:p>
          <a:p>
            <a:pPr algn="just"/>
            <a:r>
              <a:rPr lang="pt-BR" b="0" dirty="0">
                <a:solidFill>
                  <a:srgbClr val="000000"/>
                </a:solidFill>
              </a:rPr>
              <a:t>-Comprador de </a:t>
            </a:r>
            <a:r>
              <a:rPr lang="pt-BR" b="0" dirty="0" err="1">
                <a:solidFill>
                  <a:srgbClr val="000000"/>
                </a:solidFill>
              </a:rPr>
              <a:t>Put</a:t>
            </a:r>
            <a:r>
              <a:rPr lang="pt-BR" b="0" dirty="0">
                <a:solidFill>
                  <a:srgbClr val="000000"/>
                </a:solidFill>
              </a:rPr>
              <a:t> vai assumir posição vendida no </a:t>
            </a:r>
            <a:r>
              <a:rPr lang="pt-BR" dirty="0">
                <a:solidFill>
                  <a:srgbClr val="000000"/>
                </a:solidFill>
              </a:rPr>
              <a:t>mercado </a:t>
            </a:r>
            <a:r>
              <a:rPr lang="pt-BR" b="0" dirty="0">
                <a:solidFill>
                  <a:srgbClr val="000000"/>
                </a:solidFill>
              </a:rPr>
              <a:t>futuro</a:t>
            </a:r>
          </a:p>
          <a:p>
            <a:pPr algn="just"/>
            <a:r>
              <a:rPr lang="pt-BR" b="0" dirty="0">
                <a:solidFill>
                  <a:srgbClr val="000000"/>
                </a:solidFill>
              </a:rPr>
              <a:t>-Vendedor de </a:t>
            </a:r>
            <a:r>
              <a:rPr lang="pt-BR" b="0" dirty="0" err="1">
                <a:solidFill>
                  <a:srgbClr val="000000"/>
                </a:solidFill>
              </a:rPr>
              <a:t>Put</a:t>
            </a:r>
            <a:r>
              <a:rPr lang="pt-BR" b="0" dirty="0">
                <a:solidFill>
                  <a:srgbClr val="000000"/>
                </a:solidFill>
              </a:rPr>
              <a:t> vai assumir posição comprada no mercado futuro</a:t>
            </a:r>
          </a:p>
          <a:p>
            <a:pPr algn="just"/>
            <a:r>
              <a:rPr lang="pt-BR" dirty="0">
                <a:solidFill>
                  <a:srgbClr val="000000"/>
                </a:solidFill>
              </a:rPr>
              <a:t>Posições serão encerradas nos mercados futuros</a:t>
            </a:r>
            <a:endParaRPr lang="pt-BR" b="0" dirty="0">
              <a:solidFill>
                <a:srgbClr val="000000"/>
              </a:solidFill>
            </a:endParaRPr>
          </a:p>
          <a:p>
            <a:endParaRPr lang="pt-BR" b="0" dirty="0">
              <a:solidFill>
                <a:srgbClr val="000000"/>
              </a:solidFill>
            </a:endParaRPr>
          </a:p>
        </p:txBody>
      </p:sp>
    </p:spTree>
    <p:extLst>
      <p:ext uri="{BB962C8B-B14F-4D97-AF65-F5344CB8AC3E}">
        <p14:creationId xmlns:p14="http://schemas.microsoft.com/office/powerpoint/2010/main" val="2517931972"/>
      </p:ext>
    </p:extLst>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0648"/>
            <a:ext cx="8568952" cy="1522180"/>
          </a:xfrm>
        </p:spPr>
        <p:txBody>
          <a:bodyPr>
            <a:normAutofit/>
          </a:bodyPr>
          <a:lstStyle/>
          <a:p>
            <a:r>
              <a:rPr lang="pt-BR" dirty="0"/>
              <a:t>Hedge contra queda de preços</a:t>
            </a:r>
          </a:p>
        </p:txBody>
      </p:sp>
      <p:sp>
        <p:nvSpPr>
          <p:cNvPr id="3" name="Espaço Reservado para Conteúdo 2"/>
          <p:cNvSpPr>
            <a:spLocks noGrp="1"/>
          </p:cNvSpPr>
          <p:nvPr>
            <p:ph idx="1"/>
          </p:nvPr>
        </p:nvSpPr>
        <p:spPr>
          <a:xfrm>
            <a:off x="395536" y="1988840"/>
            <a:ext cx="8568952" cy="3960440"/>
          </a:xfrm>
        </p:spPr>
        <p:txBody>
          <a:bodyPr>
            <a:normAutofit fontScale="77500" lnSpcReduction="20000"/>
          </a:bodyPr>
          <a:lstStyle/>
          <a:p>
            <a:r>
              <a:rPr lang="pt-BR" dirty="0"/>
              <a:t>Cenário 2- subida de preço da soja</a:t>
            </a:r>
          </a:p>
          <a:p>
            <a:r>
              <a:rPr lang="pt-BR" dirty="0"/>
              <a:t>Dia 15 de janeiro de 2016, quando colheu a soja, o preço futuro para janeiro CME tinha subido para US$ 20,00 por saca. Assumindo que o preço da soja na cidade fosse US$ 16,01 por saca, qual o resultado financeiro da operação ?</a:t>
            </a:r>
          </a:p>
          <a:p>
            <a:r>
              <a:rPr lang="pt-BR" dirty="0"/>
              <a:t>Como </a:t>
            </a:r>
            <a:r>
              <a:rPr lang="pt-BR" dirty="0" err="1"/>
              <a:t>Pfut</a:t>
            </a:r>
            <a:r>
              <a:rPr lang="pt-BR" dirty="0"/>
              <a:t>&gt;</a:t>
            </a:r>
            <a:r>
              <a:rPr lang="pt-BR" dirty="0" err="1"/>
              <a:t>Pe</a:t>
            </a:r>
            <a:r>
              <a:rPr lang="pt-BR" dirty="0"/>
              <a:t>, não exerce opção portanto VI=0,00. Vende soja por 16,01, resultado final</a:t>
            </a:r>
          </a:p>
          <a:p>
            <a:r>
              <a:rPr lang="pt-BR" dirty="0"/>
              <a:t>Res= 16,01 + 0,00 – 0,70 = 15,31 US$/</a:t>
            </a:r>
            <a:r>
              <a:rPr lang="pt-BR" dirty="0" err="1"/>
              <a:t>sc</a:t>
            </a:r>
            <a:r>
              <a:rPr lang="pt-BR" dirty="0"/>
              <a:t>, acima do esperado</a:t>
            </a:r>
          </a:p>
          <a:p>
            <a:r>
              <a:rPr lang="pt-BR" dirty="0"/>
              <a:t>Esta é uma das vantagens das opções, protegem nos momentos desfavoráveis e permitem ganhos extras nos momentos favoráveis</a:t>
            </a:r>
          </a:p>
        </p:txBody>
      </p:sp>
    </p:spTree>
    <p:extLst>
      <p:ext uri="{BB962C8B-B14F-4D97-AF65-F5344CB8AC3E}">
        <p14:creationId xmlns:p14="http://schemas.microsoft.com/office/powerpoint/2010/main" val="3166577997"/>
      </p:ext>
    </p:extLst>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74638"/>
            <a:ext cx="8784976" cy="1522180"/>
          </a:xfrm>
        </p:spPr>
        <p:txBody>
          <a:bodyPr>
            <a:normAutofit/>
          </a:bodyPr>
          <a:lstStyle/>
          <a:p>
            <a:r>
              <a:rPr lang="pt-BR" dirty="0"/>
              <a:t>Conclusão Hedge contra queda de preços com </a:t>
            </a:r>
            <a:r>
              <a:rPr lang="pt-BR" dirty="0" err="1"/>
              <a:t>compa</a:t>
            </a:r>
            <a:r>
              <a:rPr lang="pt-BR" dirty="0"/>
              <a:t> de </a:t>
            </a:r>
            <a:r>
              <a:rPr lang="pt-BR" dirty="0" err="1"/>
              <a:t>Put</a:t>
            </a:r>
            <a:endParaRPr lang="pt-BR" dirty="0"/>
          </a:p>
        </p:txBody>
      </p:sp>
      <p:sp>
        <p:nvSpPr>
          <p:cNvPr id="3" name="Espaço Reservado para Conteúdo 2"/>
          <p:cNvSpPr>
            <a:spLocks noGrp="1"/>
          </p:cNvSpPr>
          <p:nvPr>
            <p:ph idx="1"/>
          </p:nvPr>
        </p:nvSpPr>
        <p:spPr>
          <a:xfrm>
            <a:off x="395536" y="1988840"/>
            <a:ext cx="8568952" cy="2880320"/>
          </a:xfrm>
        </p:spPr>
        <p:txBody>
          <a:bodyPr>
            <a:normAutofit fontScale="92500" lnSpcReduction="10000"/>
          </a:bodyPr>
          <a:lstStyle/>
          <a:p>
            <a:r>
              <a:rPr lang="pt-BR" dirty="0"/>
              <a:t>-protege contra queda de preços</a:t>
            </a:r>
          </a:p>
          <a:p>
            <a:r>
              <a:rPr lang="pt-BR" dirty="0"/>
              <a:t>-permite ganhos na subida de preços</a:t>
            </a:r>
          </a:p>
          <a:p>
            <a:r>
              <a:rPr lang="pt-BR" dirty="0"/>
              <a:t>-pode ser revendido, gerando ainda melhores resultados (não foi considerado aqui para facilidade de raciocínio)</a:t>
            </a:r>
          </a:p>
          <a:p>
            <a:r>
              <a:rPr lang="pt-BR" dirty="0"/>
              <a:t>-resultado depende do comportamento da base</a:t>
            </a:r>
          </a:p>
        </p:txBody>
      </p:sp>
    </p:spTree>
    <p:extLst>
      <p:ext uri="{BB962C8B-B14F-4D97-AF65-F5344CB8AC3E}">
        <p14:creationId xmlns:p14="http://schemas.microsoft.com/office/powerpoint/2010/main" val="2315863771"/>
      </p:ext>
    </p:extLst>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5760"/>
            <a:ext cx="8291264" cy="782960"/>
          </a:xfrm>
        </p:spPr>
        <p:txBody>
          <a:bodyPr>
            <a:normAutofit fontScale="90000"/>
          </a:bodyPr>
          <a:lstStyle/>
          <a:p>
            <a:r>
              <a:rPr lang="pt-BR" dirty="0" err="1">
                <a:solidFill>
                  <a:srgbClr val="000000"/>
                </a:solidFill>
              </a:rPr>
              <a:t>Exercicio</a:t>
            </a:r>
            <a:r>
              <a:rPr lang="pt-BR" dirty="0">
                <a:solidFill>
                  <a:srgbClr val="000000"/>
                </a:solidFill>
              </a:rPr>
              <a:t> hedge com compra </a:t>
            </a:r>
            <a:r>
              <a:rPr lang="pt-BR" dirty="0" err="1">
                <a:solidFill>
                  <a:srgbClr val="000000"/>
                </a:solidFill>
              </a:rPr>
              <a:t>Call</a:t>
            </a:r>
            <a:r>
              <a:rPr lang="pt-BR" dirty="0">
                <a:solidFill>
                  <a:srgbClr val="000000"/>
                </a:solidFill>
              </a:rPr>
              <a:t> CME</a:t>
            </a:r>
          </a:p>
        </p:txBody>
      </p:sp>
      <p:sp>
        <p:nvSpPr>
          <p:cNvPr id="5" name="Espaço Reservado para Conteúdo 1"/>
          <p:cNvSpPr>
            <a:spLocks noGrp="1"/>
          </p:cNvSpPr>
          <p:nvPr>
            <p:ph idx="1"/>
          </p:nvPr>
        </p:nvSpPr>
        <p:spPr>
          <a:xfrm>
            <a:off x="179512" y="980728"/>
            <a:ext cx="8496944" cy="6120680"/>
          </a:xfrm>
        </p:spPr>
        <p:txBody>
          <a:bodyPr/>
          <a:lstStyle/>
          <a:p>
            <a:pPr marL="0" indent="0">
              <a:buNone/>
            </a:pPr>
            <a:r>
              <a:rPr lang="pt-BR" b="0" dirty="0">
                <a:solidFill>
                  <a:srgbClr val="000000"/>
                </a:solidFill>
              </a:rPr>
              <a:t>Uma fábrica de ração localizada em Sorriso (MT), dia 28/04/15 preocupada com uma possível subida no preço da soja até janeiro de 2016,  realiza uma operação de  </a:t>
            </a:r>
            <a:r>
              <a:rPr lang="pt-BR" b="0" i="1" dirty="0">
                <a:solidFill>
                  <a:srgbClr val="000000"/>
                </a:solidFill>
              </a:rPr>
              <a:t>hedge</a:t>
            </a:r>
            <a:r>
              <a:rPr lang="pt-BR" b="0" dirty="0">
                <a:solidFill>
                  <a:srgbClr val="000000"/>
                </a:solidFill>
              </a:rPr>
              <a:t> com a compra de contratos de opções </a:t>
            </a:r>
            <a:r>
              <a:rPr lang="pt-BR" b="0" dirty="0" err="1">
                <a:solidFill>
                  <a:srgbClr val="000000"/>
                </a:solidFill>
              </a:rPr>
              <a:t>Call</a:t>
            </a:r>
            <a:r>
              <a:rPr lang="pt-BR" b="0" dirty="0">
                <a:solidFill>
                  <a:srgbClr val="000000"/>
                </a:solidFill>
              </a:rPr>
              <a:t> de </a:t>
            </a:r>
            <a:r>
              <a:rPr lang="pt-BR" b="0" dirty="0" err="1">
                <a:solidFill>
                  <a:srgbClr val="000000"/>
                </a:solidFill>
              </a:rPr>
              <a:t>Pe</a:t>
            </a:r>
            <a:r>
              <a:rPr lang="pt-BR" b="0" dirty="0">
                <a:solidFill>
                  <a:srgbClr val="000000"/>
                </a:solidFill>
              </a:rPr>
              <a:t>=1040 </a:t>
            </a:r>
            <a:r>
              <a:rPr lang="pt-BR" b="0" dirty="0" err="1">
                <a:solidFill>
                  <a:srgbClr val="000000"/>
                </a:solidFill>
              </a:rPr>
              <a:t>cents</a:t>
            </a:r>
            <a:r>
              <a:rPr lang="pt-BR" b="0" dirty="0">
                <a:solidFill>
                  <a:srgbClr val="000000"/>
                </a:solidFill>
              </a:rPr>
              <a:t>/</a:t>
            </a:r>
            <a:r>
              <a:rPr lang="pt-BR" b="0" dirty="0" err="1">
                <a:solidFill>
                  <a:srgbClr val="000000"/>
                </a:solidFill>
              </a:rPr>
              <a:t>bu</a:t>
            </a:r>
            <a:r>
              <a:rPr lang="pt-BR" b="0" dirty="0">
                <a:solidFill>
                  <a:srgbClr val="000000"/>
                </a:solidFill>
              </a:rPr>
              <a:t> pagando de prêmio </a:t>
            </a:r>
            <a:r>
              <a:rPr lang="pt-BR" b="0" dirty="0" err="1">
                <a:solidFill>
                  <a:srgbClr val="000000"/>
                </a:solidFill>
              </a:rPr>
              <a:t>Pr</a:t>
            </a:r>
            <a:r>
              <a:rPr lang="pt-BR" b="0" dirty="0">
                <a:solidFill>
                  <a:srgbClr val="000000"/>
                </a:solidFill>
              </a:rPr>
              <a:t> = 29´1 </a:t>
            </a:r>
            <a:r>
              <a:rPr lang="pt-BR" b="0" dirty="0" err="1">
                <a:solidFill>
                  <a:srgbClr val="000000"/>
                </a:solidFill>
              </a:rPr>
              <a:t>cents</a:t>
            </a:r>
            <a:r>
              <a:rPr lang="pt-BR" b="0" dirty="0">
                <a:solidFill>
                  <a:srgbClr val="000000"/>
                </a:solidFill>
              </a:rPr>
              <a:t>/</a:t>
            </a:r>
            <a:r>
              <a:rPr lang="pt-BR" b="0" dirty="0" err="1">
                <a:solidFill>
                  <a:srgbClr val="000000"/>
                </a:solidFill>
              </a:rPr>
              <a:t>bu</a:t>
            </a:r>
            <a:r>
              <a:rPr lang="pt-BR" b="0" dirty="0">
                <a:solidFill>
                  <a:srgbClr val="000000"/>
                </a:solidFill>
              </a:rPr>
              <a:t>. Sabendo que a base em Sorriso é de -3,99 US$/</a:t>
            </a:r>
            <a:r>
              <a:rPr lang="pt-BR" b="0" dirty="0" err="1">
                <a:solidFill>
                  <a:srgbClr val="000000"/>
                </a:solidFill>
              </a:rPr>
              <a:t>sc</a:t>
            </a:r>
            <a:r>
              <a:rPr lang="pt-BR" b="0" dirty="0">
                <a:solidFill>
                  <a:srgbClr val="000000"/>
                </a:solidFill>
              </a:rPr>
              <a:t> o R</a:t>
            </a:r>
            <a:r>
              <a:rPr lang="pt-BR" b="0" baseline="30000" dirty="0">
                <a:solidFill>
                  <a:srgbClr val="000000"/>
                </a:solidFill>
              </a:rPr>
              <a:t>2</a:t>
            </a:r>
            <a:r>
              <a:rPr lang="pt-BR" b="0" dirty="0">
                <a:solidFill>
                  <a:srgbClr val="000000"/>
                </a:solidFill>
              </a:rPr>
              <a:t> = 0,99 </a:t>
            </a:r>
          </a:p>
          <a:p>
            <a:pPr marL="914400" lvl="1" indent="-514350">
              <a:buAutoNum type="romanLcParenBoth"/>
            </a:pPr>
            <a:r>
              <a:rPr lang="pt-BR" b="0" dirty="0">
                <a:solidFill>
                  <a:srgbClr val="000000"/>
                </a:solidFill>
              </a:rPr>
              <a:t>Qual seu Preço Objetivo ?</a:t>
            </a:r>
          </a:p>
          <a:p>
            <a:pPr marL="400050" lvl="1" indent="0">
              <a:buNone/>
            </a:pPr>
            <a:r>
              <a:rPr lang="pt-BR" dirty="0">
                <a:solidFill>
                  <a:srgbClr val="000000"/>
                </a:solidFill>
              </a:rPr>
              <a:t>PO = -(</a:t>
            </a:r>
            <a:r>
              <a:rPr lang="pt-BR" dirty="0" err="1">
                <a:solidFill>
                  <a:srgbClr val="000000"/>
                </a:solidFill>
              </a:rPr>
              <a:t>Pe+base+Pr</a:t>
            </a:r>
            <a:r>
              <a:rPr lang="pt-BR" dirty="0">
                <a:solidFill>
                  <a:srgbClr val="000000"/>
                </a:solidFill>
              </a:rPr>
              <a:t>) = -(22,93-3,99+0,64)=-19,58/</a:t>
            </a:r>
            <a:r>
              <a:rPr lang="pt-BR" dirty="0" err="1">
                <a:solidFill>
                  <a:srgbClr val="000000"/>
                </a:solidFill>
              </a:rPr>
              <a:t>sc</a:t>
            </a:r>
            <a:endParaRPr lang="pt-BR" b="0" dirty="0">
              <a:solidFill>
                <a:srgbClr val="000000"/>
              </a:solidFill>
            </a:endParaRPr>
          </a:p>
          <a:p>
            <a:endParaRPr lang="pt-BR" b="0" dirty="0">
              <a:solidFill>
                <a:srgbClr val="000000"/>
              </a:solidFill>
            </a:endParaRPr>
          </a:p>
        </p:txBody>
      </p:sp>
    </p:spTree>
    <p:extLst>
      <p:ext uri="{BB962C8B-B14F-4D97-AF65-F5344CB8AC3E}">
        <p14:creationId xmlns:p14="http://schemas.microsoft.com/office/powerpoint/2010/main" val="1913881464"/>
      </p:ext>
    </p:extLst>
  </p:cSld>
  <p:clrMapOvr>
    <a:masterClrMapping/>
  </p:clrMapOvr>
  <p:transition spd="med">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4638"/>
            <a:ext cx="8640960" cy="1522180"/>
          </a:xfrm>
        </p:spPr>
        <p:txBody>
          <a:bodyPr/>
          <a:lstStyle/>
          <a:p>
            <a:r>
              <a:rPr lang="pt-BR" dirty="0"/>
              <a:t>Hedge com compra de </a:t>
            </a:r>
            <a:r>
              <a:rPr lang="pt-BR" dirty="0" err="1"/>
              <a:t>Call</a:t>
            </a:r>
            <a:endParaRPr lang="pt-BR" dirty="0"/>
          </a:p>
        </p:txBody>
      </p:sp>
      <p:sp>
        <p:nvSpPr>
          <p:cNvPr id="4" name="Espaço Reservado para Conteúdo 2"/>
          <p:cNvSpPr>
            <a:spLocks noGrp="1"/>
          </p:cNvSpPr>
          <p:nvPr>
            <p:ph idx="1"/>
          </p:nvPr>
        </p:nvSpPr>
        <p:spPr>
          <a:xfrm>
            <a:off x="107504" y="1988840"/>
            <a:ext cx="8856984" cy="3744416"/>
          </a:xfrm>
        </p:spPr>
        <p:txBody>
          <a:bodyPr>
            <a:normAutofit fontScale="85000" lnSpcReduction="20000"/>
          </a:bodyPr>
          <a:lstStyle/>
          <a:p>
            <a:pPr marL="0" indent="0"/>
            <a:r>
              <a:rPr lang="pt-BR" dirty="0"/>
              <a:t>Cenário 1 – subida de preços</a:t>
            </a:r>
          </a:p>
          <a:p>
            <a:pPr marL="571500" indent="-571500">
              <a:buAutoNum type="romanLcParenBoth"/>
            </a:pPr>
            <a:endParaRPr lang="pt-BR" dirty="0"/>
          </a:p>
          <a:p>
            <a:pPr marL="571500" indent="-571500">
              <a:buAutoNum type="romanLcParenBoth"/>
            </a:pPr>
            <a:r>
              <a:rPr lang="pt-BR" dirty="0"/>
              <a:t>Chegando janeiro de 2016, o preço da soja CME vai a 1080 </a:t>
            </a:r>
            <a:r>
              <a:rPr lang="pt-BR" dirty="0" err="1"/>
              <a:t>cents</a:t>
            </a:r>
            <a:r>
              <a:rPr lang="pt-BR" dirty="0"/>
              <a:t>/</a:t>
            </a:r>
            <a:r>
              <a:rPr lang="pt-BR" dirty="0" err="1"/>
              <a:t>bu</a:t>
            </a:r>
            <a:r>
              <a:rPr lang="pt-BR" dirty="0"/>
              <a:t> e na cidade vai a US$ 19,82 US$/sc. Qual o resultado financeiro para a empresa ?</a:t>
            </a:r>
          </a:p>
          <a:p>
            <a:pPr marL="0" indent="0"/>
            <a:r>
              <a:rPr lang="pt-BR" dirty="0"/>
              <a:t>Uma vez que </a:t>
            </a:r>
            <a:r>
              <a:rPr lang="pt-BR" dirty="0" err="1"/>
              <a:t>Pf</a:t>
            </a:r>
            <a:r>
              <a:rPr lang="pt-BR" dirty="0"/>
              <a:t>&gt; Pe, exerce Opção e VI=0,88 . Resultado da operação</a:t>
            </a:r>
          </a:p>
          <a:p>
            <a:pPr marL="0" indent="0"/>
            <a:r>
              <a:rPr lang="pt-BR" dirty="0"/>
              <a:t>Res = -(</a:t>
            </a:r>
            <a:r>
              <a:rPr lang="pt-BR" dirty="0" err="1"/>
              <a:t>Pfis+VI+Pr</a:t>
            </a:r>
            <a:r>
              <a:rPr lang="pt-BR" dirty="0"/>
              <a:t>)=-(19,82-0,88+0,64)=-19,58 US$/</a:t>
            </a:r>
            <a:r>
              <a:rPr lang="pt-BR" dirty="0" err="1"/>
              <a:t>sc</a:t>
            </a:r>
            <a:endParaRPr lang="pt-BR" dirty="0"/>
          </a:p>
          <a:p>
            <a:pPr marL="0" indent="0"/>
            <a:r>
              <a:rPr lang="pt-BR" dirty="0"/>
              <a:t>Ou seja, resultado ficou igual ao esperado</a:t>
            </a:r>
          </a:p>
        </p:txBody>
      </p:sp>
    </p:spTree>
    <p:extLst>
      <p:ext uri="{BB962C8B-B14F-4D97-AF65-F5344CB8AC3E}">
        <p14:creationId xmlns:p14="http://schemas.microsoft.com/office/powerpoint/2010/main" val="3955018460"/>
      </p:ext>
    </p:extLst>
  </p:cSld>
  <p:clrMapOvr>
    <a:masterClrMapping/>
  </p:clrMapOvr>
  <p:transition spd="med">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74638"/>
            <a:ext cx="8496944" cy="634082"/>
          </a:xfrm>
        </p:spPr>
        <p:txBody>
          <a:bodyPr>
            <a:normAutofit fontScale="90000"/>
          </a:bodyPr>
          <a:lstStyle/>
          <a:p>
            <a:r>
              <a:rPr lang="pt-BR" dirty="0"/>
              <a:t>Hedge com compra de </a:t>
            </a:r>
            <a:r>
              <a:rPr lang="pt-BR" dirty="0" err="1"/>
              <a:t>Call</a:t>
            </a:r>
            <a:endParaRPr lang="pt-BR" dirty="0"/>
          </a:p>
        </p:txBody>
      </p:sp>
      <p:sp>
        <p:nvSpPr>
          <p:cNvPr id="3" name="Espaço Reservado para Conteúdo 2"/>
          <p:cNvSpPr>
            <a:spLocks noGrp="1"/>
          </p:cNvSpPr>
          <p:nvPr>
            <p:ph idx="1"/>
          </p:nvPr>
        </p:nvSpPr>
        <p:spPr>
          <a:xfrm>
            <a:off x="251520" y="1340768"/>
            <a:ext cx="8712968" cy="3528392"/>
          </a:xfrm>
        </p:spPr>
        <p:txBody>
          <a:bodyPr>
            <a:normAutofit fontScale="92500" lnSpcReduction="20000"/>
          </a:bodyPr>
          <a:lstStyle/>
          <a:p>
            <a:pPr marL="0" indent="0"/>
            <a:r>
              <a:rPr lang="pt-BR" dirty="0"/>
              <a:t>Cenário 2 – queda de preços</a:t>
            </a:r>
          </a:p>
          <a:p>
            <a:pPr marL="571500" indent="-571500">
              <a:buAutoNum type="romanLcParenBoth"/>
            </a:pPr>
            <a:r>
              <a:rPr lang="pt-BR" dirty="0"/>
              <a:t>Chegando janeiro de 2016, o preço da soja CME vai a 960 </a:t>
            </a:r>
            <a:r>
              <a:rPr lang="pt-BR" dirty="0" err="1"/>
              <a:t>cents</a:t>
            </a:r>
            <a:r>
              <a:rPr lang="pt-BR" dirty="0"/>
              <a:t>/</a:t>
            </a:r>
            <a:r>
              <a:rPr lang="pt-BR" dirty="0" err="1"/>
              <a:t>bu</a:t>
            </a:r>
            <a:r>
              <a:rPr lang="pt-BR" dirty="0"/>
              <a:t> e na cidade vai a US$ 17,17 US$/sc. Qual o resultado financeiro para a empresa ?</a:t>
            </a:r>
          </a:p>
          <a:p>
            <a:pPr marL="0" indent="0"/>
            <a:r>
              <a:rPr lang="pt-BR" dirty="0"/>
              <a:t>Uma vez que P&lt;  </a:t>
            </a:r>
            <a:r>
              <a:rPr lang="pt-BR" dirty="0" err="1"/>
              <a:t>Pe</a:t>
            </a:r>
            <a:r>
              <a:rPr lang="pt-BR" dirty="0"/>
              <a:t>, não exerce Opção e VI=0,00 . Resultado da operação</a:t>
            </a:r>
          </a:p>
          <a:p>
            <a:pPr marL="0" indent="0"/>
            <a:r>
              <a:rPr lang="pt-BR" dirty="0"/>
              <a:t>Res = -(</a:t>
            </a:r>
            <a:r>
              <a:rPr lang="pt-BR" dirty="0" err="1"/>
              <a:t>Pfut+VI+Pr</a:t>
            </a:r>
            <a:r>
              <a:rPr lang="pt-BR" dirty="0"/>
              <a:t>)=-(17,17-0,00+0,64)=-17,81 US$/</a:t>
            </a:r>
            <a:r>
              <a:rPr lang="pt-BR" dirty="0" err="1"/>
              <a:t>sc</a:t>
            </a:r>
            <a:endParaRPr lang="pt-BR" dirty="0"/>
          </a:p>
          <a:p>
            <a:pPr marL="0" indent="0"/>
            <a:r>
              <a:rPr lang="pt-BR" dirty="0"/>
              <a:t>Ou seja, resultado ficou melhor do que o esperado</a:t>
            </a:r>
          </a:p>
        </p:txBody>
      </p:sp>
    </p:spTree>
    <p:extLst>
      <p:ext uri="{BB962C8B-B14F-4D97-AF65-F5344CB8AC3E}">
        <p14:creationId xmlns:p14="http://schemas.microsoft.com/office/powerpoint/2010/main" val="3346902084"/>
      </p:ext>
    </p:extLst>
  </p:cSld>
  <p:clrMapOvr>
    <a:masterClrMapping/>
  </p:clrMapOvr>
  <p:transition spd="med">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0"/>
            <a:ext cx="8712968" cy="980728"/>
          </a:xfrm>
        </p:spPr>
        <p:txBody>
          <a:bodyPr/>
          <a:lstStyle/>
          <a:p>
            <a:r>
              <a:rPr lang="pt-BR" dirty="0"/>
              <a:t>Precificação de Opções</a:t>
            </a:r>
          </a:p>
        </p:txBody>
      </p:sp>
      <p:sp>
        <p:nvSpPr>
          <p:cNvPr id="3" name="Espaço Reservado para Conteúdo 2"/>
          <p:cNvSpPr>
            <a:spLocks noGrp="1"/>
          </p:cNvSpPr>
          <p:nvPr>
            <p:ph idx="1"/>
          </p:nvPr>
        </p:nvSpPr>
        <p:spPr>
          <a:xfrm>
            <a:off x="251520" y="1268760"/>
            <a:ext cx="8712968" cy="4104456"/>
          </a:xfrm>
        </p:spPr>
        <p:txBody>
          <a:bodyPr>
            <a:normAutofit fontScale="92500"/>
          </a:bodyPr>
          <a:lstStyle/>
          <a:p>
            <a:r>
              <a:rPr lang="pt-BR" dirty="0"/>
              <a:t>Premio = VI + VT</a:t>
            </a:r>
          </a:p>
          <a:p>
            <a:r>
              <a:rPr lang="pt-BR" dirty="0">
                <a:solidFill>
                  <a:srgbClr val="000000"/>
                </a:solidFill>
              </a:rPr>
              <a:t>Valor Intrínseco, quanto a opção renderá se for exercida</a:t>
            </a:r>
          </a:p>
          <a:p>
            <a:r>
              <a:rPr lang="pt-BR" dirty="0"/>
              <a:t>Valor de tempo,</a:t>
            </a:r>
            <a:r>
              <a:rPr lang="pt-BR" b="0" dirty="0">
                <a:solidFill>
                  <a:srgbClr val="000000"/>
                </a:solidFill>
              </a:rPr>
              <a:t> também chamado de valor extrínseco, reflete o montante de dinheiro que os compradores estão dispostos a pagar na expectativa de que valerá a pena exercitar uma opção na expiração, ou antes da expiração, ou vencimento </a:t>
            </a:r>
          </a:p>
          <a:p>
            <a:endParaRPr lang="pt-BR" b="0" dirty="0">
              <a:solidFill>
                <a:srgbClr val="000000"/>
              </a:solidFill>
            </a:endParaRPr>
          </a:p>
        </p:txBody>
      </p:sp>
    </p:spTree>
    <p:extLst>
      <p:ext uri="{BB962C8B-B14F-4D97-AF65-F5344CB8AC3E}">
        <p14:creationId xmlns:p14="http://schemas.microsoft.com/office/powerpoint/2010/main" val="2783524461"/>
      </p:ext>
    </p:extLst>
  </p:cSld>
  <p:clrMapOvr>
    <a:masterClrMapping/>
  </p:clrMapOvr>
  <p:transition spd="med">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74638"/>
            <a:ext cx="8496944" cy="1522180"/>
          </a:xfrm>
        </p:spPr>
        <p:txBody>
          <a:bodyPr/>
          <a:lstStyle/>
          <a:p>
            <a:r>
              <a:rPr lang="pt-BR" dirty="0"/>
              <a:t>Componentes do Valor de Tempo</a:t>
            </a:r>
          </a:p>
        </p:txBody>
      </p:sp>
      <p:sp>
        <p:nvSpPr>
          <p:cNvPr id="3" name="Espaço Reservado para Conteúdo 2"/>
          <p:cNvSpPr>
            <a:spLocks noGrp="1"/>
          </p:cNvSpPr>
          <p:nvPr>
            <p:ph idx="1"/>
          </p:nvPr>
        </p:nvSpPr>
        <p:spPr>
          <a:xfrm>
            <a:off x="179512" y="1988840"/>
            <a:ext cx="8784976" cy="3384376"/>
          </a:xfrm>
        </p:spPr>
        <p:txBody>
          <a:bodyPr>
            <a:normAutofit fontScale="92500"/>
          </a:bodyPr>
          <a:lstStyle/>
          <a:p>
            <a:r>
              <a:rPr lang="pt-BR" dirty="0"/>
              <a:t>Tempo: quanto mais tempo até o vencimento, maior o VT</a:t>
            </a:r>
          </a:p>
          <a:p>
            <a:r>
              <a:rPr lang="pt-BR" dirty="0"/>
              <a:t>Volatilidade: quanto maior a volatilidade, maior o valor de tempo</a:t>
            </a:r>
          </a:p>
          <a:p>
            <a:r>
              <a:rPr lang="pt-BR" dirty="0"/>
              <a:t>Taxa de juros: quanto maior a taxa de juros, maior o VT</a:t>
            </a:r>
          </a:p>
          <a:p>
            <a:r>
              <a:rPr lang="pt-BR" dirty="0"/>
              <a:t>Oferta e demanda: via ofertas de </a:t>
            </a:r>
            <a:r>
              <a:rPr lang="pt-BR" dirty="0" err="1"/>
              <a:t>compa</a:t>
            </a:r>
            <a:r>
              <a:rPr lang="pt-BR" dirty="0"/>
              <a:t> e de venda</a:t>
            </a:r>
          </a:p>
          <a:p>
            <a:endParaRPr lang="pt-BR" dirty="0"/>
          </a:p>
        </p:txBody>
      </p:sp>
    </p:spTree>
    <p:extLst>
      <p:ext uri="{BB962C8B-B14F-4D97-AF65-F5344CB8AC3E}">
        <p14:creationId xmlns:p14="http://schemas.microsoft.com/office/powerpoint/2010/main" val="3074161273"/>
      </p:ext>
    </p:extLst>
  </p:cSld>
  <p:clrMapOvr>
    <a:masterClrMapping/>
  </p:clrMapOvr>
  <p:transition spd="med">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88640"/>
            <a:ext cx="6480720" cy="672074"/>
          </a:xfrm>
        </p:spPr>
        <p:txBody>
          <a:bodyPr>
            <a:normAutofit fontScale="90000"/>
          </a:bodyPr>
          <a:lstStyle/>
          <a:p>
            <a:r>
              <a:rPr lang="pt-BR" dirty="0" err="1"/>
              <a:t>Exercicios</a:t>
            </a:r>
            <a:r>
              <a:rPr lang="pt-BR" dirty="0"/>
              <a:t> VI, VT da </a:t>
            </a:r>
            <a:r>
              <a:rPr lang="pt-BR" dirty="0" err="1"/>
              <a:t>Put</a:t>
            </a:r>
            <a:endParaRPr lang="pt-BR" dirty="0"/>
          </a:p>
        </p:txBody>
      </p:sp>
      <p:sp>
        <p:nvSpPr>
          <p:cNvPr id="3" name="Espaço Reservado para Conteúdo 2"/>
          <p:cNvSpPr>
            <a:spLocks noGrp="1"/>
          </p:cNvSpPr>
          <p:nvPr>
            <p:ph idx="1"/>
          </p:nvPr>
        </p:nvSpPr>
        <p:spPr>
          <a:xfrm>
            <a:off x="0" y="1628800"/>
            <a:ext cx="8964488" cy="4176464"/>
          </a:xfrm>
        </p:spPr>
        <p:txBody>
          <a:bodyPr>
            <a:normAutofit fontScale="92500" lnSpcReduction="20000"/>
          </a:bodyPr>
          <a:lstStyle/>
          <a:p>
            <a:r>
              <a:rPr lang="pt-BR" dirty="0">
                <a:solidFill>
                  <a:srgbClr val="000000"/>
                </a:solidFill>
              </a:rPr>
              <a:t>VI da </a:t>
            </a:r>
            <a:r>
              <a:rPr lang="pt-BR" dirty="0" err="1">
                <a:solidFill>
                  <a:srgbClr val="000000"/>
                </a:solidFill>
              </a:rPr>
              <a:t>Put</a:t>
            </a:r>
            <a:r>
              <a:rPr lang="pt-BR" dirty="0">
                <a:solidFill>
                  <a:srgbClr val="000000"/>
                </a:solidFill>
              </a:rPr>
              <a:t> é dado por (K – S) &gt;=0, se &lt;0,considerar 0</a:t>
            </a:r>
          </a:p>
          <a:p>
            <a:r>
              <a:rPr lang="pt-BR" dirty="0" err="1">
                <a:solidFill>
                  <a:srgbClr val="000000"/>
                </a:solidFill>
              </a:rPr>
              <a:t>Pfut</a:t>
            </a:r>
            <a:r>
              <a:rPr lang="pt-BR" dirty="0">
                <a:solidFill>
                  <a:srgbClr val="000000"/>
                </a:solidFill>
              </a:rPr>
              <a:t> = 946´4 = 20,87</a:t>
            </a:r>
          </a:p>
          <a:p>
            <a:r>
              <a:rPr lang="pt-BR" dirty="0" err="1">
                <a:solidFill>
                  <a:srgbClr val="000000"/>
                </a:solidFill>
              </a:rPr>
              <a:t>Pe</a:t>
            </a:r>
            <a:r>
              <a:rPr lang="pt-BR" dirty="0">
                <a:solidFill>
                  <a:srgbClr val="000000"/>
                </a:solidFill>
              </a:rPr>
              <a:t> = 860 = 18,96 US$/</a:t>
            </a:r>
            <a:r>
              <a:rPr lang="pt-BR" dirty="0" err="1">
                <a:solidFill>
                  <a:srgbClr val="000000"/>
                </a:solidFill>
              </a:rPr>
              <a:t>sc</a:t>
            </a:r>
            <a:endParaRPr lang="pt-BR" dirty="0">
              <a:solidFill>
                <a:srgbClr val="000000"/>
              </a:solidFill>
            </a:endParaRPr>
          </a:p>
          <a:p>
            <a:r>
              <a:rPr lang="pt-BR" dirty="0" err="1">
                <a:solidFill>
                  <a:srgbClr val="000000"/>
                </a:solidFill>
              </a:rPr>
              <a:t>Pr</a:t>
            </a:r>
            <a:r>
              <a:rPr lang="pt-BR" dirty="0">
                <a:solidFill>
                  <a:srgbClr val="000000"/>
                </a:solidFill>
              </a:rPr>
              <a:t>=23´4 = 0,52</a:t>
            </a:r>
          </a:p>
          <a:p>
            <a:r>
              <a:rPr lang="pt-BR" dirty="0">
                <a:solidFill>
                  <a:srgbClr val="000000"/>
                </a:solidFill>
              </a:rPr>
              <a:t>No caso, </a:t>
            </a:r>
            <a:r>
              <a:rPr lang="pt-BR" dirty="0" err="1">
                <a:solidFill>
                  <a:srgbClr val="000000"/>
                </a:solidFill>
              </a:rPr>
              <a:t>Pfut</a:t>
            </a:r>
            <a:r>
              <a:rPr lang="pt-BR" dirty="0">
                <a:solidFill>
                  <a:srgbClr val="000000"/>
                </a:solidFill>
              </a:rPr>
              <a:t> &gt; </a:t>
            </a:r>
            <a:r>
              <a:rPr lang="pt-BR" dirty="0" err="1">
                <a:solidFill>
                  <a:srgbClr val="000000"/>
                </a:solidFill>
              </a:rPr>
              <a:t>Pe</a:t>
            </a:r>
            <a:r>
              <a:rPr lang="pt-BR" dirty="0">
                <a:solidFill>
                  <a:srgbClr val="000000"/>
                </a:solidFill>
              </a:rPr>
              <a:t>, então VI =0</a:t>
            </a:r>
          </a:p>
          <a:p>
            <a:r>
              <a:rPr lang="pt-BR" dirty="0"/>
              <a:t>0,52 = 0 + </a:t>
            </a:r>
            <a:r>
              <a:rPr lang="pt-BR" dirty="0" err="1"/>
              <a:t>Vt</a:t>
            </a:r>
            <a:r>
              <a:rPr lang="pt-BR" dirty="0"/>
              <a:t> ou </a:t>
            </a:r>
            <a:r>
              <a:rPr lang="pt-BR" dirty="0" err="1"/>
              <a:t>Vt</a:t>
            </a:r>
            <a:r>
              <a:rPr lang="pt-BR" dirty="0"/>
              <a:t> = 0,52 US$/</a:t>
            </a:r>
            <a:r>
              <a:rPr lang="pt-BR" dirty="0" err="1"/>
              <a:t>sc</a:t>
            </a:r>
            <a:r>
              <a:rPr lang="pt-BR" dirty="0"/>
              <a:t>, isto é, as pessoas estão apostando que o mercado vai cair e estão negociando esta aposta pagando mais pela opção do que ela vale</a:t>
            </a:r>
          </a:p>
        </p:txBody>
      </p:sp>
    </p:spTree>
    <p:extLst>
      <p:ext uri="{BB962C8B-B14F-4D97-AF65-F5344CB8AC3E}">
        <p14:creationId xmlns:p14="http://schemas.microsoft.com/office/powerpoint/2010/main" val="489415709"/>
      </p:ext>
    </p:extLst>
  </p:cSld>
  <p:clrMapOvr>
    <a:masterClrMapping/>
  </p:clrMapOvr>
  <p:transition spd="med">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496944" cy="908720"/>
          </a:xfrm>
        </p:spPr>
        <p:txBody>
          <a:bodyPr>
            <a:normAutofit/>
          </a:bodyPr>
          <a:lstStyle/>
          <a:p>
            <a:r>
              <a:rPr lang="pt-BR" dirty="0"/>
              <a:t>VI, VT da </a:t>
            </a:r>
            <a:r>
              <a:rPr lang="pt-BR" dirty="0" err="1"/>
              <a:t>Put</a:t>
            </a:r>
            <a:endParaRPr lang="pt-BR" dirty="0"/>
          </a:p>
        </p:txBody>
      </p:sp>
      <p:sp>
        <p:nvSpPr>
          <p:cNvPr id="3" name="Espaço Reservado para Conteúdo 2"/>
          <p:cNvSpPr>
            <a:spLocks noGrp="1"/>
          </p:cNvSpPr>
          <p:nvPr>
            <p:ph idx="1"/>
          </p:nvPr>
        </p:nvSpPr>
        <p:spPr>
          <a:xfrm>
            <a:off x="179512" y="908720"/>
            <a:ext cx="8784976" cy="3888432"/>
          </a:xfrm>
        </p:spPr>
        <p:txBody>
          <a:bodyPr>
            <a:normAutofit fontScale="85000" lnSpcReduction="20000"/>
          </a:bodyPr>
          <a:lstStyle/>
          <a:p>
            <a:r>
              <a:rPr lang="pt-BR" dirty="0" err="1"/>
              <a:t>Pf</a:t>
            </a:r>
            <a:r>
              <a:rPr lang="pt-BR" dirty="0"/>
              <a:t> = 946´4  = 20,87 US$/</a:t>
            </a:r>
            <a:r>
              <a:rPr lang="pt-BR" dirty="0" err="1"/>
              <a:t>sc</a:t>
            </a:r>
            <a:endParaRPr lang="pt-BR" dirty="0"/>
          </a:p>
          <a:p>
            <a:r>
              <a:rPr lang="pt-BR" dirty="0"/>
              <a:t>Pe = 960 = 21,16  US$/</a:t>
            </a:r>
            <a:r>
              <a:rPr lang="pt-BR" dirty="0" err="1"/>
              <a:t>sc</a:t>
            </a:r>
            <a:endParaRPr lang="pt-BR" dirty="0"/>
          </a:p>
          <a:p>
            <a:r>
              <a:rPr lang="pt-BR" dirty="0" err="1"/>
              <a:t>Pr</a:t>
            </a:r>
            <a:r>
              <a:rPr lang="pt-BR" dirty="0"/>
              <a:t> = 66´1 = 1,46 US$/</a:t>
            </a:r>
            <a:r>
              <a:rPr lang="pt-BR" dirty="0" err="1"/>
              <a:t>sc</a:t>
            </a:r>
            <a:endParaRPr lang="pt-BR" dirty="0"/>
          </a:p>
          <a:p>
            <a:r>
              <a:rPr lang="pt-BR" dirty="0">
                <a:solidFill>
                  <a:srgbClr val="000000"/>
                </a:solidFill>
              </a:rPr>
              <a:t>VI da </a:t>
            </a:r>
            <a:r>
              <a:rPr lang="pt-BR" dirty="0" err="1">
                <a:solidFill>
                  <a:srgbClr val="000000"/>
                </a:solidFill>
              </a:rPr>
              <a:t>Put</a:t>
            </a:r>
            <a:r>
              <a:rPr lang="pt-BR" dirty="0">
                <a:solidFill>
                  <a:srgbClr val="000000"/>
                </a:solidFill>
              </a:rPr>
              <a:t> é dado por (K – S) &gt;=0, se &lt;0,considerar 0</a:t>
            </a:r>
          </a:p>
          <a:p>
            <a:r>
              <a:rPr lang="pt-BR" dirty="0">
                <a:solidFill>
                  <a:srgbClr val="000000"/>
                </a:solidFill>
              </a:rPr>
              <a:t>Neste caso, Pe &gt; </a:t>
            </a:r>
            <a:r>
              <a:rPr lang="pt-BR" dirty="0" err="1">
                <a:solidFill>
                  <a:srgbClr val="000000"/>
                </a:solidFill>
              </a:rPr>
              <a:t>Pfut</a:t>
            </a:r>
            <a:r>
              <a:rPr lang="pt-BR" dirty="0">
                <a:solidFill>
                  <a:srgbClr val="000000"/>
                </a:solidFill>
              </a:rPr>
              <a:t>, então VI = (Pe-</a:t>
            </a:r>
            <a:r>
              <a:rPr lang="pt-BR" dirty="0" err="1">
                <a:solidFill>
                  <a:srgbClr val="000000"/>
                </a:solidFill>
              </a:rPr>
              <a:t>Pfut</a:t>
            </a:r>
            <a:r>
              <a:rPr lang="pt-BR" dirty="0">
                <a:solidFill>
                  <a:srgbClr val="000000"/>
                </a:solidFill>
              </a:rPr>
              <a:t>) = (21,16-20,87)</a:t>
            </a:r>
            <a:endParaRPr lang="pt-BR" dirty="0"/>
          </a:p>
          <a:p>
            <a:r>
              <a:rPr lang="pt-BR" dirty="0"/>
              <a:t> = 0,29</a:t>
            </a:r>
          </a:p>
          <a:p>
            <a:r>
              <a:rPr lang="pt-BR" dirty="0"/>
              <a:t>1,46 = 0,29 + </a:t>
            </a:r>
            <a:r>
              <a:rPr lang="pt-BR" dirty="0" err="1"/>
              <a:t>Vt</a:t>
            </a:r>
            <a:r>
              <a:rPr lang="pt-BR" dirty="0"/>
              <a:t> ou </a:t>
            </a:r>
            <a:r>
              <a:rPr lang="pt-BR" dirty="0" err="1"/>
              <a:t>Vt</a:t>
            </a:r>
            <a:r>
              <a:rPr lang="pt-BR" dirty="0"/>
              <a:t> = 1,17, ou seja, os </a:t>
            </a:r>
            <a:r>
              <a:rPr lang="pt-BR" dirty="0" err="1"/>
              <a:t>traders</a:t>
            </a:r>
            <a:r>
              <a:rPr lang="pt-BR" dirty="0"/>
              <a:t> estão pagando 1,17 US$/</a:t>
            </a:r>
            <a:r>
              <a:rPr lang="pt-BR" dirty="0" err="1"/>
              <a:t>sc</a:t>
            </a:r>
            <a:r>
              <a:rPr lang="pt-BR" dirty="0"/>
              <a:t> a mais pela </a:t>
            </a:r>
            <a:r>
              <a:rPr lang="pt-BR" dirty="0" err="1"/>
              <a:t>Put</a:t>
            </a:r>
            <a:r>
              <a:rPr lang="pt-BR" dirty="0"/>
              <a:t> na expectativa de que o mercado vá cair e venha a render mais no seu exercício.</a:t>
            </a:r>
          </a:p>
        </p:txBody>
      </p:sp>
    </p:spTree>
    <p:extLst>
      <p:ext uri="{BB962C8B-B14F-4D97-AF65-F5344CB8AC3E}">
        <p14:creationId xmlns:p14="http://schemas.microsoft.com/office/powerpoint/2010/main" val="3618448487"/>
      </p:ext>
    </p:extLst>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7772400" cy="1143000"/>
          </a:xfrm>
        </p:spPr>
        <p:txBody>
          <a:bodyPr>
            <a:normAutofit/>
          </a:bodyPr>
          <a:lstStyle/>
          <a:p>
            <a:r>
              <a:rPr lang="pt-BR" dirty="0"/>
              <a:t>VI de uma </a:t>
            </a:r>
            <a:r>
              <a:rPr lang="pt-BR" dirty="0" err="1"/>
              <a:t>Call</a:t>
            </a:r>
            <a:endParaRPr lang="pt-BR" dirty="0"/>
          </a:p>
        </p:txBody>
      </p:sp>
      <p:sp>
        <p:nvSpPr>
          <p:cNvPr id="3" name="Espaço Reservado para Conteúdo 2"/>
          <p:cNvSpPr>
            <a:spLocks noGrp="1"/>
          </p:cNvSpPr>
          <p:nvPr>
            <p:ph idx="1"/>
          </p:nvPr>
        </p:nvSpPr>
        <p:spPr>
          <a:xfrm>
            <a:off x="323528" y="1412776"/>
            <a:ext cx="8496944" cy="4835624"/>
          </a:xfrm>
        </p:spPr>
        <p:txBody>
          <a:bodyPr/>
          <a:lstStyle/>
          <a:p>
            <a:r>
              <a:rPr lang="pt-BR" sz="2800" b="0" dirty="0">
                <a:solidFill>
                  <a:srgbClr val="000000"/>
                </a:solidFill>
              </a:rPr>
              <a:t>VI = </a:t>
            </a:r>
            <a:r>
              <a:rPr lang="pt-BR" sz="2800" b="0" dirty="0" err="1">
                <a:solidFill>
                  <a:srgbClr val="000000"/>
                </a:solidFill>
              </a:rPr>
              <a:t>Pf</a:t>
            </a:r>
            <a:r>
              <a:rPr lang="pt-BR" sz="2800" b="0" dirty="0">
                <a:solidFill>
                  <a:srgbClr val="000000"/>
                </a:solidFill>
              </a:rPr>
              <a:t> – </a:t>
            </a:r>
            <a:r>
              <a:rPr lang="pt-BR" sz="2800" b="0" dirty="0" err="1">
                <a:solidFill>
                  <a:srgbClr val="000000"/>
                </a:solidFill>
              </a:rPr>
              <a:t>Pe</a:t>
            </a:r>
            <a:r>
              <a:rPr lang="pt-BR" sz="2800" b="0" dirty="0">
                <a:solidFill>
                  <a:srgbClr val="000000"/>
                </a:solidFill>
              </a:rPr>
              <a:t> se </a:t>
            </a:r>
            <a:r>
              <a:rPr lang="pt-BR" sz="2800" b="0" dirty="0" err="1">
                <a:solidFill>
                  <a:srgbClr val="000000"/>
                </a:solidFill>
              </a:rPr>
              <a:t>Pf</a:t>
            </a:r>
            <a:r>
              <a:rPr lang="pt-BR" sz="2800" b="0" dirty="0">
                <a:solidFill>
                  <a:srgbClr val="000000"/>
                </a:solidFill>
              </a:rPr>
              <a:t>&gt;</a:t>
            </a:r>
            <a:r>
              <a:rPr lang="pt-BR" sz="2800" b="0" dirty="0" err="1">
                <a:solidFill>
                  <a:srgbClr val="000000"/>
                </a:solidFill>
              </a:rPr>
              <a:t>Pe</a:t>
            </a:r>
            <a:endParaRPr lang="pt-BR" sz="2800" b="0" dirty="0">
              <a:solidFill>
                <a:srgbClr val="000000"/>
              </a:solidFill>
            </a:endParaRPr>
          </a:p>
          <a:p>
            <a:pPr lvl="1"/>
            <a:r>
              <a:rPr lang="pt-BR" sz="2400" b="0" dirty="0">
                <a:solidFill>
                  <a:srgbClr val="000000"/>
                </a:solidFill>
              </a:rPr>
              <a:t> Caso a diferença seja um número positivo (isto é o preço de exercício é menor que o preço do futuro correspondente), então existe valor intrínseco. </a:t>
            </a:r>
          </a:p>
          <a:p>
            <a:pPr lvl="1"/>
            <a:r>
              <a:rPr lang="pt-BR" sz="2400" b="0" dirty="0">
                <a:solidFill>
                  <a:srgbClr val="000000"/>
                </a:solidFill>
              </a:rPr>
              <a:t>Caso a diferença seja um número negativo (o preço de exercício da opção de compra é maior que o preço do futuro correspondente), então a opção de compra presentemente não tem valor intrínseco </a:t>
            </a:r>
          </a:p>
          <a:p>
            <a:pPr lvl="1"/>
            <a:r>
              <a:rPr lang="pt-BR" sz="2400" b="0" dirty="0">
                <a:solidFill>
                  <a:srgbClr val="000000"/>
                </a:solidFill>
              </a:rPr>
              <a:t>O valor intrínseco só poderá ser um número positivo, isto é, uma opção não poderá ter valor intrínseco negativo </a:t>
            </a:r>
          </a:p>
          <a:p>
            <a:pPr lvl="2"/>
            <a:r>
              <a:rPr lang="pt-BR" sz="2000" dirty="0">
                <a:solidFill>
                  <a:srgbClr val="000000"/>
                </a:solidFill>
              </a:rPr>
              <a:t>Se </a:t>
            </a:r>
            <a:r>
              <a:rPr lang="pt-BR" sz="2000" dirty="0" err="1">
                <a:solidFill>
                  <a:srgbClr val="000000"/>
                </a:solidFill>
              </a:rPr>
              <a:t>Pf</a:t>
            </a:r>
            <a:r>
              <a:rPr lang="pt-BR" sz="2000" dirty="0">
                <a:solidFill>
                  <a:srgbClr val="000000"/>
                </a:solidFill>
              </a:rPr>
              <a:t>&lt;</a:t>
            </a:r>
            <a:r>
              <a:rPr lang="pt-BR" sz="2000" dirty="0" err="1">
                <a:solidFill>
                  <a:srgbClr val="000000"/>
                </a:solidFill>
              </a:rPr>
              <a:t>Pe</a:t>
            </a:r>
            <a:r>
              <a:rPr lang="pt-BR" sz="2000" dirty="0">
                <a:solidFill>
                  <a:srgbClr val="000000"/>
                </a:solidFill>
              </a:rPr>
              <a:t>, VI=0</a:t>
            </a:r>
          </a:p>
        </p:txBody>
      </p:sp>
    </p:spTree>
    <p:extLst>
      <p:ext uri="{BB962C8B-B14F-4D97-AF65-F5344CB8AC3E}">
        <p14:creationId xmlns:p14="http://schemas.microsoft.com/office/powerpoint/2010/main" val="2335520193"/>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20638"/>
            <a:ext cx="7848600" cy="672058"/>
          </a:xfrm>
        </p:spPr>
        <p:txBody>
          <a:bodyPr lIns="92160" tIns="46080" rIns="92160" bIns="46080"/>
          <a:lstStyle/>
          <a:p>
            <a:pPr defTabSz="449263">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err="1">
                <a:solidFill>
                  <a:schemeClr val="tx1"/>
                </a:solidFill>
              </a:rPr>
              <a:t>Compradores</a:t>
            </a:r>
            <a:r>
              <a:rPr lang="en-GB" sz="4000" dirty="0">
                <a:solidFill>
                  <a:schemeClr val="tx1"/>
                </a:solidFill>
              </a:rPr>
              <a:t> e </a:t>
            </a:r>
            <a:r>
              <a:rPr lang="en-GB" sz="4000" dirty="0" err="1">
                <a:solidFill>
                  <a:schemeClr val="tx1"/>
                </a:solidFill>
              </a:rPr>
              <a:t>vendedores</a:t>
            </a:r>
            <a:endParaRPr lang="en-GB" sz="4000" dirty="0">
              <a:solidFill>
                <a:schemeClr val="tx1"/>
              </a:solidFill>
            </a:endParaRPr>
          </a:p>
        </p:txBody>
      </p:sp>
      <p:sp>
        <p:nvSpPr>
          <p:cNvPr id="8195" name="Rectangle 3"/>
          <p:cNvSpPr>
            <a:spLocks noGrp="1" noChangeArrowheads="1"/>
          </p:cNvSpPr>
          <p:nvPr>
            <p:ph type="body" idx="1"/>
          </p:nvPr>
        </p:nvSpPr>
        <p:spPr>
          <a:xfrm>
            <a:off x="107504" y="692696"/>
            <a:ext cx="8331646" cy="5976664"/>
          </a:xfrm>
        </p:spPr>
        <p:txBody>
          <a:bodyPr lIns="90000" tIns="46800" rIns="90000" bIns="46800"/>
          <a:lstStyle/>
          <a:p>
            <a:pPr marL="339725" indent="-339725" defTabSz="449263">
              <a:lnSpc>
                <a:spcPct val="95000"/>
              </a:lnSpc>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0" dirty="0">
                <a:solidFill>
                  <a:schemeClr val="tx1">
                    <a:lumMod val="50000"/>
                  </a:schemeClr>
                </a:solidFill>
              </a:rPr>
              <a:t>Titular: é o comprador da </a:t>
            </a:r>
            <a:r>
              <a:rPr lang="en-GB" b="0" dirty="0" err="1">
                <a:solidFill>
                  <a:schemeClr val="tx1">
                    <a:lumMod val="50000"/>
                  </a:schemeClr>
                </a:solidFill>
              </a:rPr>
              <a:t>opção</a:t>
            </a:r>
            <a:r>
              <a:rPr lang="en-GB" b="0" dirty="0">
                <a:solidFill>
                  <a:schemeClr val="tx1">
                    <a:lumMod val="50000"/>
                  </a:schemeClr>
                </a:solidFill>
              </a:rPr>
              <a:t>, tem o </a:t>
            </a:r>
            <a:r>
              <a:rPr lang="en-GB" b="0" dirty="0" err="1">
                <a:solidFill>
                  <a:schemeClr val="tx1">
                    <a:lumMod val="50000"/>
                  </a:schemeClr>
                </a:solidFill>
              </a:rPr>
              <a:t>direito</a:t>
            </a:r>
            <a:r>
              <a:rPr lang="en-GB" b="0" dirty="0">
                <a:solidFill>
                  <a:schemeClr val="tx1">
                    <a:lumMod val="50000"/>
                  </a:schemeClr>
                </a:solidFill>
              </a:rPr>
              <a:t> do </a:t>
            </a:r>
            <a:r>
              <a:rPr lang="en-GB" b="0" dirty="0" err="1">
                <a:solidFill>
                  <a:schemeClr val="tx1">
                    <a:lumMod val="50000"/>
                  </a:schemeClr>
                </a:solidFill>
              </a:rPr>
              <a:t>exercício</a:t>
            </a:r>
            <a:r>
              <a:rPr lang="en-GB" b="0" dirty="0">
                <a:solidFill>
                  <a:schemeClr val="tx1">
                    <a:lumMod val="50000"/>
                  </a:schemeClr>
                </a:solidFill>
              </a:rPr>
              <a:t> se </a:t>
            </a:r>
            <a:r>
              <a:rPr lang="en-GB" b="0" dirty="0" err="1">
                <a:solidFill>
                  <a:schemeClr val="tx1">
                    <a:lumMod val="50000"/>
                  </a:schemeClr>
                </a:solidFill>
              </a:rPr>
              <a:t>lhe</a:t>
            </a:r>
            <a:r>
              <a:rPr lang="en-GB" b="0" dirty="0">
                <a:solidFill>
                  <a:schemeClr val="tx1">
                    <a:lumMod val="50000"/>
                  </a:schemeClr>
                </a:solidFill>
              </a:rPr>
              <a:t> </a:t>
            </a:r>
            <a:r>
              <a:rPr lang="en-GB" b="0" dirty="0" err="1">
                <a:solidFill>
                  <a:schemeClr val="tx1">
                    <a:lumMod val="50000"/>
                  </a:schemeClr>
                </a:solidFill>
              </a:rPr>
              <a:t>interessar</a:t>
            </a:r>
            <a:endParaRPr lang="en-GB" b="0" dirty="0">
              <a:solidFill>
                <a:schemeClr val="tx1">
                  <a:lumMod val="50000"/>
                </a:schemeClr>
              </a:solidFill>
            </a:endParaRPr>
          </a:p>
          <a:p>
            <a:pPr marL="339725" indent="-339725" defTabSz="449263">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0" dirty="0" err="1">
                <a:solidFill>
                  <a:schemeClr val="tx1">
                    <a:lumMod val="50000"/>
                  </a:schemeClr>
                </a:solidFill>
              </a:rPr>
              <a:t>Lançador</a:t>
            </a:r>
            <a:r>
              <a:rPr lang="en-GB" b="0" dirty="0">
                <a:solidFill>
                  <a:schemeClr val="tx1">
                    <a:lumMod val="50000"/>
                  </a:schemeClr>
                </a:solidFill>
              </a:rPr>
              <a:t>: é o </a:t>
            </a:r>
            <a:r>
              <a:rPr lang="en-GB" b="0" dirty="0" err="1">
                <a:solidFill>
                  <a:schemeClr val="tx1">
                    <a:lumMod val="50000"/>
                  </a:schemeClr>
                </a:solidFill>
              </a:rPr>
              <a:t>vendedor</a:t>
            </a:r>
            <a:r>
              <a:rPr lang="en-GB" b="0" dirty="0">
                <a:solidFill>
                  <a:schemeClr val="tx1">
                    <a:lumMod val="50000"/>
                  </a:schemeClr>
                </a:solidFill>
              </a:rPr>
              <a:t> da </a:t>
            </a:r>
            <a:r>
              <a:rPr lang="en-GB" b="0" dirty="0" err="1">
                <a:solidFill>
                  <a:schemeClr val="tx1">
                    <a:lumMod val="50000"/>
                  </a:schemeClr>
                </a:solidFill>
              </a:rPr>
              <a:t>opção</a:t>
            </a:r>
            <a:r>
              <a:rPr lang="en-GB" b="0" dirty="0">
                <a:solidFill>
                  <a:schemeClr val="tx1">
                    <a:lumMod val="50000"/>
                  </a:schemeClr>
                </a:solidFill>
              </a:rPr>
              <a:t>, tem a </a:t>
            </a:r>
            <a:r>
              <a:rPr lang="en-GB" b="0" dirty="0" err="1">
                <a:solidFill>
                  <a:schemeClr val="tx1">
                    <a:lumMod val="50000"/>
                  </a:schemeClr>
                </a:solidFill>
              </a:rPr>
              <a:t>obrigação</a:t>
            </a:r>
            <a:r>
              <a:rPr lang="en-GB" b="0" dirty="0">
                <a:solidFill>
                  <a:schemeClr val="tx1">
                    <a:lumMod val="50000"/>
                  </a:schemeClr>
                </a:solidFill>
              </a:rPr>
              <a:t> de </a:t>
            </a:r>
            <a:r>
              <a:rPr lang="en-GB" b="0" dirty="0" err="1">
                <a:solidFill>
                  <a:schemeClr val="tx1">
                    <a:lumMod val="50000"/>
                  </a:schemeClr>
                </a:solidFill>
              </a:rPr>
              <a:t>cumprir</a:t>
            </a:r>
            <a:r>
              <a:rPr lang="en-GB" b="0" dirty="0">
                <a:solidFill>
                  <a:schemeClr val="tx1">
                    <a:lumMod val="50000"/>
                  </a:schemeClr>
                </a:solidFill>
              </a:rPr>
              <a:t> o </a:t>
            </a:r>
            <a:r>
              <a:rPr lang="en-GB" b="0" dirty="0" err="1">
                <a:solidFill>
                  <a:schemeClr val="tx1">
                    <a:lumMod val="50000"/>
                  </a:schemeClr>
                </a:solidFill>
              </a:rPr>
              <a:t>contrato</a:t>
            </a:r>
            <a:r>
              <a:rPr lang="en-GB" b="0" dirty="0">
                <a:solidFill>
                  <a:schemeClr val="tx1">
                    <a:lumMod val="50000"/>
                  </a:schemeClr>
                </a:solidFill>
              </a:rPr>
              <a:t> </a:t>
            </a:r>
            <a:r>
              <a:rPr lang="en-GB" b="0" dirty="0" err="1">
                <a:solidFill>
                  <a:schemeClr val="tx1">
                    <a:lumMod val="50000"/>
                  </a:schemeClr>
                </a:solidFill>
              </a:rPr>
              <a:t>caso</a:t>
            </a:r>
            <a:r>
              <a:rPr lang="en-GB" b="0" dirty="0">
                <a:solidFill>
                  <a:schemeClr val="tx1">
                    <a:lumMod val="50000"/>
                  </a:schemeClr>
                </a:solidFill>
              </a:rPr>
              <a:t> </a:t>
            </a:r>
            <a:r>
              <a:rPr lang="en-GB" b="0" dirty="0" err="1">
                <a:solidFill>
                  <a:schemeClr val="tx1">
                    <a:lumMod val="50000"/>
                  </a:schemeClr>
                </a:solidFill>
              </a:rPr>
              <a:t>seja</a:t>
            </a:r>
            <a:r>
              <a:rPr lang="en-GB" b="0" dirty="0">
                <a:solidFill>
                  <a:schemeClr val="tx1">
                    <a:lumMod val="50000"/>
                  </a:schemeClr>
                </a:solidFill>
              </a:rPr>
              <a:t> </a:t>
            </a:r>
            <a:r>
              <a:rPr lang="en-GB" b="0" dirty="0" err="1">
                <a:solidFill>
                  <a:schemeClr val="tx1">
                    <a:lumMod val="50000"/>
                  </a:schemeClr>
                </a:solidFill>
              </a:rPr>
              <a:t>exercido</a:t>
            </a:r>
            <a:endParaRPr lang="en-GB" b="0" dirty="0">
              <a:solidFill>
                <a:schemeClr val="tx1">
                  <a:lumMod val="50000"/>
                </a:schemeClr>
              </a:solidFill>
            </a:endParaRPr>
          </a:p>
          <a:p>
            <a:pPr marL="339725" indent="-339725" defTabSz="449263">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tx1">
                    <a:lumMod val="50000"/>
                  </a:schemeClr>
                </a:solidFill>
              </a:rPr>
              <a:t>Underlying Contract </a:t>
            </a:r>
            <a:r>
              <a:rPr lang="en-GB" dirty="0" err="1">
                <a:solidFill>
                  <a:schemeClr val="tx1">
                    <a:lumMod val="50000"/>
                  </a:schemeClr>
                </a:solidFill>
              </a:rPr>
              <a:t>ou</a:t>
            </a:r>
            <a:r>
              <a:rPr lang="en-GB" dirty="0">
                <a:solidFill>
                  <a:schemeClr val="tx1">
                    <a:lumMod val="50000"/>
                  </a:schemeClr>
                </a:solidFill>
              </a:rPr>
              <a:t> </a:t>
            </a:r>
            <a:r>
              <a:rPr lang="en-GB" dirty="0" err="1">
                <a:solidFill>
                  <a:schemeClr val="tx1">
                    <a:lumMod val="50000"/>
                  </a:schemeClr>
                </a:solidFill>
              </a:rPr>
              <a:t>Contrato</a:t>
            </a:r>
            <a:r>
              <a:rPr lang="en-GB" dirty="0">
                <a:solidFill>
                  <a:schemeClr val="tx1">
                    <a:lumMod val="50000"/>
                  </a:schemeClr>
                </a:solidFill>
              </a:rPr>
              <a:t> </a:t>
            </a:r>
            <a:r>
              <a:rPr lang="en-GB" dirty="0" err="1">
                <a:solidFill>
                  <a:schemeClr val="tx1">
                    <a:lumMod val="50000"/>
                  </a:schemeClr>
                </a:solidFill>
              </a:rPr>
              <a:t>Subjacente</a:t>
            </a:r>
            <a:r>
              <a:rPr lang="en-GB" dirty="0">
                <a:solidFill>
                  <a:schemeClr val="tx1">
                    <a:lumMod val="50000"/>
                  </a:schemeClr>
                </a:solidFill>
              </a:rPr>
              <a:t>: </a:t>
            </a:r>
            <a:r>
              <a:rPr lang="en-GB" dirty="0" err="1">
                <a:solidFill>
                  <a:schemeClr val="tx1">
                    <a:lumMod val="50000"/>
                  </a:schemeClr>
                </a:solidFill>
              </a:rPr>
              <a:t>contrato</a:t>
            </a:r>
            <a:r>
              <a:rPr lang="en-GB" dirty="0">
                <a:solidFill>
                  <a:schemeClr val="tx1">
                    <a:lumMod val="50000"/>
                  </a:schemeClr>
                </a:solidFill>
              </a:rPr>
              <a:t> future do </a:t>
            </a:r>
            <a:r>
              <a:rPr lang="en-GB" dirty="0" err="1">
                <a:solidFill>
                  <a:schemeClr val="tx1">
                    <a:lumMod val="50000"/>
                  </a:schemeClr>
                </a:solidFill>
              </a:rPr>
              <a:t>mês</a:t>
            </a:r>
            <a:r>
              <a:rPr lang="en-GB" dirty="0">
                <a:solidFill>
                  <a:schemeClr val="tx1">
                    <a:lumMod val="50000"/>
                  </a:schemeClr>
                </a:solidFill>
              </a:rPr>
              <a:t> de </a:t>
            </a:r>
            <a:r>
              <a:rPr lang="en-GB" dirty="0" err="1">
                <a:solidFill>
                  <a:schemeClr val="tx1">
                    <a:lumMod val="50000"/>
                  </a:schemeClr>
                </a:solidFill>
              </a:rPr>
              <a:t>referência</a:t>
            </a:r>
            <a:endParaRPr lang="en-GB" dirty="0">
              <a:solidFill>
                <a:schemeClr val="tx1">
                  <a:lumMod val="50000"/>
                </a:schemeClr>
              </a:solidFill>
            </a:endParaRPr>
          </a:p>
          <a:p>
            <a:pPr marL="339725" indent="-339725" defTabSz="449263">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0" dirty="0" err="1">
                <a:solidFill>
                  <a:schemeClr val="tx1">
                    <a:lumMod val="50000"/>
                  </a:schemeClr>
                </a:solidFill>
              </a:rPr>
              <a:t>Vencimento</a:t>
            </a:r>
            <a:r>
              <a:rPr lang="en-GB" b="0" dirty="0">
                <a:solidFill>
                  <a:schemeClr val="tx1">
                    <a:lumMod val="50000"/>
                  </a:schemeClr>
                </a:solidFill>
              </a:rPr>
              <a:t>: </a:t>
            </a:r>
            <a:r>
              <a:rPr lang="en-GB" b="0" dirty="0" err="1">
                <a:solidFill>
                  <a:schemeClr val="tx1">
                    <a:lumMod val="50000"/>
                  </a:schemeClr>
                </a:solidFill>
              </a:rPr>
              <a:t>expiração</a:t>
            </a:r>
            <a:r>
              <a:rPr lang="en-GB" b="0" dirty="0">
                <a:solidFill>
                  <a:schemeClr val="tx1">
                    <a:lumMod val="50000"/>
                  </a:schemeClr>
                </a:solidFill>
              </a:rPr>
              <a:t> da </a:t>
            </a:r>
            <a:r>
              <a:rPr lang="en-GB" b="0" dirty="0" err="1">
                <a:solidFill>
                  <a:schemeClr val="tx1">
                    <a:lumMod val="50000"/>
                  </a:schemeClr>
                </a:solidFill>
              </a:rPr>
              <a:t>opção</a:t>
            </a:r>
            <a:endParaRPr lang="en-GB" b="0" dirty="0">
              <a:solidFill>
                <a:schemeClr val="tx1">
                  <a:lumMod val="50000"/>
                </a:schemeClr>
              </a:solidFill>
            </a:endParaRPr>
          </a:p>
          <a:p>
            <a:pPr marL="339725" indent="-339725" defTabSz="449263">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err="1">
                <a:solidFill>
                  <a:schemeClr val="tx1">
                    <a:lumMod val="50000"/>
                  </a:schemeClr>
                </a:solidFill>
              </a:rPr>
              <a:t>Premio</a:t>
            </a:r>
            <a:r>
              <a:rPr lang="en-GB" dirty="0">
                <a:solidFill>
                  <a:schemeClr val="tx1">
                    <a:lumMod val="50000"/>
                  </a:schemeClr>
                </a:solidFill>
              </a:rPr>
              <a:t>: </a:t>
            </a:r>
            <a:r>
              <a:rPr lang="en-GB" dirty="0" err="1">
                <a:solidFill>
                  <a:schemeClr val="tx1">
                    <a:lumMod val="50000"/>
                  </a:schemeClr>
                </a:solidFill>
              </a:rPr>
              <a:t>preço</a:t>
            </a:r>
            <a:r>
              <a:rPr lang="en-GB" dirty="0">
                <a:solidFill>
                  <a:schemeClr val="tx1">
                    <a:lumMod val="50000"/>
                  </a:schemeClr>
                </a:solidFill>
              </a:rPr>
              <a:t>, </a:t>
            </a:r>
            <a:r>
              <a:rPr lang="en-GB" dirty="0" err="1">
                <a:solidFill>
                  <a:schemeClr val="tx1">
                    <a:lumMod val="50000"/>
                  </a:schemeClr>
                </a:solidFill>
              </a:rPr>
              <a:t>custo</a:t>
            </a:r>
            <a:endParaRPr lang="en-GB" b="0" dirty="0">
              <a:solidFill>
                <a:schemeClr val="tx1">
                  <a:lumMod val="50000"/>
                </a:schemeClr>
              </a:solidFill>
            </a:endParaRPr>
          </a:p>
        </p:txBody>
      </p:sp>
    </p:spTree>
    <p:extLst>
      <p:ext uri="{BB962C8B-B14F-4D97-AF65-F5344CB8AC3E}">
        <p14:creationId xmlns:p14="http://schemas.microsoft.com/office/powerpoint/2010/main" val="1515750193"/>
      </p:ext>
    </p:extLst>
  </p:cSld>
  <p:clrMapOvr>
    <a:masterClrMapping/>
  </p:clrMapOvr>
  <p:transition spd="med">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712968" cy="1522180"/>
          </a:xfrm>
        </p:spPr>
        <p:txBody>
          <a:bodyPr/>
          <a:lstStyle/>
          <a:p>
            <a:r>
              <a:rPr lang="pt-BR" dirty="0"/>
              <a:t>Classificação das Opções - </a:t>
            </a:r>
            <a:r>
              <a:rPr lang="pt-BR" dirty="0" err="1"/>
              <a:t>Call</a:t>
            </a:r>
            <a:endParaRPr lang="pt-BR" dirty="0"/>
          </a:p>
        </p:txBody>
      </p:sp>
      <p:sp>
        <p:nvSpPr>
          <p:cNvPr id="3" name="Espaço Reservado para Conteúdo 2"/>
          <p:cNvSpPr>
            <a:spLocks noGrp="1"/>
          </p:cNvSpPr>
          <p:nvPr>
            <p:ph idx="1"/>
          </p:nvPr>
        </p:nvSpPr>
        <p:spPr>
          <a:xfrm>
            <a:off x="539552" y="2348880"/>
            <a:ext cx="8424936" cy="2880320"/>
          </a:xfrm>
        </p:spPr>
        <p:txBody>
          <a:bodyPr>
            <a:normAutofit lnSpcReduction="10000"/>
          </a:bodyPr>
          <a:lstStyle/>
          <a:p>
            <a:r>
              <a:rPr lang="pt-BR" dirty="0"/>
              <a:t>Dentro do dinheiro (in </a:t>
            </a:r>
            <a:r>
              <a:rPr lang="pt-BR" dirty="0" err="1"/>
              <a:t>the</a:t>
            </a:r>
            <a:r>
              <a:rPr lang="pt-BR" dirty="0"/>
              <a:t> Money) </a:t>
            </a:r>
            <a:r>
              <a:rPr lang="pt-BR" dirty="0" err="1"/>
              <a:t>Pf</a:t>
            </a:r>
            <a:r>
              <a:rPr lang="pt-BR" dirty="0"/>
              <a:t> &gt;  </a:t>
            </a:r>
            <a:r>
              <a:rPr lang="pt-BR" dirty="0" err="1"/>
              <a:t>Pe</a:t>
            </a:r>
            <a:endParaRPr lang="pt-BR" dirty="0"/>
          </a:p>
          <a:p>
            <a:r>
              <a:rPr lang="pt-BR" dirty="0"/>
              <a:t>	</a:t>
            </a:r>
            <a:r>
              <a:rPr lang="pt-BR" dirty="0" err="1"/>
              <a:t>Ex</a:t>
            </a:r>
            <a:r>
              <a:rPr lang="pt-BR" dirty="0"/>
              <a:t>: </a:t>
            </a:r>
            <a:r>
              <a:rPr lang="pt-BR" dirty="0" err="1"/>
              <a:t>Fut</a:t>
            </a:r>
            <a:r>
              <a:rPr lang="pt-BR" dirty="0"/>
              <a:t> 896 &gt; </a:t>
            </a:r>
            <a:r>
              <a:rPr lang="pt-BR" dirty="0" err="1"/>
              <a:t>Pe</a:t>
            </a:r>
            <a:r>
              <a:rPr lang="pt-BR" dirty="0"/>
              <a:t> 850</a:t>
            </a:r>
          </a:p>
          <a:p>
            <a:r>
              <a:rPr lang="pt-BR" dirty="0"/>
              <a:t>No dinheiro (</a:t>
            </a:r>
            <a:r>
              <a:rPr lang="pt-BR" dirty="0" err="1"/>
              <a:t>at</a:t>
            </a:r>
            <a:r>
              <a:rPr lang="pt-BR" dirty="0"/>
              <a:t> </a:t>
            </a:r>
            <a:r>
              <a:rPr lang="pt-BR" dirty="0" err="1"/>
              <a:t>the</a:t>
            </a:r>
            <a:r>
              <a:rPr lang="pt-BR" dirty="0"/>
              <a:t> Money) </a:t>
            </a:r>
            <a:r>
              <a:rPr lang="pt-BR" dirty="0" err="1"/>
              <a:t>Pe</a:t>
            </a:r>
            <a:r>
              <a:rPr lang="pt-BR" dirty="0"/>
              <a:t>=</a:t>
            </a:r>
            <a:r>
              <a:rPr lang="pt-BR" dirty="0" err="1"/>
              <a:t>Pf</a:t>
            </a:r>
            <a:endParaRPr lang="pt-BR" dirty="0"/>
          </a:p>
          <a:p>
            <a:r>
              <a:rPr lang="pt-BR" dirty="0"/>
              <a:t>Fora do dinheiro (out </a:t>
            </a:r>
            <a:r>
              <a:rPr lang="pt-BR" dirty="0" err="1"/>
              <a:t>of</a:t>
            </a:r>
            <a:r>
              <a:rPr lang="pt-BR" dirty="0"/>
              <a:t> </a:t>
            </a:r>
            <a:r>
              <a:rPr lang="pt-BR" dirty="0" err="1"/>
              <a:t>the</a:t>
            </a:r>
            <a:r>
              <a:rPr lang="pt-BR" dirty="0"/>
              <a:t> Money) </a:t>
            </a:r>
            <a:r>
              <a:rPr lang="pt-BR" dirty="0" err="1"/>
              <a:t>Pe</a:t>
            </a:r>
            <a:r>
              <a:rPr lang="pt-BR" dirty="0"/>
              <a:t> &gt; </a:t>
            </a:r>
            <a:r>
              <a:rPr lang="pt-BR" dirty="0" err="1"/>
              <a:t>Pf</a:t>
            </a:r>
            <a:endParaRPr lang="pt-BR" dirty="0"/>
          </a:p>
          <a:p>
            <a:r>
              <a:rPr lang="pt-BR" dirty="0"/>
              <a:t>	</a:t>
            </a:r>
            <a:r>
              <a:rPr lang="pt-BR" dirty="0" err="1"/>
              <a:t>Ex</a:t>
            </a:r>
            <a:r>
              <a:rPr lang="pt-BR" dirty="0"/>
              <a:t>: </a:t>
            </a:r>
            <a:r>
              <a:rPr lang="pt-BR" dirty="0" err="1"/>
              <a:t>Fut</a:t>
            </a:r>
            <a:r>
              <a:rPr lang="pt-BR" dirty="0"/>
              <a:t> 896 &lt; 900</a:t>
            </a:r>
          </a:p>
        </p:txBody>
      </p:sp>
    </p:spTree>
    <p:extLst>
      <p:ext uri="{BB962C8B-B14F-4D97-AF65-F5344CB8AC3E}">
        <p14:creationId xmlns:p14="http://schemas.microsoft.com/office/powerpoint/2010/main" val="1526765162"/>
      </p:ext>
    </p:extLst>
  </p:cSld>
  <p:clrMapOvr>
    <a:masterClrMapping/>
  </p:clrMapOvr>
  <p:transition spd="med">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712968" cy="1522180"/>
          </a:xfrm>
        </p:spPr>
        <p:txBody>
          <a:bodyPr/>
          <a:lstStyle/>
          <a:p>
            <a:r>
              <a:rPr lang="pt-BR" dirty="0"/>
              <a:t>Classificação das Opções - </a:t>
            </a:r>
            <a:r>
              <a:rPr lang="pt-BR" dirty="0" err="1"/>
              <a:t>Put</a:t>
            </a:r>
            <a:endParaRPr lang="pt-BR" dirty="0"/>
          </a:p>
        </p:txBody>
      </p:sp>
      <p:sp>
        <p:nvSpPr>
          <p:cNvPr id="3" name="Espaço Reservado para Conteúdo 2"/>
          <p:cNvSpPr>
            <a:spLocks noGrp="1"/>
          </p:cNvSpPr>
          <p:nvPr>
            <p:ph idx="1"/>
          </p:nvPr>
        </p:nvSpPr>
        <p:spPr>
          <a:xfrm>
            <a:off x="539552" y="2348880"/>
            <a:ext cx="8424936" cy="2880320"/>
          </a:xfrm>
        </p:spPr>
        <p:txBody>
          <a:bodyPr>
            <a:normAutofit lnSpcReduction="10000"/>
          </a:bodyPr>
          <a:lstStyle/>
          <a:p>
            <a:r>
              <a:rPr lang="pt-BR" dirty="0"/>
              <a:t>Dentro do dinheiro (in </a:t>
            </a:r>
            <a:r>
              <a:rPr lang="pt-BR" dirty="0" err="1"/>
              <a:t>the</a:t>
            </a:r>
            <a:r>
              <a:rPr lang="pt-BR" dirty="0"/>
              <a:t> Money) Pe &gt; </a:t>
            </a:r>
            <a:r>
              <a:rPr lang="pt-BR" dirty="0" err="1"/>
              <a:t>Pf</a:t>
            </a:r>
            <a:endParaRPr lang="pt-BR" dirty="0"/>
          </a:p>
          <a:p>
            <a:r>
              <a:rPr lang="pt-BR" dirty="0"/>
              <a:t>	Ex: </a:t>
            </a:r>
            <a:r>
              <a:rPr lang="pt-BR" dirty="0" err="1"/>
              <a:t>Fut</a:t>
            </a:r>
            <a:r>
              <a:rPr lang="pt-BR" dirty="0"/>
              <a:t> 896 &lt; Pe 900</a:t>
            </a:r>
          </a:p>
          <a:p>
            <a:r>
              <a:rPr lang="pt-BR" dirty="0"/>
              <a:t>No dinheiro (</a:t>
            </a:r>
            <a:r>
              <a:rPr lang="pt-BR" dirty="0" err="1"/>
              <a:t>at</a:t>
            </a:r>
            <a:r>
              <a:rPr lang="pt-BR" dirty="0"/>
              <a:t> </a:t>
            </a:r>
            <a:r>
              <a:rPr lang="pt-BR" dirty="0" err="1"/>
              <a:t>the</a:t>
            </a:r>
            <a:r>
              <a:rPr lang="pt-BR" dirty="0"/>
              <a:t> Money) </a:t>
            </a:r>
            <a:r>
              <a:rPr lang="pt-BR" dirty="0" err="1"/>
              <a:t>Pe</a:t>
            </a:r>
            <a:r>
              <a:rPr lang="pt-BR" dirty="0"/>
              <a:t>=</a:t>
            </a:r>
            <a:r>
              <a:rPr lang="pt-BR" dirty="0" err="1"/>
              <a:t>Pf</a:t>
            </a:r>
            <a:endParaRPr lang="pt-BR" dirty="0"/>
          </a:p>
          <a:p>
            <a:r>
              <a:rPr lang="pt-BR" dirty="0"/>
              <a:t>Fora do dinheiro (out </a:t>
            </a:r>
            <a:r>
              <a:rPr lang="pt-BR" dirty="0" err="1"/>
              <a:t>of</a:t>
            </a:r>
            <a:r>
              <a:rPr lang="pt-BR" dirty="0"/>
              <a:t> </a:t>
            </a:r>
            <a:r>
              <a:rPr lang="pt-BR" dirty="0" err="1"/>
              <a:t>the</a:t>
            </a:r>
            <a:r>
              <a:rPr lang="pt-BR" dirty="0"/>
              <a:t> Money) Pe &lt; </a:t>
            </a:r>
            <a:r>
              <a:rPr lang="pt-BR" dirty="0" err="1"/>
              <a:t>Pf</a:t>
            </a:r>
            <a:endParaRPr lang="pt-BR" dirty="0"/>
          </a:p>
          <a:p>
            <a:r>
              <a:rPr lang="pt-BR" dirty="0"/>
              <a:t>	</a:t>
            </a:r>
            <a:r>
              <a:rPr lang="pt-BR" dirty="0" err="1"/>
              <a:t>Ex</a:t>
            </a:r>
            <a:r>
              <a:rPr lang="pt-BR" dirty="0"/>
              <a:t>: </a:t>
            </a:r>
            <a:r>
              <a:rPr lang="pt-BR" dirty="0" err="1"/>
              <a:t>Fut</a:t>
            </a:r>
            <a:r>
              <a:rPr lang="pt-BR" dirty="0"/>
              <a:t> 896 &lt; 850</a:t>
            </a:r>
          </a:p>
        </p:txBody>
      </p:sp>
    </p:spTree>
    <p:extLst>
      <p:ext uri="{BB962C8B-B14F-4D97-AF65-F5344CB8AC3E}">
        <p14:creationId xmlns:p14="http://schemas.microsoft.com/office/powerpoint/2010/main" val="1343134669"/>
      </p:ext>
    </p:extLst>
  </p:cSld>
  <p:clrMapOvr>
    <a:masterClrMapping/>
  </p:clrMapOvr>
  <p:transition spd="med">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4624"/>
            <a:ext cx="8640960" cy="634082"/>
          </a:xfrm>
        </p:spPr>
        <p:txBody>
          <a:bodyPr>
            <a:normAutofit fontScale="90000"/>
          </a:bodyPr>
          <a:lstStyle/>
          <a:p>
            <a:r>
              <a:rPr lang="pt-BR" dirty="0"/>
              <a:t>Vencimento das Opções</a:t>
            </a:r>
          </a:p>
        </p:txBody>
      </p:sp>
      <p:sp>
        <p:nvSpPr>
          <p:cNvPr id="3" name="Espaço Reservado para Conteúdo 2"/>
          <p:cNvSpPr>
            <a:spLocks noGrp="1"/>
          </p:cNvSpPr>
          <p:nvPr>
            <p:ph idx="1"/>
          </p:nvPr>
        </p:nvSpPr>
        <p:spPr>
          <a:xfrm>
            <a:off x="323528" y="1988840"/>
            <a:ext cx="8640960" cy="2880320"/>
          </a:xfrm>
        </p:spPr>
        <p:txBody>
          <a:bodyPr>
            <a:normAutofit fontScale="92500" lnSpcReduction="10000"/>
          </a:bodyPr>
          <a:lstStyle/>
          <a:p>
            <a:r>
              <a:rPr lang="pt-BR" dirty="0"/>
              <a:t>Vencimento das opções, em geral um mês antes do vencimento do contrato futuro correspondente </a:t>
            </a:r>
          </a:p>
          <a:p>
            <a:r>
              <a:rPr lang="pt-BR" dirty="0"/>
              <a:t>Opções VT=0 e </a:t>
            </a:r>
            <a:r>
              <a:rPr lang="pt-BR" dirty="0" err="1"/>
              <a:t>Pr</a:t>
            </a:r>
            <a:r>
              <a:rPr lang="pt-BR" dirty="0"/>
              <a:t>=VI no dia do vencimento</a:t>
            </a:r>
          </a:p>
          <a:p>
            <a:r>
              <a:rPr lang="pt-BR" dirty="0"/>
              <a:t>Opções tem </a:t>
            </a:r>
            <a:r>
              <a:rPr lang="pt-BR" dirty="0" err="1"/>
              <a:t>Pr</a:t>
            </a:r>
            <a:r>
              <a:rPr lang="pt-BR" dirty="0"/>
              <a:t>=0 após o vencimento </a:t>
            </a:r>
          </a:p>
          <a:p>
            <a:r>
              <a:rPr lang="pt-BR" dirty="0"/>
              <a:t>Opções que tem VI &gt;0 no dia do vencimento serão automaticamente exercidas</a:t>
            </a:r>
          </a:p>
        </p:txBody>
      </p:sp>
    </p:spTree>
    <p:extLst>
      <p:ext uri="{BB962C8B-B14F-4D97-AF65-F5344CB8AC3E}">
        <p14:creationId xmlns:p14="http://schemas.microsoft.com/office/powerpoint/2010/main" val="1528359834"/>
      </p:ext>
    </p:extLst>
  </p:cSld>
  <p:clrMapOvr>
    <a:masterClrMapping/>
  </p:clrMapOvr>
  <p:transition spd="med">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4624"/>
            <a:ext cx="8496944" cy="562074"/>
          </a:xfrm>
        </p:spPr>
        <p:txBody>
          <a:bodyPr>
            <a:normAutofit fontScale="90000"/>
          </a:bodyPr>
          <a:lstStyle/>
          <a:p>
            <a:r>
              <a:rPr lang="pt-BR" dirty="0"/>
              <a:t>Exercício das Opções</a:t>
            </a:r>
          </a:p>
        </p:txBody>
      </p:sp>
      <p:sp>
        <p:nvSpPr>
          <p:cNvPr id="3" name="Espaço Reservado para Conteúdo 2"/>
          <p:cNvSpPr>
            <a:spLocks noGrp="1"/>
          </p:cNvSpPr>
          <p:nvPr>
            <p:ph idx="1"/>
          </p:nvPr>
        </p:nvSpPr>
        <p:spPr>
          <a:xfrm>
            <a:off x="251520" y="1124744"/>
            <a:ext cx="8712968" cy="4392488"/>
          </a:xfrm>
        </p:spPr>
        <p:txBody>
          <a:bodyPr>
            <a:normAutofit fontScale="55000" lnSpcReduction="20000"/>
          </a:bodyPr>
          <a:lstStyle/>
          <a:p>
            <a:r>
              <a:rPr lang="pt-BR" dirty="0"/>
              <a:t>Notificação do exercício</a:t>
            </a:r>
          </a:p>
          <a:p>
            <a:pPr lvl="1"/>
            <a:r>
              <a:rPr lang="pt-BR" dirty="0"/>
              <a:t>	somente o comprador da opção pode exercer o exercício</a:t>
            </a:r>
          </a:p>
          <a:p>
            <a:pPr lvl="1"/>
            <a:r>
              <a:rPr lang="pt-BR" dirty="0"/>
              <a:t>	um vendedor será selecionado ao acaso para cumprir as obrigações</a:t>
            </a:r>
          </a:p>
          <a:p>
            <a:r>
              <a:rPr lang="pt-BR" dirty="0"/>
              <a:t>No exercício </a:t>
            </a:r>
            <a:r>
              <a:rPr lang="pt-BR" dirty="0" err="1"/>
              <a:t>Call</a:t>
            </a:r>
            <a:endParaRPr lang="pt-BR" dirty="0"/>
          </a:p>
          <a:p>
            <a:r>
              <a:rPr lang="pt-BR" dirty="0"/>
              <a:t>	comprador é jogado em posição </a:t>
            </a:r>
            <a:r>
              <a:rPr lang="pt-BR" dirty="0" err="1"/>
              <a:t>long</a:t>
            </a:r>
            <a:r>
              <a:rPr lang="pt-BR" dirty="0"/>
              <a:t> (comprada) no futuro</a:t>
            </a:r>
          </a:p>
          <a:p>
            <a:r>
              <a:rPr lang="pt-BR" dirty="0"/>
              <a:t>	vendedor é jogado em posição short (vendido) no futuro</a:t>
            </a:r>
          </a:p>
          <a:p>
            <a:r>
              <a:rPr lang="pt-BR" dirty="0"/>
              <a:t>No exercício da </a:t>
            </a:r>
            <a:r>
              <a:rPr lang="pt-BR" dirty="0" err="1"/>
              <a:t>Put</a:t>
            </a:r>
            <a:endParaRPr lang="pt-BR" dirty="0"/>
          </a:p>
          <a:p>
            <a:r>
              <a:rPr lang="pt-BR" dirty="0"/>
              <a:t>	comprador recebe posição short (vendida) no futuro</a:t>
            </a:r>
          </a:p>
          <a:p>
            <a:r>
              <a:rPr lang="pt-BR" dirty="0"/>
              <a:t>	vendedor recebe posição </a:t>
            </a:r>
            <a:r>
              <a:rPr lang="pt-BR" dirty="0" err="1"/>
              <a:t>long</a:t>
            </a:r>
            <a:r>
              <a:rPr lang="pt-BR" dirty="0"/>
              <a:t> (comprada) no futuro</a:t>
            </a:r>
          </a:p>
          <a:p>
            <a:r>
              <a:rPr lang="pt-BR" dirty="0"/>
              <a:t>Em geral, é melhor revender do que exercer</a:t>
            </a:r>
          </a:p>
          <a:p>
            <a:r>
              <a:rPr lang="pt-BR" dirty="0"/>
              <a:t>	se exercer, recebe somente VI</a:t>
            </a:r>
          </a:p>
          <a:p>
            <a:r>
              <a:rPr lang="pt-BR" dirty="0"/>
              <a:t>	se revender, recebe </a:t>
            </a:r>
            <a:r>
              <a:rPr lang="pt-BR" dirty="0" err="1"/>
              <a:t>Pr</a:t>
            </a:r>
            <a:r>
              <a:rPr lang="pt-BR" dirty="0"/>
              <a:t> = VI + VT, como VT é sempre positivo, é melhor revender do que exercer</a:t>
            </a:r>
          </a:p>
          <a:p>
            <a:r>
              <a:rPr lang="pt-BR" dirty="0"/>
              <a:t>	exercício pode ter custos adicionais</a:t>
            </a:r>
          </a:p>
          <a:p>
            <a:r>
              <a:rPr lang="pt-BR" dirty="0"/>
              <a:t>	</a:t>
            </a:r>
          </a:p>
        </p:txBody>
      </p:sp>
    </p:spTree>
    <p:extLst>
      <p:ext uri="{BB962C8B-B14F-4D97-AF65-F5344CB8AC3E}">
        <p14:creationId xmlns:p14="http://schemas.microsoft.com/office/powerpoint/2010/main" val="3415559166"/>
      </p:ext>
    </p:extLst>
  </p:cSld>
  <p:clrMapOvr>
    <a:masterClrMapping/>
  </p:clrMapOvr>
  <p:transition spd="med">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6632"/>
            <a:ext cx="8496944" cy="418058"/>
          </a:xfrm>
        </p:spPr>
        <p:txBody>
          <a:bodyPr>
            <a:normAutofit fontScale="90000"/>
          </a:bodyPr>
          <a:lstStyle/>
          <a:p>
            <a:r>
              <a:rPr lang="pt-BR" dirty="0"/>
              <a:t>Hedge com Opções </a:t>
            </a:r>
            <a:r>
              <a:rPr lang="pt-BR" dirty="0" err="1"/>
              <a:t>Put</a:t>
            </a:r>
            <a:endParaRPr lang="pt-BR" dirty="0"/>
          </a:p>
        </p:txBody>
      </p:sp>
      <p:sp>
        <p:nvSpPr>
          <p:cNvPr id="3" name="Espaço Reservado para Conteúdo 2"/>
          <p:cNvSpPr>
            <a:spLocks noGrp="1"/>
          </p:cNvSpPr>
          <p:nvPr>
            <p:ph idx="1"/>
          </p:nvPr>
        </p:nvSpPr>
        <p:spPr>
          <a:xfrm>
            <a:off x="251520" y="1052736"/>
            <a:ext cx="8712968" cy="4248472"/>
          </a:xfrm>
        </p:spPr>
        <p:txBody>
          <a:bodyPr>
            <a:normAutofit fontScale="62500" lnSpcReduction="20000"/>
          </a:bodyPr>
          <a:lstStyle/>
          <a:p>
            <a:pPr algn="just"/>
            <a:r>
              <a:rPr lang="pt-BR" dirty="0"/>
              <a:t>Um produtor está localizado em Sorriso, onde o coeficiente de correlação entre os preços da saca de soja entre Chicago-Sorriso é 0,959, a base média é 4,63 US$/</a:t>
            </a:r>
            <a:r>
              <a:rPr lang="pt-BR" dirty="0" err="1"/>
              <a:t>sc</a:t>
            </a:r>
            <a:r>
              <a:rPr lang="pt-BR" dirty="0"/>
              <a:t> abaixo, para se proteger compra uma </a:t>
            </a:r>
            <a:r>
              <a:rPr lang="pt-BR" dirty="0" err="1"/>
              <a:t>Put</a:t>
            </a:r>
            <a:r>
              <a:rPr lang="pt-BR" dirty="0"/>
              <a:t> Mar14 de Pe=1320 </a:t>
            </a:r>
            <a:r>
              <a:rPr lang="pt-BR" dirty="0" err="1"/>
              <a:t>cents</a:t>
            </a:r>
            <a:r>
              <a:rPr lang="pt-BR" dirty="0"/>
              <a:t>/</a:t>
            </a:r>
            <a:r>
              <a:rPr lang="pt-BR" dirty="0" err="1"/>
              <a:t>bu</a:t>
            </a:r>
            <a:r>
              <a:rPr lang="pt-BR" dirty="0"/>
              <a:t> e premio 1,88 US/</a:t>
            </a:r>
            <a:r>
              <a:rPr lang="pt-BR" dirty="0" err="1"/>
              <a:t>sc</a:t>
            </a:r>
            <a:r>
              <a:rPr lang="pt-BR" dirty="0"/>
              <a:t> .  Na época da colheita, o preço da soja em Sorriso estava em R$ 53,00/</a:t>
            </a:r>
            <a:r>
              <a:rPr lang="pt-BR" dirty="0" err="1"/>
              <a:t>sc</a:t>
            </a:r>
            <a:r>
              <a:rPr lang="pt-BR" dirty="0"/>
              <a:t>, a cotação do dólar em 1US$=R$ 2,15, o preço futuro estava a US$ 29,29,  o premio da </a:t>
            </a:r>
            <a:r>
              <a:rPr lang="pt-BR" dirty="0" err="1"/>
              <a:t>Put</a:t>
            </a:r>
            <a:r>
              <a:rPr lang="pt-BR" dirty="0"/>
              <a:t> estava a 1,83 US$/sc. Organize todas respostas em US$/</a:t>
            </a:r>
            <a:r>
              <a:rPr lang="pt-BR" dirty="0" err="1"/>
              <a:t>sc</a:t>
            </a:r>
            <a:endParaRPr lang="pt-BR" dirty="0"/>
          </a:p>
          <a:p>
            <a:pPr lvl="0"/>
            <a:r>
              <a:rPr lang="pt-BR" dirty="0"/>
              <a:t>1.Qual o preço objetivo para o produtor nesta operação ?</a:t>
            </a:r>
          </a:p>
          <a:p>
            <a:pPr lvl="0"/>
            <a:r>
              <a:rPr lang="pt-BR" dirty="0"/>
              <a:t>2. Para a época da colheita, calcule e explique o valor intrínseco, indique se a </a:t>
            </a:r>
            <a:r>
              <a:rPr lang="pt-BR" dirty="0" err="1"/>
              <a:t>Put</a:t>
            </a:r>
            <a:r>
              <a:rPr lang="pt-BR" dirty="0"/>
              <a:t> está dentro ou fora do dinheiro</a:t>
            </a:r>
          </a:p>
          <a:p>
            <a:pPr lvl="0"/>
            <a:r>
              <a:rPr lang="pt-BR" dirty="0"/>
              <a:t>3. Calcule e explique o Valor de Tempo desta </a:t>
            </a:r>
            <a:r>
              <a:rPr lang="pt-BR" dirty="0" err="1"/>
              <a:t>Put</a:t>
            </a:r>
            <a:r>
              <a:rPr lang="pt-BR" dirty="0"/>
              <a:t> de Pe=1320</a:t>
            </a:r>
          </a:p>
          <a:p>
            <a:pPr lvl="0"/>
            <a:r>
              <a:rPr lang="pt-BR" dirty="0"/>
              <a:t>4. Seria melhor o produtor exercer seu direito na </a:t>
            </a:r>
            <a:r>
              <a:rPr lang="pt-BR" dirty="0" err="1"/>
              <a:t>Put</a:t>
            </a:r>
            <a:r>
              <a:rPr lang="pt-BR" dirty="0"/>
              <a:t> de Pe = 1320 ou revende-la ? explique</a:t>
            </a:r>
          </a:p>
          <a:p>
            <a:pPr lvl="0"/>
            <a:r>
              <a:rPr lang="pt-BR" dirty="0"/>
              <a:t>5. Calcule o resultado financeiro para o produtor e indique se ficou abaixo ou acima do esperado </a:t>
            </a:r>
          </a:p>
          <a:p>
            <a:endParaRPr lang="pt-BR" dirty="0"/>
          </a:p>
        </p:txBody>
      </p:sp>
    </p:spTree>
    <p:extLst>
      <p:ext uri="{BB962C8B-B14F-4D97-AF65-F5344CB8AC3E}">
        <p14:creationId xmlns:p14="http://schemas.microsoft.com/office/powerpoint/2010/main" val="491799562"/>
      </p:ext>
    </p:extLst>
  </p:cSld>
  <p:clrMapOvr>
    <a:masterClrMapping/>
  </p:clrMapOvr>
  <p:transition spd="med">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6632"/>
            <a:ext cx="8496944" cy="634082"/>
          </a:xfrm>
        </p:spPr>
        <p:txBody>
          <a:bodyPr>
            <a:normAutofit fontScale="90000"/>
          </a:bodyPr>
          <a:lstStyle/>
          <a:p>
            <a:r>
              <a:rPr lang="pt-BR" dirty="0"/>
              <a:t>Hedge com Opções </a:t>
            </a:r>
            <a:r>
              <a:rPr lang="pt-BR" dirty="0" err="1"/>
              <a:t>Call</a:t>
            </a:r>
            <a:endParaRPr lang="pt-BR" dirty="0"/>
          </a:p>
        </p:txBody>
      </p:sp>
      <p:sp>
        <p:nvSpPr>
          <p:cNvPr id="3" name="Espaço Reservado para Conteúdo 2"/>
          <p:cNvSpPr>
            <a:spLocks noGrp="1"/>
          </p:cNvSpPr>
          <p:nvPr>
            <p:ph idx="1"/>
          </p:nvPr>
        </p:nvSpPr>
        <p:spPr>
          <a:xfrm>
            <a:off x="323528" y="1268760"/>
            <a:ext cx="8640960" cy="4464496"/>
          </a:xfrm>
        </p:spPr>
        <p:txBody>
          <a:bodyPr>
            <a:normAutofit fontScale="70000" lnSpcReduction="20000"/>
          </a:bodyPr>
          <a:lstStyle/>
          <a:p>
            <a:r>
              <a:rPr lang="pt-BR" dirty="0"/>
              <a:t>Suponha uma indústria localizada em Sorriso onde a base é 4,63 US$/</a:t>
            </a:r>
            <a:r>
              <a:rPr lang="pt-BR" dirty="0" err="1"/>
              <a:t>sc</a:t>
            </a:r>
            <a:r>
              <a:rPr lang="pt-BR" dirty="0"/>
              <a:t> abaixo e que não comprou antecipadamente sua matéria prima e procurou se proteger comprando a </a:t>
            </a:r>
            <a:r>
              <a:rPr lang="pt-BR" dirty="0" err="1"/>
              <a:t>Call</a:t>
            </a:r>
            <a:r>
              <a:rPr lang="pt-BR" dirty="0"/>
              <a:t> de Pe=1320 e </a:t>
            </a:r>
            <a:r>
              <a:rPr lang="pt-BR" dirty="0" err="1"/>
              <a:t>Pr</a:t>
            </a:r>
            <a:r>
              <a:rPr lang="pt-BR" dirty="0"/>
              <a:t> = 86´2. Considere que no momento de aquisição da soja, o Preço Futuro é US$ 29,28/</a:t>
            </a:r>
            <a:r>
              <a:rPr lang="pt-BR" dirty="0" err="1"/>
              <a:t>sc</a:t>
            </a:r>
            <a:r>
              <a:rPr lang="pt-BR" dirty="0"/>
              <a:t> e o preço físico esteja a US$ 24,65/</a:t>
            </a:r>
            <a:r>
              <a:rPr lang="pt-BR" dirty="0" err="1"/>
              <a:t>sc</a:t>
            </a:r>
            <a:r>
              <a:rPr lang="pt-BR" dirty="0"/>
              <a:t>, </a:t>
            </a:r>
          </a:p>
          <a:p>
            <a:pPr lvl="0"/>
            <a:r>
              <a:rPr lang="pt-BR" dirty="0"/>
              <a:t>1. Calcule o Preço Objetivo para esta indústria. </a:t>
            </a:r>
          </a:p>
          <a:p>
            <a:pPr lvl="0"/>
            <a:r>
              <a:rPr lang="pt-BR" dirty="0"/>
              <a:t>2. Calcule e explique o valor intrínseco no encerramento da operação e indique se está dentro ou fora do dinheiro </a:t>
            </a:r>
          </a:p>
          <a:p>
            <a:pPr lvl="0"/>
            <a:r>
              <a:rPr lang="pt-BR" dirty="0"/>
              <a:t>3. Calcule o Valor de Tempo desta opção e qual a expectativa do mercado</a:t>
            </a:r>
          </a:p>
          <a:p>
            <a:pPr lvl="0"/>
            <a:r>
              <a:rPr lang="pt-BR" dirty="0"/>
              <a:t>4. Calcule o resultado financeiro para esta indústria de ração e indique se ficou abaixo ou acima do esperado</a:t>
            </a:r>
          </a:p>
          <a:p>
            <a:pPr lvl="0"/>
            <a:r>
              <a:rPr lang="pt-BR" dirty="0"/>
              <a:t>5. Qual o impacto da base sobre o resultado ? </a:t>
            </a:r>
          </a:p>
          <a:p>
            <a:endParaRPr lang="pt-BR" dirty="0"/>
          </a:p>
        </p:txBody>
      </p:sp>
    </p:spTree>
    <p:extLst>
      <p:ext uri="{BB962C8B-B14F-4D97-AF65-F5344CB8AC3E}">
        <p14:creationId xmlns:p14="http://schemas.microsoft.com/office/powerpoint/2010/main" val="2902351672"/>
      </p:ext>
    </p:extLst>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712968" cy="1522180"/>
          </a:xfrm>
        </p:spPr>
        <p:txBody>
          <a:bodyPr>
            <a:normAutofit/>
          </a:bodyPr>
          <a:lstStyle/>
          <a:p>
            <a:r>
              <a:rPr lang="pt-BR" dirty="0"/>
              <a:t>Derivativos Agropecuários</a:t>
            </a:r>
            <a:br>
              <a:rPr lang="pt-BR" dirty="0"/>
            </a:br>
            <a:r>
              <a:rPr lang="pt-BR" dirty="0"/>
              <a:t>Aplicações de Opções sobre Futuros</a:t>
            </a:r>
          </a:p>
        </p:txBody>
      </p:sp>
    </p:spTree>
    <p:extLst>
      <p:ext uri="{BB962C8B-B14F-4D97-AF65-F5344CB8AC3E}">
        <p14:creationId xmlns:p14="http://schemas.microsoft.com/office/powerpoint/2010/main" val="3884457579"/>
      </p:ext>
    </p:extLst>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4624"/>
            <a:ext cx="8640960" cy="864096"/>
          </a:xfrm>
        </p:spPr>
        <p:txBody>
          <a:bodyPr/>
          <a:lstStyle/>
          <a:p>
            <a:r>
              <a:rPr lang="pt-BR" dirty="0"/>
              <a:t>Precificação de Opções</a:t>
            </a:r>
          </a:p>
        </p:txBody>
      </p:sp>
      <p:pic>
        <p:nvPicPr>
          <p:cNvPr id="4" name="Espaço Reservado para Conteúdo 3"/>
          <p:cNvPicPr>
            <a:picLocks noGrp="1" noChangeAspect="1"/>
          </p:cNvPicPr>
          <p:nvPr>
            <p:ph idx="1"/>
          </p:nvPr>
        </p:nvPicPr>
        <p:blipFill>
          <a:blip r:embed="rId2"/>
          <a:stretch>
            <a:fillRect/>
          </a:stretch>
        </p:blipFill>
        <p:spPr>
          <a:xfrm>
            <a:off x="323528" y="1052736"/>
            <a:ext cx="8468583" cy="4855004"/>
          </a:xfrm>
          <a:prstGeom prst="rect">
            <a:avLst/>
          </a:prstGeom>
        </p:spPr>
      </p:pic>
    </p:spTree>
    <p:extLst>
      <p:ext uri="{BB962C8B-B14F-4D97-AF65-F5344CB8AC3E}">
        <p14:creationId xmlns:p14="http://schemas.microsoft.com/office/powerpoint/2010/main" val="791065898"/>
      </p:ext>
    </p:extLst>
  </p:cSld>
  <p:clrMapOvr>
    <a:masterClrMapping/>
  </p:clrMapOvr>
  <p:transition spd="med">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88640"/>
            <a:ext cx="8866188" cy="1152525"/>
          </a:xfrm>
        </p:spPr>
        <p:txBody>
          <a:bodyPr/>
          <a:lstStyle/>
          <a:p>
            <a:pPr algn="ctr"/>
            <a:r>
              <a:rPr lang="pt-BR" sz="2400" dirty="0" err="1">
                <a:solidFill>
                  <a:srgbClr val="000000"/>
                </a:solidFill>
              </a:rPr>
              <a:t>Deteminação</a:t>
            </a:r>
            <a:r>
              <a:rPr lang="pt-BR" sz="2400" dirty="0">
                <a:solidFill>
                  <a:srgbClr val="000000"/>
                </a:solidFill>
              </a:rPr>
              <a:t> do Prêmio das Opções - modelo de Black-</a:t>
            </a:r>
            <a:r>
              <a:rPr lang="pt-BR" sz="2400" dirty="0" err="1">
                <a:solidFill>
                  <a:srgbClr val="000000"/>
                </a:solidFill>
              </a:rPr>
              <a:t>Schole</a:t>
            </a:r>
            <a:endParaRPr lang="pt-BR" sz="2400" dirty="0">
              <a:solidFill>
                <a:srgbClr val="000000"/>
              </a:solidFill>
            </a:endParaRPr>
          </a:p>
        </p:txBody>
      </p:sp>
      <p:sp>
        <p:nvSpPr>
          <p:cNvPr id="14339" name="Rectangle 3"/>
          <p:cNvSpPr>
            <a:spLocks noGrp="1" noChangeArrowheads="1"/>
          </p:cNvSpPr>
          <p:nvPr>
            <p:ph type="body" idx="1"/>
          </p:nvPr>
        </p:nvSpPr>
        <p:spPr>
          <a:xfrm>
            <a:off x="251520" y="1916832"/>
            <a:ext cx="8712968" cy="2952328"/>
          </a:xfrm>
        </p:spPr>
        <p:txBody>
          <a:bodyPr>
            <a:normAutofit fontScale="47500" lnSpcReduction="20000"/>
          </a:bodyPr>
          <a:lstStyle/>
          <a:p>
            <a:pPr lvl="2"/>
            <a:r>
              <a:rPr lang="en-GB" sz="5100" b="0" dirty="0" err="1">
                <a:solidFill>
                  <a:srgbClr val="000000"/>
                </a:solidFill>
              </a:rPr>
              <a:t>preço</a:t>
            </a:r>
            <a:r>
              <a:rPr lang="en-GB" sz="5100" b="0" dirty="0">
                <a:solidFill>
                  <a:srgbClr val="000000"/>
                </a:solidFill>
              </a:rPr>
              <a:t> </a:t>
            </a:r>
            <a:r>
              <a:rPr lang="en-GB" sz="5100" b="0" dirty="0" err="1">
                <a:solidFill>
                  <a:srgbClr val="000000"/>
                </a:solidFill>
              </a:rPr>
              <a:t>futuro</a:t>
            </a:r>
            <a:r>
              <a:rPr lang="en-GB" sz="5100" b="0" dirty="0">
                <a:solidFill>
                  <a:srgbClr val="000000"/>
                </a:solidFill>
              </a:rPr>
              <a:t> (S)</a:t>
            </a:r>
          </a:p>
          <a:p>
            <a:pPr lvl="2"/>
            <a:r>
              <a:rPr lang="en-GB" sz="5100" b="0" dirty="0" err="1">
                <a:solidFill>
                  <a:srgbClr val="000000"/>
                </a:solidFill>
              </a:rPr>
              <a:t>preço</a:t>
            </a:r>
            <a:r>
              <a:rPr lang="en-GB" sz="5100" b="0" dirty="0">
                <a:solidFill>
                  <a:srgbClr val="000000"/>
                </a:solidFill>
              </a:rPr>
              <a:t> de </a:t>
            </a:r>
            <a:r>
              <a:rPr lang="en-GB" sz="5100" b="0" dirty="0" err="1">
                <a:solidFill>
                  <a:srgbClr val="000000"/>
                </a:solidFill>
              </a:rPr>
              <a:t>exercício</a:t>
            </a:r>
            <a:r>
              <a:rPr lang="en-GB" sz="5100" b="0" dirty="0">
                <a:solidFill>
                  <a:srgbClr val="000000"/>
                </a:solidFill>
              </a:rPr>
              <a:t> (K)</a:t>
            </a:r>
          </a:p>
          <a:p>
            <a:pPr lvl="2"/>
            <a:r>
              <a:rPr lang="en-GB" sz="5100" b="0" dirty="0">
                <a:solidFill>
                  <a:srgbClr val="000000"/>
                </a:solidFill>
              </a:rPr>
              <a:t>tempo para o </a:t>
            </a:r>
            <a:r>
              <a:rPr lang="en-GB" sz="5100" b="0" dirty="0" err="1">
                <a:solidFill>
                  <a:srgbClr val="000000"/>
                </a:solidFill>
              </a:rPr>
              <a:t>vencimento</a:t>
            </a:r>
            <a:r>
              <a:rPr lang="en-GB" sz="5100" b="0" dirty="0">
                <a:solidFill>
                  <a:srgbClr val="000000"/>
                </a:solidFill>
              </a:rPr>
              <a:t> (n)</a:t>
            </a:r>
          </a:p>
          <a:p>
            <a:pPr lvl="2"/>
            <a:r>
              <a:rPr lang="en-GB" sz="5100" b="0" dirty="0" err="1">
                <a:solidFill>
                  <a:srgbClr val="000000"/>
                </a:solidFill>
              </a:rPr>
              <a:t>volatilidade</a:t>
            </a:r>
            <a:r>
              <a:rPr lang="en-GB" sz="5100" b="0" dirty="0">
                <a:solidFill>
                  <a:srgbClr val="000000"/>
                </a:solidFill>
              </a:rPr>
              <a:t> do </a:t>
            </a:r>
            <a:r>
              <a:rPr lang="en-GB" sz="5100" b="0" dirty="0" err="1">
                <a:solidFill>
                  <a:srgbClr val="000000"/>
                </a:solidFill>
              </a:rPr>
              <a:t>preço</a:t>
            </a:r>
            <a:r>
              <a:rPr lang="en-GB" sz="5100" b="0" dirty="0">
                <a:solidFill>
                  <a:srgbClr val="000000"/>
                </a:solidFill>
              </a:rPr>
              <a:t> </a:t>
            </a:r>
            <a:r>
              <a:rPr lang="en-GB" sz="5100" b="0" dirty="0" err="1">
                <a:solidFill>
                  <a:srgbClr val="000000"/>
                </a:solidFill>
              </a:rPr>
              <a:t>futuro</a:t>
            </a:r>
            <a:r>
              <a:rPr lang="en-GB" sz="5100" b="0" dirty="0">
                <a:solidFill>
                  <a:srgbClr val="000000"/>
                </a:solidFill>
              </a:rPr>
              <a:t> (</a:t>
            </a:r>
            <a:r>
              <a:rPr lang="en-GB" sz="5100" u="sng" dirty="0">
                <a:latin typeface="Arial" panose="020B0604020202020204" pitchFamily="34" charset="0"/>
                <a:ea typeface="Times New Roman" panose="02020603050405020304" pitchFamily="18" charset="0"/>
              </a:rPr>
              <a:t>σ</a:t>
            </a:r>
            <a:r>
              <a:rPr lang="pt-BR" sz="600" dirty="0">
                <a:latin typeface="Arial" panose="020B0604020202020204" pitchFamily="34" charset="0"/>
              </a:rPr>
              <a:t> </a:t>
            </a:r>
            <a:r>
              <a:rPr lang="en-GB" sz="5100" b="0" dirty="0">
                <a:solidFill>
                  <a:srgbClr val="000000"/>
                </a:solidFill>
              </a:rPr>
              <a:t> )</a:t>
            </a:r>
          </a:p>
          <a:p>
            <a:pPr lvl="3"/>
            <a:r>
              <a:rPr lang="en-GB" sz="5100" b="0" dirty="0" err="1">
                <a:solidFill>
                  <a:srgbClr val="000000"/>
                </a:solidFill>
              </a:rPr>
              <a:t>Medida</a:t>
            </a:r>
            <a:r>
              <a:rPr lang="en-GB" sz="5100" b="0" dirty="0">
                <a:solidFill>
                  <a:srgbClr val="000000"/>
                </a:solidFill>
              </a:rPr>
              <a:t> de </a:t>
            </a:r>
            <a:r>
              <a:rPr lang="en-GB" sz="5100" b="0" dirty="0" err="1">
                <a:solidFill>
                  <a:srgbClr val="000000"/>
                </a:solidFill>
              </a:rPr>
              <a:t>risco</a:t>
            </a:r>
            <a:r>
              <a:rPr lang="en-GB" sz="5100" b="0" dirty="0">
                <a:solidFill>
                  <a:srgbClr val="000000"/>
                </a:solidFill>
              </a:rPr>
              <a:t>, </a:t>
            </a:r>
            <a:r>
              <a:rPr lang="en-GB" sz="5100" b="0" dirty="0" err="1">
                <a:solidFill>
                  <a:srgbClr val="000000"/>
                </a:solidFill>
              </a:rPr>
              <a:t>geralmente</a:t>
            </a:r>
            <a:r>
              <a:rPr lang="en-GB" sz="5100" b="0" dirty="0">
                <a:solidFill>
                  <a:srgbClr val="000000"/>
                </a:solidFill>
              </a:rPr>
              <a:t> </a:t>
            </a:r>
            <a:r>
              <a:rPr lang="en-GB" sz="5100" b="0" dirty="0" err="1">
                <a:solidFill>
                  <a:srgbClr val="000000"/>
                </a:solidFill>
              </a:rPr>
              <a:t>medida</a:t>
            </a:r>
            <a:r>
              <a:rPr lang="en-GB" sz="5100" b="0" dirty="0">
                <a:solidFill>
                  <a:srgbClr val="000000"/>
                </a:solidFill>
              </a:rPr>
              <a:t> </a:t>
            </a:r>
            <a:r>
              <a:rPr lang="en-GB" sz="5100" b="0" dirty="0" err="1">
                <a:solidFill>
                  <a:srgbClr val="000000"/>
                </a:solidFill>
              </a:rPr>
              <a:t>pelo</a:t>
            </a:r>
            <a:r>
              <a:rPr lang="en-GB" sz="5100" b="0" dirty="0">
                <a:solidFill>
                  <a:srgbClr val="000000"/>
                </a:solidFill>
              </a:rPr>
              <a:t> </a:t>
            </a:r>
            <a:r>
              <a:rPr lang="en-GB" sz="5100" b="0" dirty="0" err="1">
                <a:solidFill>
                  <a:srgbClr val="000000"/>
                </a:solidFill>
              </a:rPr>
              <a:t>desvio</a:t>
            </a:r>
            <a:r>
              <a:rPr lang="en-GB" sz="5100" b="0" dirty="0">
                <a:solidFill>
                  <a:srgbClr val="000000"/>
                </a:solidFill>
              </a:rPr>
              <a:t> </a:t>
            </a:r>
            <a:r>
              <a:rPr lang="en-GB" sz="5100" b="0" dirty="0" err="1">
                <a:solidFill>
                  <a:srgbClr val="000000"/>
                </a:solidFill>
              </a:rPr>
              <a:t>padrão</a:t>
            </a:r>
            <a:r>
              <a:rPr lang="en-GB" sz="5100" b="0" dirty="0">
                <a:solidFill>
                  <a:srgbClr val="000000"/>
                </a:solidFill>
              </a:rPr>
              <a:t> da </a:t>
            </a:r>
            <a:r>
              <a:rPr lang="en-GB" sz="5100" b="0" dirty="0" err="1">
                <a:solidFill>
                  <a:srgbClr val="000000"/>
                </a:solidFill>
              </a:rPr>
              <a:t>variação</a:t>
            </a:r>
            <a:r>
              <a:rPr lang="en-GB" sz="5100" b="0" dirty="0">
                <a:solidFill>
                  <a:srgbClr val="000000"/>
                </a:solidFill>
              </a:rPr>
              <a:t> </a:t>
            </a:r>
            <a:r>
              <a:rPr lang="en-GB" sz="5100" b="0" dirty="0" err="1">
                <a:solidFill>
                  <a:srgbClr val="000000"/>
                </a:solidFill>
              </a:rPr>
              <a:t>diária</a:t>
            </a:r>
            <a:r>
              <a:rPr lang="en-GB" sz="5100" b="0" dirty="0">
                <a:solidFill>
                  <a:srgbClr val="000000"/>
                </a:solidFill>
              </a:rPr>
              <a:t> dos </a:t>
            </a:r>
            <a:r>
              <a:rPr lang="en-GB" sz="5100" b="0" dirty="0" err="1">
                <a:solidFill>
                  <a:srgbClr val="000000"/>
                </a:solidFill>
              </a:rPr>
              <a:t>preços</a:t>
            </a:r>
            <a:endParaRPr lang="en-GB" sz="5100" b="0" dirty="0">
              <a:solidFill>
                <a:srgbClr val="000000"/>
              </a:solidFill>
            </a:endParaRPr>
          </a:p>
          <a:p>
            <a:pPr lvl="2"/>
            <a:r>
              <a:rPr lang="en-GB" sz="5100" b="0" dirty="0">
                <a:solidFill>
                  <a:srgbClr val="000000"/>
                </a:solidFill>
              </a:rPr>
              <a:t>taxa de </a:t>
            </a:r>
            <a:r>
              <a:rPr lang="en-GB" sz="5100" b="0" dirty="0" err="1">
                <a:solidFill>
                  <a:srgbClr val="000000"/>
                </a:solidFill>
              </a:rPr>
              <a:t>juros</a:t>
            </a:r>
            <a:r>
              <a:rPr lang="en-GB" sz="5100" b="0" dirty="0">
                <a:solidFill>
                  <a:srgbClr val="000000"/>
                </a:solidFill>
              </a:rPr>
              <a:t> (</a:t>
            </a:r>
            <a:r>
              <a:rPr lang="en-GB" sz="5100" b="0" dirty="0" err="1">
                <a:solidFill>
                  <a:srgbClr val="000000"/>
                </a:solidFill>
              </a:rPr>
              <a:t>i</a:t>
            </a:r>
            <a:r>
              <a:rPr lang="en-GB" sz="5100" b="0" dirty="0">
                <a:solidFill>
                  <a:srgbClr val="000000"/>
                </a:solidFill>
              </a:rPr>
              <a:t>)</a:t>
            </a:r>
          </a:p>
          <a:p>
            <a:pPr lvl="2"/>
            <a:r>
              <a:rPr lang="en-GB" sz="5100" b="0" dirty="0" err="1">
                <a:solidFill>
                  <a:srgbClr val="000000"/>
                </a:solidFill>
              </a:rPr>
              <a:t>Ver</a:t>
            </a:r>
            <a:r>
              <a:rPr lang="en-GB" sz="5100" b="0" dirty="0">
                <a:solidFill>
                  <a:srgbClr val="000000"/>
                </a:solidFill>
              </a:rPr>
              <a:t> </a:t>
            </a:r>
            <a:r>
              <a:rPr lang="en-GB" sz="5100" b="0" dirty="0" err="1">
                <a:solidFill>
                  <a:srgbClr val="000000"/>
                </a:solidFill>
              </a:rPr>
              <a:t>planilha</a:t>
            </a:r>
            <a:r>
              <a:rPr lang="en-GB" sz="5100" b="0" dirty="0">
                <a:solidFill>
                  <a:srgbClr val="000000"/>
                </a:solidFill>
              </a:rPr>
              <a:t> </a:t>
            </a:r>
            <a:r>
              <a:rPr lang="en-GB" sz="5100" b="0" dirty="0" err="1">
                <a:solidFill>
                  <a:srgbClr val="000000"/>
                </a:solidFill>
              </a:rPr>
              <a:t>anexa</a:t>
            </a:r>
            <a:endParaRPr lang="en-GB" sz="5100" b="0" dirty="0">
              <a:solidFill>
                <a:srgbClr val="000000"/>
              </a:solidFill>
            </a:endParaRPr>
          </a:p>
          <a:p>
            <a:endParaRPr lang="pt-BR" b="0" dirty="0">
              <a:solidFill>
                <a:srgbClr val="000000"/>
              </a:solidFill>
            </a:endParaRPr>
          </a:p>
          <a:p>
            <a:endParaRPr lang="pt-BR" b="0" dirty="0">
              <a:solidFill>
                <a:srgbClr val="000000"/>
              </a:solidFill>
            </a:endParaRP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48</a:t>
            </a:fld>
            <a:endParaRPr lang="en-US"/>
          </a:p>
        </p:txBody>
      </p:sp>
      <p:sp>
        <p:nvSpPr>
          <p:cNvPr id="7" name="Rectangle 4"/>
          <p:cNvSpPr>
            <a:spLocks noChangeArrowheads="1"/>
          </p:cNvSpPr>
          <p:nvPr/>
        </p:nvSpPr>
        <p:spPr bwMode="auto">
          <a:xfrm>
            <a:off x="457200" y="364867"/>
            <a:ext cx="205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600" b="0" i="0" u="none" strike="noStrike" cap="none" normalizeH="0" baseline="0" dirty="0">
                <a:ln>
                  <a:noFill/>
                </a:ln>
                <a:solidFill>
                  <a:schemeClr val="tx1"/>
                </a:solidFill>
                <a:effectLst/>
                <a:latin typeface="Arial" panose="020B0604020202020204" pitchFamily="34" charset="0"/>
              </a:rPr>
              <a:t> </a:t>
            </a:r>
            <a:endParaRPr kumimoji="0" lang="pt-BR" sz="1800" b="0" i="0" u="none" strike="noStrike" cap="none" normalizeH="0" baseline="0" dirty="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609600" y="517267"/>
            <a:ext cx="205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600" b="0" i="0" u="none" strike="noStrike" cap="none" normalizeH="0" baseline="0" dirty="0">
                <a:ln>
                  <a:noFill/>
                </a:ln>
                <a:solidFill>
                  <a:schemeClr val="tx1"/>
                </a:solidFill>
                <a:effectLst/>
                <a:latin typeface="Arial" panose="020B0604020202020204" pitchFamily="34" charset="0"/>
              </a:rPr>
              <a:t> </a:t>
            </a:r>
            <a:endParaRPr kumimoji="0" 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4479559"/>
      </p:ext>
    </p:extLst>
  </p:cSld>
  <p:clrMapOvr>
    <a:masterClrMapping/>
  </p:clrMapOvr>
  <p:transition spd="med">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44624"/>
            <a:ext cx="8568952" cy="778098"/>
          </a:xfrm>
        </p:spPr>
        <p:txBody>
          <a:bodyPr/>
          <a:lstStyle/>
          <a:p>
            <a:r>
              <a:rPr lang="pt-BR" dirty="0"/>
              <a:t>Movimento do Prêmio</a:t>
            </a:r>
          </a:p>
        </p:txBody>
      </p:sp>
      <p:sp>
        <p:nvSpPr>
          <p:cNvPr id="3" name="Espaço Reservado para Conteúdo 2"/>
          <p:cNvSpPr>
            <a:spLocks noGrp="1"/>
          </p:cNvSpPr>
          <p:nvPr>
            <p:ph idx="1"/>
          </p:nvPr>
        </p:nvSpPr>
        <p:spPr>
          <a:xfrm>
            <a:off x="251520" y="1484784"/>
            <a:ext cx="8712968" cy="3888432"/>
          </a:xfrm>
        </p:spPr>
        <p:txBody>
          <a:bodyPr>
            <a:normAutofit fontScale="92500" lnSpcReduction="20000"/>
          </a:bodyPr>
          <a:lstStyle/>
          <a:p>
            <a:r>
              <a:rPr lang="pt-BR" dirty="0"/>
              <a:t>Prêmio muda quando preços futuros mudam</a:t>
            </a:r>
          </a:p>
          <a:p>
            <a:pPr lvl="1"/>
            <a:r>
              <a:rPr lang="pt-BR" dirty="0"/>
              <a:t>	</a:t>
            </a:r>
            <a:r>
              <a:rPr lang="pt-BR" dirty="0" err="1"/>
              <a:t>Pr</a:t>
            </a:r>
            <a:r>
              <a:rPr lang="pt-BR" dirty="0"/>
              <a:t> da </a:t>
            </a:r>
            <a:r>
              <a:rPr lang="pt-BR" dirty="0" err="1"/>
              <a:t>Call</a:t>
            </a:r>
            <a:r>
              <a:rPr lang="pt-BR" dirty="0"/>
              <a:t> se move na mesma direção dos preços futuros</a:t>
            </a:r>
          </a:p>
          <a:p>
            <a:pPr lvl="1"/>
            <a:r>
              <a:rPr lang="pt-BR" dirty="0"/>
              <a:t>	</a:t>
            </a:r>
            <a:r>
              <a:rPr lang="pt-BR" dirty="0" err="1"/>
              <a:t>Pr</a:t>
            </a:r>
            <a:r>
              <a:rPr lang="pt-BR" dirty="0"/>
              <a:t> da </a:t>
            </a:r>
            <a:r>
              <a:rPr lang="pt-BR" dirty="0" err="1"/>
              <a:t>Put</a:t>
            </a:r>
            <a:r>
              <a:rPr lang="pt-BR" dirty="0"/>
              <a:t> se move na direção oposta dos preços futuros</a:t>
            </a:r>
          </a:p>
          <a:p>
            <a:r>
              <a:rPr lang="pt-BR" dirty="0"/>
              <a:t>Se preço futuro sobe</a:t>
            </a:r>
          </a:p>
          <a:p>
            <a:pPr lvl="1"/>
            <a:r>
              <a:rPr lang="pt-BR" dirty="0"/>
              <a:t>	</a:t>
            </a:r>
            <a:r>
              <a:rPr lang="pt-BR" dirty="0" err="1"/>
              <a:t>Pr</a:t>
            </a:r>
            <a:r>
              <a:rPr lang="pt-BR" dirty="0"/>
              <a:t> da </a:t>
            </a:r>
            <a:r>
              <a:rPr lang="pt-BR" dirty="0" err="1"/>
              <a:t>Call</a:t>
            </a:r>
            <a:r>
              <a:rPr lang="pt-BR" dirty="0"/>
              <a:t> sobe</a:t>
            </a:r>
          </a:p>
          <a:p>
            <a:pPr lvl="1"/>
            <a:r>
              <a:rPr lang="pt-BR" dirty="0"/>
              <a:t>	</a:t>
            </a:r>
            <a:r>
              <a:rPr lang="pt-BR" dirty="0" err="1"/>
              <a:t>Pr</a:t>
            </a:r>
            <a:r>
              <a:rPr lang="pt-BR" dirty="0"/>
              <a:t> da </a:t>
            </a:r>
            <a:r>
              <a:rPr lang="pt-BR" dirty="0" err="1"/>
              <a:t>Put</a:t>
            </a:r>
            <a:r>
              <a:rPr lang="pt-BR" dirty="0"/>
              <a:t> diminui</a:t>
            </a:r>
          </a:p>
          <a:p>
            <a:r>
              <a:rPr lang="pt-BR" dirty="0"/>
              <a:t>Se preço futuro cai</a:t>
            </a:r>
          </a:p>
          <a:p>
            <a:pPr lvl="1"/>
            <a:r>
              <a:rPr lang="pt-BR" dirty="0"/>
              <a:t>	</a:t>
            </a:r>
            <a:r>
              <a:rPr lang="pt-BR" dirty="0" err="1"/>
              <a:t>Pr</a:t>
            </a:r>
            <a:r>
              <a:rPr lang="pt-BR" dirty="0"/>
              <a:t> da </a:t>
            </a:r>
            <a:r>
              <a:rPr lang="pt-BR" dirty="0" err="1"/>
              <a:t>Call</a:t>
            </a:r>
            <a:r>
              <a:rPr lang="pt-BR" dirty="0"/>
              <a:t> diminui</a:t>
            </a:r>
          </a:p>
          <a:p>
            <a:pPr lvl="1"/>
            <a:r>
              <a:rPr lang="pt-BR" dirty="0"/>
              <a:t>	</a:t>
            </a:r>
            <a:r>
              <a:rPr lang="pt-BR" dirty="0" err="1"/>
              <a:t>Pr</a:t>
            </a:r>
            <a:r>
              <a:rPr lang="pt-BR" dirty="0"/>
              <a:t> da </a:t>
            </a:r>
            <a:r>
              <a:rPr lang="pt-BR" dirty="0" err="1"/>
              <a:t>Put</a:t>
            </a:r>
            <a:r>
              <a:rPr lang="pt-BR" dirty="0"/>
              <a:t> sobe</a:t>
            </a:r>
          </a:p>
        </p:txBody>
      </p:sp>
    </p:spTree>
    <p:extLst>
      <p:ext uri="{BB962C8B-B14F-4D97-AF65-F5344CB8AC3E}">
        <p14:creationId xmlns:p14="http://schemas.microsoft.com/office/powerpoint/2010/main" val="3292204156"/>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285860"/>
            <a:ext cx="8229600" cy="5383500"/>
          </a:xfrm>
        </p:spPr>
        <p:txBody>
          <a:bodyPr>
            <a:noAutofit/>
          </a:bodyPr>
          <a:lstStyle/>
          <a:p>
            <a:pPr algn="just"/>
            <a:r>
              <a:rPr lang="pt-BR" b="0" dirty="0">
                <a:solidFill>
                  <a:srgbClr val="000000"/>
                </a:solidFill>
              </a:rPr>
              <a:t>Opção </a:t>
            </a:r>
            <a:r>
              <a:rPr lang="pt-BR" dirty="0" err="1">
                <a:solidFill>
                  <a:srgbClr val="000000"/>
                </a:solidFill>
              </a:rPr>
              <a:t>Call</a:t>
            </a:r>
            <a:r>
              <a:rPr lang="pt-BR" b="0" dirty="0">
                <a:solidFill>
                  <a:srgbClr val="000000"/>
                </a:solidFill>
              </a:rPr>
              <a:t>	</a:t>
            </a:r>
          </a:p>
          <a:p>
            <a:pPr lvl="1" algn="just"/>
            <a:r>
              <a:rPr lang="pt-BR" b="0" dirty="0">
                <a:solidFill>
                  <a:srgbClr val="000000"/>
                </a:solidFill>
              </a:rPr>
              <a:t>Comprador de </a:t>
            </a:r>
            <a:r>
              <a:rPr lang="pt-BR" b="0" dirty="0" err="1">
                <a:solidFill>
                  <a:srgbClr val="000000"/>
                </a:solidFill>
              </a:rPr>
              <a:t>Call</a:t>
            </a:r>
            <a:r>
              <a:rPr lang="pt-BR" b="0" dirty="0">
                <a:solidFill>
                  <a:srgbClr val="000000"/>
                </a:solidFill>
              </a:rPr>
              <a:t> vai assumir posição comprada no </a:t>
            </a:r>
            <a:r>
              <a:rPr lang="pt-BR" dirty="0">
                <a:solidFill>
                  <a:srgbClr val="000000"/>
                </a:solidFill>
              </a:rPr>
              <a:t>mercado </a:t>
            </a:r>
            <a:r>
              <a:rPr lang="pt-BR" b="0" dirty="0">
                <a:solidFill>
                  <a:srgbClr val="000000"/>
                </a:solidFill>
              </a:rPr>
              <a:t>futuro</a:t>
            </a:r>
          </a:p>
          <a:p>
            <a:pPr lvl="1" algn="just"/>
            <a:r>
              <a:rPr lang="pt-BR" b="0" dirty="0">
                <a:solidFill>
                  <a:srgbClr val="000000"/>
                </a:solidFill>
              </a:rPr>
              <a:t>Vendedor de </a:t>
            </a:r>
            <a:r>
              <a:rPr lang="pt-BR" b="0" dirty="0" err="1">
                <a:solidFill>
                  <a:srgbClr val="000000"/>
                </a:solidFill>
              </a:rPr>
              <a:t>Call</a:t>
            </a:r>
            <a:r>
              <a:rPr lang="pt-BR" b="0" dirty="0">
                <a:solidFill>
                  <a:srgbClr val="000000"/>
                </a:solidFill>
              </a:rPr>
              <a:t> vai assumir posição vendida no mercado futuro</a:t>
            </a:r>
          </a:p>
          <a:p>
            <a:pPr algn="just"/>
            <a:r>
              <a:rPr lang="pt-BR" dirty="0">
                <a:solidFill>
                  <a:srgbClr val="000000"/>
                </a:solidFill>
              </a:rPr>
              <a:t>Opção </a:t>
            </a:r>
            <a:r>
              <a:rPr lang="pt-BR" dirty="0" err="1">
                <a:solidFill>
                  <a:srgbClr val="000000"/>
                </a:solidFill>
              </a:rPr>
              <a:t>Put</a:t>
            </a:r>
            <a:endParaRPr lang="pt-BR" dirty="0">
              <a:solidFill>
                <a:srgbClr val="000000"/>
              </a:solidFill>
            </a:endParaRPr>
          </a:p>
          <a:p>
            <a:pPr lvl="1" algn="just"/>
            <a:r>
              <a:rPr lang="pt-BR" dirty="0">
                <a:solidFill>
                  <a:srgbClr val="000000"/>
                </a:solidFill>
              </a:rPr>
              <a:t>Comprador de </a:t>
            </a:r>
            <a:r>
              <a:rPr lang="pt-BR" dirty="0" err="1">
                <a:solidFill>
                  <a:srgbClr val="000000"/>
                </a:solidFill>
              </a:rPr>
              <a:t>Put</a:t>
            </a:r>
            <a:r>
              <a:rPr lang="pt-BR" dirty="0">
                <a:solidFill>
                  <a:srgbClr val="000000"/>
                </a:solidFill>
              </a:rPr>
              <a:t> vai assumir posição vendida no mercado futuro</a:t>
            </a:r>
          </a:p>
          <a:p>
            <a:pPr lvl="1" algn="just"/>
            <a:r>
              <a:rPr lang="pt-BR" dirty="0">
                <a:solidFill>
                  <a:srgbClr val="000000"/>
                </a:solidFill>
              </a:rPr>
              <a:t>-Vendedor de </a:t>
            </a:r>
            <a:r>
              <a:rPr lang="pt-BR" dirty="0" err="1">
                <a:solidFill>
                  <a:srgbClr val="000000"/>
                </a:solidFill>
              </a:rPr>
              <a:t>Put</a:t>
            </a:r>
            <a:r>
              <a:rPr lang="pt-BR" dirty="0">
                <a:solidFill>
                  <a:srgbClr val="000000"/>
                </a:solidFill>
              </a:rPr>
              <a:t> vai assumir posição comprada no mercado futuro</a:t>
            </a:r>
          </a:p>
          <a:p>
            <a:pPr algn="just"/>
            <a:endParaRPr lang="pt-BR" b="0" dirty="0">
              <a:solidFill>
                <a:srgbClr val="000000"/>
              </a:solidFill>
            </a:endParaRPr>
          </a:p>
          <a:p>
            <a:pPr algn="just"/>
            <a:r>
              <a:rPr lang="pt-BR" dirty="0">
                <a:solidFill>
                  <a:srgbClr val="000000"/>
                </a:solidFill>
              </a:rPr>
              <a:t>-Posições serão encerradas nos mercados futuros</a:t>
            </a:r>
            <a:endParaRPr lang="pt-BR" b="0" dirty="0">
              <a:solidFill>
                <a:srgbClr val="000000"/>
              </a:solidFill>
            </a:endParaRPr>
          </a:p>
          <a:p>
            <a:endParaRPr lang="pt-BR" b="0" dirty="0">
              <a:solidFill>
                <a:srgbClr val="000000"/>
              </a:solidFill>
            </a:endParaRPr>
          </a:p>
        </p:txBody>
      </p:sp>
      <p:sp>
        <p:nvSpPr>
          <p:cNvPr id="4" name="Título 1"/>
          <p:cNvSpPr>
            <a:spLocks noGrp="1"/>
          </p:cNvSpPr>
          <p:nvPr>
            <p:ph type="title"/>
          </p:nvPr>
        </p:nvSpPr>
        <p:spPr>
          <a:xfrm>
            <a:off x="323528" y="44450"/>
            <a:ext cx="8363272" cy="1152302"/>
          </a:xfrm>
        </p:spPr>
        <p:txBody>
          <a:bodyPr>
            <a:normAutofit/>
          </a:bodyPr>
          <a:lstStyle/>
          <a:p>
            <a:r>
              <a:rPr lang="pt-BR" dirty="0"/>
              <a:t>Exercício das Opções</a:t>
            </a:r>
          </a:p>
        </p:txBody>
      </p:sp>
    </p:spTree>
    <p:extLst>
      <p:ext uri="{BB962C8B-B14F-4D97-AF65-F5344CB8AC3E}">
        <p14:creationId xmlns:p14="http://schemas.microsoft.com/office/powerpoint/2010/main" val="57707802"/>
      </p:ext>
    </p:extLst>
  </p:cSld>
  <p:clrMapOvr>
    <a:masterClrMapping/>
  </p:clrMapOvr>
  <p:transition spd="med">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188640"/>
            <a:ext cx="8390736" cy="1152128"/>
          </a:xfrm>
        </p:spPr>
        <p:txBody>
          <a:bodyPr>
            <a:normAutofit fontScale="90000"/>
          </a:bodyPr>
          <a:lstStyle/>
          <a:p>
            <a:pPr algn="ctr"/>
            <a:r>
              <a:rPr lang="pt-BR" dirty="0"/>
              <a:t>Análise de sensibilidade nas Opções</a:t>
            </a:r>
            <a:br>
              <a:rPr lang="pt-BR" dirty="0"/>
            </a:br>
            <a:r>
              <a:rPr lang="pt-BR" dirty="0" err="1"/>
              <a:t>Put</a:t>
            </a:r>
            <a:br>
              <a:rPr lang="pt-BR" sz="3200" dirty="0"/>
            </a:br>
            <a:endParaRPr lang="pt-BR" sz="3200" dirty="0"/>
          </a:p>
        </p:txBody>
      </p:sp>
      <p:graphicFrame>
        <p:nvGraphicFramePr>
          <p:cNvPr id="62466" name="Object 2"/>
          <p:cNvGraphicFramePr>
            <a:graphicFrameLocks noChangeAspect="1"/>
          </p:cNvGraphicFramePr>
          <p:nvPr/>
        </p:nvGraphicFramePr>
        <p:xfrm>
          <a:off x="188913" y="1268760"/>
          <a:ext cx="8197021" cy="4564063"/>
        </p:xfrm>
        <a:graphic>
          <a:graphicData uri="http://schemas.openxmlformats.org/presentationml/2006/ole">
            <mc:AlternateContent xmlns:mc="http://schemas.openxmlformats.org/markup-compatibility/2006">
              <mc:Choice xmlns:v="urn:schemas-microsoft-com:vml" Requires="v">
                <p:oleObj spid="_x0000_s30771" name="Documento" r:id="rId3" imgW="5768197" imgH="3224615" progId="Word.Document.12">
                  <p:embed/>
                </p:oleObj>
              </mc:Choice>
              <mc:Fallback>
                <p:oleObj name="Documento" r:id="rId3" imgW="5768197" imgH="3224615" progId="Word.Document.12">
                  <p:embed/>
                  <p:pic>
                    <p:nvPicPr>
                      <p:cNvPr id="62466" name="Object 2"/>
                      <p:cNvPicPr>
                        <a:picLocks noChangeAspect="1" noChangeArrowheads="1"/>
                      </p:cNvPicPr>
                      <p:nvPr/>
                    </p:nvPicPr>
                    <p:blipFill>
                      <a:blip r:embed="rId4"/>
                      <a:srcRect/>
                      <a:stretch>
                        <a:fillRect/>
                      </a:stretch>
                    </p:blipFill>
                    <p:spPr bwMode="auto">
                      <a:xfrm>
                        <a:off x="188913" y="1268760"/>
                        <a:ext cx="8197021" cy="45640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30448300"/>
      </p:ext>
    </p:extLst>
  </p:cSld>
  <p:clrMapOvr>
    <a:masterClrMapping/>
  </p:clrMapOvr>
  <p:transition spd="med">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96" y="0"/>
            <a:ext cx="8928992" cy="1796818"/>
          </a:xfrm>
        </p:spPr>
        <p:txBody>
          <a:bodyPr>
            <a:normAutofit/>
          </a:bodyPr>
          <a:lstStyle/>
          <a:p>
            <a:pPr algn="ctr"/>
            <a:r>
              <a:rPr lang="pt-BR" sz="3200" dirty="0"/>
              <a:t>Análise dos fatores que afetam o prêmio da </a:t>
            </a:r>
            <a:r>
              <a:rPr lang="pt-BR" sz="3200" dirty="0" err="1"/>
              <a:t>Call</a:t>
            </a:r>
            <a:br>
              <a:rPr lang="pt-BR" sz="3200" dirty="0"/>
            </a:br>
            <a:endParaRPr lang="pt-BR" sz="3200" dirty="0"/>
          </a:p>
        </p:txBody>
      </p:sp>
      <p:graphicFrame>
        <p:nvGraphicFramePr>
          <p:cNvPr id="63490" name="Object 2"/>
          <p:cNvGraphicFramePr>
            <a:graphicFrameLocks noChangeAspect="1"/>
          </p:cNvGraphicFramePr>
          <p:nvPr/>
        </p:nvGraphicFramePr>
        <p:xfrm>
          <a:off x="276225" y="908720"/>
          <a:ext cx="8591550" cy="4978400"/>
        </p:xfrm>
        <a:graphic>
          <a:graphicData uri="http://schemas.openxmlformats.org/presentationml/2006/ole">
            <mc:AlternateContent xmlns:mc="http://schemas.openxmlformats.org/markup-compatibility/2006">
              <mc:Choice xmlns:v="urn:schemas-microsoft-com:vml" Requires="v">
                <p:oleObj spid="_x0000_s31794" name="Documento" r:id="rId3" imgW="5638209" imgH="3271798" progId="Word.Document.12">
                  <p:embed/>
                </p:oleObj>
              </mc:Choice>
              <mc:Fallback>
                <p:oleObj name="Documento" r:id="rId3" imgW="5638209" imgH="3271798" progId="Word.Document.12">
                  <p:embed/>
                  <p:pic>
                    <p:nvPicPr>
                      <p:cNvPr id="6349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908720"/>
                        <a:ext cx="8591550"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60605044"/>
      </p:ext>
    </p:extLst>
  </p:cSld>
  <p:clrMapOvr>
    <a:masterClrMapping/>
  </p:clrMapOvr>
  <p:transition spd="med">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496" y="116632"/>
            <a:ext cx="9001000" cy="1512168"/>
          </a:xfrm>
        </p:spPr>
        <p:txBody>
          <a:bodyPr/>
          <a:lstStyle/>
          <a:p>
            <a:r>
              <a:rPr lang="pt-BR" dirty="0"/>
              <a:t>Análise de sensibilidade das opções</a:t>
            </a:r>
          </a:p>
        </p:txBody>
      </p:sp>
      <p:sp>
        <p:nvSpPr>
          <p:cNvPr id="3" name="Subtítulo 2"/>
          <p:cNvSpPr>
            <a:spLocks noGrp="1"/>
          </p:cNvSpPr>
          <p:nvPr>
            <p:ph type="subTitle" idx="1"/>
          </p:nvPr>
        </p:nvSpPr>
        <p:spPr>
          <a:xfrm>
            <a:off x="467544" y="1772816"/>
            <a:ext cx="7992888" cy="4680520"/>
          </a:xfrm>
        </p:spPr>
        <p:txBody>
          <a:bodyPr/>
          <a:lstStyle/>
          <a:p>
            <a:pPr marL="457200" indent="-457200" algn="l">
              <a:buFont typeface="Arial" panose="020B0604020202020204" pitchFamily="34" charset="0"/>
              <a:buChar char="•"/>
            </a:pPr>
            <a:r>
              <a:rPr lang="pt-BR" b="0" dirty="0">
                <a:solidFill>
                  <a:srgbClr val="000000"/>
                </a:solidFill>
              </a:rPr>
              <a:t>Gama: mede em qual velocidade o delta de uma opção se altera conforme o preço do futuro subjacente altera. </a:t>
            </a:r>
          </a:p>
          <a:p>
            <a:pPr marL="457200" indent="-457200" algn="l">
              <a:buFont typeface="Arial" panose="020B0604020202020204" pitchFamily="34" charset="0"/>
              <a:buChar char="•"/>
            </a:pPr>
            <a:r>
              <a:rPr lang="pt-BR" b="0" dirty="0" err="1">
                <a:solidFill>
                  <a:srgbClr val="000000"/>
                </a:solidFill>
              </a:rPr>
              <a:t>Theta</a:t>
            </a:r>
            <a:r>
              <a:rPr lang="pt-BR" b="0" dirty="0">
                <a:solidFill>
                  <a:srgbClr val="000000"/>
                </a:solidFill>
              </a:rPr>
              <a:t>: mede a rapidez pela qual o valor do tempo de uma opção diminui com o passar do tempo</a:t>
            </a:r>
          </a:p>
          <a:p>
            <a:pPr marL="457200" indent="-457200" algn="l">
              <a:buFont typeface="Arial" panose="020B0604020202020204" pitchFamily="34" charset="0"/>
              <a:buChar char="•"/>
            </a:pPr>
            <a:r>
              <a:rPr lang="pt-BR" b="0" dirty="0">
                <a:solidFill>
                  <a:srgbClr val="000000"/>
                </a:solidFill>
              </a:rPr>
              <a:t>Vega: mede a volatilidade do mercado ou o nível de risco do mercado</a:t>
            </a:r>
          </a:p>
        </p:txBody>
      </p:sp>
    </p:spTree>
    <p:extLst>
      <p:ext uri="{BB962C8B-B14F-4D97-AF65-F5344CB8AC3E}">
        <p14:creationId xmlns:p14="http://schemas.microsoft.com/office/powerpoint/2010/main" val="376046118"/>
      </p:ext>
    </p:extLst>
  </p:cSld>
  <p:clrMapOvr>
    <a:masterClrMapping/>
  </p:clrMapOvr>
  <p:transition spd="med">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15888"/>
            <a:ext cx="7772400" cy="1143000"/>
          </a:xfrm>
        </p:spPr>
        <p:txBody>
          <a:bodyPr>
            <a:normAutofit fontScale="90000"/>
          </a:bodyPr>
          <a:lstStyle/>
          <a:p>
            <a:pPr algn="ctr"/>
            <a:r>
              <a:rPr lang="pt-BR" dirty="0"/>
              <a:t>Análise de sensibilidade</a:t>
            </a:r>
            <a:br>
              <a:rPr lang="pt-BR" dirty="0"/>
            </a:br>
            <a:r>
              <a:rPr lang="pt-BR" sz="2800" dirty="0"/>
              <a:t>Gregas das opções</a:t>
            </a:r>
          </a:p>
        </p:txBody>
      </p:sp>
      <p:sp>
        <p:nvSpPr>
          <p:cNvPr id="20483" name="Rectangle 3"/>
          <p:cNvSpPr>
            <a:spLocks noGrp="1" noChangeArrowheads="1"/>
          </p:cNvSpPr>
          <p:nvPr>
            <p:ph type="body" idx="1"/>
          </p:nvPr>
        </p:nvSpPr>
        <p:spPr>
          <a:xfrm>
            <a:off x="179388" y="2565127"/>
            <a:ext cx="8278812" cy="3672185"/>
          </a:xfrm>
        </p:spPr>
        <p:txBody>
          <a:bodyPr/>
          <a:lstStyle/>
          <a:p>
            <a:pPr>
              <a:lnSpc>
                <a:spcPct val="90000"/>
              </a:lnSpc>
            </a:pPr>
            <a:r>
              <a:rPr lang="pt-BR" sz="2400" b="0" dirty="0">
                <a:solidFill>
                  <a:srgbClr val="000000"/>
                </a:solidFill>
              </a:rPr>
              <a:t>Delta = mudança percentual no valor da opção / mudança de um por cento no preço futuro. </a:t>
            </a:r>
          </a:p>
          <a:p>
            <a:pPr>
              <a:lnSpc>
                <a:spcPct val="90000"/>
              </a:lnSpc>
            </a:pPr>
            <a:r>
              <a:rPr lang="pt-BR" sz="2400" b="0" dirty="0">
                <a:solidFill>
                  <a:srgbClr val="000000"/>
                </a:solidFill>
              </a:rPr>
              <a:t>O delta é negativo para as </a:t>
            </a:r>
            <a:r>
              <a:rPr lang="pt-BR" sz="2400" b="0" dirty="0" err="1">
                <a:solidFill>
                  <a:srgbClr val="000000"/>
                </a:solidFill>
              </a:rPr>
              <a:t>Puts</a:t>
            </a:r>
            <a:r>
              <a:rPr lang="pt-BR" sz="2400" b="0" dirty="0">
                <a:solidFill>
                  <a:srgbClr val="000000"/>
                </a:solidFill>
              </a:rPr>
              <a:t> e positivo para as </a:t>
            </a:r>
            <a:r>
              <a:rPr lang="pt-BR" sz="2400" b="0" dirty="0" err="1">
                <a:solidFill>
                  <a:srgbClr val="000000"/>
                </a:solidFill>
              </a:rPr>
              <a:t>Calls</a:t>
            </a:r>
            <a:r>
              <a:rPr lang="pt-BR" sz="2400" b="0" dirty="0">
                <a:solidFill>
                  <a:srgbClr val="000000"/>
                </a:solidFill>
              </a:rPr>
              <a:t>. Por exemplo, delta de uma </a:t>
            </a:r>
            <a:r>
              <a:rPr lang="pt-BR" sz="2400" b="0" dirty="0" err="1">
                <a:solidFill>
                  <a:srgbClr val="000000"/>
                </a:solidFill>
              </a:rPr>
              <a:t>Put</a:t>
            </a:r>
            <a:r>
              <a:rPr lang="pt-BR" sz="2400" b="0" dirty="0">
                <a:solidFill>
                  <a:srgbClr val="000000"/>
                </a:solidFill>
              </a:rPr>
              <a:t> = -0,30, significa que se o preço futuro aumentar em 1%,  o prêmio da opção deve diminuir em 0,30%. </a:t>
            </a:r>
          </a:p>
          <a:p>
            <a:pPr>
              <a:lnSpc>
                <a:spcPct val="90000"/>
              </a:lnSpc>
            </a:pPr>
            <a:r>
              <a:rPr lang="pt-BR" sz="2400" b="0" dirty="0">
                <a:solidFill>
                  <a:srgbClr val="000000"/>
                </a:solidFill>
              </a:rPr>
              <a:t>Vejamos uma </a:t>
            </a:r>
            <a:r>
              <a:rPr lang="pt-BR" sz="2400" b="0" dirty="0" err="1">
                <a:solidFill>
                  <a:srgbClr val="000000"/>
                </a:solidFill>
              </a:rPr>
              <a:t>Call</a:t>
            </a:r>
            <a:r>
              <a:rPr lang="pt-BR" sz="2400" b="0" dirty="0">
                <a:solidFill>
                  <a:srgbClr val="000000"/>
                </a:solidFill>
              </a:rPr>
              <a:t> com preço delta de 0,50. Isto significa que se o preço futuro aumentar em 1% unidade, o prêmio da opção sobe em 0,50%. </a:t>
            </a:r>
          </a:p>
          <a:p>
            <a:pPr>
              <a:lnSpc>
                <a:spcPct val="90000"/>
              </a:lnSpc>
            </a:pPr>
            <a:endParaRPr lang="pt-BR" sz="2400" b="0" dirty="0">
              <a:solidFill>
                <a:srgbClr val="000000"/>
              </a:solidFill>
            </a:endParaRPr>
          </a:p>
          <a:p>
            <a:endParaRPr lang="pt-BR" b="0" dirty="0">
              <a:solidFill>
                <a:srgbClr val="000000"/>
              </a:solidFill>
            </a:endParaRP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53</a:t>
            </a:fld>
            <a:endParaRPr lang="en-US"/>
          </a:p>
        </p:txBody>
      </p:sp>
    </p:spTree>
    <p:extLst>
      <p:ext uri="{BB962C8B-B14F-4D97-AF65-F5344CB8AC3E}">
        <p14:creationId xmlns:p14="http://schemas.microsoft.com/office/powerpoint/2010/main" val="3349238138"/>
      </p:ext>
    </p:extLst>
  </p:cSld>
  <p:clrMapOvr>
    <a:masterClrMapping/>
  </p:clrMapOvr>
  <p:transition spd="med">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115888"/>
            <a:ext cx="9144000" cy="1152525"/>
          </a:xfrm>
        </p:spPr>
        <p:txBody>
          <a:bodyPr>
            <a:normAutofit/>
          </a:bodyPr>
          <a:lstStyle/>
          <a:p>
            <a:r>
              <a:rPr lang="pt-BR" dirty="0"/>
              <a:t>Cálculo e interpretação do delta - </a:t>
            </a:r>
            <a:r>
              <a:rPr lang="pt-BR" dirty="0" err="1"/>
              <a:t>Put</a:t>
            </a:r>
            <a:endParaRPr lang="pt-BR" dirty="0"/>
          </a:p>
        </p:txBody>
      </p:sp>
      <p:sp>
        <p:nvSpPr>
          <p:cNvPr id="2052" name="Rectangle 3"/>
          <p:cNvSpPr>
            <a:spLocks noGrp="1" noChangeArrowheads="1"/>
          </p:cNvSpPr>
          <p:nvPr>
            <p:ph type="body" sz="half" idx="1"/>
          </p:nvPr>
        </p:nvSpPr>
        <p:spPr>
          <a:xfrm>
            <a:off x="685800" y="1981200"/>
            <a:ext cx="7270750" cy="4114800"/>
          </a:xfrm>
        </p:spPr>
        <p:txBody>
          <a:bodyPr/>
          <a:lstStyle/>
          <a:p>
            <a:pPr>
              <a:lnSpc>
                <a:spcPct val="80000"/>
              </a:lnSpc>
            </a:pPr>
            <a:r>
              <a:rPr lang="pt-BR" sz="1800" b="0" dirty="0">
                <a:solidFill>
                  <a:srgbClr val="000000"/>
                </a:solidFill>
              </a:rPr>
              <a:t>Dia 13/05/2008 – vencimento em junho de 2008</a:t>
            </a:r>
          </a:p>
          <a:p>
            <a:pPr>
              <a:lnSpc>
                <a:spcPct val="80000"/>
              </a:lnSpc>
            </a:pPr>
            <a:r>
              <a:rPr lang="pt-BR" sz="1800" b="0" dirty="0" err="1">
                <a:solidFill>
                  <a:srgbClr val="000000"/>
                </a:solidFill>
              </a:rPr>
              <a:t>Pe</a:t>
            </a:r>
            <a:r>
              <a:rPr lang="pt-BR" sz="1800" b="0" dirty="0">
                <a:solidFill>
                  <a:srgbClr val="000000"/>
                </a:solidFill>
              </a:rPr>
              <a:t> = 1330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Pr</a:t>
            </a:r>
            <a:r>
              <a:rPr lang="pt-BR" sz="1800" b="0" dirty="0">
                <a:solidFill>
                  <a:srgbClr val="000000"/>
                </a:solidFill>
              </a:rPr>
              <a:t> = 21,375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Pf</a:t>
            </a:r>
            <a:r>
              <a:rPr lang="pt-BR" sz="1800" b="0" dirty="0">
                <a:solidFill>
                  <a:srgbClr val="000000"/>
                </a:solidFill>
              </a:rPr>
              <a:t> = 1347,25 c/</a:t>
            </a:r>
            <a:r>
              <a:rPr lang="pt-BR" sz="1800" b="0" dirty="0" err="1">
                <a:solidFill>
                  <a:srgbClr val="000000"/>
                </a:solidFill>
              </a:rPr>
              <a:t>bu</a:t>
            </a:r>
            <a:endParaRPr lang="pt-BR" sz="1800" b="0" dirty="0">
              <a:solidFill>
                <a:srgbClr val="000000"/>
              </a:solidFill>
            </a:endParaRPr>
          </a:p>
          <a:p>
            <a:pPr>
              <a:lnSpc>
                <a:spcPct val="80000"/>
              </a:lnSpc>
            </a:pPr>
            <a:r>
              <a:rPr lang="pt-BR" sz="1800" b="0" dirty="0">
                <a:solidFill>
                  <a:srgbClr val="000000"/>
                </a:solidFill>
              </a:rPr>
              <a:t>Dia 16/05/2008 – vencimento em junho de 2008</a:t>
            </a:r>
          </a:p>
          <a:p>
            <a:pPr>
              <a:lnSpc>
                <a:spcPct val="80000"/>
              </a:lnSpc>
            </a:pPr>
            <a:r>
              <a:rPr lang="pt-BR" sz="1800" b="0" dirty="0" err="1">
                <a:solidFill>
                  <a:srgbClr val="000000"/>
                </a:solidFill>
              </a:rPr>
              <a:t>Pe</a:t>
            </a:r>
            <a:r>
              <a:rPr lang="pt-BR" sz="1800" b="0" dirty="0">
                <a:solidFill>
                  <a:srgbClr val="000000"/>
                </a:solidFill>
              </a:rPr>
              <a:t> = 1330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Pr</a:t>
            </a:r>
            <a:r>
              <a:rPr lang="pt-BR" sz="1800" b="0" dirty="0">
                <a:solidFill>
                  <a:srgbClr val="000000"/>
                </a:solidFill>
              </a:rPr>
              <a:t> = 9,875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Pf</a:t>
            </a:r>
            <a:r>
              <a:rPr lang="pt-BR" sz="1800" b="0" dirty="0">
                <a:solidFill>
                  <a:srgbClr val="000000"/>
                </a:solidFill>
              </a:rPr>
              <a:t> = 1376,75 c/</a:t>
            </a:r>
            <a:r>
              <a:rPr lang="pt-BR" sz="1800" b="0" dirty="0" err="1">
                <a:solidFill>
                  <a:srgbClr val="000000"/>
                </a:solidFill>
              </a:rPr>
              <a:t>bu</a:t>
            </a:r>
            <a:endParaRPr lang="pt-BR" sz="1800" b="0" dirty="0">
              <a:solidFill>
                <a:srgbClr val="000000"/>
              </a:solidFill>
            </a:endParaRPr>
          </a:p>
          <a:p>
            <a:pPr>
              <a:lnSpc>
                <a:spcPct val="80000"/>
              </a:lnSpc>
            </a:pPr>
            <a:endParaRPr lang="pt-BR" sz="1800" b="0" dirty="0">
              <a:solidFill>
                <a:srgbClr val="000000"/>
              </a:solidFill>
            </a:endParaRPr>
          </a:p>
          <a:p>
            <a:pPr>
              <a:lnSpc>
                <a:spcPct val="80000"/>
              </a:lnSpc>
            </a:pPr>
            <a:endParaRPr lang="pt-BR" sz="1800" b="0" dirty="0">
              <a:solidFill>
                <a:srgbClr val="000000"/>
              </a:solidFill>
            </a:endParaRPr>
          </a:p>
          <a:p>
            <a:pPr>
              <a:lnSpc>
                <a:spcPct val="80000"/>
              </a:lnSpc>
            </a:pPr>
            <a:endParaRPr lang="pt-BR" sz="1800" b="0" dirty="0">
              <a:solidFill>
                <a:srgbClr val="000000"/>
              </a:solidFill>
            </a:endParaRPr>
          </a:p>
          <a:p>
            <a:pPr>
              <a:lnSpc>
                <a:spcPct val="80000"/>
              </a:lnSpc>
            </a:pPr>
            <a:endParaRPr lang="pt-BR" sz="1800" b="0" dirty="0">
              <a:solidFill>
                <a:srgbClr val="000000"/>
              </a:solidFill>
            </a:endParaRPr>
          </a:p>
          <a:p>
            <a:pPr>
              <a:lnSpc>
                <a:spcPct val="80000"/>
              </a:lnSpc>
            </a:pPr>
            <a:r>
              <a:rPr lang="pt-BR" sz="1800" b="0" dirty="0">
                <a:solidFill>
                  <a:srgbClr val="000000"/>
                </a:solidFill>
              </a:rPr>
              <a:t>O delta indica que se o preço do contrato futuro referente a essa opção variar 1%, o valor do prêmio dessa opção de PUT diminuirá em 0,39% </a:t>
            </a:r>
          </a:p>
        </p:txBody>
      </p:sp>
      <p:graphicFrame>
        <p:nvGraphicFramePr>
          <p:cNvPr id="2050" name="Object 4"/>
          <p:cNvGraphicFramePr>
            <a:graphicFrameLocks noGrp="1" noChangeAspect="1"/>
          </p:cNvGraphicFramePr>
          <p:nvPr>
            <p:ph sz="half" idx="2"/>
          </p:nvPr>
        </p:nvGraphicFramePr>
        <p:xfrm>
          <a:off x="2125663" y="4216400"/>
          <a:ext cx="6191250" cy="1012825"/>
        </p:xfrm>
        <a:graphic>
          <a:graphicData uri="http://schemas.openxmlformats.org/presentationml/2006/ole">
            <mc:AlternateContent xmlns:mc="http://schemas.openxmlformats.org/markup-compatibility/2006">
              <mc:Choice xmlns:v="urn:schemas-microsoft-com:vml" Requires="v">
                <p:oleObj spid="_x0000_s32818" name="Equation" r:id="rId4" imgW="2974368" imgH="486614" progId="Equation.3">
                  <p:embed/>
                </p:oleObj>
              </mc:Choice>
              <mc:Fallback>
                <p:oleObj name="Equation" r:id="rId4" imgW="2974368" imgH="486614" progId="Equation.3">
                  <p:embed/>
                  <p:pic>
                    <p:nvPicPr>
                      <p:cNvPr id="205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5663" y="4216400"/>
                        <a:ext cx="619125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Espaço Reservado para Número de Slide 4"/>
          <p:cNvSpPr>
            <a:spLocks noGrp="1"/>
          </p:cNvSpPr>
          <p:nvPr>
            <p:ph type="sldNum" sz="quarter" idx="10"/>
          </p:nvPr>
        </p:nvSpPr>
        <p:spPr/>
        <p:txBody>
          <a:bodyPr/>
          <a:lstStyle/>
          <a:p>
            <a:pPr>
              <a:defRPr/>
            </a:pPr>
            <a:fld id="{80B0908B-F2F9-4AE9-ADEA-3C852043B6AB}" type="slidenum">
              <a:rPr lang="en-US" smtClean="0"/>
              <a:pPr>
                <a:defRPr/>
              </a:pPr>
              <a:t>54</a:t>
            </a:fld>
            <a:endParaRPr lang="en-US"/>
          </a:p>
        </p:txBody>
      </p:sp>
    </p:spTree>
    <p:extLst>
      <p:ext uri="{BB962C8B-B14F-4D97-AF65-F5344CB8AC3E}">
        <p14:creationId xmlns:p14="http://schemas.microsoft.com/office/powerpoint/2010/main" val="3962070638"/>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250825" y="1628775"/>
            <a:ext cx="8642350" cy="4467225"/>
          </a:xfrm>
        </p:spPr>
        <p:txBody>
          <a:bodyPr/>
          <a:lstStyle/>
          <a:p>
            <a:pPr>
              <a:lnSpc>
                <a:spcPct val="80000"/>
              </a:lnSpc>
            </a:pPr>
            <a:r>
              <a:rPr lang="pt-BR" sz="1800" b="0" dirty="0">
                <a:solidFill>
                  <a:srgbClr val="000000"/>
                </a:solidFill>
              </a:rPr>
              <a:t>Dia 12/05/2008 – vencimento em novembro 2008</a:t>
            </a:r>
          </a:p>
          <a:p>
            <a:pPr>
              <a:lnSpc>
                <a:spcPct val="80000"/>
              </a:lnSpc>
            </a:pPr>
            <a:r>
              <a:rPr lang="pt-BR" sz="1800" b="0" dirty="0" err="1">
                <a:solidFill>
                  <a:srgbClr val="000000"/>
                </a:solidFill>
              </a:rPr>
              <a:t>Pe</a:t>
            </a:r>
            <a:r>
              <a:rPr lang="pt-BR" sz="1800" b="0" dirty="0">
                <a:solidFill>
                  <a:srgbClr val="000000"/>
                </a:solidFill>
              </a:rPr>
              <a:t> = 1290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Pr</a:t>
            </a:r>
            <a:r>
              <a:rPr lang="pt-BR" sz="1800" b="0" dirty="0">
                <a:solidFill>
                  <a:srgbClr val="000000"/>
                </a:solidFill>
              </a:rPr>
              <a:t> = 141,5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Pf</a:t>
            </a:r>
            <a:r>
              <a:rPr lang="pt-BR" sz="1800" b="0" dirty="0">
                <a:solidFill>
                  <a:srgbClr val="000000"/>
                </a:solidFill>
              </a:rPr>
              <a:t> = 1297 c/</a:t>
            </a:r>
            <a:r>
              <a:rPr lang="pt-BR" sz="1800" b="0" dirty="0" err="1">
                <a:solidFill>
                  <a:srgbClr val="000000"/>
                </a:solidFill>
              </a:rPr>
              <a:t>bu</a:t>
            </a:r>
            <a:endParaRPr lang="pt-BR" sz="1800" b="0" dirty="0">
              <a:solidFill>
                <a:srgbClr val="000000"/>
              </a:solidFill>
            </a:endParaRPr>
          </a:p>
          <a:p>
            <a:pPr>
              <a:lnSpc>
                <a:spcPct val="80000"/>
              </a:lnSpc>
            </a:pPr>
            <a:endParaRPr lang="pt-BR" sz="1800" b="0" dirty="0">
              <a:solidFill>
                <a:srgbClr val="000000"/>
              </a:solidFill>
            </a:endParaRPr>
          </a:p>
          <a:p>
            <a:pPr>
              <a:lnSpc>
                <a:spcPct val="80000"/>
              </a:lnSpc>
            </a:pPr>
            <a:r>
              <a:rPr lang="pt-BR" sz="1800" b="0" dirty="0">
                <a:solidFill>
                  <a:srgbClr val="000000"/>
                </a:solidFill>
              </a:rPr>
              <a:t>Dia 13/05/2008 – vencimento em novembro de 2008</a:t>
            </a:r>
          </a:p>
          <a:p>
            <a:pPr>
              <a:lnSpc>
                <a:spcPct val="80000"/>
              </a:lnSpc>
            </a:pPr>
            <a:r>
              <a:rPr lang="pt-BR" sz="1800" b="0" dirty="0" err="1">
                <a:solidFill>
                  <a:srgbClr val="000000"/>
                </a:solidFill>
              </a:rPr>
              <a:t>Pe</a:t>
            </a:r>
            <a:r>
              <a:rPr lang="pt-BR" sz="1800" b="0" dirty="0">
                <a:solidFill>
                  <a:srgbClr val="000000"/>
                </a:solidFill>
              </a:rPr>
              <a:t> = 1290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Pr</a:t>
            </a:r>
            <a:r>
              <a:rPr lang="pt-BR" sz="1800" b="0" dirty="0">
                <a:solidFill>
                  <a:srgbClr val="000000"/>
                </a:solidFill>
              </a:rPr>
              <a:t> = 151,375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Pf</a:t>
            </a:r>
            <a:r>
              <a:rPr lang="pt-BR" sz="1800" b="0" dirty="0">
                <a:solidFill>
                  <a:srgbClr val="000000"/>
                </a:solidFill>
              </a:rPr>
              <a:t> = 1307 c/</a:t>
            </a:r>
            <a:r>
              <a:rPr lang="pt-BR" sz="1800" b="0" dirty="0" err="1">
                <a:solidFill>
                  <a:srgbClr val="000000"/>
                </a:solidFill>
              </a:rPr>
              <a:t>bu</a:t>
            </a:r>
            <a:endParaRPr lang="pt-BR" sz="1800" b="0" dirty="0">
              <a:solidFill>
                <a:srgbClr val="000000"/>
              </a:solidFill>
            </a:endParaRPr>
          </a:p>
          <a:p>
            <a:pPr>
              <a:lnSpc>
                <a:spcPct val="80000"/>
              </a:lnSpc>
            </a:pPr>
            <a:endParaRPr lang="pt-BR" sz="1800" b="0" dirty="0">
              <a:solidFill>
                <a:srgbClr val="000000"/>
              </a:solidFill>
            </a:endParaRPr>
          </a:p>
          <a:p>
            <a:pPr>
              <a:lnSpc>
                <a:spcPct val="80000"/>
              </a:lnSpc>
            </a:pPr>
            <a:endParaRPr lang="pt-BR" sz="1800" b="0" dirty="0">
              <a:solidFill>
                <a:srgbClr val="000000"/>
              </a:solidFill>
            </a:endParaRPr>
          </a:p>
          <a:p>
            <a:pPr>
              <a:lnSpc>
                <a:spcPct val="80000"/>
              </a:lnSpc>
            </a:pPr>
            <a:endParaRPr lang="pt-BR" sz="1800" b="0" dirty="0">
              <a:solidFill>
                <a:srgbClr val="000000"/>
              </a:solidFill>
            </a:endParaRPr>
          </a:p>
          <a:p>
            <a:pPr>
              <a:lnSpc>
                <a:spcPct val="80000"/>
              </a:lnSpc>
            </a:pPr>
            <a:endParaRPr lang="pt-BR" sz="1800" b="0" dirty="0">
              <a:solidFill>
                <a:srgbClr val="000000"/>
              </a:solidFill>
            </a:endParaRPr>
          </a:p>
          <a:p>
            <a:pPr>
              <a:lnSpc>
                <a:spcPct val="80000"/>
              </a:lnSpc>
            </a:pPr>
            <a:r>
              <a:rPr lang="pt-BR" sz="1800" b="0" dirty="0">
                <a:solidFill>
                  <a:srgbClr val="000000"/>
                </a:solidFill>
              </a:rPr>
              <a:t>O delta indica que se o preço do contrato futuro referente a essa opção variar 1%, o valor do prêmio dessa opção de CALL aumentará em 1,025%.</a:t>
            </a:r>
          </a:p>
        </p:txBody>
      </p:sp>
      <p:graphicFrame>
        <p:nvGraphicFramePr>
          <p:cNvPr id="3074" name="Object 6"/>
          <p:cNvGraphicFramePr>
            <a:graphicFrameLocks noGrp="1" noChangeAspect="1"/>
          </p:cNvGraphicFramePr>
          <p:nvPr>
            <p:ph sz="half" idx="2"/>
          </p:nvPr>
        </p:nvGraphicFramePr>
        <p:xfrm>
          <a:off x="2103438" y="4356100"/>
          <a:ext cx="4124325" cy="728663"/>
        </p:xfrm>
        <a:graphic>
          <a:graphicData uri="http://schemas.openxmlformats.org/presentationml/2006/ole">
            <mc:AlternateContent xmlns:mc="http://schemas.openxmlformats.org/markup-compatibility/2006">
              <mc:Choice xmlns:v="urn:schemas-microsoft-com:vml" Requires="v">
                <p:oleObj spid="_x0000_s33842" name="Equation" r:id="rId4" imgW="2755632" imgH="486614" progId="Equation.3">
                  <p:embed/>
                </p:oleObj>
              </mc:Choice>
              <mc:Fallback>
                <p:oleObj name="Equation" r:id="rId4" imgW="2755632" imgH="486614" progId="Equation.3">
                  <p:embed/>
                  <p:pic>
                    <p:nvPicPr>
                      <p:cNvPr id="307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3438" y="4356100"/>
                        <a:ext cx="4124325"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Rectangle 9"/>
          <p:cNvSpPr>
            <a:spLocks noGrp="1" noChangeArrowheads="1"/>
          </p:cNvSpPr>
          <p:nvPr>
            <p:ph type="title"/>
          </p:nvPr>
        </p:nvSpPr>
        <p:spPr>
          <a:xfrm>
            <a:off x="250825" y="115888"/>
            <a:ext cx="8642350" cy="1143000"/>
          </a:xfrm>
          <a:noFill/>
        </p:spPr>
        <p:txBody>
          <a:bodyPr/>
          <a:lstStyle/>
          <a:p>
            <a:r>
              <a:rPr lang="pt-BR" sz="4000" dirty="0"/>
              <a:t>Cálculo e interpretação do delta - </a:t>
            </a:r>
            <a:r>
              <a:rPr lang="pt-BR" sz="4000" dirty="0" err="1"/>
              <a:t>Call</a:t>
            </a:r>
            <a:endParaRPr lang="pt-BR" sz="4000" dirty="0"/>
          </a:p>
        </p:txBody>
      </p:sp>
      <p:sp>
        <p:nvSpPr>
          <p:cNvPr id="6" name="Espaço Reservado para Número de Slide 5"/>
          <p:cNvSpPr>
            <a:spLocks noGrp="1"/>
          </p:cNvSpPr>
          <p:nvPr>
            <p:ph type="sldNum" sz="quarter" idx="10"/>
          </p:nvPr>
        </p:nvSpPr>
        <p:spPr/>
        <p:txBody>
          <a:bodyPr/>
          <a:lstStyle/>
          <a:p>
            <a:pPr>
              <a:defRPr/>
            </a:pPr>
            <a:fld id="{80B0908B-F2F9-4AE9-ADEA-3C852043B6AB}" type="slidenum">
              <a:rPr lang="en-US" smtClean="0"/>
              <a:pPr>
                <a:defRPr/>
              </a:pPr>
              <a:t>55</a:t>
            </a:fld>
            <a:endParaRPr lang="en-US"/>
          </a:p>
        </p:txBody>
      </p:sp>
    </p:spTree>
    <p:extLst>
      <p:ext uri="{BB962C8B-B14F-4D97-AF65-F5344CB8AC3E}">
        <p14:creationId xmlns:p14="http://schemas.microsoft.com/office/powerpoint/2010/main" val="2451889223"/>
      </p:ext>
    </p:extLst>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14603C13-5053-4698-BBE5-581E0140504F}"/>
              </a:ext>
            </a:extLst>
          </p:cNvPr>
          <p:cNvPicPr/>
          <p:nvPr/>
        </p:nvPicPr>
        <p:blipFill>
          <a:blip r:embed="rId2"/>
          <a:stretch>
            <a:fillRect/>
          </a:stretch>
        </p:blipFill>
        <p:spPr>
          <a:xfrm>
            <a:off x="0" y="980728"/>
            <a:ext cx="9144000" cy="4752528"/>
          </a:xfrm>
          <a:prstGeom prst="rect">
            <a:avLst/>
          </a:prstGeom>
        </p:spPr>
      </p:pic>
    </p:spTree>
    <p:extLst>
      <p:ext uri="{BB962C8B-B14F-4D97-AF65-F5344CB8AC3E}">
        <p14:creationId xmlns:p14="http://schemas.microsoft.com/office/powerpoint/2010/main" val="884434213"/>
      </p:ext>
    </p:extLst>
  </p:cSld>
  <p:clrMapOvr>
    <a:masterClrMapping/>
  </p:clrMapOvr>
  <p:transition spd="med">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7384"/>
            <a:ext cx="8784976" cy="864096"/>
          </a:xfrm>
        </p:spPr>
        <p:txBody>
          <a:bodyPr>
            <a:normAutofit/>
          </a:bodyPr>
          <a:lstStyle/>
          <a:p>
            <a:r>
              <a:rPr lang="pt-BR" dirty="0"/>
              <a:t>Operações estruturadas</a:t>
            </a:r>
          </a:p>
        </p:txBody>
      </p:sp>
      <p:sp>
        <p:nvSpPr>
          <p:cNvPr id="3" name="Espaço Reservado para Conteúdo 2"/>
          <p:cNvSpPr>
            <a:spLocks noGrp="1"/>
          </p:cNvSpPr>
          <p:nvPr>
            <p:ph idx="1"/>
          </p:nvPr>
        </p:nvSpPr>
        <p:spPr>
          <a:xfrm>
            <a:off x="395536" y="810705"/>
            <a:ext cx="8568952" cy="5858655"/>
          </a:xfrm>
        </p:spPr>
        <p:txBody>
          <a:bodyPr>
            <a:normAutofit fontScale="77500" lnSpcReduction="20000"/>
          </a:bodyPr>
          <a:lstStyle/>
          <a:p>
            <a:r>
              <a:rPr lang="pt-BR" sz="2200" dirty="0"/>
              <a:t>São operações que envolvem compra e venda de opções simultaneamente e podem ter vários objetivos: ganhar na alta e na baixa, ganhar só na alta ou só na baixa, etc. Elas são conhecidas por nomes técnicos como </a:t>
            </a:r>
            <a:r>
              <a:rPr lang="pt-BR" sz="2200" dirty="0" err="1"/>
              <a:t>butterfly</a:t>
            </a:r>
            <a:r>
              <a:rPr lang="pt-BR" sz="2200" dirty="0"/>
              <a:t> (borboleta), box, etc. </a:t>
            </a:r>
          </a:p>
          <a:p>
            <a:r>
              <a:rPr lang="pt-BR" sz="2200" dirty="0"/>
              <a:t>Vamos apresentar algumas operações utilizadas em operações de hedge visando principalmente diminuir custos das operações.  </a:t>
            </a:r>
            <a:r>
              <a:rPr lang="pt-BR" sz="2200" dirty="0">
                <a:solidFill>
                  <a:srgbClr val="000000"/>
                </a:solidFill>
              </a:rPr>
              <a:t>Basicamente, consistem na compra e venda de opções de </a:t>
            </a:r>
            <a:r>
              <a:rPr lang="pt-BR" sz="2200" dirty="0" err="1">
                <a:solidFill>
                  <a:srgbClr val="000000"/>
                </a:solidFill>
              </a:rPr>
              <a:t>Call</a:t>
            </a:r>
            <a:r>
              <a:rPr lang="pt-BR" sz="2200" dirty="0">
                <a:solidFill>
                  <a:srgbClr val="000000"/>
                </a:solidFill>
              </a:rPr>
              <a:t> e </a:t>
            </a:r>
            <a:r>
              <a:rPr lang="pt-BR" sz="2200" dirty="0" err="1">
                <a:solidFill>
                  <a:srgbClr val="000000"/>
                </a:solidFill>
              </a:rPr>
              <a:t>Put</a:t>
            </a:r>
            <a:r>
              <a:rPr lang="pt-BR" sz="2200" dirty="0">
                <a:solidFill>
                  <a:srgbClr val="000000"/>
                </a:solidFill>
              </a:rPr>
              <a:t> ou </a:t>
            </a:r>
            <a:r>
              <a:rPr lang="pt-BR" sz="2200" dirty="0" err="1">
                <a:solidFill>
                  <a:srgbClr val="000000"/>
                </a:solidFill>
              </a:rPr>
              <a:t>Call</a:t>
            </a:r>
            <a:r>
              <a:rPr lang="pt-BR" sz="2200" dirty="0">
                <a:solidFill>
                  <a:srgbClr val="000000"/>
                </a:solidFill>
              </a:rPr>
              <a:t> e </a:t>
            </a:r>
            <a:r>
              <a:rPr lang="pt-BR" sz="2200" dirty="0" err="1">
                <a:solidFill>
                  <a:srgbClr val="000000"/>
                </a:solidFill>
              </a:rPr>
              <a:t>Put</a:t>
            </a:r>
            <a:r>
              <a:rPr lang="pt-BR" sz="2200" dirty="0">
                <a:solidFill>
                  <a:srgbClr val="000000"/>
                </a:solidFill>
              </a:rPr>
              <a:t> em diferentes strike </a:t>
            </a:r>
            <a:r>
              <a:rPr lang="pt-BR" sz="2200" dirty="0" err="1">
                <a:solidFill>
                  <a:srgbClr val="000000"/>
                </a:solidFill>
              </a:rPr>
              <a:t>prices</a:t>
            </a:r>
            <a:r>
              <a:rPr lang="pt-BR" sz="2200" dirty="0">
                <a:solidFill>
                  <a:srgbClr val="000000"/>
                </a:solidFill>
              </a:rPr>
              <a:t>, sendo o de valor inferior comprada e a de valor superior vendida</a:t>
            </a:r>
          </a:p>
          <a:p>
            <a:r>
              <a:rPr lang="pt-BR" sz="2200" dirty="0">
                <a:solidFill>
                  <a:srgbClr val="000000"/>
                </a:solidFill>
              </a:rPr>
              <a:t>Duas operações básicas: </a:t>
            </a:r>
          </a:p>
          <a:p>
            <a:r>
              <a:rPr lang="pt-BR" sz="2200" dirty="0">
                <a:solidFill>
                  <a:srgbClr val="000000"/>
                </a:solidFill>
              </a:rPr>
              <a:t>1. Garantia preço mínimo com participação nos ganhos de preços: Compra </a:t>
            </a:r>
            <a:r>
              <a:rPr lang="pt-BR" sz="2200" dirty="0" err="1">
                <a:solidFill>
                  <a:srgbClr val="000000"/>
                </a:solidFill>
              </a:rPr>
              <a:t>Put</a:t>
            </a:r>
            <a:r>
              <a:rPr lang="pt-BR" sz="2200" dirty="0">
                <a:solidFill>
                  <a:srgbClr val="000000"/>
                </a:solidFill>
              </a:rPr>
              <a:t> e vende </a:t>
            </a:r>
            <a:r>
              <a:rPr lang="pt-BR" sz="2200" dirty="0" err="1">
                <a:solidFill>
                  <a:srgbClr val="000000"/>
                </a:solidFill>
              </a:rPr>
              <a:t>Call</a:t>
            </a:r>
            <a:endParaRPr lang="pt-BR" sz="2200" dirty="0">
              <a:solidFill>
                <a:srgbClr val="000000"/>
              </a:solidFill>
            </a:endParaRPr>
          </a:p>
          <a:p>
            <a:r>
              <a:rPr lang="pt-BR" sz="2200" dirty="0">
                <a:solidFill>
                  <a:srgbClr val="000000"/>
                </a:solidFill>
              </a:rPr>
              <a:t>	A </a:t>
            </a:r>
            <a:r>
              <a:rPr lang="pt-BR" sz="2200" dirty="0" err="1">
                <a:solidFill>
                  <a:srgbClr val="000000"/>
                </a:solidFill>
              </a:rPr>
              <a:t>Put</a:t>
            </a:r>
            <a:r>
              <a:rPr lang="pt-BR" sz="2200" dirty="0">
                <a:solidFill>
                  <a:srgbClr val="000000"/>
                </a:solidFill>
              </a:rPr>
              <a:t> comprada garante o preço mínimo e a </a:t>
            </a:r>
            <a:r>
              <a:rPr lang="pt-BR" sz="2200" dirty="0" err="1">
                <a:solidFill>
                  <a:srgbClr val="000000"/>
                </a:solidFill>
              </a:rPr>
              <a:t>Call</a:t>
            </a:r>
            <a:r>
              <a:rPr lang="pt-BR" sz="2200" dirty="0">
                <a:solidFill>
                  <a:srgbClr val="000000"/>
                </a:solidFill>
              </a:rPr>
              <a:t> vendida garante até onde vai a valorização da operação. </a:t>
            </a:r>
          </a:p>
          <a:p>
            <a:r>
              <a:rPr lang="pt-BR" sz="2200" dirty="0">
                <a:solidFill>
                  <a:srgbClr val="000000"/>
                </a:solidFill>
              </a:rPr>
              <a:t>2. Garantia do preço de compra dentro de um certo intervalo de segurança</a:t>
            </a:r>
          </a:p>
          <a:p>
            <a:r>
              <a:rPr lang="pt-BR" sz="2200" dirty="0">
                <a:solidFill>
                  <a:srgbClr val="000000"/>
                </a:solidFill>
              </a:rPr>
              <a:t>	A </a:t>
            </a:r>
            <a:r>
              <a:rPr lang="pt-BR" sz="2200" dirty="0" err="1">
                <a:solidFill>
                  <a:srgbClr val="000000"/>
                </a:solidFill>
              </a:rPr>
              <a:t>Call</a:t>
            </a:r>
            <a:r>
              <a:rPr lang="pt-BR" sz="2200" dirty="0">
                <a:solidFill>
                  <a:srgbClr val="000000"/>
                </a:solidFill>
              </a:rPr>
              <a:t> comprada garante o recebimento entre seu strike </a:t>
            </a:r>
            <a:r>
              <a:rPr lang="pt-BR" sz="2200" dirty="0" err="1">
                <a:solidFill>
                  <a:srgbClr val="000000"/>
                </a:solidFill>
              </a:rPr>
              <a:t>price</a:t>
            </a:r>
            <a:r>
              <a:rPr lang="pt-BR" sz="2200" dirty="0">
                <a:solidFill>
                  <a:srgbClr val="000000"/>
                </a:solidFill>
              </a:rPr>
              <a:t> e possíveis valorizações no mercado futuro da commodity. A </a:t>
            </a:r>
            <a:r>
              <a:rPr lang="pt-BR" sz="2200" dirty="0" err="1">
                <a:solidFill>
                  <a:srgbClr val="000000"/>
                </a:solidFill>
              </a:rPr>
              <a:t>Call</a:t>
            </a:r>
            <a:r>
              <a:rPr lang="pt-BR" sz="2200" dirty="0">
                <a:solidFill>
                  <a:srgbClr val="000000"/>
                </a:solidFill>
              </a:rPr>
              <a:t> vendida pode gerar o pagamento entre o strike </a:t>
            </a:r>
            <a:r>
              <a:rPr lang="pt-BR" sz="2200" dirty="0" err="1">
                <a:solidFill>
                  <a:srgbClr val="000000"/>
                </a:solidFill>
              </a:rPr>
              <a:t>price</a:t>
            </a:r>
            <a:r>
              <a:rPr lang="pt-BR" sz="2200" dirty="0">
                <a:solidFill>
                  <a:srgbClr val="000000"/>
                </a:solidFill>
              </a:rPr>
              <a:t> e possíveis valorizações no mercado futuro da commodity</a:t>
            </a:r>
          </a:p>
          <a:p>
            <a:endParaRPr lang="pt-BR" sz="2200" dirty="0">
              <a:solidFill>
                <a:srgbClr val="000000"/>
              </a:solidFill>
            </a:endParaRPr>
          </a:p>
          <a:p>
            <a:r>
              <a:rPr lang="pt-BR" sz="2200" dirty="0">
                <a:solidFill>
                  <a:srgbClr val="000000"/>
                </a:solidFill>
              </a:rPr>
              <a:t>A venda da </a:t>
            </a:r>
            <a:r>
              <a:rPr lang="pt-BR" sz="2200" dirty="0" err="1">
                <a:solidFill>
                  <a:srgbClr val="000000"/>
                </a:solidFill>
              </a:rPr>
              <a:t>Call</a:t>
            </a:r>
            <a:r>
              <a:rPr lang="pt-BR" sz="2200" dirty="0">
                <a:solidFill>
                  <a:srgbClr val="000000"/>
                </a:solidFill>
              </a:rPr>
              <a:t> ou da </a:t>
            </a:r>
            <a:r>
              <a:rPr lang="pt-BR" sz="2200" dirty="0" err="1">
                <a:solidFill>
                  <a:srgbClr val="000000"/>
                </a:solidFill>
              </a:rPr>
              <a:t>Put</a:t>
            </a:r>
            <a:r>
              <a:rPr lang="pt-BR" sz="2200" dirty="0">
                <a:solidFill>
                  <a:srgbClr val="000000"/>
                </a:solidFill>
              </a:rPr>
              <a:t> gera uma receita que resulta no barateamento da operação como um todo</a:t>
            </a:r>
          </a:p>
          <a:p>
            <a:r>
              <a:rPr lang="pt-BR" sz="2200" dirty="0">
                <a:solidFill>
                  <a:srgbClr val="000000"/>
                </a:solidFill>
              </a:rPr>
              <a:t>Pode ser apenas especulativa ou ter sustentação no produto</a:t>
            </a:r>
          </a:p>
          <a:p>
            <a:r>
              <a:rPr lang="pt-BR" sz="2200" dirty="0">
                <a:solidFill>
                  <a:srgbClr val="000000"/>
                </a:solidFill>
              </a:rPr>
              <a:t>É interessante para gerar renda extra em casos de venda antecipada de produção, operações de </a:t>
            </a:r>
            <a:r>
              <a:rPr lang="pt-BR" sz="2200" dirty="0" err="1">
                <a:solidFill>
                  <a:srgbClr val="000000"/>
                </a:solidFill>
              </a:rPr>
              <a:t>barter</a:t>
            </a:r>
            <a:r>
              <a:rPr lang="pt-BR" sz="2200" dirty="0">
                <a:solidFill>
                  <a:srgbClr val="000000"/>
                </a:solidFill>
              </a:rPr>
              <a:t>, etc.</a:t>
            </a:r>
          </a:p>
          <a:p>
            <a:r>
              <a:rPr lang="pt-BR" sz="2200" dirty="0">
                <a:solidFill>
                  <a:srgbClr val="000000"/>
                </a:solidFill>
              </a:rPr>
              <a:t>Desvantagens: deposito de margem, falta de conhecimento</a:t>
            </a:r>
          </a:p>
          <a:p>
            <a:endParaRPr lang="pt-BR" dirty="0"/>
          </a:p>
          <a:p>
            <a:endParaRPr lang="pt-BR" dirty="0"/>
          </a:p>
          <a:p>
            <a:endParaRPr lang="pt-BR" dirty="0"/>
          </a:p>
        </p:txBody>
      </p:sp>
    </p:spTree>
    <p:extLst>
      <p:ext uri="{BB962C8B-B14F-4D97-AF65-F5344CB8AC3E}">
        <p14:creationId xmlns:p14="http://schemas.microsoft.com/office/powerpoint/2010/main" val="2837235310"/>
      </p:ext>
    </p:extLst>
  </p:cSld>
  <p:clrMapOvr>
    <a:masterClrMapping/>
  </p:clrMapOvr>
  <p:transition spd="med">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218256" y="1052736"/>
            <a:ext cx="8458200" cy="5760640"/>
          </a:xfrm>
        </p:spPr>
        <p:txBody>
          <a:bodyPr>
            <a:normAutofit fontScale="92500" lnSpcReduction="20000"/>
          </a:bodyPr>
          <a:lstStyle/>
          <a:p>
            <a:r>
              <a:rPr lang="pt-BR" sz="2800" dirty="0"/>
              <a:t>Compra de </a:t>
            </a:r>
            <a:r>
              <a:rPr lang="pt-BR" sz="2800" dirty="0" err="1"/>
              <a:t>Put</a:t>
            </a:r>
            <a:r>
              <a:rPr lang="pt-BR" sz="2800" dirty="0"/>
              <a:t> e venda de </a:t>
            </a:r>
            <a:r>
              <a:rPr lang="pt-BR" sz="2800" dirty="0" err="1"/>
              <a:t>Call</a:t>
            </a:r>
            <a:endParaRPr lang="pt-BR" sz="2800" b="0" dirty="0">
              <a:solidFill>
                <a:srgbClr val="000000"/>
              </a:solidFill>
            </a:endParaRPr>
          </a:p>
          <a:p>
            <a:r>
              <a:rPr lang="pt-BR" sz="2800" b="0" dirty="0">
                <a:solidFill>
                  <a:srgbClr val="000000"/>
                </a:solidFill>
              </a:rPr>
              <a:t>Produtor ainda não vendeu a soja, mas quer travar o preço</a:t>
            </a:r>
          </a:p>
          <a:p>
            <a:r>
              <a:rPr lang="pt-BR" sz="2800" b="0" dirty="0">
                <a:solidFill>
                  <a:srgbClr val="000000"/>
                </a:solidFill>
              </a:rPr>
              <a:t>Compra de </a:t>
            </a:r>
            <a:r>
              <a:rPr lang="pt-BR" sz="2800" b="0" dirty="0" err="1">
                <a:solidFill>
                  <a:srgbClr val="000000"/>
                </a:solidFill>
              </a:rPr>
              <a:t>Put</a:t>
            </a:r>
            <a:r>
              <a:rPr lang="pt-BR" sz="2800" b="0" dirty="0">
                <a:solidFill>
                  <a:srgbClr val="000000"/>
                </a:solidFill>
              </a:rPr>
              <a:t> e venda de </a:t>
            </a:r>
            <a:r>
              <a:rPr lang="pt-BR" sz="2800" b="0" dirty="0" err="1">
                <a:solidFill>
                  <a:srgbClr val="000000"/>
                </a:solidFill>
              </a:rPr>
              <a:t>Call</a:t>
            </a:r>
            <a:r>
              <a:rPr lang="pt-BR" sz="2800" b="0" dirty="0">
                <a:solidFill>
                  <a:srgbClr val="000000"/>
                </a:solidFill>
              </a:rPr>
              <a:t> garantindo um preço mínimo e ao mesmo tempo, proporcionando a  possibilidade de participação numa eventual alta no mercado da </a:t>
            </a:r>
            <a:r>
              <a:rPr lang="pt-BR" sz="2800" b="0" dirty="0" err="1">
                <a:solidFill>
                  <a:srgbClr val="000000"/>
                </a:solidFill>
              </a:rPr>
              <a:t>commotity</a:t>
            </a:r>
            <a:endParaRPr lang="pt-BR" sz="2800" b="0" dirty="0">
              <a:solidFill>
                <a:srgbClr val="000000"/>
              </a:solidFill>
            </a:endParaRPr>
          </a:p>
          <a:p>
            <a:pPr lvl="1"/>
            <a:r>
              <a:rPr lang="pt-BR" sz="2400" b="0" dirty="0">
                <a:solidFill>
                  <a:srgbClr val="000000"/>
                </a:solidFill>
              </a:rPr>
              <a:t>A compra da </a:t>
            </a:r>
            <a:r>
              <a:rPr lang="pt-BR" sz="2400" b="0" dirty="0" err="1">
                <a:solidFill>
                  <a:srgbClr val="000000"/>
                </a:solidFill>
              </a:rPr>
              <a:t>Put</a:t>
            </a:r>
            <a:r>
              <a:rPr lang="pt-BR" sz="2400" b="0" dirty="0">
                <a:solidFill>
                  <a:srgbClr val="000000"/>
                </a:solidFill>
              </a:rPr>
              <a:t> garante o preço mínimo</a:t>
            </a:r>
          </a:p>
          <a:p>
            <a:pPr lvl="1"/>
            <a:r>
              <a:rPr lang="pt-BR" sz="2400" b="0" dirty="0">
                <a:solidFill>
                  <a:srgbClr val="000000"/>
                </a:solidFill>
              </a:rPr>
              <a:t>A venda da </a:t>
            </a:r>
            <a:r>
              <a:rPr lang="pt-BR" sz="2400" b="0" dirty="0" err="1">
                <a:solidFill>
                  <a:srgbClr val="000000"/>
                </a:solidFill>
              </a:rPr>
              <a:t>Call</a:t>
            </a:r>
            <a:r>
              <a:rPr lang="pt-BR" sz="2400" b="0" dirty="0">
                <a:solidFill>
                  <a:srgbClr val="000000"/>
                </a:solidFill>
              </a:rPr>
              <a:t> possibilita baratear a operação como um todo, porém estabelecendo um teto para a valorização em que o produtor poderia ter participação</a:t>
            </a:r>
          </a:p>
          <a:p>
            <a:pPr lvl="1"/>
            <a:r>
              <a:rPr lang="pt-BR" sz="2400" b="0" dirty="0">
                <a:solidFill>
                  <a:srgbClr val="000000"/>
                </a:solidFill>
              </a:rPr>
              <a:t>Estabelece-se um intervalo de valorização a um custo menor</a:t>
            </a:r>
          </a:p>
          <a:p>
            <a:r>
              <a:rPr lang="pt-BR" sz="2800" dirty="0">
                <a:solidFill>
                  <a:srgbClr val="000000"/>
                </a:solidFill>
              </a:rPr>
              <a:t>Essa operação permite mudar a curva de rentabilidade, sendo mais segura que a venda ao sabor do mercado, porém mais flexível que um contrato de venda futura com preço fixo</a:t>
            </a:r>
          </a:p>
          <a:p>
            <a:r>
              <a:rPr lang="pt-BR" sz="2800" dirty="0">
                <a:solidFill>
                  <a:srgbClr val="000000"/>
                </a:solidFill>
              </a:rPr>
              <a:t>Para não ser especulativa, é fundamental que exista o produto físico</a:t>
            </a:r>
          </a:p>
          <a:p>
            <a:endParaRPr lang="pt-BR" sz="2800" b="0" dirty="0">
              <a:solidFill>
                <a:srgbClr val="000000"/>
              </a:solidFill>
            </a:endParaRPr>
          </a:p>
          <a:p>
            <a:endParaRPr lang="pt-BR" sz="2800" b="0" dirty="0">
              <a:solidFill>
                <a:srgbClr val="000000"/>
              </a:solidFill>
            </a:endParaRP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58</a:t>
            </a:fld>
            <a:endParaRPr lang="en-US"/>
          </a:p>
        </p:txBody>
      </p:sp>
      <p:sp>
        <p:nvSpPr>
          <p:cNvPr id="6" name="CaixaDeTexto 5">
            <a:extLst>
              <a:ext uri="{FF2B5EF4-FFF2-40B4-BE49-F238E27FC236}">
                <a16:creationId xmlns:a16="http://schemas.microsoft.com/office/drawing/2014/main" id="{56B385F1-FE0C-41E1-AD95-3551E00606DE}"/>
              </a:ext>
            </a:extLst>
          </p:cNvPr>
          <p:cNvSpPr txBox="1"/>
          <p:nvPr/>
        </p:nvSpPr>
        <p:spPr>
          <a:xfrm>
            <a:off x="827584" y="260648"/>
            <a:ext cx="7687746" cy="523220"/>
          </a:xfrm>
          <a:prstGeom prst="rect">
            <a:avLst/>
          </a:prstGeom>
          <a:noFill/>
        </p:spPr>
        <p:txBody>
          <a:bodyPr wrap="none" rtlCol="0">
            <a:spAutoFit/>
          </a:bodyPr>
          <a:lstStyle/>
          <a:p>
            <a:r>
              <a:rPr lang="pt-BR" sz="2800" dirty="0"/>
              <a:t>1. Operações de hedge com limitação de resultados</a:t>
            </a:r>
          </a:p>
        </p:txBody>
      </p:sp>
    </p:spTree>
    <p:extLst>
      <p:ext uri="{BB962C8B-B14F-4D97-AF65-F5344CB8AC3E}">
        <p14:creationId xmlns:p14="http://schemas.microsoft.com/office/powerpoint/2010/main" val="1534772436"/>
      </p:ext>
    </p:extLst>
  </p:cSld>
  <p:clrMapOvr>
    <a:masterClrMapping/>
  </p:clrMapOvr>
  <p:transition spd="med">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3C69EE6-DB7D-4144-B369-A44D125036A2}"/>
              </a:ext>
            </a:extLst>
          </p:cNvPr>
          <p:cNvSpPr/>
          <p:nvPr/>
        </p:nvSpPr>
        <p:spPr>
          <a:xfrm>
            <a:off x="0" y="332656"/>
            <a:ext cx="9108504" cy="6370975"/>
          </a:xfrm>
          <a:prstGeom prst="rect">
            <a:avLst/>
          </a:prstGeom>
        </p:spPr>
        <p:txBody>
          <a:bodyPr wrap="square">
            <a:spAutoFit/>
          </a:bodyPr>
          <a:lstStyle/>
          <a:p>
            <a:r>
              <a:rPr lang="pt-BR" sz="2400" dirty="0"/>
              <a:t>Operações com limitações de resultados (</a:t>
            </a:r>
            <a:r>
              <a:rPr lang="pt-BR" sz="2400" dirty="0" err="1"/>
              <a:t>Pobjmin</a:t>
            </a:r>
            <a:r>
              <a:rPr lang="pt-BR" sz="2400" dirty="0"/>
              <a:t>, </a:t>
            </a:r>
            <a:r>
              <a:rPr lang="pt-BR" sz="2400" dirty="0" err="1"/>
              <a:t>Pobjmax</a:t>
            </a:r>
            <a:r>
              <a:rPr lang="pt-BR" sz="2400" dirty="0"/>
              <a:t>)</a:t>
            </a:r>
          </a:p>
          <a:p>
            <a:endParaRPr lang="pt-BR" sz="2400" dirty="0"/>
          </a:p>
          <a:p>
            <a:r>
              <a:rPr lang="pt-BR" sz="2400" dirty="0"/>
              <a:t>Se você comprar </a:t>
            </a:r>
            <a:r>
              <a:rPr lang="pt-BR" sz="2400" dirty="0" err="1"/>
              <a:t>Put</a:t>
            </a:r>
            <a:r>
              <a:rPr lang="pt-BR" sz="2400" dirty="0"/>
              <a:t> está garantido na queda, ganha tudo para cima mas custa caro. Uma operação com limitação de resultados permite garantir contra flutuação adversa mas não ganha tudo quando mercado for favorável mas custa menos</a:t>
            </a:r>
          </a:p>
          <a:p>
            <a:r>
              <a:rPr lang="pt-BR" sz="2400" dirty="0"/>
              <a:t>Compra </a:t>
            </a:r>
            <a:r>
              <a:rPr lang="pt-BR" sz="2400" dirty="0" err="1"/>
              <a:t>Put</a:t>
            </a:r>
            <a:r>
              <a:rPr lang="pt-BR" sz="2400" dirty="0"/>
              <a:t> (</a:t>
            </a:r>
            <a:r>
              <a:rPr lang="pt-BR" sz="2400" dirty="0" err="1"/>
              <a:t>Pomin</a:t>
            </a:r>
            <a:r>
              <a:rPr lang="pt-BR" sz="2400" dirty="0"/>
              <a:t>) paga </a:t>
            </a:r>
            <a:r>
              <a:rPr lang="pt-BR" sz="2400" dirty="0" err="1"/>
              <a:t>PrPut</a:t>
            </a:r>
            <a:r>
              <a:rPr lang="pt-BR" sz="2400" dirty="0"/>
              <a:t>, Vende </a:t>
            </a:r>
            <a:r>
              <a:rPr lang="pt-BR" sz="2400" dirty="0" err="1"/>
              <a:t>Call</a:t>
            </a:r>
            <a:r>
              <a:rPr lang="pt-BR" sz="2400" dirty="0"/>
              <a:t> recebe </a:t>
            </a:r>
            <a:r>
              <a:rPr lang="pt-BR" sz="2400" dirty="0" err="1"/>
              <a:t>PrCall</a:t>
            </a:r>
            <a:endParaRPr lang="pt-BR" sz="2400" dirty="0"/>
          </a:p>
          <a:p>
            <a:r>
              <a:rPr lang="pt-BR" sz="2400" dirty="0" err="1"/>
              <a:t>Pe</a:t>
            </a:r>
            <a:r>
              <a:rPr lang="pt-BR" sz="2400" dirty="0"/>
              <a:t> </a:t>
            </a:r>
            <a:r>
              <a:rPr lang="pt-BR" sz="2400" dirty="0" err="1"/>
              <a:t>Put</a:t>
            </a:r>
            <a:r>
              <a:rPr lang="pt-BR" sz="2400" dirty="0"/>
              <a:t> &lt; </a:t>
            </a:r>
            <a:r>
              <a:rPr lang="pt-BR" sz="2400" dirty="0" err="1"/>
              <a:t>Pe</a:t>
            </a:r>
            <a:r>
              <a:rPr lang="pt-BR" sz="2400" dirty="0"/>
              <a:t> </a:t>
            </a:r>
            <a:r>
              <a:rPr lang="pt-BR" sz="2400" dirty="0" err="1"/>
              <a:t>Call</a:t>
            </a:r>
            <a:endParaRPr lang="pt-BR" sz="2400" dirty="0"/>
          </a:p>
          <a:p>
            <a:r>
              <a:rPr lang="pt-BR" sz="2400" dirty="0"/>
              <a:t>Custo Operação Co=(</a:t>
            </a:r>
            <a:r>
              <a:rPr lang="pt-BR" sz="2400" dirty="0" err="1"/>
              <a:t>PrPut-PrCall</a:t>
            </a:r>
            <a:r>
              <a:rPr lang="pt-BR" sz="2400" dirty="0"/>
              <a:t>) </a:t>
            </a:r>
            <a:endParaRPr lang="pt-BR" sz="2400" dirty="0">
              <a:solidFill>
                <a:srgbClr val="FF0000"/>
              </a:solidFill>
            </a:endParaRPr>
          </a:p>
          <a:p>
            <a:r>
              <a:rPr lang="pt-BR" sz="2400" dirty="0" err="1"/>
              <a:t>Pobjmin</a:t>
            </a:r>
            <a:r>
              <a:rPr lang="pt-BR" sz="2400" dirty="0"/>
              <a:t> = (</a:t>
            </a:r>
            <a:r>
              <a:rPr lang="pt-BR" sz="2400" dirty="0" err="1"/>
              <a:t>PePut</a:t>
            </a:r>
            <a:r>
              <a:rPr lang="pt-BR" sz="2400" dirty="0"/>
              <a:t> + base) + Co</a:t>
            </a:r>
          </a:p>
          <a:p>
            <a:r>
              <a:rPr lang="pt-BR" sz="2400" dirty="0"/>
              <a:t>Res = (</a:t>
            </a:r>
            <a:r>
              <a:rPr lang="pt-BR" sz="2400" dirty="0" err="1"/>
              <a:t>Pfis+VI</a:t>
            </a:r>
            <a:r>
              <a:rPr lang="pt-BR" sz="2400" dirty="0"/>
              <a:t>) + Co onde VI=(</a:t>
            </a:r>
            <a:r>
              <a:rPr lang="pt-BR" sz="2400" dirty="0" err="1"/>
              <a:t>Vitput</a:t>
            </a:r>
            <a:r>
              <a:rPr lang="pt-BR" sz="2400" dirty="0"/>
              <a:t> – </a:t>
            </a:r>
            <a:r>
              <a:rPr lang="pt-BR" sz="2400" dirty="0" err="1"/>
              <a:t>Vicall</a:t>
            </a:r>
            <a:r>
              <a:rPr lang="pt-BR" sz="2400" dirty="0"/>
              <a:t>)</a:t>
            </a:r>
          </a:p>
          <a:p>
            <a:r>
              <a:rPr lang="pt-BR" sz="2400" dirty="0" err="1"/>
              <a:t>Pobjmax</a:t>
            </a:r>
            <a:r>
              <a:rPr lang="pt-BR" sz="2400" dirty="0"/>
              <a:t> (</a:t>
            </a:r>
            <a:r>
              <a:rPr lang="pt-BR" sz="2400" dirty="0" err="1"/>
              <a:t>PeCall</a:t>
            </a:r>
            <a:r>
              <a:rPr lang="pt-BR" sz="2400" dirty="0"/>
              <a:t> +base)+Co</a:t>
            </a:r>
          </a:p>
          <a:p>
            <a:r>
              <a:rPr lang="pt-BR" sz="2400" dirty="0"/>
              <a:t>Res = (</a:t>
            </a:r>
            <a:r>
              <a:rPr lang="pt-BR" sz="2400" dirty="0" err="1"/>
              <a:t>Pfis+VI</a:t>
            </a:r>
            <a:r>
              <a:rPr lang="pt-BR" sz="2400" dirty="0"/>
              <a:t>) + Co</a:t>
            </a:r>
          </a:p>
          <a:p>
            <a:r>
              <a:rPr lang="pt-BR" sz="2400" dirty="0"/>
              <a:t>Abaixo de </a:t>
            </a:r>
            <a:r>
              <a:rPr lang="pt-BR" sz="2400" dirty="0" err="1"/>
              <a:t>Pe</a:t>
            </a:r>
            <a:r>
              <a:rPr lang="pt-BR" sz="2400" dirty="0"/>
              <a:t> </a:t>
            </a:r>
            <a:r>
              <a:rPr lang="pt-BR" sz="2400" dirty="0" err="1"/>
              <a:t>Put</a:t>
            </a:r>
            <a:r>
              <a:rPr lang="pt-BR" sz="2400" dirty="0"/>
              <a:t> comprador está garantido</a:t>
            </a:r>
          </a:p>
          <a:p>
            <a:r>
              <a:rPr lang="pt-BR" sz="2400" dirty="0"/>
              <a:t>No intervalor entre </a:t>
            </a:r>
            <a:r>
              <a:rPr lang="pt-BR" sz="2400" dirty="0" err="1"/>
              <a:t>Pe</a:t>
            </a:r>
            <a:r>
              <a:rPr lang="pt-BR" sz="2400" dirty="0"/>
              <a:t> </a:t>
            </a:r>
            <a:r>
              <a:rPr lang="pt-BR" sz="2400" dirty="0" err="1"/>
              <a:t>Put</a:t>
            </a:r>
            <a:r>
              <a:rPr lang="pt-BR" sz="2400" dirty="0"/>
              <a:t> e </a:t>
            </a:r>
            <a:r>
              <a:rPr lang="pt-BR" sz="2400" dirty="0" err="1"/>
              <a:t>Pe</a:t>
            </a:r>
            <a:r>
              <a:rPr lang="pt-BR" sz="2400" dirty="0"/>
              <a:t> </a:t>
            </a:r>
            <a:r>
              <a:rPr lang="pt-BR" sz="2400" dirty="0" err="1"/>
              <a:t>Call</a:t>
            </a:r>
            <a:r>
              <a:rPr lang="pt-BR" sz="2400" dirty="0"/>
              <a:t> produtor ganha com elevação de preços</a:t>
            </a:r>
          </a:p>
          <a:p>
            <a:r>
              <a:rPr lang="pt-BR" sz="2400" dirty="0"/>
              <a:t>Acima de </a:t>
            </a:r>
            <a:r>
              <a:rPr lang="pt-BR" sz="2400" dirty="0" err="1"/>
              <a:t>Pe</a:t>
            </a:r>
            <a:r>
              <a:rPr lang="pt-BR" sz="2400" dirty="0"/>
              <a:t> </a:t>
            </a:r>
            <a:r>
              <a:rPr lang="pt-BR" sz="2400" dirty="0" err="1"/>
              <a:t>Call</a:t>
            </a:r>
            <a:r>
              <a:rPr lang="pt-BR" sz="2400" dirty="0"/>
              <a:t> não ganha mais nada mas barateou operação</a:t>
            </a:r>
          </a:p>
        </p:txBody>
      </p:sp>
    </p:spTree>
    <p:extLst>
      <p:ext uri="{BB962C8B-B14F-4D97-AF65-F5344CB8AC3E}">
        <p14:creationId xmlns:p14="http://schemas.microsoft.com/office/powerpoint/2010/main" val="3529258976"/>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196752"/>
            <a:ext cx="8062664" cy="4824536"/>
          </a:xfrm>
        </p:spPr>
        <p:txBody>
          <a:bodyPr/>
          <a:lstStyle/>
          <a:p>
            <a:pPr algn="just"/>
            <a:r>
              <a:rPr lang="pt-BR" sz="2400" b="0" dirty="0">
                <a:solidFill>
                  <a:schemeClr val="tx1">
                    <a:lumMod val="50000"/>
                  </a:schemeClr>
                </a:solidFill>
              </a:rPr>
              <a:t>A data especificada no contrato é conhecida como data de expiração, ou data de exercício ou de data de vencimento. </a:t>
            </a:r>
          </a:p>
          <a:p>
            <a:pPr algn="just"/>
            <a:r>
              <a:rPr lang="pt-BR" sz="2400" b="0" dirty="0">
                <a:solidFill>
                  <a:schemeClr val="tx1">
                    <a:lumMod val="50000"/>
                  </a:schemeClr>
                </a:solidFill>
              </a:rPr>
              <a:t>O preço especificado no contrato (valor do ativo) é denominado </a:t>
            </a:r>
            <a:r>
              <a:rPr lang="pt-BR" sz="2400" b="0" i="1" dirty="0">
                <a:solidFill>
                  <a:schemeClr val="tx1">
                    <a:lumMod val="50000"/>
                  </a:schemeClr>
                </a:solidFill>
              </a:rPr>
              <a:t>preço de exercício</a:t>
            </a:r>
            <a:r>
              <a:rPr lang="pt-BR" sz="2400" b="0" dirty="0">
                <a:solidFill>
                  <a:schemeClr val="tx1">
                    <a:lumMod val="50000"/>
                  </a:schemeClr>
                </a:solidFill>
              </a:rPr>
              <a:t> (</a:t>
            </a:r>
            <a:r>
              <a:rPr lang="pt-BR" sz="2400" b="0" i="1" dirty="0" err="1">
                <a:solidFill>
                  <a:schemeClr val="tx1">
                    <a:lumMod val="50000"/>
                  </a:schemeClr>
                </a:solidFill>
              </a:rPr>
              <a:t>strike</a:t>
            </a:r>
            <a:r>
              <a:rPr lang="pt-BR" sz="2400" b="0" dirty="0">
                <a:solidFill>
                  <a:schemeClr val="tx1">
                    <a:lumMod val="50000"/>
                  </a:schemeClr>
                </a:solidFill>
              </a:rPr>
              <a:t>).</a:t>
            </a:r>
          </a:p>
          <a:p>
            <a:pPr algn="just"/>
            <a:r>
              <a:rPr lang="pt-BR" sz="2400" b="0" dirty="0">
                <a:solidFill>
                  <a:schemeClr val="tx1">
                    <a:lumMod val="50000"/>
                  </a:schemeClr>
                </a:solidFill>
              </a:rPr>
              <a:t>As opções podem ser americanas ou européias. </a:t>
            </a:r>
          </a:p>
          <a:p>
            <a:pPr lvl="1" algn="just"/>
            <a:r>
              <a:rPr lang="pt-BR" sz="2000" b="0" dirty="0">
                <a:solidFill>
                  <a:schemeClr val="tx1">
                    <a:lumMod val="50000"/>
                  </a:schemeClr>
                </a:solidFill>
              </a:rPr>
              <a:t>As opções americanas podem ser exercidas a qualquer momento até a data de vencimento</a:t>
            </a:r>
          </a:p>
          <a:p>
            <a:pPr lvl="1" algn="just"/>
            <a:r>
              <a:rPr lang="pt-BR" sz="2000" b="0" dirty="0">
                <a:solidFill>
                  <a:schemeClr val="tx1">
                    <a:lumMod val="50000"/>
                  </a:schemeClr>
                </a:solidFill>
              </a:rPr>
              <a:t>Já as opções européias podem ser exercidas apenas na data de vencimento. </a:t>
            </a:r>
          </a:p>
          <a:p>
            <a:pPr lvl="1" algn="just"/>
            <a:r>
              <a:rPr lang="pt-BR" sz="2000" b="0" dirty="0">
                <a:solidFill>
                  <a:schemeClr val="tx1">
                    <a:lumMod val="50000"/>
                  </a:schemeClr>
                </a:solidFill>
              </a:rPr>
              <a:t>As opções de commodities agrícolas negociadas na </a:t>
            </a:r>
            <a:r>
              <a:rPr lang="pt-BR" sz="2000" b="0" dirty="0" err="1">
                <a:solidFill>
                  <a:schemeClr val="tx1">
                    <a:lumMod val="50000"/>
                  </a:schemeClr>
                </a:solidFill>
              </a:rPr>
              <a:t>BM&amp;FBovespa</a:t>
            </a:r>
            <a:r>
              <a:rPr lang="pt-BR" sz="2000" b="0" dirty="0">
                <a:solidFill>
                  <a:schemeClr val="tx1">
                    <a:lumMod val="50000"/>
                  </a:schemeClr>
                </a:solidFill>
              </a:rPr>
              <a:t> são opções do tipo americanas.</a:t>
            </a:r>
          </a:p>
          <a:p>
            <a:pPr lvl="1" algn="just"/>
            <a:r>
              <a:rPr lang="pt-BR" sz="2000" b="0" dirty="0">
                <a:solidFill>
                  <a:schemeClr val="tx1">
                    <a:lumMod val="50000"/>
                  </a:schemeClr>
                </a:solidFill>
              </a:rPr>
              <a:t>As opções sobre ações </a:t>
            </a:r>
            <a:r>
              <a:rPr lang="pt-BR" sz="2000" b="0" dirty="0" err="1">
                <a:solidFill>
                  <a:schemeClr val="tx1">
                    <a:lumMod val="50000"/>
                  </a:schemeClr>
                </a:solidFill>
              </a:rPr>
              <a:t>negociasdas</a:t>
            </a:r>
            <a:r>
              <a:rPr lang="pt-BR" sz="2000" b="0" dirty="0">
                <a:solidFill>
                  <a:schemeClr val="tx1">
                    <a:lumMod val="50000"/>
                  </a:schemeClr>
                </a:solidFill>
              </a:rPr>
              <a:t> na </a:t>
            </a:r>
            <a:r>
              <a:rPr lang="pt-BR" sz="2000" b="0" dirty="0" err="1">
                <a:solidFill>
                  <a:schemeClr val="tx1">
                    <a:lumMod val="50000"/>
                  </a:schemeClr>
                </a:solidFill>
              </a:rPr>
              <a:t>BMF&amp;Bovespa</a:t>
            </a:r>
            <a:r>
              <a:rPr lang="pt-BR" sz="2000" b="0" dirty="0">
                <a:solidFill>
                  <a:schemeClr val="tx1">
                    <a:lumMod val="50000"/>
                  </a:schemeClr>
                </a:solidFill>
              </a:rPr>
              <a:t> são do tipo européias</a:t>
            </a:r>
          </a:p>
          <a:p>
            <a:endParaRPr lang="pt-BR" sz="2400" b="0" dirty="0">
              <a:solidFill>
                <a:schemeClr val="tx1">
                  <a:lumMod val="50000"/>
                </a:schemeClr>
              </a:solidFill>
            </a:endParaRPr>
          </a:p>
        </p:txBody>
      </p:sp>
      <p:sp>
        <p:nvSpPr>
          <p:cNvPr id="4" name="Título 1"/>
          <p:cNvSpPr>
            <a:spLocks noGrp="1"/>
          </p:cNvSpPr>
          <p:nvPr>
            <p:ph type="title"/>
          </p:nvPr>
        </p:nvSpPr>
        <p:spPr>
          <a:xfrm>
            <a:off x="251520" y="188640"/>
            <a:ext cx="8640960" cy="1143000"/>
          </a:xfrm>
        </p:spPr>
        <p:txBody>
          <a:bodyPr/>
          <a:lstStyle/>
          <a:p>
            <a:r>
              <a:rPr lang="pt-BR" dirty="0"/>
              <a:t>Contratos de opções sobre futuros</a:t>
            </a:r>
          </a:p>
        </p:txBody>
      </p:sp>
    </p:spTree>
    <p:extLst>
      <p:ext uri="{BB962C8B-B14F-4D97-AF65-F5344CB8AC3E}">
        <p14:creationId xmlns:p14="http://schemas.microsoft.com/office/powerpoint/2010/main" val="2441074509"/>
      </p:ext>
    </p:extLst>
  </p:cSld>
  <p:clrMapOvr>
    <a:masterClrMapping/>
  </p:clrMapOvr>
  <p:transition spd="med">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560" y="1"/>
            <a:ext cx="9170633" cy="476670"/>
          </a:xfrm>
        </p:spPr>
        <p:txBody>
          <a:bodyPr/>
          <a:lstStyle/>
          <a:p>
            <a:r>
              <a:rPr lang="pt-BR" sz="2000" dirty="0"/>
              <a:t>Produtor: trava de preço com limitador (não vendeu antecipado ...)</a:t>
            </a:r>
            <a:endParaRPr lang="en-US" sz="2000" dirty="0"/>
          </a:p>
        </p:txBody>
      </p:sp>
      <p:graphicFrame>
        <p:nvGraphicFramePr>
          <p:cNvPr id="6" name="Tabela 5"/>
          <p:cNvGraphicFramePr>
            <a:graphicFrameLocks noGrp="1"/>
          </p:cNvGraphicFramePr>
          <p:nvPr>
            <p:extLst>
              <p:ext uri="{D42A27DB-BD31-4B8C-83A1-F6EECF244321}">
                <p14:modId xmlns:p14="http://schemas.microsoft.com/office/powerpoint/2010/main" val="4000450874"/>
              </p:ext>
            </p:extLst>
          </p:nvPr>
        </p:nvGraphicFramePr>
        <p:xfrm>
          <a:off x="612713" y="837423"/>
          <a:ext cx="7919727" cy="5759929"/>
        </p:xfrm>
        <a:graphic>
          <a:graphicData uri="http://schemas.openxmlformats.org/drawingml/2006/table">
            <a:tbl>
              <a:tblPr/>
              <a:tblGrid>
                <a:gridCol w="3959287">
                  <a:extLst>
                    <a:ext uri="{9D8B030D-6E8A-4147-A177-3AD203B41FA5}">
                      <a16:colId xmlns:a16="http://schemas.microsoft.com/office/drawing/2014/main" val="20000"/>
                    </a:ext>
                  </a:extLst>
                </a:gridCol>
                <a:gridCol w="685331">
                  <a:extLst>
                    <a:ext uri="{9D8B030D-6E8A-4147-A177-3AD203B41FA5}">
                      <a16:colId xmlns:a16="http://schemas.microsoft.com/office/drawing/2014/main" val="20001"/>
                    </a:ext>
                  </a:extLst>
                </a:gridCol>
                <a:gridCol w="865251">
                  <a:extLst>
                    <a:ext uri="{9D8B030D-6E8A-4147-A177-3AD203B41FA5}">
                      <a16:colId xmlns:a16="http://schemas.microsoft.com/office/drawing/2014/main" val="20002"/>
                    </a:ext>
                  </a:extLst>
                </a:gridCol>
                <a:gridCol w="865251">
                  <a:extLst>
                    <a:ext uri="{9D8B030D-6E8A-4147-A177-3AD203B41FA5}">
                      <a16:colId xmlns:a16="http://schemas.microsoft.com/office/drawing/2014/main" val="20003"/>
                    </a:ext>
                  </a:extLst>
                </a:gridCol>
                <a:gridCol w="865251">
                  <a:extLst>
                    <a:ext uri="{9D8B030D-6E8A-4147-A177-3AD203B41FA5}">
                      <a16:colId xmlns:a16="http://schemas.microsoft.com/office/drawing/2014/main" val="20005"/>
                    </a:ext>
                  </a:extLst>
                </a:gridCol>
                <a:gridCol w="679356">
                  <a:extLst>
                    <a:ext uri="{9D8B030D-6E8A-4147-A177-3AD203B41FA5}">
                      <a16:colId xmlns:a16="http://schemas.microsoft.com/office/drawing/2014/main" val="20006"/>
                    </a:ext>
                  </a:extLst>
                </a:gridCol>
              </a:tblGrid>
              <a:tr h="504769">
                <a:tc>
                  <a:txBody>
                    <a:bodyPr/>
                    <a:lstStyle/>
                    <a:p>
                      <a:endParaRPr lang="pt-BR" sz="1400" dirty="0"/>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5">
                  <a:txBody>
                    <a:bodyPr/>
                    <a:lstStyle/>
                    <a:p>
                      <a:pPr algn="ctr" fontAlgn="t"/>
                      <a:r>
                        <a:rPr lang="pt-BR" sz="2000" b="0" i="0" u="none" strike="noStrike" dirty="0">
                          <a:solidFill>
                            <a:srgbClr val="000000"/>
                          </a:solidFill>
                          <a:latin typeface="Times New Roman"/>
                        </a:rPr>
                        <a:t>Preço CME Maio 20 US$/</a:t>
                      </a:r>
                      <a:r>
                        <a:rPr lang="pt-BR" sz="2000" b="0" i="0" u="none" strike="noStrike" dirty="0" err="1">
                          <a:solidFill>
                            <a:srgbClr val="000000"/>
                          </a:solidFill>
                          <a:latin typeface="Times New Roman"/>
                        </a:rPr>
                        <a:t>sc</a:t>
                      </a:r>
                      <a:endParaRPr lang="pt-BR" sz="2000" b="0" i="0" u="none" strike="noStrike" dirty="0">
                        <a:solidFill>
                          <a:srgbClr val="000000"/>
                        </a:solidFill>
                        <a:latin typeface="Times New Roman"/>
                      </a:endParaRP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rgbClr val="000000"/>
                      </a:solidFill>
                      <a:prstDash val="solid"/>
                      <a:round/>
                      <a:headEnd type="none" w="med" len="med"/>
                      <a:tailEnd type="none" w="med" len="med"/>
                    </a:lnL>
                  </a:tcPr>
                </a:tc>
                <a:tc hMerge="1">
                  <a:txBody>
                    <a:bodyPr/>
                    <a:lstStyle/>
                    <a:p>
                      <a:endParaRPr lang="pt-BR"/>
                    </a:p>
                  </a:txBody>
                  <a:tcPr/>
                </a:tc>
                <a:extLst>
                  <a:ext uri="{0D108BD9-81ED-4DB2-BD59-A6C34878D82A}">
                    <a16:rowId xmlns:a16="http://schemas.microsoft.com/office/drawing/2014/main" val="10000"/>
                  </a:ext>
                </a:extLst>
              </a:tr>
              <a:tr h="712239">
                <a:tc>
                  <a:txBody>
                    <a:bodyPr/>
                    <a:lstStyle/>
                    <a:p>
                      <a:r>
                        <a:rPr lang="pt-BR" sz="1050" dirty="0"/>
                        <a:t>Custo Operação =</a:t>
                      </a:r>
                      <a:r>
                        <a:rPr lang="pt-BR" sz="1400" dirty="0"/>
                        <a:t> 8´2 – 7´5 = 0,18 – 0,17 = 0,01 US$/</a:t>
                      </a:r>
                      <a:r>
                        <a:rPr lang="pt-BR" sz="1400" dirty="0" err="1"/>
                        <a:t>sc</a:t>
                      </a:r>
                      <a:endParaRPr lang="pt-BR" sz="1400" dirty="0"/>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18,54 </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18,74* </a:t>
                      </a:r>
                      <a:r>
                        <a:rPr lang="pt-BR" sz="1200" b="0" i="0" u="none" strike="noStrike" dirty="0">
                          <a:solidFill>
                            <a:srgbClr val="000000"/>
                          </a:solidFill>
                          <a:latin typeface="Times New Roman"/>
                        </a:rPr>
                        <a:t>Compra </a:t>
                      </a:r>
                      <a:r>
                        <a:rPr lang="pt-BR" sz="1200" b="0" i="0" u="none" strike="noStrike" dirty="0" err="1">
                          <a:solidFill>
                            <a:srgbClr val="000000"/>
                          </a:solidFill>
                          <a:latin typeface="Times New Roman"/>
                        </a:rPr>
                        <a:t>put</a:t>
                      </a:r>
                      <a:endParaRPr lang="pt-BR" sz="16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18,84</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18,96**</a:t>
                      </a:r>
                    </a:p>
                    <a:p>
                      <a:pPr algn="ctr" fontAlgn="t"/>
                      <a:r>
                        <a:rPr lang="pt-BR" sz="1200" b="0" i="0" u="none" strike="noStrike" dirty="0">
                          <a:solidFill>
                            <a:srgbClr val="000000"/>
                          </a:solidFill>
                          <a:latin typeface="Times New Roman"/>
                        </a:rPr>
                        <a:t>Vende</a:t>
                      </a:r>
                      <a:r>
                        <a:rPr lang="pt-BR" sz="1200" b="0" i="0" u="none" strike="noStrike" baseline="0" dirty="0">
                          <a:solidFill>
                            <a:srgbClr val="000000"/>
                          </a:solidFill>
                          <a:latin typeface="Times New Roman"/>
                        </a:rPr>
                        <a:t> </a:t>
                      </a:r>
                      <a:r>
                        <a:rPr lang="pt-BR" sz="1200" b="0" i="0" u="none" strike="noStrike" baseline="0" dirty="0" err="1">
                          <a:solidFill>
                            <a:srgbClr val="000000"/>
                          </a:solidFill>
                          <a:latin typeface="Times New Roman"/>
                        </a:rPr>
                        <a:t>call</a:t>
                      </a:r>
                      <a:endParaRPr lang="pt-BR" sz="16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19,00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769">
                <a:tc>
                  <a:txBody>
                    <a:bodyPr/>
                    <a:lstStyle/>
                    <a:p>
                      <a:pPr algn="just" fontAlgn="t"/>
                      <a:r>
                        <a:rPr lang="pt-BR" sz="1200" b="0" i="0" u="none" strike="noStrike" dirty="0">
                          <a:solidFill>
                            <a:srgbClr val="000000"/>
                          </a:solidFill>
                          <a:latin typeface="Times New Roman"/>
                        </a:rPr>
                        <a:t>Base Sorriso</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-3,99</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a:solidFill>
                            <a:srgbClr val="000000"/>
                          </a:solidFill>
                          <a:latin typeface="Times New Roman"/>
                        </a:rPr>
                        <a:t>-3,99</a:t>
                      </a:r>
                      <a:endParaRPr lang="pt-BR" sz="16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a:solidFill>
                            <a:srgbClr val="000000"/>
                          </a:solidFill>
                          <a:latin typeface="Times New Roman"/>
                        </a:rPr>
                        <a:t>-3,99</a:t>
                      </a:r>
                      <a:endParaRPr lang="pt-BR" sz="16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a:solidFill>
                            <a:srgbClr val="000000"/>
                          </a:solidFill>
                          <a:latin typeface="Times New Roman"/>
                        </a:rPr>
                        <a:t>-3,99</a:t>
                      </a:r>
                      <a:endParaRPr lang="pt-BR" sz="16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-3,99</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4769">
                <a:tc>
                  <a:txBody>
                    <a:bodyPr/>
                    <a:lstStyle/>
                    <a:p>
                      <a:pPr algn="just" fontAlgn="t"/>
                      <a:r>
                        <a:rPr lang="pt-BR" sz="1200" b="0" i="0" u="none" strike="noStrike" dirty="0">
                          <a:solidFill>
                            <a:srgbClr val="000000"/>
                          </a:solidFill>
                          <a:latin typeface="Times New Roman"/>
                        </a:rPr>
                        <a:t>Preço esperado Sorriso</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14,44</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14,75</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14,85</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14,97</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15,01</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4769">
                <a:tc>
                  <a:txBody>
                    <a:bodyPr/>
                    <a:lstStyle/>
                    <a:p>
                      <a:pPr algn="just" fontAlgn="t"/>
                      <a:r>
                        <a:rPr lang="en-US" sz="1200" b="0" i="0" u="none" strike="noStrike" dirty="0" err="1">
                          <a:solidFill>
                            <a:srgbClr val="000000"/>
                          </a:solidFill>
                          <a:latin typeface="Times New Roman"/>
                        </a:rPr>
                        <a:t>Prêmio</a:t>
                      </a:r>
                      <a:r>
                        <a:rPr lang="en-US" sz="1200" b="0" i="0" u="none" strike="noStrike" dirty="0">
                          <a:solidFill>
                            <a:srgbClr val="000000"/>
                          </a:solidFill>
                          <a:latin typeface="Times New Roman"/>
                        </a:rPr>
                        <a:t> </a:t>
                      </a:r>
                      <a:r>
                        <a:rPr lang="en-US" sz="1200" b="0" i="0" u="none" strike="noStrike" dirty="0" err="1">
                          <a:solidFill>
                            <a:srgbClr val="000000"/>
                          </a:solidFill>
                          <a:latin typeface="Times New Roman"/>
                        </a:rPr>
                        <a:t>pago</a:t>
                      </a:r>
                      <a:r>
                        <a:rPr lang="en-US" sz="1200" b="0" i="0" u="none" strike="noStrike" dirty="0">
                          <a:solidFill>
                            <a:srgbClr val="000000"/>
                          </a:solidFill>
                          <a:latin typeface="Times New Roman"/>
                        </a:rPr>
                        <a:t> Put (a)</a:t>
                      </a:r>
                      <a:endParaRPr lang="pt-BR" sz="12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mn-lt"/>
                        </a:rPr>
                        <a:t>-0,18</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a:ln>
                            <a:noFill/>
                          </a:ln>
                          <a:solidFill>
                            <a:srgbClr val="000000"/>
                          </a:solidFill>
                          <a:effectLst/>
                          <a:uLnTx/>
                          <a:uFillTx/>
                          <a:latin typeface="Calibri"/>
                          <a:ea typeface="+mn-ea"/>
                          <a:cs typeface="+mn-cs"/>
                        </a:rPr>
                        <a:t>-0,18</a:t>
                      </a:r>
                      <a:endParaRPr kumimoji="0" lang="pt-BR" sz="1600" b="0" i="0" u="none" strike="noStrike" kern="1200" cap="none" spc="0" normalizeH="0" baseline="0" noProof="0" dirty="0">
                        <a:ln>
                          <a:noFill/>
                        </a:ln>
                        <a:solidFill>
                          <a:srgbClr val="000000"/>
                        </a:solidFill>
                        <a:effectLst/>
                        <a:uLnTx/>
                        <a:uFillTx/>
                        <a:latin typeface="Calibri"/>
                        <a:ea typeface="+mn-ea"/>
                        <a:cs typeface="+mn-cs"/>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a:ln>
                            <a:noFill/>
                          </a:ln>
                          <a:solidFill>
                            <a:srgbClr val="000000"/>
                          </a:solidFill>
                          <a:effectLst/>
                          <a:uLnTx/>
                          <a:uFillTx/>
                          <a:latin typeface="Calibri"/>
                          <a:ea typeface="+mn-ea"/>
                          <a:cs typeface="+mn-cs"/>
                        </a:rPr>
                        <a:t>-0,18</a:t>
                      </a:r>
                      <a:endParaRPr kumimoji="0" lang="pt-BR" sz="1600" b="0" i="0" u="none" strike="noStrike" kern="1200" cap="none" spc="0" normalizeH="0" baseline="0" noProof="0" dirty="0">
                        <a:ln>
                          <a:noFill/>
                        </a:ln>
                        <a:solidFill>
                          <a:srgbClr val="000000"/>
                        </a:solidFill>
                        <a:effectLst/>
                        <a:uLnTx/>
                        <a:uFillTx/>
                        <a:latin typeface="Calibri"/>
                        <a:ea typeface="+mn-ea"/>
                        <a:cs typeface="+mn-cs"/>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a:ln>
                            <a:noFill/>
                          </a:ln>
                          <a:solidFill>
                            <a:srgbClr val="000000"/>
                          </a:solidFill>
                          <a:effectLst/>
                          <a:uLnTx/>
                          <a:uFillTx/>
                          <a:latin typeface="Calibri"/>
                          <a:ea typeface="+mn-ea"/>
                          <a:cs typeface="+mn-cs"/>
                        </a:rPr>
                        <a:t>-0,18</a:t>
                      </a:r>
                      <a:endParaRPr kumimoji="0" lang="pt-BR" sz="1600" b="0" i="0" u="none" strike="noStrike" kern="1200" cap="none" spc="0" normalizeH="0" baseline="0" noProof="0" dirty="0">
                        <a:ln>
                          <a:noFill/>
                        </a:ln>
                        <a:solidFill>
                          <a:srgbClr val="000000"/>
                        </a:solidFill>
                        <a:effectLst/>
                        <a:uLnTx/>
                        <a:uFillTx/>
                        <a:latin typeface="Calibri"/>
                        <a:ea typeface="+mn-ea"/>
                        <a:cs typeface="+mn-cs"/>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srgbClr val="000000"/>
                          </a:solidFill>
                          <a:effectLst/>
                          <a:uLnTx/>
                          <a:uFillTx/>
                          <a:latin typeface="Calibri"/>
                          <a:ea typeface="+mn-ea"/>
                          <a:cs typeface="+mn-cs"/>
                        </a:rPr>
                        <a:t>-0,18</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4769">
                <a:tc>
                  <a:txBody>
                    <a:bodyPr/>
                    <a:lstStyle/>
                    <a:p>
                      <a:pPr algn="just" fontAlgn="t"/>
                      <a:r>
                        <a:rPr lang="en-US" sz="1200" b="0" i="0" u="none" strike="noStrike" dirty="0" err="1">
                          <a:solidFill>
                            <a:srgbClr val="000000"/>
                          </a:solidFill>
                          <a:latin typeface="Times New Roman"/>
                        </a:rPr>
                        <a:t>Prêmio</a:t>
                      </a:r>
                      <a:r>
                        <a:rPr lang="en-US" sz="1200" b="0" i="0" u="none" strike="noStrike" dirty="0">
                          <a:solidFill>
                            <a:srgbClr val="000000"/>
                          </a:solidFill>
                          <a:latin typeface="Times New Roman"/>
                        </a:rPr>
                        <a:t> </a:t>
                      </a:r>
                      <a:r>
                        <a:rPr lang="en-US" sz="1200" b="0" i="0" u="none" strike="noStrike" dirty="0" err="1">
                          <a:solidFill>
                            <a:srgbClr val="000000"/>
                          </a:solidFill>
                          <a:latin typeface="Times New Roman"/>
                        </a:rPr>
                        <a:t>recebido</a:t>
                      </a:r>
                      <a:r>
                        <a:rPr lang="en-US" sz="1200" b="0" i="0" u="none" strike="noStrike" dirty="0">
                          <a:solidFill>
                            <a:srgbClr val="000000"/>
                          </a:solidFill>
                          <a:latin typeface="Times New Roman"/>
                        </a:rPr>
                        <a:t> Call (b)</a:t>
                      </a:r>
                      <a:endParaRPr lang="pt-BR" sz="12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+0,17</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a:ln>
                            <a:noFill/>
                          </a:ln>
                          <a:solidFill>
                            <a:srgbClr val="000000"/>
                          </a:solidFill>
                          <a:effectLst/>
                          <a:uLnTx/>
                          <a:uFillTx/>
                          <a:latin typeface="Times New Roman"/>
                          <a:ea typeface="+mn-ea"/>
                          <a:cs typeface="+mn-cs"/>
                        </a:rPr>
                        <a:t>+0,17</a:t>
                      </a:r>
                      <a:endParaRPr kumimoji="0" lang="pt-BR" sz="1600" b="0" i="0" u="none" strike="noStrike" kern="1200" cap="none" spc="0" normalizeH="0" baseline="0" noProof="0" dirty="0">
                        <a:ln>
                          <a:noFill/>
                        </a:ln>
                        <a:solidFill>
                          <a:srgbClr val="000000"/>
                        </a:solidFill>
                        <a:effectLst/>
                        <a:uLnTx/>
                        <a:uFillTx/>
                        <a:latin typeface="Times New Roman"/>
                        <a:ea typeface="+mn-ea"/>
                        <a:cs typeface="+mn-cs"/>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a:ln>
                            <a:noFill/>
                          </a:ln>
                          <a:solidFill>
                            <a:srgbClr val="000000"/>
                          </a:solidFill>
                          <a:effectLst/>
                          <a:uLnTx/>
                          <a:uFillTx/>
                          <a:latin typeface="Times New Roman"/>
                          <a:ea typeface="+mn-ea"/>
                          <a:cs typeface="+mn-cs"/>
                        </a:rPr>
                        <a:t>+0,17</a:t>
                      </a:r>
                      <a:endParaRPr kumimoji="0" lang="pt-BR" sz="1600" b="0" i="0" u="none" strike="noStrike" kern="1200" cap="none" spc="0" normalizeH="0" baseline="0" noProof="0" dirty="0">
                        <a:ln>
                          <a:noFill/>
                        </a:ln>
                        <a:solidFill>
                          <a:srgbClr val="000000"/>
                        </a:solidFill>
                        <a:effectLst/>
                        <a:uLnTx/>
                        <a:uFillTx/>
                        <a:latin typeface="Times New Roman"/>
                        <a:ea typeface="+mn-ea"/>
                        <a:cs typeface="+mn-cs"/>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a:ln>
                            <a:noFill/>
                          </a:ln>
                          <a:solidFill>
                            <a:srgbClr val="000000"/>
                          </a:solidFill>
                          <a:effectLst/>
                          <a:uLnTx/>
                          <a:uFillTx/>
                          <a:latin typeface="Times New Roman"/>
                          <a:ea typeface="+mn-ea"/>
                          <a:cs typeface="+mn-cs"/>
                        </a:rPr>
                        <a:t>+0,17</a:t>
                      </a:r>
                      <a:endParaRPr kumimoji="0" lang="pt-BR" sz="1600" b="0" i="0" u="none" strike="noStrike" kern="1200" cap="none" spc="0" normalizeH="0" baseline="0" noProof="0" dirty="0">
                        <a:ln>
                          <a:noFill/>
                        </a:ln>
                        <a:solidFill>
                          <a:srgbClr val="000000"/>
                        </a:solidFill>
                        <a:effectLst/>
                        <a:uLnTx/>
                        <a:uFillTx/>
                        <a:latin typeface="Times New Roman"/>
                        <a:ea typeface="+mn-ea"/>
                        <a:cs typeface="+mn-cs"/>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srgbClr val="000000"/>
                          </a:solidFill>
                          <a:effectLst/>
                          <a:uLnTx/>
                          <a:uFillTx/>
                          <a:latin typeface="Times New Roman"/>
                          <a:ea typeface="+mn-ea"/>
                          <a:cs typeface="+mn-cs"/>
                        </a:rPr>
                        <a:t>+0,17</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4769">
                <a:tc>
                  <a:txBody>
                    <a:bodyPr/>
                    <a:lstStyle/>
                    <a:p>
                      <a:pPr algn="just" fontAlgn="t"/>
                      <a:r>
                        <a:rPr lang="pt-BR" sz="1200" b="0" i="0" u="none" strike="noStrike" dirty="0">
                          <a:solidFill>
                            <a:srgbClr val="000000"/>
                          </a:solidFill>
                          <a:latin typeface="Times New Roman"/>
                        </a:rPr>
                        <a:t>Custo da operação Co =(a)-(b)</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-0,01</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a:ln>
                            <a:noFill/>
                          </a:ln>
                          <a:solidFill>
                            <a:srgbClr val="000000"/>
                          </a:solidFill>
                          <a:effectLst/>
                          <a:uLnTx/>
                          <a:uFillTx/>
                          <a:latin typeface="Times New Roman"/>
                          <a:ea typeface="+mn-ea"/>
                          <a:cs typeface="+mn-cs"/>
                        </a:rPr>
                        <a:t>-0,01</a:t>
                      </a:r>
                      <a:endParaRPr kumimoji="0" lang="pt-BR" sz="1600" b="0" i="0" u="none" strike="noStrike" kern="1200" cap="none" spc="0" normalizeH="0" baseline="0" noProof="0" dirty="0">
                        <a:ln>
                          <a:noFill/>
                        </a:ln>
                        <a:solidFill>
                          <a:srgbClr val="000000"/>
                        </a:solidFill>
                        <a:effectLst/>
                        <a:uLnTx/>
                        <a:uFillTx/>
                        <a:latin typeface="Times New Roman"/>
                        <a:ea typeface="+mn-ea"/>
                        <a:cs typeface="+mn-cs"/>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a:ln>
                            <a:noFill/>
                          </a:ln>
                          <a:solidFill>
                            <a:srgbClr val="000000"/>
                          </a:solidFill>
                          <a:effectLst/>
                          <a:uLnTx/>
                          <a:uFillTx/>
                          <a:latin typeface="Times New Roman"/>
                          <a:ea typeface="+mn-ea"/>
                          <a:cs typeface="+mn-cs"/>
                        </a:rPr>
                        <a:t>-0,01</a:t>
                      </a:r>
                      <a:endParaRPr kumimoji="0" lang="pt-BR" sz="1600" b="0" i="0" u="none" strike="noStrike" kern="1200" cap="none" spc="0" normalizeH="0" baseline="0" noProof="0" dirty="0">
                        <a:ln>
                          <a:noFill/>
                        </a:ln>
                        <a:solidFill>
                          <a:srgbClr val="000000"/>
                        </a:solidFill>
                        <a:effectLst/>
                        <a:uLnTx/>
                        <a:uFillTx/>
                        <a:latin typeface="Times New Roman"/>
                        <a:ea typeface="+mn-ea"/>
                        <a:cs typeface="+mn-cs"/>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a:ln>
                            <a:noFill/>
                          </a:ln>
                          <a:solidFill>
                            <a:srgbClr val="000000"/>
                          </a:solidFill>
                          <a:effectLst/>
                          <a:uLnTx/>
                          <a:uFillTx/>
                          <a:latin typeface="Times New Roman"/>
                          <a:ea typeface="+mn-ea"/>
                          <a:cs typeface="+mn-cs"/>
                        </a:rPr>
                        <a:t>-0,01</a:t>
                      </a:r>
                      <a:endParaRPr kumimoji="0" lang="pt-BR" sz="1600" b="0" i="0" u="none" strike="noStrike" kern="1200" cap="none" spc="0" normalizeH="0" baseline="0" noProof="0" dirty="0">
                        <a:ln>
                          <a:noFill/>
                        </a:ln>
                        <a:solidFill>
                          <a:srgbClr val="000000"/>
                        </a:solidFill>
                        <a:effectLst/>
                        <a:uLnTx/>
                        <a:uFillTx/>
                        <a:latin typeface="Times New Roman"/>
                        <a:ea typeface="+mn-ea"/>
                        <a:cs typeface="+mn-cs"/>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srgbClr val="000000"/>
                          </a:solidFill>
                          <a:effectLst/>
                          <a:uLnTx/>
                          <a:uFillTx/>
                          <a:latin typeface="Times New Roman"/>
                          <a:ea typeface="+mn-ea"/>
                          <a:cs typeface="+mn-cs"/>
                        </a:rPr>
                        <a:t>-0,01</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04769">
                <a:tc>
                  <a:txBody>
                    <a:bodyPr/>
                    <a:lstStyle/>
                    <a:p>
                      <a:pPr algn="just" fontAlgn="t"/>
                      <a:r>
                        <a:rPr lang="pt-BR" sz="1200" b="0" i="0" u="none" strike="noStrike" dirty="0">
                          <a:solidFill>
                            <a:srgbClr val="000000"/>
                          </a:solidFill>
                          <a:latin typeface="Times New Roman"/>
                        </a:rPr>
                        <a:t>Ganho no exercício da </a:t>
                      </a:r>
                      <a:r>
                        <a:rPr lang="pt-BR" sz="1200" b="0" i="0" u="none" strike="noStrike" dirty="0" err="1">
                          <a:solidFill>
                            <a:srgbClr val="000000"/>
                          </a:solidFill>
                          <a:latin typeface="Times New Roman"/>
                        </a:rPr>
                        <a:t>Put</a:t>
                      </a:r>
                      <a:r>
                        <a:rPr lang="pt-BR" sz="1200" b="0" i="0" u="none" strike="noStrike" dirty="0">
                          <a:solidFill>
                            <a:srgbClr val="000000"/>
                          </a:solidFill>
                          <a:latin typeface="Times New Roman"/>
                        </a:rPr>
                        <a:t>©</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0,20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251987"/>
                  </a:ext>
                </a:extLst>
              </a:tr>
              <a:tr h="504769">
                <a:tc>
                  <a:txBody>
                    <a:bodyPr/>
                    <a:lstStyle/>
                    <a:p>
                      <a:pPr algn="just" fontAlgn="t"/>
                      <a:r>
                        <a:rPr lang="en-US" sz="1200" b="0" i="0" u="none" strike="noStrike" dirty="0" err="1">
                          <a:solidFill>
                            <a:srgbClr val="000000"/>
                          </a:solidFill>
                          <a:latin typeface="Times New Roman"/>
                        </a:rPr>
                        <a:t>Perda</a:t>
                      </a:r>
                      <a:r>
                        <a:rPr lang="en-US" sz="1200" b="0" i="0" u="none" strike="noStrike" dirty="0">
                          <a:solidFill>
                            <a:srgbClr val="000000"/>
                          </a:solidFill>
                          <a:latin typeface="Times New Roman"/>
                        </a:rPr>
                        <a:t> no </a:t>
                      </a:r>
                      <a:r>
                        <a:rPr lang="en-US" sz="1200" b="0" i="0" u="none" strike="noStrike" dirty="0" err="1">
                          <a:solidFill>
                            <a:srgbClr val="000000"/>
                          </a:solidFill>
                          <a:latin typeface="Times New Roman"/>
                        </a:rPr>
                        <a:t>exercício</a:t>
                      </a:r>
                      <a:r>
                        <a:rPr lang="en-US" sz="1200" b="0" i="0" u="none" strike="noStrike" dirty="0">
                          <a:solidFill>
                            <a:srgbClr val="000000"/>
                          </a:solidFill>
                          <a:latin typeface="Times New Roman"/>
                        </a:rPr>
                        <a:t> Call (d)</a:t>
                      </a:r>
                      <a:endParaRPr lang="pt-BR" sz="12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-0,04</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4769">
                <a:tc>
                  <a:txBody>
                    <a:bodyPr/>
                    <a:lstStyle/>
                    <a:p>
                      <a:pPr algn="just" fontAlgn="t"/>
                      <a:r>
                        <a:rPr lang="en-US" sz="1200" b="0" i="0" u="none" strike="noStrike" dirty="0" err="1">
                          <a:solidFill>
                            <a:srgbClr val="000000"/>
                          </a:solidFill>
                          <a:latin typeface="Times New Roman"/>
                        </a:rPr>
                        <a:t>Resultado</a:t>
                      </a:r>
                      <a:r>
                        <a:rPr lang="en-US" sz="1200" b="0" i="0" u="none" strike="noStrike" dirty="0">
                          <a:solidFill>
                            <a:srgbClr val="000000"/>
                          </a:solidFill>
                          <a:latin typeface="Times New Roman"/>
                        </a:rPr>
                        <a:t> </a:t>
                      </a:r>
                      <a:r>
                        <a:rPr lang="en-US" sz="1200" b="0" i="0" u="none" strike="noStrike" dirty="0" err="1">
                          <a:solidFill>
                            <a:srgbClr val="000000"/>
                          </a:solidFill>
                          <a:latin typeface="Times New Roman"/>
                        </a:rPr>
                        <a:t>líquido</a:t>
                      </a:r>
                      <a:r>
                        <a:rPr lang="en-US" sz="1200" b="0" i="0" u="none" strike="noStrike" dirty="0">
                          <a:solidFill>
                            <a:srgbClr val="000000"/>
                          </a:solidFill>
                          <a:latin typeface="Times New Roman"/>
                        </a:rPr>
                        <a:t> </a:t>
                      </a:r>
                    </a:p>
                    <a:p>
                      <a:pPr algn="just" fontAlgn="t"/>
                      <a:r>
                        <a:rPr lang="en-US" sz="1200" b="0" i="0" u="none" strike="noStrike" dirty="0">
                          <a:solidFill>
                            <a:srgbClr val="000000"/>
                          </a:solidFill>
                          <a:latin typeface="Times New Roman"/>
                        </a:rPr>
                        <a:t>(</a:t>
                      </a:r>
                      <a:r>
                        <a:rPr lang="en-US" sz="1200" b="0" i="0" u="none" strike="noStrike" dirty="0" err="1">
                          <a:solidFill>
                            <a:srgbClr val="000000"/>
                          </a:solidFill>
                          <a:latin typeface="Times New Roman"/>
                        </a:rPr>
                        <a:t>a+b+c+d</a:t>
                      </a:r>
                      <a:r>
                        <a:rPr lang="en-US" sz="1200" b="0" i="0" u="none" strike="noStrike" dirty="0">
                          <a:solidFill>
                            <a:srgbClr val="000000"/>
                          </a:solidFill>
                          <a:latin typeface="Times New Roman"/>
                        </a:rPr>
                        <a:t>)</a:t>
                      </a:r>
                      <a:endParaRPr lang="pt-BR" sz="12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14,74</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14,74</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14,84</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14,96</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600" b="0" i="0" u="none" strike="noStrike" dirty="0">
                          <a:solidFill>
                            <a:srgbClr val="000000"/>
                          </a:solidFill>
                          <a:latin typeface="Times New Roman"/>
                        </a:rPr>
                        <a:t>14,96</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04769">
                <a:tc>
                  <a:txBody>
                    <a:bodyPr/>
                    <a:lstStyle/>
                    <a:p>
                      <a:pPr algn="l" fontAlgn="t"/>
                      <a:r>
                        <a:rPr lang="pt-BR" sz="1400" b="0" i="0" u="none" strike="noStrike" dirty="0">
                          <a:solidFill>
                            <a:srgbClr val="000000"/>
                          </a:solidFill>
                          <a:latin typeface="Times New Roman"/>
                        </a:rPr>
                        <a:t> </a:t>
                      </a:r>
                      <a:r>
                        <a:rPr lang="pt-BR" sz="1400" b="0" i="0" u="none" strike="noStrike" dirty="0" err="1">
                          <a:solidFill>
                            <a:srgbClr val="000000"/>
                          </a:solidFill>
                          <a:latin typeface="Times New Roman"/>
                        </a:rPr>
                        <a:t>POmin</a:t>
                      </a:r>
                      <a:r>
                        <a:rPr lang="pt-BR" sz="1400" b="0" i="0" u="none" strike="noStrike" dirty="0">
                          <a:solidFill>
                            <a:srgbClr val="000000"/>
                          </a:solidFill>
                          <a:latin typeface="Times New Roman"/>
                        </a:rPr>
                        <a:t>=</a:t>
                      </a:r>
                      <a:r>
                        <a:rPr lang="pt-BR" sz="1400" b="0" i="0" u="none" strike="noStrike" dirty="0" err="1">
                          <a:solidFill>
                            <a:srgbClr val="000000"/>
                          </a:solidFill>
                          <a:latin typeface="Times New Roman"/>
                        </a:rPr>
                        <a:t>Peput</a:t>
                      </a:r>
                      <a:r>
                        <a:rPr lang="pt-BR" sz="1400" b="0" i="0" u="none" strike="noStrike" baseline="0" dirty="0">
                          <a:solidFill>
                            <a:srgbClr val="000000"/>
                          </a:solidFill>
                          <a:latin typeface="Times New Roman"/>
                        </a:rPr>
                        <a:t> +base + Co = </a:t>
                      </a:r>
                      <a:r>
                        <a:rPr lang="pt-BR" sz="1400" b="0" i="0" u="none" strike="noStrike" dirty="0">
                          <a:solidFill>
                            <a:srgbClr val="000000"/>
                          </a:solidFill>
                          <a:latin typeface="Times New Roman"/>
                        </a:rPr>
                        <a:t>18,74-3,99-0,01=14,74</a:t>
                      </a:r>
                    </a:p>
                    <a:p>
                      <a:pPr algn="l" fontAlgn="t"/>
                      <a:r>
                        <a:rPr lang="pt-BR" sz="1400" b="0" i="0" u="none" strike="noStrike" dirty="0" err="1">
                          <a:solidFill>
                            <a:srgbClr val="000000"/>
                          </a:solidFill>
                          <a:latin typeface="Times New Roman"/>
                        </a:rPr>
                        <a:t>POmax</a:t>
                      </a:r>
                      <a:r>
                        <a:rPr lang="pt-BR" sz="1400" b="0" i="0" u="none" strike="noStrike" dirty="0">
                          <a:solidFill>
                            <a:srgbClr val="000000"/>
                          </a:solidFill>
                          <a:latin typeface="Times New Roman"/>
                        </a:rPr>
                        <a:t>=</a:t>
                      </a:r>
                      <a:r>
                        <a:rPr lang="pt-BR" sz="1400" b="0" i="0" u="none" strike="noStrike" dirty="0" err="1">
                          <a:solidFill>
                            <a:srgbClr val="000000"/>
                          </a:solidFill>
                          <a:latin typeface="Times New Roman"/>
                        </a:rPr>
                        <a:t>Pecall+base+Co</a:t>
                      </a:r>
                      <a:r>
                        <a:rPr lang="pt-BR" sz="1400" b="0" i="0" u="none" strike="noStrike" dirty="0">
                          <a:solidFill>
                            <a:srgbClr val="000000"/>
                          </a:solidFill>
                          <a:latin typeface="Times New Roman"/>
                        </a:rPr>
                        <a:t>=18,96 – 3,99 – 0,10 = 14,96</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pt-BR" sz="16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pt-BR" sz="16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pt-BR" sz="16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pt-BR" sz="16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pt-BR" sz="16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7669599"/>
                  </a:ext>
                </a:extLst>
              </a:tr>
            </a:tbl>
          </a:graphicData>
        </a:graphic>
      </p:graphicFrame>
    </p:spTree>
    <p:extLst>
      <p:ext uri="{BB962C8B-B14F-4D97-AF65-F5344CB8AC3E}">
        <p14:creationId xmlns:p14="http://schemas.microsoft.com/office/powerpoint/2010/main" val="2039430846"/>
      </p:ext>
    </p:extLst>
  </p:cSld>
  <p:clrMapOvr>
    <a:masterClrMapping/>
  </p:clrMapOvr>
  <p:transition spd="med">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116632"/>
            <a:ext cx="7772400" cy="591344"/>
          </a:xfrm>
        </p:spPr>
        <p:txBody>
          <a:bodyPr>
            <a:normAutofit fontScale="90000"/>
          </a:bodyPr>
          <a:lstStyle/>
          <a:p>
            <a:r>
              <a:rPr lang="pt-BR" dirty="0"/>
              <a:t>2. Operação de </a:t>
            </a:r>
            <a:r>
              <a:rPr lang="pt-BR" dirty="0" err="1"/>
              <a:t>Call</a:t>
            </a:r>
            <a:r>
              <a:rPr lang="pt-BR" dirty="0"/>
              <a:t> Spread</a:t>
            </a: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61</a:t>
            </a:fld>
            <a:endParaRPr lang="en-US"/>
          </a:p>
        </p:txBody>
      </p:sp>
      <p:sp>
        <p:nvSpPr>
          <p:cNvPr id="6" name="Espaço Reservado para Conteúdo 2"/>
          <p:cNvSpPr>
            <a:spLocks noGrp="1"/>
          </p:cNvSpPr>
          <p:nvPr>
            <p:ph idx="1"/>
          </p:nvPr>
        </p:nvSpPr>
        <p:spPr>
          <a:xfrm>
            <a:off x="107504" y="980728"/>
            <a:ext cx="8856984" cy="4608512"/>
          </a:xfrm>
        </p:spPr>
        <p:txBody>
          <a:bodyPr>
            <a:normAutofit/>
          </a:bodyPr>
          <a:lstStyle/>
          <a:p>
            <a:r>
              <a:rPr lang="pt-BR" sz="2000" b="0" dirty="0">
                <a:solidFill>
                  <a:srgbClr val="000000"/>
                </a:solidFill>
              </a:rPr>
              <a:t>Consiste na compra e venda de opções de </a:t>
            </a:r>
            <a:r>
              <a:rPr lang="pt-BR" sz="2000" b="0" dirty="0" err="1">
                <a:solidFill>
                  <a:srgbClr val="000000"/>
                </a:solidFill>
              </a:rPr>
              <a:t>Call</a:t>
            </a:r>
            <a:r>
              <a:rPr lang="pt-BR" sz="2000" b="0" dirty="0">
                <a:solidFill>
                  <a:srgbClr val="000000"/>
                </a:solidFill>
              </a:rPr>
              <a:t> em diferentes </a:t>
            </a:r>
            <a:r>
              <a:rPr lang="pt-BR" sz="2000" b="0" dirty="0" err="1">
                <a:solidFill>
                  <a:srgbClr val="000000"/>
                </a:solidFill>
              </a:rPr>
              <a:t>strike</a:t>
            </a:r>
            <a:r>
              <a:rPr lang="pt-BR" sz="2000" b="0" dirty="0">
                <a:solidFill>
                  <a:srgbClr val="000000"/>
                </a:solidFill>
              </a:rPr>
              <a:t> </a:t>
            </a:r>
            <a:r>
              <a:rPr lang="pt-BR" sz="2000" b="0" dirty="0" err="1">
                <a:solidFill>
                  <a:srgbClr val="000000"/>
                </a:solidFill>
              </a:rPr>
              <a:t>prices</a:t>
            </a:r>
            <a:r>
              <a:rPr lang="pt-BR" sz="2000" b="0" dirty="0">
                <a:solidFill>
                  <a:srgbClr val="000000"/>
                </a:solidFill>
              </a:rPr>
              <a:t>, sendo o de valor inferior comprada e a de valor superior vendida</a:t>
            </a:r>
          </a:p>
          <a:p>
            <a:r>
              <a:rPr lang="pt-BR" sz="2000" b="0" dirty="0">
                <a:solidFill>
                  <a:srgbClr val="000000"/>
                </a:solidFill>
              </a:rPr>
              <a:t>A </a:t>
            </a:r>
            <a:r>
              <a:rPr lang="pt-BR" sz="2000" b="0" dirty="0" err="1">
                <a:solidFill>
                  <a:srgbClr val="000000"/>
                </a:solidFill>
              </a:rPr>
              <a:t>Call</a:t>
            </a:r>
            <a:r>
              <a:rPr lang="pt-BR" sz="2000" b="0" dirty="0">
                <a:solidFill>
                  <a:srgbClr val="000000"/>
                </a:solidFill>
              </a:rPr>
              <a:t> comprada garante o recebimento entre seu </a:t>
            </a:r>
            <a:r>
              <a:rPr lang="pt-BR" sz="2000" b="0" dirty="0" err="1">
                <a:solidFill>
                  <a:srgbClr val="000000"/>
                </a:solidFill>
              </a:rPr>
              <a:t>strike</a:t>
            </a:r>
            <a:r>
              <a:rPr lang="pt-BR" sz="2000" b="0" dirty="0">
                <a:solidFill>
                  <a:srgbClr val="000000"/>
                </a:solidFill>
              </a:rPr>
              <a:t> </a:t>
            </a:r>
            <a:r>
              <a:rPr lang="pt-BR" sz="2000" b="0" dirty="0" err="1">
                <a:solidFill>
                  <a:srgbClr val="000000"/>
                </a:solidFill>
              </a:rPr>
              <a:t>price</a:t>
            </a:r>
            <a:r>
              <a:rPr lang="pt-BR" sz="2000" b="0" dirty="0">
                <a:solidFill>
                  <a:srgbClr val="000000"/>
                </a:solidFill>
              </a:rPr>
              <a:t> e possíveis valorizações no mercado futuro da commodity</a:t>
            </a:r>
          </a:p>
          <a:p>
            <a:r>
              <a:rPr lang="pt-BR" sz="2000" b="0" dirty="0">
                <a:solidFill>
                  <a:srgbClr val="000000"/>
                </a:solidFill>
              </a:rPr>
              <a:t>A </a:t>
            </a:r>
            <a:r>
              <a:rPr lang="pt-BR" sz="2000" b="0" dirty="0" err="1">
                <a:solidFill>
                  <a:srgbClr val="000000"/>
                </a:solidFill>
              </a:rPr>
              <a:t>Call</a:t>
            </a:r>
            <a:r>
              <a:rPr lang="pt-BR" sz="2000" b="0" dirty="0">
                <a:solidFill>
                  <a:srgbClr val="000000"/>
                </a:solidFill>
              </a:rPr>
              <a:t> vendida pode gerar o pagamento entre o </a:t>
            </a:r>
            <a:r>
              <a:rPr lang="pt-BR" sz="2000" b="0" dirty="0" err="1">
                <a:solidFill>
                  <a:srgbClr val="000000"/>
                </a:solidFill>
              </a:rPr>
              <a:t>strike</a:t>
            </a:r>
            <a:r>
              <a:rPr lang="pt-BR" sz="2000" b="0" dirty="0">
                <a:solidFill>
                  <a:srgbClr val="000000"/>
                </a:solidFill>
              </a:rPr>
              <a:t> </a:t>
            </a:r>
            <a:r>
              <a:rPr lang="pt-BR" sz="2000" b="0" dirty="0" err="1">
                <a:solidFill>
                  <a:srgbClr val="000000"/>
                </a:solidFill>
              </a:rPr>
              <a:t>price</a:t>
            </a:r>
            <a:r>
              <a:rPr lang="pt-BR" sz="2000" b="0" dirty="0">
                <a:solidFill>
                  <a:srgbClr val="000000"/>
                </a:solidFill>
              </a:rPr>
              <a:t> e possíveis valorizações no mercado futuro da commodity</a:t>
            </a:r>
          </a:p>
          <a:p>
            <a:pPr lvl="1"/>
            <a:r>
              <a:rPr lang="pt-BR" sz="2000" b="0" dirty="0">
                <a:solidFill>
                  <a:srgbClr val="000000"/>
                </a:solidFill>
              </a:rPr>
              <a:t>Entretanto, a venda da </a:t>
            </a:r>
            <a:r>
              <a:rPr lang="pt-BR" sz="2000" b="0" dirty="0" err="1">
                <a:solidFill>
                  <a:srgbClr val="000000"/>
                </a:solidFill>
              </a:rPr>
              <a:t>Call</a:t>
            </a:r>
            <a:r>
              <a:rPr lang="pt-BR" sz="2000" b="0" dirty="0">
                <a:solidFill>
                  <a:srgbClr val="000000"/>
                </a:solidFill>
              </a:rPr>
              <a:t> gera uma receita que resulta no barateamento da operação como um todo</a:t>
            </a:r>
          </a:p>
          <a:p>
            <a:pPr lvl="1"/>
            <a:r>
              <a:rPr lang="pt-BR" sz="2000" b="0" dirty="0">
                <a:solidFill>
                  <a:srgbClr val="000000"/>
                </a:solidFill>
              </a:rPr>
              <a:t>Pode ser apenas especulativa ou ter sustentação no produto</a:t>
            </a:r>
          </a:p>
          <a:p>
            <a:pPr lvl="1"/>
            <a:r>
              <a:rPr lang="pt-BR" sz="2000" b="0" dirty="0">
                <a:solidFill>
                  <a:srgbClr val="000000"/>
                </a:solidFill>
              </a:rPr>
              <a:t>É interessante para gerar renda extra em casos de venda antecipada de produção, operações de </a:t>
            </a:r>
            <a:r>
              <a:rPr lang="pt-BR" sz="2000" b="0" dirty="0" err="1">
                <a:solidFill>
                  <a:srgbClr val="000000"/>
                </a:solidFill>
              </a:rPr>
              <a:t>barter</a:t>
            </a:r>
            <a:r>
              <a:rPr lang="pt-BR" sz="2000" b="0" dirty="0">
                <a:solidFill>
                  <a:srgbClr val="000000"/>
                </a:solidFill>
              </a:rPr>
              <a:t>, etc.</a:t>
            </a:r>
          </a:p>
          <a:p>
            <a:pPr lvl="1"/>
            <a:r>
              <a:rPr lang="pt-BR" sz="2000" b="0" dirty="0">
                <a:solidFill>
                  <a:srgbClr val="000000"/>
                </a:solidFill>
              </a:rPr>
              <a:t>Desvantagens: deposito de margem, falta de conhecimento</a:t>
            </a:r>
          </a:p>
          <a:p>
            <a:endParaRPr lang="pt-BR" sz="2000" b="0" dirty="0">
              <a:solidFill>
                <a:srgbClr val="000000"/>
              </a:solidFill>
            </a:endParaRPr>
          </a:p>
        </p:txBody>
      </p:sp>
    </p:spTree>
    <p:extLst>
      <p:ext uri="{BB962C8B-B14F-4D97-AF65-F5344CB8AC3E}">
        <p14:creationId xmlns:p14="http://schemas.microsoft.com/office/powerpoint/2010/main" val="209432322"/>
      </p:ext>
    </p:extLst>
  </p:cSld>
  <p:clrMapOvr>
    <a:masterClrMapping/>
  </p:clrMapOvr>
  <p:transition spd="med">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CD5FE2-B047-4762-9CAF-DA0055FAC6C9}"/>
              </a:ext>
            </a:extLst>
          </p:cNvPr>
          <p:cNvSpPr>
            <a:spLocks noGrp="1"/>
          </p:cNvSpPr>
          <p:nvPr>
            <p:ph type="title"/>
          </p:nvPr>
        </p:nvSpPr>
        <p:spPr/>
        <p:txBody>
          <a:bodyPr>
            <a:normAutofit fontScale="90000"/>
          </a:bodyPr>
          <a:lstStyle/>
          <a:p>
            <a:r>
              <a:rPr lang="pt-BR" dirty="0"/>
              <a:t>Hedge com opções para trading de grãos, limitação de resultados</a:t>
            </a:r>
          </a:p>
        </p:txBody>
      </p:sp>
      <p:sp>
        <p:nvSpPr>
          <p:cNvPr id="5" name="Retângulo 4">
            <a:extLst>
              <a:ext uri="{FF2B5EF4-FFF2-40B4-BE49-F238E27FC236}">
                <a16:creationId xmlns:a16="http://schemas.microsoft.com/office/drawing/2014/main" id="{2522F9D3-2FDE-4A60-BB71-D9D2287659B1}"/>
              </a:ext>
            </a:extLst>
          </p:cNvPr>
          <p:cNvSpPr/>
          <p:nvPr/>
        </p:nvSpPr>
        <p:spPr>
          <a:xfrm>
            <a:off x="611560" y="1997838"/>
            <a:ext cx="6246440" cy="2308324"/>
          </a:xfrm>
          <a:prstGeom prst="rect">
            <a:avLst/>
          </a:prstGeom>
        </p:spPr>
        <p:txBody>
          <a:bodyPr wrap="square">
            <a:spAutoFit/>
          </a:bodyPr>
          <a:lstStyle/>
          <a:p>
            <a:pPr algn="just">
              <a:spcAft>
                <a:spcPts val="0"/>
              </a:spcAft>
              <a:tabLst>
                <a:tab pos="180340" algn="l"/>
              </a:tabLst>
            </a:pPr>
            <a:r>
              <a:rPr lang="pt-BR" dirty="0">
                <a:latin typeface="Times New Roman" panose="02020603050405020304" pitchFamily="18" charset="0"/>
                <a:ea typeface="Times New Roman" panose="02020603050405020304" pitchFamily="18" charset="0"/>
              </a:rPr>
              <a:t>Suponha uma trading que ainda não comprou antecipado e queira se proteger no mercado de opções entre 850 e 860 </a:t>
            </a:r>
            <a:r>
              <a:rPr lang="pt-BR" dirty="0" err="1">
                <a:latin typeface="Times New Roman" panose="02020603050405020304" pitchFamily="18" charset="0"/>
                <a:ea typeface="Times New Roman" panose="02020603050405020304" pitchFamily="18" charset="0"/>
              </a:rPr>
              <a:t>cents</a:t>
            </a:r>
            <a:r>
              <a:rPr lang="pt-BR" dirty="0">
                <a:latin typeface="Times New Roman" panose="02020603050405020304" pitchFamily="18" charset="0"/>
                <a:ea typeface="Times New Roman" panose="02020603050405020304" pitchFamily="18" charset="0"/>
              </a:rPr>
              <a:t>/bus.</a:t>
            </a:r>
            <a:endParaRPr lang="pt-BR" sz="12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pt-BR" dirty="0">
                <a:latin typeface="Times New Roman" panose="02020603050405020304" pitchFamily="18" charset="0"/>
                <a:ea typeface="Times New Roman" panose="02020603050405020304" pitchFamily="18" charset="0"/>
              </a:rPr>
              <a:t>(a) qual operação esta trading deveria montar e qual o custo da mesma</a:t>
            </a:r>
            <a:endParaRPr lang="pt-BR" sz="12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err="1">
                <a:latin typeface="Times New Roman" panose="02020603050405020304" pitchFamily="18" charset="0"/>
                <a:ea typeface="Times New Roman" panose="02020603050405020304" pitchFamily="18" charset="0"/>
              </a:rPr>
              <a:t>Compra</a:t>
            </a:r>
            <a:r>
              <a:rPr lang="en-US" dirty="0">
                <a:latin typeface="Times New Roman" panose="02020603050405020304" pitchFamily="18" charset="0"/>
                <a:ea typeface="Times New Roman" panose="02020603050405020304" pitchFamily="18" charset="0"/>
              </a:rPr>
              <a:t> Call Pe=850 = 18,74 us$/</a:t>
            </a:r>
            <a:r>
              <a:rPr lang="en-US" dirty="0" err="1">
                <a:latin typeface="Times New Roman" panose="02020603050405020304" pitchFamily="18" charset="0"/>
                <a:ea typeface="Times New Roman" panose="02020603050405020304" pitchFamily="18" charset="0"/>
              </a:rPr>
              <a:t>sc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paga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a:t>
            </a:r>
            <a:r>
              <a:rPr lang="en-US" dirty="0">
                <a:latin typeface="Times New Roman" panose="02020603050405020304" pitchFamily="18" charset="0"/>
                <a:ea typeface="Times New Roman" panose="02020603050405020304" pitchFamily="18" charset="0"/>
              </a:rPr>
              <a:t>=15´2 = 0,28 US$/</a:t>
            </a:r>
            <a:r>
              <a:rPr lang="en-US" dirty="0" err="1">
                <a:latin typeface="Times New Roman" panose="02020603050405020304" pitchFamily="18" charset="0"/>
                <a:ea typeface="Times New Roman" panose="02020603050405020304" pitchFamily="18" charset="0"/>
              </a:rPr>
              <a:t>sc</a:t>
            </a:r>
            <a:endParaRPr lang="pt-BR" sz="12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err="1">
                <a:latin typeface="Times New Roman" panose="02020603050405020304" pitchFamily="18" charset="0"/>
                <a:ea typeface="Times New Roman" panose="02020603050405020304" pitchFamily="18" charset="0"/>
              </a:rPr>
              <a:t>Vende</a:t>
            </a:r>
            <a:r>
              <a:rPr lang="en-US" dirty="0">
                <a:latin typeface="Times New Roman" panose="02020603050405020304" pitchFamily="18" charset="0"/>
                <a:ea typeface="Times New Roman" panose="02020603050405020304" pitchFamily="18" charset="0"/>
              </a:rPr>
              <a:t> Call Pe=860 = 18,96 us$/</a:t>
            </a:r>
            <a:r>
              <a:rPr lang="en-US" dirty="0" err="1">
                <a:latin typeface="Times New Roman" panose="02020603050405020304" pitchFamily="18" charset="0"/>
                <a:ea typeface="Times New Roman" panose="02020603050405020304" pitchFamily="18" charset="0"/>
              </a:rPr>
              <a:t>sc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recebe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a:t>
            </a:r>
            <a:r>
              <a:rPr lang="en-US" dirty="0">
                <a:latin typeface="Times New Roman" panose="02020603050405020304" pitchFamily="18" charset="0"/>
                <a:ea typeface="Times New Roman" panose="02020603050405020304" pitchFamily="18" charset="0"/>
              </a:rPr>
              <a:t>=9´0 cents/</a:t>
            </a:r>
            <a:r>
              <a:rPr lang="en-US" dirty="0" err="1">
                <a:latin typeface="Times New Roman" panose="02020603050405020304" pitchFamily="18" charset="0"/>
                <a:ea typeface="Times New Roman" panose="02020603050405020304" pitchFamily="18" charset="0"/>
              </a:rPr>
              <a:t>bu</a:t>
            </a:r>
            <a:r>
              <a:rPr lang="en-US" dirty="0">
                <a:latin typeface="Times New Roman" panose="02020603050405020304" pitchFamily="18" charset="0"/>
                <a:ea typeface="Times New Roman" panose="02020603050405020304" pitchFamily="18" charset="0"/>
              </a:rPr>
              <a:t> = 0,17 us$/</a:t>
            </a:r>
            <a:r>
              <a:rPr lang="en-US" dirty="0" err="1">
                <a:latin typeface="Times New Roman" panose="02020603050405020304" pitchFamily="18" charset="0"/>
                <a:ea typeface="Times New Roman" panose="02020603050405020304" pitchFamily="18" charset="0"/>
              </a:rPr>
              <a:t>saca</a:t>
            </a:r>
            <a:endParaRPr lang="pt-BR" sz="12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latin typeface="Times New Roman" panose="02020603050405020304" pitchFamily="18" charset="0"/>
                <a:ea typeface="Times New Roman" panose="02020603050405020304" pitchFamily="18" charset="0"/>
              </a:rPr>
              <a:t>Co=0,28 – 0,17 = 0,11 US$/</a:t>
            </a:r>
            <a:r>
              <a:rPr lang="en-US" dirty="0" err="1">
                <a:latin typeface="Times New Roman" panose="02020603050405020304" pitchFamily="18" charset="0"/>
                <a:ea typeface="Times New Roman" panose="02020603050405020304" pitchFamily="18" charset="0"/>
              </a:rPr>
              <a:t>sc</a:t>
            </a:r>
            <a:endParaRPr lang="pt-B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3932294"/>
      </p:ext>
    </p:extLst>
  </p:cSld>
  <p:clrMapOvr>
    <a:masterClrMapping/>
  </p:clrMapOvr>
  <p:transition spd="med">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62623"/>
            <a:ext cx="9144000" cy="790113"/>
          </a:xfrm>
        </p:spPr>
        <p:txBody>
          <a:bodyPr>
            <a:noAutofit/>
          </a:bodyPr>
          <a:lstStyle/>
          <a:p>
            <a:r>
              <a:rPr lang="pt-BR" sz="1600" dirty="0">
                <a:latin typeface="Times New Roman" panose="02020603050405020304" pitchFamily="18" charset="0"/>
                <a:cs typeface="Times New Roman" panose="02020603050405020304" pitchFamily="18" charset="0"/>
              </a:rPr>
              <a:t>Trading - não comprou antecipado, quer fazer trava de preço com limitador</a:t>
            </a:r>
            <a:br>
              <a:rPr lang="pt-BR" sz="1600" dirty="0">
                <a:latin typeface="Times New Roman" panose="02020603050405020304" pitchFamily="18" charset="0"/>
                <a:cs typeface="Times New Roman" panose="02020603050405020304" pitchFamily="18" charset="0"/>
              </a:rPr>
            </a:br>
            <a:r>
              <a:rPr lang="pt-BR" sz="1600" dirty="0">
                <a:latin typeface="Times New Roman" panose="02020603050405020304" pitchFamily="18" charset="0"/>
                <a:ea typeface="Times New Roman" panose="02020603050405020304" pitchFamily="18" charset="0"/>
                <a:cs typeface="Times New Roman" panose="02020603050405020304" pitchFamily="18" charset="0"/>
              </a:rPr>
              <a:t>Suponha uma trading que ainda não comprou antecipado e queira se proteger no mercado de opções entre 850 e 860 </a:t>
            </a:r>
            <a:r>
              <a:rPr lang="pt-BR" sz="1600" dirty="0" err="1">
                <a:latin typeface="Times New Roman" panose="02020603050405020304" pitchFamily="18" charset="0"/>
                <a:ea typeface="Times New Roman" panose="02020603050405020304" pitchFamily="18" charset="0"/>
                <a:cs typeface="Times New Roman" panose="02020603050405020304" pitchFamily="18" charset="0"/>
              </a:rPr>
              <a:t>cents</a:t>
            </a:r>
            <a:r>
              <a:rPr lang="pt-BR" sz="1600" dirty="0">
                <a:latin typeface="Times New Roman" panose="02020603050405020304" pitchFamily="18" charset="0"/>
                <a:ea typeface="Times New Roman" panose="02020603050405020304" pitchFamily="18" charset="0"/>
                <a:cs typeface="Times New Roman" panose="02020603050405020304" pitchFamily="18" charset="0"/>
              </a:rPr>
              <a:t>/bus. </a:t>
            </a:r>
            <a:r>
              <a:rPr lang="pt-BR" sz="1600" dirty="0" err="1">
                <a:latin typeface="Times New Roman" panose="02020603050405020304" pitchFamily="18" charset="0"/>
                <a:ea typeface="Times New Roman" panose="02020603050405020304" pitchFamily="18" charset="0"/>
                <a:cs typeface="Times New Roman" panose="02020603050405020304" pitchFamily="18" charset="0"/>
              </a:rPr>
              <a:t>Pfut</a:t>
            </a:r>
            <a:r>
              <a:rPr lang="pt-BR" sz="1600" dirty="0">
                <a:latin typeface="Times New Roman" panose="02020603050405020304" pitchFamily="18" charset="0"/>
                <a:ea typeface="Times New Roman" panose="02020603050405020304" pitchFamily="18" charset="0"/>
                <a:cs typeface="Times New Roman" panose="02020603050405020304" pitchFamily="18" charset="0"/>
              </a:rPr>
              <a:t> = 853´2 </a:t>
            </a:r>
            <a:endParaRPr lang="en-US" sz="1600" dirty="0">
              <a:latin typeface="Times New Roman" panose="02020603050405020304" pitchFamily="18" charset="0"/>
              <a:cs typeface="Times New Roman" panose="02020603050405020304" pitchFamily="18"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4191779684"/>
              </p:ext>
            </p:extLst>
          </p:nvPr>
        </p:nvGraphicFramePr>
        <p:xfrm>
          <a:off x="107504" y="1241220"/>
          <a:ext cx="8860924" cy="5644164"/>
        </p:xfrm>
        <a:graphic>
          <a:graphicData uri="http://schemas.openxmlformats.org/drawingml/2006/table">
            <a:tbl>
              <a:tblPr/>
              <a:tblGrid>
                <a:gridCol w="3313843">
                  <a:extLst>
                    <a:ext uri="{9D8B030D-6E8A-4147-A177-3AD203B41FA5}">
                      <a16:colId xmlns:a16="http://schemas.microsoft.com/office/drawing/2014/main" val="20000"/>
                    </a:ext>
                  </a:extLst>
                </a:gridCol>
                <a:gridCol w="1440800">
                  <a:extLst>
                    <a:ext uri="{9D8B030D-6E8A-4147-A177-3AD203B41FA5}">
                      <a16:colId xmlns:a16="http://schemas.microsoft.com/office/drawing/2014/main" val="20001"/>
                    </a:ext>
                  </a:extLst>
                </a:gridCol>
                <a:gridCol w="1080600">
                  <a:extLst>
                    <a:ext uri="{9D8B030D-6E8A-4147-A177-3AD203B41FA5}">
                      <a16:colId xmlns:a16="http://schemas.microsoft.com/office/drawing/2014/main" val="20002"/>
                    </a:ext>
                  </a:extLst>
                </a:gridCol>
                <a:gridCol w="1080600">
                  <a:extLst>
                    <a:ext uri="{9D8B030D-6E8A-4147-A177-3AD203B41FA5}">
                      <a16:colId xmlns:a16="http://schemas.microsoft.com/office/drawing/2014/main" val="20003"/>
                    </a:ext>
                  </a:extLst>
                </a:gridCol>
                <a:gridCol w="1184989">
                  <a:extLst>
                    <a:ext uri="{9D8B030D-6E8A-4147-A177-3AD203B41FA5}">
                      <a16:colId xmlns:a16="http://schemas.microsoft.com/office/drawing/2014/main" val="20005"/>
                    </a:ext>
                  </a:extLst>
                </a:gridCol>
                <a:gridCol w="760092">
                  <a:extLst>
                    <a:ext uri="{9D8B030D-6E8A-4147-A177-3AD203B41FA5}">
                      <a16:colId xmlns:a16="http://schemas.microsoft.com/office/drawing/2014/main" val="20006"/>
                    </a:ext>
                  </a:extLst>
                </a:gridCol>
              </a:tblGrid>
              <a:tr h="393043">
                <a:tc>
                  <a:txBody>
                    <a:bodyPr/>
                    <a:lstStyle/>
                    <a:p>
                      <a:endParaRPr lang="pt-BR" sz="1600" dirty="0"/>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5">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Preço CME May 2020 US$/</a:t>
                      </a:r>
                      <a:r>
                        <a:rPr lang="pt-BR" sz="1400" b="0" i="0" u="none" strike="noStrike" dirty="0" err="1">
                          <a:solidFill>
                            <a:srgbClr val="000000"/>
                          </a:solidFill>
                          <a:latin typeface="Times New Roman" panose="02020603050405020304" pitchFamily="18" charset="0"/>
                          <a:cs typeface="Times New Roman" panose="02020603050405020304" pitchFamily="18" charset="0"/>
                        </a:rPr>
                        <a:t>sc</a:t>
                      </a:r>
                      <a:endParaRPr lang="pt-BR" sz="1400" b="0" i="0" u="none" strike="noStrike" dirty="0">
                        <a:solidFill>
                          <a:srgbClr val="000000"/>
                        </a:solidFill>
                        <a:latin typeface="Times New Roman" panose="02020603050405020304" pitchFamily="18" charset="0"/>
                        <a:cs typeface="Times New Roman" panose="02020603050405020304" pitchFamily="18" charset="0"/>
                      </a:endParaRP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rgbClr val="000000"/>
                      </a:solidFill>
                      <a:prstDash val="solid"/>
                      <a:round/>
                      <a:headEnd type="none" w="med" len="med"/>
                      <a:tailEnd type="none" w="med" len="med"/>
                    </a:lnL>
                  </a:tcPr>
                </a:tc>
                <a:tc hMerge="1">
                  <a:txBody>
                    <a:bodyPr/>
                    <a:lstStyle/>
                    <a:p>
                      <a:endParaRPr lang="pt-BR"/>
                    </a:p>
                  </a:txBody>
                  <a:tcPr/>
                </a:tc>
                <a:extLst>
                  <a:ext uri="{0D108BD9-81ED-4DB2-BD59-A6C34878D82A}">
                    <a16:rowId xmlns:a16="http://schemas.microsoft.com/office/drawing/2014/main" val="10000"/>
                  </a:ext>
                </a:extLst>
              </a:tr>
              <a:tr h="1165724">
                <a:tc>
                  <a:txBody>
                    <a:bodyPr/>
                    <a:lstStyle/>
                    <a:p>
                      <a:pPr algn="l" fontAlgn="t"/>
                      <a:r>
                        <a:rPr lang="pt-BR" sz="1600" b="0" i="0" u="none" strike="noStrike" dirty="0">
                          <a:solidFill>
                            <a:srgbClr val="000000"/>
                          </a:solidFill>
                          <a:latin typeface="Times New Roman"/>
                        </a:rPr>
                        <a:t>Intervalo de garantia de preço de aquisição entre 18,74 e 18,96 US$/</a:t>
                      </a:r>
                      <a:r>
                        <a:rPr lang="pt-BR" sz="1600" b="0" i="0" u="none" strike="noStrike" dirty="0" err="1">
                          <a:solidFill>
                            <a:srgbClr val="000000"/>
                          </a:solidFill>
                          <a:latin typeface="Times New Roman"/>
                        </a:rPr>
                        <a:t>sc</a:t>
                      </a:r>
                      <a:r>
                        <a:rPr lang="pt-BR" sz="1600" b="0" i="0" u="none" strike="noStrike" dirty="0">
                          <a:solidFill>
                            <a:srgbClr val="000000"/>
                          </a:solidFill>
                          <a:latin typeface="Times New Roman"/>
                        </a:rPr>
                        <a:t> </a:t>
                      </a:r>
                    </a:p>
                    <a:p>
                      <a:pPr algn="l" fontAlgn="t"/>
                      <a:r>
                        <a:rPr lang="pt-BR" sz="1600" b="0" i="0" u="none" strike="noStrike" dirty="0" err="1">
                          <a:solidFill>
                            <a:srgbClr val="000000"/>
                          </a:solidFill>
                          <a:latin typeface="Times New Roman"/>
                        </a:rPr>
                        <a:t>Pgarantido</a:t>
                      </a:r>
                      <a:r>
                        <a:rPr lang="pt-BR" sz="1600" b="0" i="0" u="none" strike="noStrike" dirty="0">
                          <a:solidFill>
                            <a:srgbClr val="000000"/>
                          </a:solidFill>
                          <a:latin typeface="Times New Roman"/>
                        </a:rPr>
                        <a:t>=</a:t>
                      </a:r>
                      <a:r>
                        <a:rPr lang="pt-BR" sz="1600" b="0" i="0" u="none" strike="noStrike" dirty="0" err="1">
                          <a:solidFill>
                            <a:srgbClr val="000000"/>
                          </a:solidFill>
                          <a:latin typeface="Times New Roman"/>
                        </a:rPr>
                        <a:t>PeCall</a:t>
                      </a:r>
                      <a:r>
                        <a:rPr lang="pt-BR" sz="1600" b="0" i="0" u="none" strike="noStrike" dirty="0">
                          <a:solidFill>
                            <a:srgbClr val="000000"/>
                          </a:solidFill>
                          <a:latin typeface="Times New Roman"/>
                        </a:rPr>
                        <a:t> </a:t>
                      </a:r>
                      <a:r>
                        <a:rPr lang="pt-BR" sz="1600" b="0" i="0" u="none" strike="noStrike" baseline="0" dirty="0">
                          <a:solidFill>
                            <a:srgbClr val="000000"/>
                          </a:solidFill>
                          <a:latin typeface="Times New Roman"/>
                        </a:rPr>
                        <a:t>+base + (VICall860-VICall850)</a:t>
                      </a:r>
                      <a:endParaRPr lang="pt-BR" sz="1600" dirty="0"/>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Compra </a:t>
                      </a:r>
                      <a:r>
                        <a:rPr lang="pt-BR" sz="1400" b="0" i="0" u="none" strike="noStrike" dirty="0" err="1">
                          <a:solidFill>
                            <a:srgbClr val="000000"/>
                          </a:solidFill>
                          <a:latin typeface="Times New Roman" panose="02020603050405020304" pitchFamily="18" charset="0"/>
                          <a:cs typeface="Times New Roman" panose="02020603050405020304" pitchFamily="18" charset="0"/>
                        </a:rPr>
                        <a:t>Call</a:t>
                      </a:r>
                      <a:r>
                        <a:rPr lang="pt-BR" sz="1400" b="0" i="0" u="none" strike="noStrike" dirty="0">
                          <a:solidFill>
                            <a:srgbClr val="000000"/>
                          </a:solidFill>
                          <a:latin typeface="Times New Roman" panose="02020603050405020304" pitchFamily="18" charset="0"/>
                          <a:cs typeface="Times New Roman" panose="02020603050405020304" pitchFamily="18" charset="0"/>
                        </a:rPr>
                        <a:t>* </a:t>
                      </a:r>
                      <a:r>
                        <a:rPr lang="pt-BR" sz="1400" b="0" i="0" u="none" strike="noStrike" dirty="0" err="1">
                          <a:solidFill>
                            <a:srgbClr val="000000"/>
                          </a:solidFill>
                          <a:latin typeface="Times New Roman" panose="02020603050405020304" pitchFamily="18" charset="0"/>
                          <a:cs typeface="Times New Roman" panose="02020603050405020304" pitchFamily="18" charset="0"/>
                        </a:rPr>
                        <a:t>Pe</a:t>
                      </a:r>
                      <a:r>
                        <a:rPr lang="pt-BR" sz="1400" b="0" i="0" u="none" strike="noStrike" dirty="0">
                          <a:solidFill>
                            <a:srgbClr val="000000"/>
                          </a:solidFill>
                          <a:latin typeface="Times New Roman" panose="02020603050405020304" pitchFamily="18" charset="0"/>
                          <a:cs typeface="Times New Roman" panose="02020603050405020304" pitchFamily="18" charset="0"/>
                        </a:rPr>
                        <a:t>=850</a:t>
                      </a:r>
                    </a:p>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18,74 US$/</a:t>
                      </a:r>
                      <a:r>
                        <a:rPr lang="pt-BR" sz="1400" b="0" i="0" u="none" strike="noStrike" dirty="0" err="1">
                          <a:solidFill>
                            <a:srgbClr val="000000"/>
                          </a:solidFill>
                          <a:latin typeface="Times New Roman" panose="02020603050405020304" pitchFamily="18" charset="0"/>
                          <a:cs typeface="Times New Roman" panose="02020603050405020304" pitchFamily="18" charset="0"/>
                        </a:rPr>
                        <a:t>sc</a:t>
                      </a:r>
                      <a:endParaRPr lang="pt-BR" sz="1400" b="0" i="0" u="none" strike="noStrike" dirty="0">
                        <a:solidFill>
                          <a:srgbClr val="000000"/>
                        </a:solidFill>
                        <a:latin typeface="Times New Roman" panose="02020603050405020304" pitchFamily="18" charset="0"/>
                        <a:cs typeface="Times New Roman" panose="02020603050405020304" pitchFamily="18" charset="0"/>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pt-BR" sz="1400" dirty="0">
                          <a:latin typeface="Times New Roman" panose="02020603050405020304" pitchFamily="18" charset="0"/>
                          <a:cs typeface="Times New Roman" panose="02020603050405020304" pitchFamily="18" charset="0"/>
                        </a:rPr>
                        <a:t>18,80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18,90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Vende </a:t>
                      </a:r>
                      <a:r>
                        <a:rPr lang="pt-BR" sz="1400" b="0" i="0" u="none" strike="noStrike" dirty="0" err="1">
                          <a:solidFill>
                            <a:srgbClr val="000000"/>
                          </a:solidFill>
                          <a:latin typeface="Times New Roman" panose="02020603050405020304" pitchFamily="18" charset="0"/>
                          <a:cs typeface="Times New Roman" panose="02020603050405020304" pitchFamily="18" charset="0"/>
                        </a:rPr>
                        <a:t>Call</a:t>
                      </a:r>
                      <a:r>
                        <a:rPr lang="pt-BR" sz="1400" b="0" i="0" u="none" strike="noStrike" dirty="0">
                          <a:solidFill>
                            <a:srgbClr val="000000"/>
                          </a:solidFill>
                          <a:latin typeface="Times New Roman" panose="02020603050405020304" pitchFamily="18" charset="0"/>
                          <a:cs typeface="Times New Roman" panose="02020603050405020304" pitchFamily="18" charset="0"/>
                        </a:rPr>
                        <a:t>** </a:t>
                      </a:r>
                      <a:r>
                        <a:rPr lang="pt-BR" sz="1400" b="0" i="0" u="none" strike="noStrike" dirty="0" err="1">
                          <a:solidFill>
                            <a:srgbClr val="000000"/>
                          </a:solidFill>
                          <a:latin typeface="Times New Roman" panose="02020603050405020304" pitchFamily="18" charset="0"/>
                          <a:cs typeface="Times New Roman" panose="02020603050405020304" pitchFamily="18" charset="0"/>
                        </a:rPr>
                        <a:t>Pe</a:t>
                      </a:r>
                      <a:r>
                        <a:rPr lang="pt-BR" sz="1400" b="0" i="0" u="none" strike="noStrike" dirty="0">
                          <a:solidFill>
                            <a:srgbClr val="000000"/>
                          </a:solidFill>
                          <a:latin typeface="Times New Roman" panose="02020603050405020304" pitchFamily="18" charset="0"/>
                          <a:cs typeface="Times New Roman" panose="02020603050405020304" pitchFamily="18" charset="0"/>
                        </a:rPr>
                        <a:t>=860</a:t>
                      </a:r>
                    </a:p>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18,96 US$/</a:t>
                      </a:r>
                      <a:r>
                        <a:rPr lang="pt-BR" sz="1400" b="0" i="0" u="none" strike="noStrike" dirty="0" err="1">
                          <a:solidFill>
                            <a:srgbClr val="000000"/>
                          </a:solidFill>
                          <a:latin typeface="Times New Roman" panose="02020603050405020304" pitchFamily="18" charset="0"/>
                          <a:cs typeface="Times New Roman" panose="02020603050405020304" pitchFamily="18" charset="0"/>
                        </a:rPr>
                        <a:t>sc</a:t>
                      </a:r>
                      <a:endParaRPr lang="pt-BR" sz="1400" b="0" i="0" u="none" strike="noStrike" dirty="0">
                        <a:solidFill>
                          <a:srgbClr val="000000"/>
                        </a:solidFill>
                        <a:latin typeface="Times New Roman" panose="02020603050405020304" pitchFamily="18" charset="0"/>
                        <a:cs typeface="Times New Roman" panose="02020603050405020304" pitchFamily="18" charset="0"/>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19,16</a:t>
                      </a:r>
                    </a:p>
                    <a:p>
                      <a:pPr algn="ctr" fontAlgn="t"/>
                      <a:endParaRPr lang="pt-BR" sz="1400" b="0" i="0" u="none" strike="noStrike" dirty="0">
                        <a:solidFill>
                          <a:srgbClr val="000000"/>
                        </a:solidFill>
                        <a:latin typeface="Times New Roman" panose="02020603050405020304" pitchFamily="18" charset="0"/>
                        <a:cs typeface="Times New Roman" panose="02020603050405020304" pitchFamily="18" charset="0"/>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9418">
                <a:tc>
                  <a:txBody>
                    <a:bodyPr/>
                    <a:lstStyle/>
                    <a:p>
                      <a:pPr algn="just" fontAlgn="t"/>
                      <a:r>
                        <a:rPr lang="pt-BR" sz="1400" b="0" i="0" u="none" strike="noStrike" dirty="0">
                          <a:solidFill>
                            <a:srgbClr val="000000"/>
                          </a:solidFill>
                          <a:latin typeface="Times New Roman"/>
                        </a:rPr>
                        <a:t>Base Sorriso</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-3,99</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pt-BR" sz="1400" dirty="0">
                          <a:latin typeface="Times New Roman" panose="02020603050405020304" pitchFamily="18" charset="0"/>
                          <a:cs typeface="Times New Roman" panose="02020603050405020304" pitchFamily="18" charset="0"/>
                        </a:rPr>
                        <a:t>-3,99</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Times New Roman" panose="02020603050405020304" pitchFamily="18" charset="0"/>
                          <a:cs typeface="Times New Roman" panose="02020603050405020304" pitchFamily="18" charset="0"/>
                        </a:rPr>
                        <a:t>-3,99</a:t>
                      </a:r>
                      <a:endParaRPr lang="pt-BR" sz="1400" b="0" i="0" u="none" strike="noStrike" dirty="0">
                        <a:solidFill>
                          <a:srgbClr val="000000"/>
                        </a:solidFill>
                        <a:latin typeface="Times New Roman" panose="02020603050405020304" pitchFamily="18" charset="0"/>
                        <a:cs typeface="Times New Roman" panose="02020603050405020304" pitchFamily="18" charset="0"/>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Times New Roman" panose="02020603050405020304" pitchFamily="18" charset="0"/>
                          <a:cs typeface="Times New Roman" panose="02020603050405020304" pitchFamily="18" charset="0"/>
                        </a:rPr>
                        <a:t>-3,99</a:t>
                      </a:r>
                      <a:endParaRPr lang="pt-BR" sz="1400" b="0" i="0" u="none" strike="noStrike" dirty="0">
                        <a:solidFill>
                          <a:srgbClr val="000000"/>
                        </a:solidFill>
                        <a:latin typeface="Times New Roman" panose="02020603050405020304" pitchFamily="18" charset="0"/>
                        <a:cs typeface="Times New Roman" panose="02020603050405020304" pitchFamily="18" charset="0"/>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-3,99</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9418">
                <a:tc>
                  <a:txBody>
                    <a:bodyPr/>
                    <a:lstStyle/>
                    <a:p>
                      <a:pPr algn="just" fontAlgn="t"/>
                      <a:r>
                        <a:rPr lang="pt-BR" sz="1400" b="0" i="0" u="none" strike="noStrike" dirty="0">
                          <a:solidFill>
                            <a:srgbClr val="000000"/>
                          </a:solidFill>
                          <a:latin typeface="Times New Roman"/>
                        </a:rPr>
                        <a:t>Preço esperado Sorriso</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14,75</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pt-BR" sz="1400" dirty="0">
                          <a:latin typeface="Times New Roman" panose="02020603050405020304" pitchFamily="18" charset="0"/>
                          <a:cs typeface="Times New Roman" panose="02020603050405020304" pitchFamily="18" charset="0"/>
                        </a:rPr>
                        <a:t>14,81</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14,91</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14,97</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15,17</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9418">
                <a:tc>
                  <a:txBody>
                    <a:bodyPr/>
                    <a:lstStyle/>
                    <a:p>
                      <a:pPr algn="just" fontAlgn="t"/>
                      <a:r>
                        <a:rPr lang="en-US" sz="1400" b="0" i="0" u="none" strike="noStrike" dirty="0" err="1">
                          <a:solidFill>
                            <a:srgbClr val="000000"/>
                          </a:solidFill>
                          <a:latin typeface="Times New Roman"/>
                        </a:rPr>
                        <a:t>Prêmio</a:t>
                      </a:r>
                      <a:r>
                        <a:rPr lang="en-US" sz="1400" b="0" i="0" u="none" strike="noStrike" dirty="0">
                          <a:solidFill>
                            <a:srgbClr val="000000"/>
                          </a:solidFill>
                          <a:latin typeface="Times New Roman"/>
                        </a:rPr>
                        <a:t> </a:t>
                      </a:r>
                      <a:r>
                        <a:rPr lang="en-US" sz="1400" b="0" i="0" u="none" strike="noStrike" dirty="0" err="1">
                          <a:solidFill>
                            <a:srgbClr val="000000"/>
                          </a:solidFill>
                          <a:latin typeface="Times New Roman"/>
                        </a:rPr>
                        <a:t>recebido</a:t>
                      </a:r>
                      <a:r>
                        <a:rPr lang="en-US" sz="1400" b="0" i="0" u="none" strike="noStrike" dirty="0">
                          <a:solidFill>
                            <a:srgbClr val="000000"/>
                          </a:solidFill>
                          <a:latin typeface="Times New Roman"/>
                        </a:rPr>
                        <a:t> Call (a)</a:t>
                      </a:r>
                      <a:endParaRPr lang="pt-BR" sz="14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0,17</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0,17</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0,17</a:t>
                      </a:r>
                      <a:endParaRPr kumimoji="0" lang="pt-BR"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0,17</a:t>
                      </a:r>
                      <a:endParaRPr kumimoji="0" lang="pt-BR"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0,17</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9418">
                <a:tc>
                  <a:txBody>
                    <a:bodyPr/>
                    <a:lstStyle/>
                    <a:p>
                      <a:pPr algn="just" fontAlgn="t"/>
                      <a:r>
                        <a:rPr lang="en-US" sz="1400" b="0" i="0" u="none" strike="noStrike" dirty="0" err="1">
                          <a:solidFill>
                            <a:srgbClr val="000000"/>
                          </a:solidFill>
                          <a:latin typeface="Times New Roman"/>
                        </a:rPr>
                        <a:t>Prêmio</a:t>
                      </a:r>
                      <a:r>
                        <a:rPr lang="en-US" sz="1400" b="0" i="0" u="none" strike="noStrike" dirty="0">
                          <a:solidFill>
                            <a:srgbClr val="000000"/>
                          </a:solidFill>
                          <a:latin typeface="Times New Roman"/>
                        </a:rPr>
                        <a:t> </a:t>
                      </a:r>
                      <a:r>
                        <a:rPr lang="en-US" sz="1400" b="0" i="0" u="none" strike="noStrike" dirty="0" err="1">
                          <a:solidFill>
                            <a:srgbClr val="000000"/>
                          </a:solidFill>
                          <a:latin typeface="Times New Roman"/>
                        </a:rPr>
                        <a:t>pago</a:t>
                      </a:r>
                      <a:r>
                        <a:rPr lang="en-US" sz="1400" b="0" i="0" u="none" strike="noStrike" dirty="0">
                          <a:solidFill>
                            <a:srgbClr val="000000"/>
                          </a:solidFill>
                          <a:latin typeface="Times New Roman"/>
                        </a:rPr>
                        <a:t> Call (b)</a:t>
                      </a:r>
                      <a:endParaRPr lang="pt-BR" sz="14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0,28</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0,28</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0,28</a:t>
                      </a:r>
                      <a:endParaRPr kumimoji="0" lang="pt-BR"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0,28</a:t>
                      </a:r>
                      <a:endParaRPr kumimoji="0" lang="pt-BR"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0,28</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9418">
                <a:tc>
                  <a:txBody>
                    <a:bodyPr/>
                    <a:lstStyle/>
                    <a:p>
                      <a:pPr algn="just" fontAlgn="t"/>
                      <a:r>
                        <a:rPr lang="pt-BR" sz="1400" b="0" i="0" u="none" strike="noStrike" dirty="0">
                          <a:solidFill>
                            <a:srgbClr val="000000"/>
                          </a:solidFill>
                          <a:latin typeface="Times New Roman"/>
                        </a:rPr>
                        <a:t>Custo da operação Co=(b)-(a)</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0,11</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0,11</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0,11</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0,11</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0,11</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686782"/>
                  </a:ext>
                </a:extLst>
              </a:tr>
              <a:tr h="499418">
                <a:tc>
                  <a:txBody>
                    <a:bodyPr/>
                    <a:lstStyle/>
                    <a:p>
                      <a:pPr algn="just" fontAlgn="t"/>
                      <a:r>
                        <a:rPr lang="pt-BR" sz="1400" b="0" i="0" u="none" strike="noStrike" dirty="0">
                          <a:solidFill>
                            <a:srgbClr val="000000"/>
                          </a:solidFill>
                          <a:latin typeface="Times New Roman"/>
                        </a:rPr>
                        <a:t>Ganho no exercício da </a:t>
                      </a:r>
                      <a:r>
                        <a:rPr lang="pt-BR" sz="1400" b="0" i="0" u="none" strike="noStrike" dirty="0" err="1">
                          <a:solidFill>
                            <a:srgbClr val="000000"/>
                          </a:solidFill>
                          <a:latin typeface="Times New Roman"/>
                        </a:rPr>
                        <a:t>Call</a:t>
                      </a:r>
                      <a:r>
                        <a:rPr lang="pt-BR" sz="1400" b="0" i="0" u="none" strike="noStrike" dirty="0">
                          <a:solidFill>
                            <a:srgbClr val="000000"/>
                          </a:solidFill>
                          <a:latin typeface="Times New Roman"/>
                        </a:rPr>
                        <a:t> ©</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pt-BR" sz="1400" dirty="0">
                          <a:latin typeface="Times New Roman" panose="02020603050405020304" pitchFamily="18" charset="0"/>
                          <a:cs typeface="Times New Roman" panose="02020603050405020304" pitchFamily="18" charset="0"/>
                        </a:rPr>
                        <a:t>-0,06</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-0,16</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-0,22</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-0,42</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99418">
                <a:tc>
                  <a:txBody>
                    <a:bodyPr/>
                    <a:lstStyle/>
                    <a:p>
                      <a:pPr algn="just" fontAlgn="t"/>
                      <a:r>
                        <a:rPr lang="en-US" sz="1400" b="0" i="0" u="none" strike="noStrike" dirty="0" err="1">
                          <a:solidFill>
                            <a:srgbClr val="000000"/>
                          </a:solidFill>
                          <a:latin typeface="Times New Roman"/>
                        </a:rPr>
                        <a:t>Perda</a:t>
                      </a:r>
                      <a:r>
                        <a:rPr lang="en-US" sz="1400" b="0" i="0" u="none" strike="noStrike" dirty="0">
                          <a:solidFill>
                            <a:srgbClr val="000000"/>
                          </a:solidFill>
                          <a:latin typeface="Times New Roman"/>
                        </a:rPr>
                        <a:t> </a:t>
                      </a:r>
                      <a:r>
                        <a:rPr lang="en-US" sz="1400" b="0" i="0" u="none" strike="noStrike" dirty="0" err="1">
                          <a:solidFill>
                            <a:srgbClr val="000000"/>
                          </a:solidFill>
                          <a:latin typeface="Times New Roman"/>
                        </a:rPr>
                        <a:t>ao</a:t>
                      </a:r>
                      <a:r>
                        <a:rPr lang="en-US" sz="1400" b="0" i="0" u="none" strike="noStrike" dirty="0">
                          <a:solidFill>
                            <a:srgbClr val="000000"/>
                          </a:solidFill>
                          <a:latin typeface="Times New Roman"/>
                        </a:rPr>
                        <a:t> ser </a:t>
                      </a:r>
                      <a:r>
                        <a:rPr lang="en-US" sz="1400" b="0" i="0" u="none" strike="noStrike" dirty="0" err="1">
                          <a:solidFill>
                            <a:srgbClr val="000000"/>
                          </a:solidFill>
                          <a:latin typeface="Times New Roman"/>
                        </a:rPr>
                        <a:t>exercido</a:t>
                      </a:r>
                      <a:r>
                        <a:rPr lang="en-US" sz="1400" b="0" i="0" u="none" strike="noStrike" dirty="0">
                          <a:solidFill>
                            <a:srgbClr val="000000"/>
                          </a:solidFill>
                          <a:latin typeface="Times New Roman"/>
                        </a:rPr>
                        <a:t> </a:t>
                      </a:r>
                      <a:r>
                        <a:rPr lang="en-US" sz="1400" b="0" i="0" u="none" strike="noStrike" dirty="0" err="1">
                          <a:solidFill>
                            <a:srgbClr val="000000"/>
                          </a:solidFill>
                          <a:latin typeface="Times New Roman"/>
                        </a:rPr>
                        <a:t>na</a:t>
                      </a:r>
                      <a:r>
                        <a:rPr lang="en-US" sz="1400" b="0" i="0" u="none" strike="noStrike" dirty="0">
                          <a:solidFill>
                            <a:srgbClr val="000000"/>
                          </a:solidFill>
                          <a:latin typeface="Times New Roman"/>
                        </a:rPr>
                        <a:t> Call (d)</a:t>
                      </a:r>
                      <a:endParaRPr lang="pt-BR" sz="14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pt-BR" sz="1400" dirty="0">
                          <a:latin typeface="Times New Roman" panose="02020603050405020304" pitchFamily="18" charset="0"/>
                          <a:cs typeface="Times New Roman" panose="02020603050405020304" pitchFamily="18" charset="0"/>
                        </a:rPr>
                        <a:t>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+0,20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89471">
                <a:tc>
                  <a:txBody>
                    <a:bodyPr/>
                    <a:lstStyle/>
                    <a:p>
                      <a:pPr algn="just" fontAlgn="t"/>
                      <a:r>
                        <a:rPr lang="en-US" sz="1400" b="0" i="0" u="none" strike="noStrike" dirty="0" err="1">
                          <a:solidFill>
                            <a:srgbClr val="000000"/>
                          </a:solidFill>
                          <a:latin typeface="Times New Roman"/>
                        </a:rPr>
                        <a:t>Resultado</a:t>
                      </a:r>
                      <a:r>
                        <a:rPr lang="en-US" sz="1400" b="0" i="0" u="none" strike="noStrike" dirty="0">
                          <a:solidFill>
                            <a:srgbClr val="000000"/>
                          </a:solidFill>
                          <a:latin typeface="Times New Roman"/>
                        </a:rPr>
                        <a:t> </a:t>
                      </a:r>
                      <a:r>
                        <a:rPr lang="en-US" sz="1400" b="0" i="0" u="none" strike="noStrike" dirty="0" err="1">
                          <a:solidFill>
                            <a:srgbClr val="000000"/>
                          </a:solidFill>
                          <a:latin typeface="Times New Roman"/>
                        </a:rPr>
                        <a:t>líquido</a:t>
                      </a:r>
                      <a:r>
                        <a:rPr lang="en-US" sz="1400" b="0" i="0" u="none" strike="noStrike" dirty="0">
                          <a:solidFill>
                            <a:srgbClr val="000000"/>
                          </a:solidFill>
                          <a:latin typeface="Times New Roman"/>
                        </a:rPr>
                        <a:t> </a:t>
                      </a:r>
                    </a:p>
                    <a:p>
                      <a:pPr algn="just" fontAlgn="t"/>
                      <a:r>
                        <a:rPr lang="en-US" sz="1400" b="0" i="0" u="none" strike="noStrike" dirty="0">
                          <a:solidFill>
                            <a:srgbClr val="000000"/>
                          </a:solidFill>
                          <a:latin typeface="Times New Roman"/>
                        </a:rPr>
                        <a:t>(</a:t>
                      </a:r>
                      <a:r>
                        <a:rPr lang="en-US" sz="1400" b="0" i="0" u="none" strike="noStrike" dirty="0" err="1">
                          <a:solidFill>
                            <a:srgbClr val="000000"/>
                          </a:solidFill>
                          <a:latin typeface="Times New Roman"/>
                        </a:rPr>
                        <a:t>a+b+c+d</a:t>
                      </a:r>
                      <a:r>
                        <a:rPr lang="en-US" sz="1400" b="0" i="0" u="none" strike="noStrike" dirty="0">
                          <a:solidFill>
                            <a:srgbClr val="000000"/>
                          </a:solidFill>
                          <a:latin typeface="Times New Roman"/>
                        </a:rPr>
                        <a:t>)</a:t>
                      </a:r>
                      <a:endParaRPr lang="pt-BR" sz="14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14,86</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pt-BR" sz="1400" dirty="0">
                          <a:latin typeface="Times New Roman" panose="02020603050405020304" pitchFamily="18" charset="0"/>
                          <a:cs typeface="Times New Roman" panose="02020603050405020304" pitchFamily="18" charset="0"/>
                        </a:rPr>
                        <a:t>14,86</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14,86</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14,86</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Times New Roman" panose="02020603050405020304" pitchFamily="18" charset="0"/>
                          <a:cs typeface="Times New Roman" panose="02020603050405020304" pitchFamily="18" charset="0"/>
                        </a:rPr>
                        <a:t>15,06</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5219665"/>
      </p:ext>
    </p:extLst>
  </p:cSld>
  <p:clrMapOvr>
    <a:masterClrMapping/>
  </p:clrMapOvr>
  <p:transition spd="med">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4638"/>
            <a:ext cx="8640960" cy="1522180"/>
          </a:xfrm>
        </p:spPr>
        <p:txBody>
          <a:bodyPr>
            <a:normAutofit fontScale="90000"/>
          </a:bodyPr>
          <a:lstStyle/>
          <a:p>
            <a:r>
              <a:rPr lang="pt-BR" dirty="0"/>
              <a:t>Participação nos resultados para quem já vendeu a produção (</a:t>
            </a:r>
            <a:r>
              <a:rPr lang="pt-BR" dirty="0" err="1"/>
              <a:t>Barter</a:t>
            </a:r>
            <a:r>
              <a:rPr lang="pt-BR" dirty="0"/>
              <a:t> Plus)</a:t>
            </a:r>
          </a:p>
        </p:txBody>
      </p:sp>
      <p:sp>
        <p:nvSpPr>
          <p:cNvPr id="3" name="Espaço Reservado para Conteúdo 2"/>
          <p:cNvSpPr>
            <a:spLocks noGrp="1"/>
          </p:cNvSpPr>
          <p:nvPr>
            <p:ph idx="1"/>
          </p:nvPr>
        </p:nvSpPr>
        <p:spPr>
          <a:xfrm>
            <a:off x="323528" y="1844824"/>
            <a:ext cx="8640960" cy="3888432"/>
          </a:xfrm>
        </p:spPr>
        <p:txBody>
          <a:bodyPr>
            <a:normAutofit fontScale="77500" lnSpcReduction="20000"/>
          </a:bodyPr>
          <a:lstStyle/>
          <a:p>
            <a:pPr lvl="0"/>
            <a:r>
              <a:rPr lang="pt-BR" dirty="0"/>
              <a:t>Suponha um produtor de soja em Sorriso onde a base é 8,47 por saca  abaixo que vendeu a soja </a:t>
            </a:r>
            <a:r>
              <a:rPr lang="pt-BR" dirty="0" err="1"/>
              <a:t>antecidamente</a:t>
            </a:r>
            <a:r>
              <a:rPr lang="pt-BR" dirty="0"/>
              <a:t> em maio para entregar em março  do próximo ano. Considerando preço futuro de US$ 29,44 por saca por e ele queira participar de possíveis subidas de preços entre 29,55 e 30,87 US$/</a:t>
            </a:r>
            <a:r>
              <a:rPr lang="pt-BR" dirty="0" err="1"/>
              <a:t>sc</a:t>
            </a:r>
            <a:endParaRPr lang="pt-BR" dirty="0"/>
          </a:p>
          <a:p>
            <a:pPr lvl="1"/>
            <a:r>
              <a:rPr lang="pt-BR" dirty="0"/>
              <a:t>Assumindo que o negócio foi feito por (</a:t>
            </a:r>
            <a:r>
              <a:rPr lang="pt-BR" dirty="0" err="1"/>
              <a:t>Pfut+base</a:t>
            </a:r>
            <a:r>
              <a:rPr lang="pt-BR" dirty="0"/>
              <a:t>), a qual preço foi negociada a saca de soja ?</a:t>
            </a:r>
          </a:p>
          <a:p>
            <a:pPr lvl="1"/>
            <a:r>
              <a:rPr lang="pt-BR" dirty="0"/>
              <a:t>Qual o custo da operação de proteção com os limitadores sabendo que a </a:t>
            </a:r>
            <a:r>
              <a:rPr lang="pt-BR" dirty="0" err="1"/>
              <a:t>Call</a:t>
            </a:r>
            <a:r>
              <a:rPr lang="pt-BR" dirty="0"/>
              <a:t> de Pe=29,55 foi negociada a US$ 1,71 por saca e a </a:t>
            </a:r>
            <a:r>
              <a:rPr lang="pt-BR" dirty="0" err="1"/>
              <a:t>Call</a:t>
            </a:r>
            <a:r>
              <a:rPr lang="pt-BR" dirty="0"/>
              <a:t> de Pe=30,87 foi negociada a US$ 1,19 por saca ?</a:t>
            </a:r>
          </a:p>
          <a:p>
            <a:pPr lvl="1"/>
            <a:r>
              <a:rPr lang="pt-BR" dirty="0"/>
              <a:t>Quais os resultados mínimos e máximos que ele poderia conseguir considerando que já vendeu a soja antecipado</a:t>
            </a:r>
          </a:p>
          <a:p>
            <a:endParaRPr lang="pt-BR" dirty="0"/>
          </a:p>
        </p:txBody>
      </p:sp>
    </p:spTree>
    <p:extLst>
      <p:ext uri="{BB962C8B-B14F-4D97-AF65-F5344CB8AC3E}">
        <p14:creationId xmlns:p14="http://schemas.microsoft.com/office/powerpoint/2010/main" val="2027799119"/>
      </p:ext>
    </p:extLst>
  </p:cSld>
  <p:clrMapOvr>
    <a:masterClrMapping/>
  </p:clrMapOvr>
  <p:transition spd="med">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9"/>
          <p:cNvSpPr txBox="1">
            <a:spLocks noChangeArrowheads="1"/>
          </p:cNvSpPr>
          <p:nvPr/>
        </p:nvSpPr>
        <p:spPr bwMode="auto">
          <a:xfrm>
            <a:off x="65088" y="-27384"/>
            <a:ext cx="8480425" cy="646331"/>
          </a:xfrm>
          <a:prstGeom prst="rect">
            <a:avLst/>
          </a:prstGeom>
          <a:noFill/>
          <a:ln w="12700">
            <a:noFill/>
            <a:miter lim="800000"/>
            <a:headEnd type="none" w="sm" len="sm"/>
            <a:tailEnd type="none" w="sm" len="sm"/>
          </a:ln>
        </p:spPr>
        <p:txBody>
          <a:bodyPr>
            <a:spAutoFit/>
          </a:bodyPr>
          <a:lstStyle/>
          <a:p>
            <a:pPr marL="457200" indent="-457200"/>
            <a:r>
              <a:rPr lang="pt-BR" sz="1800" dirty="0">
                <a:solidFill>
                  <a:srgbClr val="000000"/>
                </a:solidFill>
              </a:rPr>
              <a:t>Produtor em Sorriso vendeu a soja antecipadamente a US$ 29,44/</a:t>
            </a:r>
            <a:r>
              <a:rPr lang="pt-BR" sz="1800" dirty="0" err="1">
                <a:solidFill>
                  <a:srgbClr val="000000"/>
                </a:solidFill>
              </a:rPr>
              <a:t>sc</a:t>
            </a:r>
            <a:r>
              <a:rPr lang="pt-BR" sz="1800" dirty="0">
                <a:solidFill>
                  <a:srgbClr val="000000"/>
                </a:solidFill>
              </a:rPr>
              <a:t> para entregar em Março. Como participar de ganhos de preço pagando menos ?</a:t>
            </a:r>
            <a:endParaRPr lang="en-US" sz="1800" dirty="0">
              <a:solidFill>
                <a:srgbClr val="000000"/>
              </a:solidFill>
            </a:endParaRPr>
          </a:p>
        </p:txBody>
      </p:sp>
      <p:graphicFrame>
        <p:nvGraphicFramePr>
          <p:cNvPr id="1120" name="Group 96"/>
          <p:cNvGraphicFramePr>
            <a:graphicFrameLocks noGrp="1"/>
          </p:cNvGraphicFramePr>
          <p:nvPr/>
        </p:nvGraphicFramePr>
        <p:xfrm>
          <a:off x="179511" y="620688"/>
          <a:ext cx="8785100" cy="4780750"/>
        </p:xfrm>
        <a:graphic>
          <a:graphicData uri="http://schemas.openxmlformats.org/drawingml/2006/table">
            <a:tbl>
              <a:tblPr/>
              <a:tblGrid>
                <a:gridCol w="2278571">
                  <a:extLst>
                    <a:ext uri="{9D8B030D-6E8A-4147-A177-3AD203B41FA5}">
                      <a16:colId xmlns:a16="http://schemas.microsoft.com/office/drawing/2014/main" val="20000"/>
                    </a:ext>
                  </a:extLst>
                </a:gridCol>
                <a:gridCol w="1084222">
                  <a:extLst>
                    <a:ext uri="{9D8B030D-6E8A-4147-A177-3AD203B41FA5}">
                      <a16:colId xmlns:a16="http://schemas.microsoft.com/office/drawing/2014/main" val="20001"/>
                    </a:ext>
                  </a:extLst>
                </a:gridCol>
                <a:gridCol w="1084222">
                  <a:extLst>
                    <a:ext uri="{9D8B030D-6E8A-4147-A177-3AD203B41FA5}">
                      <a16:colId xmlns:a16="http://schemas.microsoft.com/office/drawing/2014/main" val="20002"/>
                    </a:ext>
                  </a:extLst>
                </a:gridCol>
                <a:gridCol w="1084222">
                  <a:extLst>
                    <a:ext uri="{9D8B030D-6E8A-4147-A177-3AD203B41FA5}">
                      <a16:colId xmlns:a16="http://schemas.microsoft.com/office/drawing/2014/main" val="20003"/>
                    </a:ext>
                  </a:extLst>
                </a:gridCol>
                <a:gridCol w="1084221">
                  <a:extLst>
                    <a:ext uri="{9D8B030D-6E8A-4147-A177-3AD203B41FA5}">
                      <a16:colId xmlns:a16="http://schemas.microsoft.com/office/drawing/2014/main" val="20004"/>
                    </a:ext>
                  </a:extLst>
                </a:gridCol>
                <a:gridCol w="1085420">
                  <a:extLst>
                    <a:ext uri="{9D8B030D-6E8A-4147-A177-3AD203B41FA5}">
                      <a16:colId xmlns:a16="http://schemas.microsoft.com/office/drawing/2014/main" val="20005"/>
                    </a:ext>
                  </a:extLst>
                </a:gridCol>
                <a:gridCol w="1084222">
                  <a:extLst>
                    <a:ext uri="{9D8B030D-6E8A-4147-A177-3AD203B41FA5}">
                      <a16:colId xmlns:a16="http://schemas.microsoft.com/office/drawing/2014/main" val="20006"/>
                    </a:ext>
                  </a:extLst>
                </a:gridCol>
              </a:tblGrid>
              <a:tr h="6111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pt-BR" sz="2000" b="0" i="0" u="none" strike="noStrike" cap="none" normalizeH="0" baseline="0" dirty="0">
                          <a:ln>
                            <a:noFill/>
                          </a:ln>
                          <a:solidFill>
                            <a:srgbClr val="000000"/>
                          </a:solidFill>
                          <a:effectLst/>
                          <a:latin typeface="Times New Roman" pitchFamily="18" charset="0"/>
                        </a:rPr>
                        <a:t> </a:t>
                      </a:r>
                      <a:r>
                        <a:rPr kumimoji="0" lang="pt-BR" sz="1600" b="0" i="0" u="none" strike="noStrike" cap="none" normalizeH="0" baseline="0" dirty="0">
                          <a:ln>
                            <a:noFill/>
                          </a:ln>
                          <a:solidFill>
                            <a:srgbClr val="000000"/>
                          </a:solidFill>
                          <a:effectLst/>
                          <a:latin typeface="Times New Roman" pitchFamily="18" charset="0"/>
                        </a:rPr>
                        <a:t>preço futuro</a:t>
                      </a:r>
                    </a:p>
                  </a:txBody>
                  <a:tcPr marL="8965" marR="8965" marT="896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27,56</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29,44</a:t>
                      </a:r>
                    </a:p>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(venda antecipada)</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1360*</a:t>
                      </a:r>
                    </a:p>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(29,55*)</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1380</a:t>
                      </a:r>
                    </a:p>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(30,43)</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1400** (30,87)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rPr>
                        <a:t>1420</a:t>
                      </a:r>
                    </a:p>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rPr>
                        <a:t>(31,31)</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118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pt-BR" sz="1200" b="0" i="0" u="none" strike="noStrike" cap="none" normalizeH="0" baseline="0" dirty="0">
                          <a:ln>
                            <a:noFill/>
                          </a:ln>
                          <a:solidFill>
                            <a:srgbClr val="000000"/>
                          </a:solidFill>
                          <a:effectLst/>
                          <a:latin typeface="Times New Roman" pitchFamily="18" charset="0"/>
                        </a:rPr>
                        <a:t>Base Sorriso</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-8,47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-8,47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-8,47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-8,47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rPr>
                        <a:t>-8,47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rPr>
                        <a:t>-8,47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118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pt-BR" sz="1200" b="0" i="0" u="none" strike="noStrike" cap="none" normalizeH="0" baseline="0" dirty="0">
                          <a:ln>
                            <a:noFill/>
                          </a:ln>
                          <a:solidFill>
                            <a:srgbClr val="000000"/>
                          </a:solidFill>
                          <a:effectLst/>
                          <a:latin typeface="Times New Roman" pitchFamily="18" charset="0"/>
                        </a:rPr>
                        <a:t>Preço esperado Sorriso</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19,09</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20,97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21,08</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21,96</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22,40</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22,84</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118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pt-BR" sz="1200" b="0" i="0" u="none" strike="noStrike" cap="none" normalizeH="0" baseline="0" dirty="0">
                          <a:ln>
                            <a:noFill/>
                          </a:ln>
                          <a:solidFill>
                            <a:srgbClr val="000000"/>
                          </a:solidFill>
                          <a:effectLst/>
                          <a:latin typeface="Times New Roman" pitchFamily="18" charset="0"/>
                        </a:rPr>
                        <a:t>Venda antecipada (a)</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20,97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20,97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pt-BR" sz="1600" b="0" i="0" u="none" strike="noStrike" cap="none" normalizeH="0" baseline="0" dirty="0">
                          <a:ln>
                            <a:noFill/>
                          </a:ln>
                          <a:solidFill>
                            <a:srgbClr val="000000"/>
                          </a:solidFill>
                          <a:effectLst/>
                          <a:latin typeface="Times New Roman" pitchFamily="18" charset="0"/>
                        </a:rPr>
                        <a:t>20,97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pt-BR" sz="1600" b="0" i="0" u="none" strike="noStrike" cap="none" normalizeH="0" baseline="0" dirty="0">
                          <a:ln>
                            <a:noFill/>
                          </a:ln>
                          <a:solidFill>
                            <a:srgbClr val="000000"/>
                          </a:solidFill>
                          <a:effectLst/>
                          <a:latin typeface="Times New Roman" pitchFamily="18" charset="0"/>
                        </a:rPr>
                        <a:t>20,97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pt-BR" sz="1600" b="0" i="0" u="none" strike="noStrike" cap="none" normalizeH="0" baseline="0" dirty="0">
                          <a:ln>
                            <a:noFill/>
                          </a:ln>
                          <a:solidFill>
                            <a:srgbClr val="000000"/>
                          </a:solidFill>
                          <a:effectLst/>
                          <a:latin typeface="Times New Roman" pitchFamily="18" charset="0"/>
                        </a:rPr>
                        <a:t>20,97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pt-BR" sz="1600" b="0" i="0" u="none" strike="noStrike" cap="none" normalizeH="0" baseline="0" dirty="0">
                          <a:ln>
                            <a:noFill/>
                          </a:ln>
                          <a:solidFill>
                            <a:srgbClr val="000000"/>
                          </a:solidFill>
                          <a:effectLst/>
                          <a:latin typeface="Times New Roman" pitchFamily="18" charset="0"/>
                        </a:rPr>
                        <a:t>20,97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118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Times New Roman" pitchFamily="18" charset="0"/>
                        </a:rPr>
                        <a:t>Custo</a:t>
                      </a:r>
                      <a:r>
                        <a:rPr kumimoji="0" lang="en-US" sz="1200" b="0" i="0" u="none" strike="noStrike" cap="none" normalizeH="0" baseline="0" dirty="0">
                          <a:ln>
                            <a:noFill/>
                          </a:ln>
                          <a:solidFill>
                            <a:srgbClr val="000000"/>
                          </a:solidFill>
                          <a:effectLst/>
                          <a:latin typeface="Times New Roman" pitchFamily="18" charset="0"/>
                        </a:rPr>
                        <a:t> </a:t>
                      </a:r>
                      <a:r>
                        <a:rPr kumimoji="0" lang="en-US" sz="1200" b="0" i="0" u="none" strike="noStrike" cap="none" normalizeH="0" baseline="0" dirty="0" err="1">
                          <a:ln>
                            <a:noFill/>
                          </a:ln>
                          <a:solidFill>
                            <a:srgbClr val="000000"/>
                          </a:solidFill>
                          <a:effectLst/>
                          <a:latin typeface="Times New Roman" pitchFamily="18" charset="0"/>
                        </a:rPr>
                        <a:t>operação</a:t>
                      </a:r>
                      <a:r>
                        <a:rPr kumimoji="0" lang="en-US" sz="1200" b="0" i="0" u="none" strike="noStrike" cap="none" normalizeH="0" baseline="0" dirty="0">
                          <a:ln>
                            <a:noFill/>
                          </a:ln>
                          <a:solidFill>
                            <a:srgbClr val="000000"/>
                          </a:solidFill>
                          <a:effectLst/>
                          <a:latin typeface="Times New Roman" pitchFamily="18" charset="0"/>
                        </a:rPr>
                        <a:t> = </a:t>
                      </a:r>
                      <a:r>
                        <a:rPr kumimoji="0" lang="en-US" sz="1200" b="0" i="0" u="none" strike="noStrike" cap="none" normalizeH="0" baseline="0" dirty="0" err="1">
                          <a:ln>
                            <a:noFill/>
                          </a:ln>
                          <a:solidFill>
                            <a:srgbClr val="000000"/>
                          </a:solidFill>
                          <a:effectLst/>
                          <a:latin typeface="Times New Roman" pitchFamily="18" charset="0"/>
                        </a:rPr>
                        <a:t>Prêmio</a:t>
                      </a:r>
                      <a:r>
                        <a:rPr kumimoji="0" lang="en-US" sz="1200" b="0" i="0" u="none" strike="noStrike" cap="none" normalizeH="0" baseline="0" dirty="0">
                          <a:ln>
                            <a:noFill/>
                          </a:ln>
                          <a:solidFill>
                            <a:srgbClr val="000000"/>
                          </a:solidFill>
                          <a:effectLst/>
                          <a:latin typeface="Times New Roman" pitchFamily="18" charset="0"/>
                        </a:rPr>
                        <a:t>  </a:t>
                      </a:r>
                      <a:r>
                        <a:rPr kumimoji="0" lang="en-US" sz="1200" b="0" i="0" u="none" strike="noStrike" cap="none" normalizeH="0" baseline="0" dirty="0" err="1">
                          <a:ln>
                            <a:noFill/>
                          </a:ln>
                          <a:solidFill>
                            <a:srgbClr val="000000"/>
                          </a:solidFill>
                          <a:effectLst/>
                          <a:latin typeface="Times New Roman" pitchFamily="18" charset="0"/>
                        </a:rPr>
                        <a:t>recebido</a:t>
                      </a:r>
                      <a:r>
                        <a:rPr kumimoji="0" lang="en-US" sz="1200" b="0" i="0" u="none" strike="noStrike" cap="none" normalizeH="0" baseline="0" dirty="0">
                          <a:ln>
                            <a:noFill/>
                          </a:ln>
                          <a:solidFill>
                            <a:srgbClr val="000000"/>
                          </a:solidFill>
                          <a:effectLst/>
                          <a:latin typeface="Times New Roman" pitchFamily="18" charset="0"/>
                        </a:rPr>
                        <a:t> Call – </a:t>
                      </a:r>
                      <a:r>
                        <a:rPr kumimoji="0" lang="en-US" sz="1200" b="0" i="0" u="none" strike="noStrike" cap="none" normalizeH="0" baseline="0" dirty="0" err="1">
                          <a:ln>
                            <a:noFill/>
                          </a:ln>
                          <a:solidFill>
                            <a:srgbClr val="000000"/>
                          </a:solidFill>
                          <a:effectLst/>
                          <a:latin typeface="Times New Roman" pitchFamily="18" charset="0"/>
                        </a:rPr>
                        <a:t>prêmio</a:t>
                      </a:r>
                      <a:r>
                        <a:rPr kumimoji="0" lang="en-US" sz="1200" b="0" i="0" u="none" strike="noStrike" cap="none" normalizeH="0" baseline="0" dirty="0">
                          <a:ln>
                            <a:noFill/>
                          </a:ln>
                          <a:solidFill>
                            <a:srgbClr val="000000"/>
                          </a:solidFill>
                          <a:effectLst/>
                          <a:latin typeface="Times New Roman" pitchFamily="18" charset="0"/>
                        </a:rPr>
                        <a:t> </a:t>
                      </a:r>
                      <a:r>
                        <a:rPr kumimoji="0" lang="en-US" sz="1200" b="0" i="0" u="none" strike="noStrike" cap="none" normalizeH="0" baseline="0" dirty="0" err="1">
                          <a:ln>
                            <a:noFill/>
                          </a:ln>
                          <a:solidFill>
                            <a:srgbClr val="000000"/>
                          </a:solidFill>
                          <a:effectLst/>
                          <a:latin typeface="Times New Roman" pitchFamily="18" charset="0"/>
                        </a:rPr>
                        <a:t>pago</a:t>
                      </a:r>
                      <a:r>
                        <a:rPr kumimoji="0" lang="en-US" sz="1200" b="0" i="0" u="none" strike="noStrike" cap="none" normalizeH="0" baseline="0" dirty="0">
                          <a:ln>
                            <a:noFill/>
                          </a:ln>
                          <a:solidFill>
                            <a:srgbClr val="000000"/>
                          </a:solidFill>
                          <a:effectLst/>
                          <a:latin typeface="Times New Roman" pitchFamily="18" charset="0"/>
                        </a:rPr>
                        <a:t> Call (b)</a:t>
                      </a:r>
                      <a:endParaRPr kumimoji="0" lang="pt-BR" sz="1200" b="0" i="0" u="none" strike="noStrike" cap="none" normalizeH="0" baseline="0" dirty="0">
                        <a:ln>
                          <a:noFill/>
                        </a:ln>
                        <a:solidFill>
                          <a:srgbClr val="000000"/>
                        </a:solidFill>
                        <a:effectLst/>
                        <a:latin typeface="Times New Roman" pitchFamily="18" charset="0"/>
                      </a:endParaRP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1,19-1,71=</a:t>
                      </a:r>
                    </a:p>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-0,52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-0,52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pt-BR" sz="1600" b="0" i="0" u="none" strike="noStrike" cap="none" normalizeH="0" baseline="0" dirty="0">
                          <a:ln>
                            <a:noFill/>
                          </a:ln>
                          <a:solidFill>
                            <a:srgbClr val="000000"/>
                          </a:solidFill>
                          <a:effectLst/>
                          <a:latin typeface="Times New Roman" pitchFamily="18" charset="0"/>
                        </a:rPr>
                        <a:t>-0,52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-0,52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-0,52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-0,52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118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Times New Roman" pitchFamily="18" charset="0"/>
                        </a:rPr>
                        <a:t>Ganho</a:t>
                      </a:r>
                      <a:r>
                        <a:rPr kumimoji="0" lang="en-US" sz="1200" b="0" i="0" u="none" strike="noStrike" cap="none" normalizeH="0" baseline="0" dirty="0">
                          <a:ln>
                            <a:noFill/>
                          </a:ln>
                          <a:solidFill>
                            <a:srgbClr val="000000"/>
                          </a:solidFill>
                          <a:effectLst/>
                          <a:latin typeface="Times New Roman" pitchFamily="18" charset="0"/>
                        </a:rPr>
                        <a:t> no </a:t>
                      </a:r>
                      <a:r>
                        <a:rPr kumimoji="0" lang="en-US" sz="1200" b="0" i="0" u="none" strike="noStrike" cap="none" normalizeH="0" baseline="0" dirty="0" err="1">
                          <a:ln>
                            <a:noFill/>
                          </a:ln>
                          <a:solidFill>
                            <a:srgbClr val="000000"/>
                          </a:solidFill>
                          <a:effectLst/>
                          <a:latin typeface="Times New Roman" pitchFamily="18" charset="0"/>
                        </a:rPr>
                        <a:t>exercício</a:t>
                      </a:r>
                      <a:r>
                        <a:rPr kumimoji="0" lang="en-US" sz="1200" b="0" i="0" u="none" strike="noStrike" cap="none" normalizeH="0" baseline="0" dirty="0">
                          <a:ln>
                            <a:noFill/>
                          </a:ln>
                          <a:solidFill>
                            <a:srgbClr val="000000"/>
                          </a:solidFill>
                          <a:effectLst/>
                          <a:latin typeface="Times New Roman" pitchFamily="18" charset="0"/>
                        </a:rPr>
                        <a:t> Call –</a:t>
                      </a:r>
                      <a:r>
                        <a:rPr kumimoji="0" lang="en-US" sz="1200" b="0" i="0" u="none" strike="noStrike" cap="none" normalizeH="0" baseline="0" dirty="0" err="1">
                          <a:ln>
                            <a:noFill/>
                          </a:ln>
                          <a:solidFill>
                            <a:srgbClr val="000000"/>
                          </a:solidFill>
                          <a:effectLst/>
                          <a:latin typeface="Times New Roman" pitchFamily="18" charset="0"/>
                        </a:rPr>
                        <a:t>perda</a:t>
                      </a:r>
                      <a:r>
                        <a:rPr kumimoji="0" lang="en-US" sz="1200" b="0" i="0" u="none" strike="noStrike" cap="none" normalizeH="0" baseline="0" dirty="0">
                          <a:ln>
                            <a:noFill/>
                          </a:ln>
                          <a:solidFill>
                            <a:srgbClr val="000000"/>
                          </a:solidFill>
                          <a:effectLst/>
                          <a:latin typeface="Times New Roman" pitchFamily="18" charset="0"/>
                        </a:rPr>
                        <a:t> se </a:t>
                      </a:r>
                      <a:r>
                        <a:rPr kumimoji="0" lang="en-US" sz="1200" b="0" i="0" u="none" strike="noStrike" cap="none" normalizeH="0" baseline="0" dirty="0" err="1">
                          <a:ln>
                            <a:noFill/>
                          </a:ln>
                          <a:solidFill>
                            <a:srgbClr val="000000"/>
                          </a:solidFill>
                          <a:effectLst/>
                          <a:latin typeface="Times New Roman" pitchFamily="18" charset="0"/>
                        </a:rPr>
                        <a:t>exercido</a:t>
                      </a:r>
                      <a:r>
                        <a:rPr kumimoji="0" lang="en-US" sz="1200" b="0" i="0" u="none" strike="noStrike" cap="none" normalizeH="0" baseline="0" dirty="0">
                          <a:ln>
                            <a:noFill/>
                          </a:ln>
                          <a:solidFill>
                            <a:srgbClr val="000000"/>
                          </a:solidFill>
                          <a:effectLst/>
                          <a:latin typeface="Times New Roman" pitchFamily="18" charset="0"/>
                        </a:rPr>
                        <a:t> </a:t>
                      </a:r>
                      <a:r>
                        <a:rPr kumimoji="0" lang="en-US" sz="1200" b="0" i="0" u="none" strike="noStrike" cap="none" normalizeH="0" baseline="0" dirty="0" err="1">
                          <a:ln>
                            <a:noFill/>
                          </a:ln>
                          <a:solidFill>
                            <a:srgbClr val="000000"/>
                          </a:solidFill>
                          <a:effectLst/>
                          <a:latin typeface="Times New Roman" pitchFamily="18" charset="0"/>
                        </a:rPr>
                        <a:t>na</a:t>
                      </a:r>
                      <a:r>
                        <a:rPr kumimoji="0" lang="en-US" sz="1200" b="0" i="0" u="none" strike="noStrike" cap="none" normalizeH="0" baseline="0" dirty="0">
                          <a:ln>
                            <a:noFill/>
                          </a:ln>
                          <a:solidFill>
                            <a:srgbClr val="000000"/>
                          </a:solidFill>
                          <a:effectLst/>
                          <a:latin typeface="Times New Roman" pitchFamily="18" charset="0"/>
                        </a:rPr>
                        <a:t> Call ©</a:t>
                      </a:r>
                      <a:endParaRPr kumimoji="0" lang="pt-BR" sz="1200" b="0" i="0" u="none" strike="noStrike" cap="none" normalizeH="0" baseline="0" dirty="0">
                        <a:ln>
                          <a:noFill/>
                        </a:ln>
                        <a:solidFill>
                          <a:srgbClr val="000000"/>
                        </a:solidFill>
                        <a:effectLst/>
                        <a:latin typeface="Times New Roman" pitchFamily="18" charset="0"/>
                      </a:endParaRP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0,00</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30,43-29,55=0,88</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30,87-29,55=1,32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(31,31-29,55)-(31,31-30,87)=1,32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1118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Times New Roman" pitchFamily="18" charset="0"/>
                        </a:rPr>
                        <a:t>Resultado</a:t>
                      </a:r>
                      <a:r>
                        <a:rPr kumimoji="0" lang="en-US" sz="1200" b="0" i="0" u="none" strike="noStrike" cap="none" normalizeH="0" baseline="0" dirty="0">
                          <a:ln>
                            <a:noFill/>
                          </a:ln>
                          <a:solidFill>
                            <a:srgbClr val="000000"/>
                          </a:solidFill>
                          <a:effectLst/>
                          <a:latin typeface="Times New Roman" pitchFamily="18" charset="0"/>
                        </a:rPr>
                        <a:t>  (</a:t>
                      </a:r>
                      <a:r>
                        <a:rPr kumimoji="0" lang="en-US" sz="1200" b="0" i="0" u="none" strike="noStrike" cap="none" normalizeH="0" baseline="0" dirty="0" err="1">
                          <a:ln>
                            <a:noFill/>
                          </a:ln>
                          <a:solidFill>
                            <a:srgbClr val="000000"/>
                          </a:solidFill>
                          <a:effectLst/>
                          <a:latin typeface="Times New Roman" pitchFamily="18" charset="0"/>
                        </a:rPr>
                        <a:t>a+b+c</a:t>
                      </a:r>
                      <a:r>
                        <a:rPr kumimoji="0" lang="en-US" sz="1200" b="0" i="0" u="none" strike="noStrike" cap="none" normalizeH="0" baseline="0" dirty="0">
                          <a:ln>
                            <a:noFill/>
                          </a:ln>
                          <a:solidFill>
                            <a:srgbClr val="000000"/>
                          </a:solidFill>
                          <a:effectLst/>
                          <a:latin typeface="Times New Roman" pitchFamily="18" charset="0"/>
                        </a:rPr>
                        <a:t>)</a:t>
                      </a:r>
                      <a:endParaRPr kumimoji="0" lang="pt-BR" sz="1200" b="0" i="0" u="none" strike="noStrike" cap="none" normalizeH="0" baseline="0" dirty="0">
                        <a:ln>
                          <a:noFill/>
                        </a:ln>
                        <a:solidFill>
                          <a:srgbClr val="000000"/>
                        </a:solidFill>
                        <a:effectLst/>
                        <a:latin typeface="Times New Roman" pitchFamily="18" charset="0"/>
                      </a:endParaRP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20,45</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20,45</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20,45</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21,33</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21,77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21,77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Espaço Reservado para Número de Slide 4"/>
          <p:cNvSpPr>
            <a:spLocks noGrp="1"/>
          </p:cNvSpPr>
          <p:nvPr>
            <p:ph type="sldNum" sz="quarter" idx="10"/>
          </p:nvPr>
        </p:nvSpPr>
        <p:spPr/>
        <p:txBody>
          <a:bodyPr/>
          <a:lstStyle/>
          <a:p>
            <a:pPr>
              <a:defRPr/>
            </a:pPr>
            <a:fld id="{3DF05220-AFA2-49A5-B97E-9CA8E1BA605C}" type="slidenum">
              <a:rPr lang="en-US" smtClean="0"/>
              <a:pPr>
                <a:defRPr/>
              </a:pPr>
              <a:t>65</a:t>
            </a:fld>
            <a:endParaRPr lang="en-US"/>
          </a:p>
        </p:txBody>
      </p:sp>
      <p:sp>
        <p:nvSpPr>
          <p:cNvPr id="7" name="Text Box 7"/>
          <p:cNvSpPr txBox="1">
            <a:spLocks noChangeArrowheads="1"/>
          </p:cNvSpPr>
          <p:nvPr/>
        </p:nvSpPr>
        <p:spPr bwMode="auto">
          <a:xfrm>
            <a:off x="251520" y="5445224"/>
            <a:ext cx="8568952" cy="369332"/>
          </a:xfrm>
          <a:prstGeom prst="rect">
            <a:avLst/>
          </a:prstGeom>
          <a:noFill/>
          <a:ln w="12700">
            <a:noFill/>
            <a:miter lim="800000"/>
            <a:headEnd type="none" w="sm" len="sm"/>
            <a:tailEnd type="none" w="sm" len="sm"/>
          </a:ln>
        </p:spPr>
        <p:txBody>
          <a:bodyPr wrap="square">
            <a:spAutoFit/>
          </a:bodyPr>
          <a:lstStyle/>
          <a:p>
            <a:pPr fontAlgn="t"/>
            <a:r>
              <a:rPr lang="pt-BR" dirty="0"/>
              <a:t> </a:t>
            </a:r>
            <a:r>
              <a:rPr lang="pt-BR" dirty="0" err="1"/>
              <a:t>Resmin</a:t>
            </a:r>
            <a:r>
              <a:rPr lang="pt-BR" dirty="0"/>
              <a:t>=(a) + (b) + ©  = 20,97 – 0,52 + 0 = 20,45  </a:t>
            </a:r>
            <a:r>
              <a:rPr lang="pt-BR" dirty="0" err="1"/>
              <a:t>Resmax</a:t>
            </a:r>
            <a:r>
              <a:rPr lang="pt-BR" dirty="0"/>
              <a:t>=(a)+(b)+© =21,77</a:t>
            </a:r>
            <a:endParaRPr lang="pt-BR" sz="1600" dirty="0">
              <a:solidFill>
                <a:srgbClr val="000000"/>
              </a:solidFill>
            </a:endParaRPr>
          </a:p>
        </p:txBody>
      </p:sp>
    </p:spTree>
    <p:extLst>
      <p:ext uri="{BB962C8B-B14F-4D97-AF65-F5344CB8AC3E}">
        <p14:creationId xmlns:p14="http://schemas.microsoft.com/office/powerpoint/2010/main" val="764298664"/>
      </p:ext>
    </p:extLst>
  </p:cSld>
  <p:clrMapOvr>
    <a:masterClrMapping/>
  </p:clrMapOvr>
  <p:transition spd="med">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528" y="116632"/>
            <a:ext cx="8640960" cy="1680186"/>
          </a:xfrm>
        </p:spPr>
        <p:txBody>
          <a:bodyPr/>
          <a:lstStyle/>
          <a:p>
            <a:r>
              <a:rPr lang="pt-BR" dirty="0"/>
              <a:t>Análise gráfica das opções</a:t>
            </a:r>
          </a:p>
        </p:txBody>
      </p:sp>
      <p:sp>
        <p:nvSpPr>
          <p:cNvPr id="21507" name="Rectangle 3"/>
          <p:cNvSpPr>
            <a:spLocks noGrp="1" noChangeArrowheads="1"/>
          </p:cNvSpPr>
          <p:nvPr>
            <p:ph type="body" idx="1"/>
          </p:nvPr>
        </p:nvSpPr>
        <p:spPr>
          <a:xfrm>
            <a:off x="323528" y="1988840"/>
            <a:ext cx="8640960" cy="3240360"/>
          </a:xfrm>
        </p:spPr>
        <p:txBody>
          <a:bodyPr>
            <a:normAutofit/>
          </a:bodyPr>
          <a:lstStyle/>
          <a:p>
            <a:pPr>
              <a:buFont typeface="Monotype Sorts" pitchFamily="2" charset="2"/>
              <a:buNone/>
            </a:pPr>
            <a:r>
              <a:rPr lang="pt-BR" b="0" dirty="0">
                <a:solidFill>
                  <a:srgbClr val="000000"/>
                </a:solidFill>
              </a:rPr>
              <a:t>	A análise gráfica mostra graficamente o resultado para o comprador ou vendedor das opções diante de várias possibilidades de comportamento dos preços futuros </a:t>
            </a:r>
          </a:p>
        </p:txBody>
      </p:sp>
    </p:spTree>
    <p:extLst>
      <p:ext uri="{BB962C8B-B14F-4D97-AF65-F5344CB8AC3E}">
        <p14:creationId xmlns:p14="http://schemas.microsoft.com/office/powerpoint/2010/main" val="343605856"/>
      </p:ext>
    </p:extLst>
  </p:cSld>
  <p:clrMapOvr>
    <a:masterClrMapping/>
  </p:clrMapOvr>
  <p:transition spd="med">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9513" y="188913"/>
            <a:ext cx="8964488" cy="935832"/>
          </a:xfrm>
        </p:spPr>
        <p:txBody>
          <a:bodyPr>
            <a:normAutofit fontScale="90000"/>
          </a:bodyPr>
          <a:lstStyle/>
          <a:p>
            <a:pPr lvl="1"/>
            <a:r>
              <a:rPr lang="pt-BR" sz="3200" dirty="0"/>
              <a:t>Análise gráfica – compra de </a:t>
            </a:r>
            <a:r>
              <a:rPr lang="pt-BR" sz="3200" dirty="0" err="1"/>
              <a:t>Put</a:t>
            </a:r>
            <a:br>
              <a:rPr lang="pt-BR" sz="3200" dirty="0"/>
            </a:br>
            <a:r>
              <a:rPr lang="pt-BR" sz="1800" dirty="0">
                <a:solidFill>
                  <a:srgbClr val="000000"/>
                </a:solidFill>
              </a:rPr>
              <a:t>Resultado para comprador = </a:t>
            </a:r>
            <a:r>
              <a:rPr lang="pt-BR" sz="1800" dirty="0" err="1">
                <a:solidFill>
                  <a:srgbClr val="000000"/>
                </a:solidFill>
              </a:rPr>
              <a:t>Pr</a:t>
            </a:r>
            <a:r>
              <a:rPr lang="pt-BR" sz="1800" dirty="0">
                <a:solidFill>
                  <a:srgbClr val="000000"/>
                </a:solidFill>
              </a:rPr>
              <a:t> - (</a:t>
            </a:r>
            <a:r>
              <a:rPr lang="pt-BR" sz="1800" dirty="0" err="1">
                <a:solidFill>
                  <a:srgbClr val="000000"/>
                </a:solidFill>
              </a:rPr>
              <a:t>Pe</a:t>
            </a:r>
            <a:r>
              <a:rPr lang="pt-BR" sz="1800" dirty="0">
                <a:solidFill>
                  <a:srgbClr val="000000"/>
                </a:solidFill>
              </a:rPr>
              <a:t> - </a:t>
            </a:r>
            <a:r>
              <a:rPr lang="pt-BR" sz="1800" dirty="0" err="1">
                <a:solidFill>
                  <a:srgbClr val="000000"/>
                </a:solidFill>
              </a:rPr>
              <a:t>Pf</a:t>
            </a:r>
            <a:r>
              <a:rPr lang="pt-BR" sz="1800" dirty="0">
                <a:solidFill>
                  <a:srgbClr val="000000"/>
                </a:solidFill>
              </a:rPr>
              <a:t>) se </a:t>
            </a:r>
            <a:r>
              <a:rPr lang="pt-BR" sz="1800" dirty="0" err="1">
                <a:solidFill>
                  <a:srgbClr val="000000"/>
                </a:solidFill>
              </a:rPr>
              <a:t>Pe</a:t>
            </a:r>
            <a:r>
              <a:rPr lang="pt-BR" sz="1800" dirty="0">
                <a:solidFill>
                  <a:srgbClr val="000000"/>
                </a:solidFill>
              </a:rPr>
              <a:t> ≥ </a:t>
            </a:r>
            <a:r>
              <a:rPr lang="pt-BR" sz="1800" dirty="0" err="1">
                <a:solidFill>
                  <a:srgbClr val="000000"/>
                </a:solidFill>
              </a:rPr>
              <a:t>Pf</a:t>
            </a:r>
            <a:r>
              <a:rPr lang="pt-BR" sz="1800" dirty="0">
                <a:solidFill>
                  <a:srgbClr val="000000"/>
                </a:solidFill>
              </a:rPr>
              <a:t> </a:t>
            </a:r>
            <a:br>
              <a:rPr lang="pt-BR" sz="1800" dirty="0">
                <a:solidFill>
                  <a:srgbClr val="000000"/>
                </a:solidFill>
              </a:rPr>
            </a:br>
            <a:r>
              <a:rPr lang="pt-BR" sz="1800" dirty="0">
                <a:solidFill>
                  <a:srgbClr val="000000"/>
                </a:solidFill>
              </a:rPr>
              <a:t>Caso contrário Resultado = -</a:t>
            </a:r>
            <a:r>
              <a:rPr lang="pt-BR" sz="1800" dirty="0" err="1">
                <a:solidFill>
                  <a:srgbClr val="000000"/>
                </a:solidFill>
              </a:rPr>
              <a:t>Pr</a:t>
            </a:r>
            <a:br>
              <a:rPr lang="pt-BR" sz="1800" dirty="0">
                <a:solidFill>
                  <a:srgbClr val="000000"/>
                </a:solidFill>
              </a:rPr>
            </a:br>
            <a:endParaRPr lang="pt-BR" sz="1600" dirty="0"/>
          </a:p>
        </p:txBody>
      </p:sp>
      <p:sp>
        <p:nvSpPr>
          <p:cNvPr id="23555" name="Text Box 5"/>
          <p:cNvSpPr txBox="1">
            <a:spLocks noChangeArrowheads="1"/>
          </p:cNvSpPr>
          <p:nvPr/>
        </p:nvSpPr>
        <p:spPr bwMode="auto">
          <a:xfrm>
            <a:off x="879475" y="5367338"/>
            <a:ext cx="184150" cy="579437"/>
          </a:xfrm>
          <a:prstGeom prst="rect">
            <a:avLst/>
          </a:prstGeom>
          <a:noFill/>
          <a:ln w="12700">
            <a:noFill/>
            <a:miter lim="800000"/>
            <a:headEnd type="none" w="sm" len="sm"/>
            <a:tailEnd type="none" w="sm" len="sm"/>
          </a:ln>
        </p:spPr>
        <p:txBody>
          <a:bodyPr wrap="none">
            <a:spAutoFit/>
          </a:bodyPr>
          <a:lstStyle/>
          <a:p>
            <a:endParaRPr lang="pt-BR"/>
          </a:p>
        </p:txBody>
      </p:sp>
      <p:sp>
        <p:nvSpPr>
          <p:cNvPr id="23556" name="Text Box 10"/>
          <p:cNvSpPr txBox="1">
            <a:spLocks noChangeArrowheads="1"/>
          </p:cNvSpPr>
          <p:nvPr/>
        </p:nvSpPr>
        <p:spPr bwMode="auto">
          <a:xfrm>
            <a:off x="1166813" y="5511800"/>
            <a:ext cx="184150" cy="579438"/>
          </a:xfrm>
          <a:prstGeom prst="rect">
            <a:avLst/>
          </a:prstGeom>
          <a:noFill/>
          <a:ln w="12700">
            <a:noFill/>
            <a:miter lim="800000"/>
            <a:headEnd type="none" w="sm" len="sm"/>
            <a:tailEnd type="none" w="sm" len="sm"/>
          </a:ln>
        </p:spPr>
        <p:txBody>
          <a:bodyPr wrap="none">
            <a:spAutoFit/>
          </a:bodyPr>
          <a:lstStyle/>
          <a:p>
            <a:endParaRPr lang="pt-BR"/>
          </a:p>
        </p:txBody>
      </p:sp>
      <p:sp>
        <p:nvSpPr>
          <p:cNvPr id="7" name="Espaço Reservado para Conteúdo 6"/>
          <p:cNvSpPr>
            <a:spLocks noGrp="1"/>
          </p:cNvSpPr>
          <p:nvPr>
            <p:ph idx="1"/>
          </p:nvPr>
        </p:nvSpPr>
        <p:spPr/>
        <p:txBody>
          <a:bodyPr/>
          <a:lstStyle/>
          <a:p>
            <a:endParaRPr lang="pt-BR" dirty="0"/>
          </a:p>
        </p:txBody>
      </p:sp>
      <p:graphicFrame>
        <p:nvGraphicFramePr>
          <p:cNvPr id="11266" name="Object 2"/>
          <p:cNvGraphicFramePr>
            <a:graphicFrameLocks noChangeAspect="1"/>
          </p:cNvGraphicFramePr>
          <p:nvPr/>
        </p:nvGraphicFramePr>
        <p:xfrm>
          <a:off x="233328" y="1988840"/>
          <a:ext cx="8677345" cy="4608512"/>
        </p:xfrm>
        <a:graphic>
          <a:graphicData uri="http://schemas.openxmlformats.org/presentationml/2006/ole">
            <mc:AlternateContent xmlns:mc="http://schemas.openxmlformats.org/markup-compatibility/2006">
              <mc:Choice xmlns:v="urn:schemas-microsoft-com:vml" Requires="v">
                <p:oleObj spid="_x0000_s24654" name="Planilha Habilitada para Macro" r:id="rId4" imgW="7972434" imgH="3257558" progId="Excel.SheetMacroEnabled.12">
                  <p:embed/>
                </p:oleObj>
              </mc:Choice>
              <mc:Fallback>
                <p:oleObj name="Planilha Habilitada para Macro" r:id="rId4" imgW="7972434" imgH="3257558" progId="Excel.SheetMacroEnabled.12">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28" y="1988840"/>
                        <a:ext cx="867734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CaixaDeTexto 7"/>
          <p:cNvSpPr txBox="1"/>
          <p:nvPr/>
        </p:nvSpPr>
        <p:spPr>
          <a:xfrm>
            <a:off x="179512" y="1052736"/>
            <a:ext cx="3744416" cy="584775"/>
          </a:xfrm>
          <a:prstGeom prst="rect">
            <a:avLst/>
          </a:prstGeom>
          <a:noFill/>
        </p:spPr>
        <p:txBody>
          <a:bodyPr wrap="square" rtlCol="0">
            <a:spAutoFit/>
          </a:bodyPr>
          <a:lstStyle/>
          <a:p>
            <a:r>
              <a:rPr lang="pt-BR" sz="1600" b="1" dirty="0">
                <a:solidFill>
                  <a:srgbClr val="000000"/>
                </a:solidFill>
              </a:rPr>
              <a:t> </a:t>
            </a:r>
            <a:r>
              <a:rPr lang="pt-BR" sz="1600" b="1" dirty="0" err="1">
                <a:solidFill>
                  <a:srgbClr val="000000"/>
                </a:solidFill>
              </a:rPr>
              <a:t>Put</a:t>
            </a:r>
            <a:r>
              <a:rPr lang="pt-BR" sz="1600" b="1" dirty="0">
                <a:solidFill>
                  <a:srgbClr val="000000"/>
                </a:solidFill>
              </a:rPr>
              <a:t> Soja BMF Preço de exercício 26,90      Prêmio 2,44</a:t>
            </a:r>
          </a:p>
        </p:txBody>
      </p:sp>
    </p:spTree>
    <p:extLst>
      <p:ext uri="{BB962C8B-B14F-4D97-AF65-F5344CB8AC3E}">
        <p14:creationId xmlns:p14="http://schemas.microsoft.com/office/powerpoint/2010/main" val="2467569622"/>
      </p:ext>
    </p:extLst>
  </p:cSld>
  <p:clrMapOvr>
    <a:masterClrMapping/>
  </p:clrMapOvr>
  <p:transition spd="med">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2"/>
          <p:cNvSpPr>
            <a:spLocks noChangeShapeType="1"/>
          </p:cNvSpPr>
          <p:nvPr/>
        </p:nvSpPr>
        <p:spPr bwMode="auto">
          <a:xfrm>
            <a:off x="4572000" y="457200"/>
            <a:ext cx="1588" cy="5867400"/>
          </a:xfrm>
          <a:prstGeom prst="line">
            <a:avLst/>
          </a:prstGeom>
          <a:noFill/>
          <a:ln w="12600">
            <a:solidFill>
              <a:srgbClr val="3333CC"/>
            </a:solidFill>
            <a:round/>
            <a:headEnd/>
            <a:tailEnd/>
          </a:ln>
        </p:spPr>
        <p:txBody>
          <a:bodyPr/>
          <a:lstStyle/>
          <a:p>
            <a:endParaRPr lang="pt-BR"/>
          </a:p>
        </p:txBody>
      </p:sp>
      <p:sp>
        <p:nvSpPr>
          <p:cNvPr id="28675" name="Line 3"/>
          <p:cNvSpPr>
            <a:spLocks noChangeShapeType="1"/>
          </p:cNvSpPr>
          <p:nvPr/>
        </p:nvSpPr>
        <p:spPr bwMode="auto">
          <a:xfrm>
            <a:off x="1371600" y="3505200"/>
            <a:ext cx="7467600" cy="1588"/>
          </a:xfrm>
          <a:prstGeom prst="line">
            <a:avLst/>
          </a:prstGeom>
          <a:noFill/>
          <a:ln w="12600">
            <a:solidFill>
              <a:srgbClr val="3333CC"/>
            </a:solidFill>
            <a:round/>
            <a:headEnd/>
            <a:tailEnd/>
          </a:ln>
        </p:spPr>
        <p:txBody>
          <a:bodyPr/>
          <a:lstStyle/>
          <a:p>
            <a:endParaRPr lang="pt-BR"/>
          </a:p>
        </p:txBody>
      </p:sp>
      <p:sp>
        <p:nvSpPr>
          <p:cNvPr id="28676" name="Line 4"/>
          <p:cNvSpPr>
            <a:spLocks noChangeShapeType="1"/>
          </p:cNvSpPr>
          <p:nvPr/>
        </p:nvSpPr>
        <p:spPr bwMode="auto">
          <a:xfrm flipH="1">
            <a:off x="6084888" y="3810000"/>
            <a:ext cx="1690687" cy="50800"/>
          </a:xfrm>
          <a:prstGeom prst="line">
            <a:avLst/>
          </a:prstGeom>
          <a:noFill/>
          <a:ln w="28440">
            <a:solidFill>
              <a:srgbClr val="3333CC"/>
            </a:solidFill>
            <a:round/>
            <a:headEnd/>
            <a:tailEnd/>
          </a:ln>
        </p:spPr>
        <p:txBody>
          <a:bodyPr/>
          <a:lstStyle/>
          <a:p>
            <a:endParaRPr lang="pt-BR"/>
          </a:p>
        </p:txBody>
      </p:sp>
      <p:sp>
        <p:nvSpPr>
          <p:cNvPr id="28677" name="Line 5"/>
          <p:cNvSpPr>
            <a:spLocks noChangeShapeType="1"/>
          </p:cNvSpPr>
          <p:nvPr/>
        </p:nvSpPr>
        <p:spPr bwMode="auto">
          <a:xfrm flipH="1" flipV="1">
            <a:off x="2663825" y="1368425"/>
            <a:ext cx="3421063" cy="2492375"/>
          </a:xfrm>
          <a:prstGeom prst="line">
            <a:avLst/>
          </a:prstGeom>
          <a:noFill/>
          <a:ln w="28440">
            <a:solidFill>
              <a:srgbClr val="3333CC"/>
            </a:solidFill>
            <a:round/>
            <a:headEnd/>
            <a:tailEnd type="triangle" w="med" len="med"/>
          </a:ln>
        </p:spPr>
        <p:txBody>
          <a:bodyPr/>
          <a:lstStyle/>
          <a:p>
            <a:endParaRPr lang="pt-BR"/>
          </a:p>
        </p:txBody>
      </p:sp>
      <p:grpSp>
        <p:nvGrpSpPr>
          <p:cNvPr id="2" name="Group 6"/>
          <p:cNvGrpSpPr>
            <a:grpSpLocks/>
          </p:cNvGrpSpPr>
          <p:nvPr/>
        </p:nvGrpSpPr>
        <p:grpSpPr bwMode="auto">
          <a:xfrm>
            <a:off x="3946525" y="0"/>
            <a:ext cx="1192213" cy="517525"/>
            <a:chOff x="2486" y="0"/>
            <a:chExt cx="751" cy="326"/>
          </a:xfrm>
        </p:grpSpPr>
        <p:sp>
          <p:nvSpPr>
            <p:cNvPr id="28701" name="AutoShape 7"/>
            <p:cNvSpPr>
              <a:spLocks noChangeArrowheads="1"/>
            </p:cNvSpPr>
            <p:nvPr/>
          </p:nvSpPr>
          <p:spPr bwMode="auto">
            <a:xfrm>
              <a:off x="2486" y="0"/>
              <a:ext cx="752" cy="327"/>
            </a:xfrm>
            <a:prstGeom prst="roundRect">
              <a:avLst>
                <a:gd name="adj" fmla="val 306"/>
              </a:avLst>
            </a:prstGeom>
            <a:noFill/>
            <a:ln w="9525">
              <a:noFill/>
              <a:round/>
              <a:headEnd/>
              <a:tailEnd/>
            </a:ln>
          </p:spPr>
          <p:txBody>
            <a:bodyPr wrap="none" anchor="ctr"/>
            <a:lstStyle/>
            <a:p>
              <a:endParaRPr lang="pt-BR"/>
            </a:p>
          </p:txBody>
        </p:sp>
        <p:sp>
          <p:nvSpPr>
            <p:cNvPr id="28702" name="AutoShape 8"/>
            <p:cNvSpPr>
              <a:spLocks noChangeArrowheads="1"/>
            </p:cNvSpPr>
            <p:nvPr/>
          </p:nvSpPr>
          <p:spPr bwMode="auto">
            <a:xfrm>
              <a:off x="2486" y="0"/>
              <a:ext cx="752" cy="327"/>
            </a:xfrm>
            <a:prstGeom prst="roundRect">
              <a:avLst>
                <a:gd name="adj" fmla="val 306"/>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latin typeface="Book Antiqua" pitchFamily="18" charset="0"/>
                </a:rPr>
                <a:t>ganho</a:t>
              </a:r>
            </a:p>
          </p:txBody>
        </p:sp>
      </p:grpSp>
      <p:grpSp>
        <p:nvGrpSpPr>
          <p:cNvPr id="3" name="Group 9"/>
          <p:cNvGrpSpPr>
            <a:grpSpLocks/>
          </p:cNvGrpSpPr>
          <p:nvPr/>
        </p:nvGrpSpPr>
        <p:grpSpPr bwMode="auto">
          <a:xfrm>
            <a:off x="4032250" y="6315075"/>
            <a:ext cx="1071563" cy="517525"/>
            <a:chOff x="2540" y="3978"/>
            <a:chExt cx="675" cy="326"/>
          </a:xfrm>
        </p:grpSpPr>
        <p:sp>
          <p:nvSpPr>
            <p:cNvPr id="28699" name="AutoShape 10"/>
            <p:cNvSpPr>
              <a:spLocks noChangeArrowheads="1"/>
            </p:cNvSpPr>
            <p:nvPr/>
          </p:nvSpPr>
          <p:spPr bwMode="auto">
            <a:xfrm>
              <a:off x="2540" y="3978"/>
              <a:ext cx="676" cy="327"/>
            </a:xfrm>
            <a:prstGeom prst="roundRect">
              <a:avLst>
                <a:gd name="adj" fmla="val 306"/>
              </a:avLst>
            </a:prstGeom>
            <a:noFill/>
            <a:ln w="9525">
              <a:noFill/>
              <a:round/>
              <a:headEnd/>
              <a:tailEnd/>
            </a:ln>
          </p:spPr>
          <p:txBody>
            <a:bodyPr wrap="none" anchor="ctr"/>
            <a:lstStyle/>
            <a:p>
              <a:endParaRPr lang="pt-BR"/>
            </a:p>
          </p:txBody>
        </p:sp>
        <p:sp>
          <p:nvSpPr>
            <p:cNvPr id="28700" name="AutoShape 11"/>
            <p:cNvSpPr>
              <a:spLocks noChangeArrowheads="1"/>
            </p:cNvSpPr>
            <p:nvPr/>
          </p:nvSpPr>
          <p:spPr bwMode="auto">
            <a:xfrm>
              <a:off x="2540" y="3978"/>
              <a:ext cx="676" cy="327"/>
            </a:xfrm>
            <a:prstGeom prst="roundRect">
              <a:avLst>
                <a:gd name="adj" fmla="val 306"/>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latin typeface="Book Antiqua" pitchFamily="18" charset="0"/>
                </a:rPr>
                <a:t>perda</a:t>
              </a:r>
            </a:p>
          </p:txBody>
        </p:sp>
      </p:grpSp>
      <p:sp>
        <p:nvSpPr>
          <p:cNvPr id="28680" name="Line 17"/>
          <p:cNvSpPr>
            <a:spLocks noChangeShapeType="1"/>
          </p:cNvSpPr>
          <p:nvPr/>
        </p:nvSpPr>
        <p:spPr bwMode="auto">
          <a:xfrm flipV="1">
            <a:off x="6172200" y="3502025"/>
            <a:ext cx="1588" cy="311150"/>
          </a:xfrm>
          <a:prstGeom prst="line">
            <a:avLst/>
          </a:prstGeom>
          <a:noFill/>
          <a:ln w="12600">
            <a:solidFill>
              <a:srgbClr val="FFFFFF"/>
            </a:solidFill>
            <a:round/>
            <a:headEnd/>
            <a:tailEnd/>
          </a:ln>
        </p:spPr>
        <p:txBody>
          <a:bodyPr/>
          <a:lstStyle/>
          <a:p>
            <a:endParaRPr lang="pt-BR"/>
          </a:p>
        </p:txBody>
      </p:sp>
      <p:grpSp>
        <p:nvGrpSpPr>
          <p:cNvPr id="4" name="Group 18"/>
          <p:cNvGrpSpPr>
            <a:grpSpLocks/>
          </p:cNvGrpSpPr>
          <p:nvPr/>
        </p:nvGrpSpPr>
        <p:grpSpPr bwMode="auto">
          <a:xfrm>
            <a:off x="6019800" y="3240088"/>
            <a:ext cx="352425" cy="273050"/>
            <a:chOff x="3792" y="2041"/>
            <a:chExt cx="222" cy="172"/>
          </a:xfrm>
        </p:grpSpPr>
        <p:sp>
          <p:nvSpPr>
            <p:cNvPr id="28697" name="AutoShape 19"/>
            <p:cNvSpPr>
              <a:spLocks noChangeArrowheads="1"/>
            </p:cNvSpPr>
            <p:nvPr/>
          </p:nvSpPr>
          <p:spPr bwMode="auto">
            <a:xfrm>
              <a:off x="3792" y="2041"/>
              <a:ext cx="223" cy="173"/>
            </a:xfrm>
            <a:prstGeom prst="roundRect">
              <a:avLst>
                <a:gd name="adj" fmla="val 579"/>
              </a:avLst>
            </a:prstGeom>
            <a:noFill/>
            <a:ln w="9525">
              <a:noFill/>
              <a:round/>
              <a:headEnd/>
              <a:tailEnd/>
            </a:ln>
          </p:spPr>
          <p:txBody>
            <a:bodyPr wrap="none" anchor="ctr"/>
            <a:lstStyle/>
            <a:p>
              <a:endParaRPr lang="pt-BR"/>
            </a:p>
          </p:txBody>
        </p:sp>
        <p:sp>
          <p:nvSpPr>
            <p:cNvPr id="28698" name="AutoShape 20"/>
            <p:cNvSpPr>
              <a:spLocks noChangeArrowheads="1"/>
            </p:cNvSpPr>
            <p:nvPr/>
          </p:nvSpPr>
          <p:spPr bwMode="auto">
            <a:xfrm>
              <a:off x="3792" y="2041"/>
              <a:ext cx="223" cy="173"/>
            </a:xfrm>
            <a:prstGeom prst="roundRect">
              <a:avLst>
                <a:gd name="adj" fmla="val 579"/>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latin typeface="Book Antiqua" pitchFamily="18" charset="0"/>
                </a:rPr>
                <a:t>pe</a:t>
              </a:r>
            </a:p>
          </p:txBody>
        </p:sp>
      </p:grpSp>
      <p:grpSp>
        <p:nvGrpSpPr>
          <p:cNvPr id="5" name="Group 21"/>
          <p:cNvGrpSpPr>
            <a:grpSpLocks/>
          </p:cNvGrpSpPr>
          <p:nvPr/>
        </p:nvGrpSpPr>
        <p:grpSpPr bwMode="auto">
          <a:xfrm>
            <a:off x="3352800" y="990600"/>
            <a:ext cx="549275" cy="547688"/>
            <a:chOff x="2112" y="624"/>
            <a:chExt cx="346" cy="345"/>
          </a:xfrm>
        </p:grpSpPr>
        <p:sp>
          <p:nvSpPr>
            <p:cNvPr id="28695" name="AutoShape 22"/>
            <p:cNvSpPr>
              <a:spLocks noChangeArrowheads="1"/>
            </p:cNvSpPr>
            <p:nvPr/>
          </p:nvSpPr>
          <p:spPr bwMode="auto">
            <a:xfrm>
              <a:off x="2112" y="624"/>
              <a:ext cx="347" cy="346"/>
            </a:xfrm>
            <a:prstGeom prst="roundRect">
              <a:avLst>
                <a:gd name="adj" fmla="val 287"/>
              </a:avLst>
            </a:prstGeom>
            <a:noFill/>
            <a:ln w="9525">
              <a:noFill/>
              <a:round/>
              <a:headEnd/>
              <a:tailEnd/>
            </a:ln>
          </p:spPr>
          <p:txBody>
            <a:bodyPr wrap="none" anchor="ctr"/>
            <a:lstStyle/>
            <a:p>
              <a:endParaRPr lang="pt-BR"/>
            </a:p>
          </p:txBody>
        </p:sp>
        <p:sp>
          <p:nvSpPr>
            <p:cNvPr id="28696" name="AutoShape 23"/>
            <p:cNvSpPr>
              <a:spLocks noChangeArrowheads="1"/>
            </p:cNvSpPr>
            <p:nvPr/>
          </p:nvSpPr>
          <p:spPr bwMode="auto">
            <a:xfrm>
              <a:off x="2112" y="624"/>
              <a:ext cx="347" cy="346"/>
            </a:xfrm>
            <a:prstGeom prst="roundRect">
              <a:avLst>
                <a:gd name="adj" fmla="val 287"/>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latin typeface="Book Antiqua" pitchFamily="18" charset="0"/>
                </a:rPr>
                <a:t>Short</a:t>
              </a: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latin typeface="Book Antiqua" pitchFamily="18" charset="0"/>
                </a:rPr>
                <a:t>no </a:t>
              </a: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latin typeface="Book Antiqua" pitchFamily="18" charset="0"/>
                </a:rPr>
                <a:t>futuro</a:t>
              </a:r>
            </a:p>
          </p:txBody>
        </p:sp>
      </p:grpSp>
      <p:grpSp>
        <p:nvGrpSpPr>
          <p:cNvPr id="6" name="Group 24"/>
          <p:cNvGrpSpPr>
            <a:grpSpLocks/>
          </p:cNvGrpSpPr>
          <p:nvPr/>
        </p:nvGrpSpPr>
        <p:grpSpPr bwMode="auto">
          <a:xfrm>
            <a:off x="3889375" y="3621088"/>
            <a:ext cx="681038" cy="273050"/>
            <a:chOff x="2450" y="2281"/>
            <a:chExt cx="429" cy="172"/>
          </a:xfrm>
        </p:grpSpPr>
        <p:sp>
          <p:nvSpPr>
            <p:cNvPr id="28693" name="AutoShape 25"/>
            <p:cNvSpPr>
              <a:spLocks noChangeArrowheads="1"/>
            </p:cNvSpPr>
            <p:nvPr/>
          </p:nvSpPr>
          <p:spPr bwMode="auto">
            <a:xfrm>
              <a:off x="2450" y="2281"/>
              <a:ext cx="430" cy="173"/>
            </a:xfrm>
            <a:prstGeom prst="roundRect">
              <a:avLst>
                <a:gd name="adj" fmla="val 579"/>
              </a:avLst>
            </a:prstGeom>
            <a:noFill/>
            <a:ln w="9525">
              <a:noFill/>
              <a:round/>
              <a:headEnd/>
              <a:tailEnd/>
            </a:ln>
          </p:spPr>
          <p:txBody>
            <a:bodyPr wrap="none" anchor="ctr"/>
            <a:lstStyle/>
            <a:p>
              <a:endParaRPr lang="pt-BR"/>
            </a:p>
          </p:txBody>
        </p:sp>
        <p:sp>
          <p:nvSpPr>
            <p:cNvPr id="28694" name="AutoShape 26"/>
            <p:cNvSpPr>
              <a:spLocks noChangeArrowheads="1"/>
            </p:cNvSpPr>
            <p:nvPr/>
          </p:nvSpPr>
          <p:spPr bwMode="auto">
            <a:xfrm>
              <a:off x="2450" y="2281"/>
              <a:ext cx="430" cy="173"/>
            </a:xfrm>
            <a:prstGeom prst="roundRect">
              <a:avLst>
                <a:gd name="adj" fmla="val 579"/>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latin typeface="Book Antiqua" pitchFamily="18" charset="0"/>
                </a:rPr>
                <a:t>prêmio</a:t>
              </a:r>
            </a:p>
          </p:txBody>
        </p:sp>
      </p:grpSp>
      <p:sp>
        <p:nvSpPr>
          <p:cNvPr id="28684" name="Line 28"/>
          <p:cNvSpPr>
            <a:spLocks noChangeShapeType="1"/>
          </p:cNvSpPr>
          <p:nvPr/>
        </p:nvSpPr>
        <p:spPr bwMode="auto">
          <a:xfrm flipH="1" flipV="1">
            <a:off x="2816225" y="1063625"/>
            <a:ext cx="4273550" cy="3130550"/>
          </a:xfrm>
          <a:prstGeom prst="line">
            <a:avLst/>
          </a:prstGeom>
          <a:noFill/>
          <a:ln w="9525">
            <a:solidFill>
              <a:srgbClr val="3333CC"/>
            </a:solidFill>
            <a:round/>
            <a:headEnd/>
            <a:tailEnd/>
          </a:ln>
        </p:spPr>
        <p:txBody>
          <a:bodyPr/>
          <a:lstStyle/>
          <a:p>
            <a:endParaRPr lang="pt-BR"/>
          </a:p>
        </p:txBody>
      </p:sp>
      <p:sp>
        <p:nvSpPr>
          <p:cNvPr id="28685" name="Text Box 29"/>
          <p:cNvSpPr txBox="1">
            <a:spLocks noChangeArrowheads="1"/>
          </p:cNvSpPr>
          <p:nvPr/>
        </p:nvSpPr>
        <p:spPr bwMode="auto">
          <a:xfrm>
            <a:off x="7383463" y="3581400"/>
            <a:ext cx="1684337" cy="307975"/>
          </a:xfrm>
          <a:prstGeom prst="rect">
            <a:avLst/>
          </a:prstGeom>
          <a:noFill/>
          <a:ln w="9525">
            <a:noFill/>
            <a:miter lim="800000"/>
            <a:headEnd/>
            <a:tailEnd/>
          </a:ln>
        </p:spPr>
        <p:txBody>
          <a:bodyPr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latin typeface="Book Antiqua" pitchFamily="18" charset="0"/>
              </a:rPr>
              <a:t>preço futuro </a:t>
            </a:r>
          </a:p>
        </p:txBody>
      </p:sp>
      <p:grpSp>
        <p:nvGrpSpPr>
          <p:cNvPr id="7" name="Group 30"/>
          <p:cNvGrpSpPr>
            <a:grpSpLocks/>
          </p:cNvGrpSpPr>
          <p:nvPr/>
        </p:nvGrpSpPr>
        <p:grpSpPr bwMode="auto">
          <a:xfrm>
            <a:off x="134938" y="44450"/>
            <a:ext cx="3654425" cy="1185863"/>
            <a:chOff x="49" y="3524"/>
            <a:chExt cx="2302" cy="747"/>
          </a:xfrm>
        </p:grpSpPr>
        <p:sp>
          <p:nvSpPr>
            <p:cNvPr id="28689" name="AutoShape 31"/>
            <p:cNvSpPr>
              <a:spLocks noChangeArrowheads="1"/>
            </p:cNvSpPr>
            <p:nvPr/>
          </p:nvSpPr>
          <p:spPr bwMode="auto">
            <a:xfrm>
              <a:off x="49" y="3524"/>
              <a:ext cx="2302" cy="747"/>
            </a:xfrm>
            <a:prstGeom prst="roundRect">
              <a:avLst>
                <a:gd name="adj" fmla="val 130"/>
              </a:avLst>
            </a:prstGeom>
            <a:solidFill>
              <a:srgbClr val="000000"/>
            </a:solidFill>
            <a:ln w="9525">
              <a:noFill/>
              <a:round/>
              <a:headEnd/>
              <a:tailEnd/>
            </a:ln>
          </p:spPr>
          <p:txBody>
            <a:bodyPr wrap="none" anchor="ctr"/>
            <a:lstStyle/>
            <a:p>
              <a:endParaRPr lang="pt-BR"/>
            </a:p>
          </p:txBody>
        </p:sp>
        <p:grpSp>
          <p:nvGrpSpPr>
            <p:cNvPr id="8" name="Group 32"/>
            <p:cNvGrpSpPr>
              <a:grpSpLocks/>
            </p:cNvGrpSpPr>
            <p:nvPr/>
          </p:nvGrpSpPr>
          <p:grpSpPr bwMode="auto">
            <a:xfrm>
              <a:off x="49" y="3524"/>
              <a:ext cx="2302" cy="747"/>
              <a:chOff x="49" y="3524"/>
              <a:chExt cx="2302" cy="747"/>
            </a:xfrm>
          </p:grpSpPr>
          <p:sp>
            <p:nvSpPr>
              <p:cNvPr id="28691" name="AutoShape 33"/>
              <p:cNvSpPr>
                <a:spLocks noChangeArrowheads="1"/>
              </p:cNvSpPr>
              <p:nvPr/>
            </p:nvSpPr>
            <p:spPr bwMode="auto">
              <a:xfrm>
                <a:off x="49" y="3524"/>
                <a:ext cx="2302" cy="747"/>
              </a:xfrm>
              <a:prstGeom prst="roundRect">
                <a:avLst>
                  <a:gd name="adj" fmla="val 130"/>
                </a:avLst>
              </a:prstGeom>
              <a:noFill/>
              <a:ln w="9525">
                <a:noFill/>
                <a:round/>
                <a:headEnd/>
                <a:tailEnd/>
              </a:ln>
            </p:spPr>
            <p:txBody>
              <a:bodyPr wrap="none" anchor="ctr"/>
              <a:lstStyle/>
              <a:p>
                <a:endParaRPr lang="pt-BR"/>
              </a:p>
            </p:txBody>
          </p:sp>
          <p:sp>
            <p:nvSpPr>
              <p:cNvPr id="28692" name="AutoShape 34"/>
              <p:cNvSpPr>
                <a:spLocks noChangeArrowheads="1"/>
              </p:cNvSpPr>
              <p:nvPr/>
            </p:nvSpPr>
            <p:spPr bwMode="auto">
              <a:xfrm>
                <a:off x="129" y="3524"/>
                <a:ext cx="2152" cy="636"/>
              </a:xfrm>
              <a:prstGeom prst="roundRect">
                <a:avLst>
                  <a:gd name="adj" fmla="val 130"/>
                </a:avLst>
              </a:prstGeom>
              <a:solidFill>
                <a:srgbClr val="FFFFFF"/>
              </a:solid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Book Antiqua" pitchFamily="18" charset="0"/>
                  </a:rPr>
                  <a:t>Diagrama</a:t>
                </a:r>
                <a:r>
                  <a:rPr lang="en-GB" sz="2000" dirty="0">
                    <a:solidFill>
                      <a:srgbClr val="000000"/>
                    </a:solidFill>
                    <a:latin typeface="Book Antiqua" pitchFamily="18" charset="0"/>
                  </a:rPr>
                  <a:t> de </a:t>
                </a:r>
                <a:r>
                  <a:rPr lang="en-GB" sz="2000" dirty="0" err="1">
                    <a:solidFill>
                      <a:srgbClr val="000000"/>
                    </a:solidFill>
                    <a:latin typeface="Book Antiqua" pitchFamily="18" charset="0"/>
                  </a:rPr>
                  <a:t>retorno</a:t>
                </a:r>
                <a:endParaRPr lang="en-GB" sz="2000" dirty="0">
                  <a:solidFill>
                    <a:srgbClr val="000000"/>
                  </a:solidFill>
                  <a:latin typeface="Book Antiqua" pitchFamily="18" charset="0"/>
                </a:endParaRP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Book Antiqua" pitchFamily="18" charset="0"/>
                  </a:rPr>
                  <a:t>numa</a:t>
                </a:r>
                <a:r>
                  <a:rPr lang="en-GB" sz="2000" dirty="0">
                    <a:solidFill>
                      <a:srgbClr val="000000"/>
                    </a:solidFill>
                    <a:latin typeface="Book Antiqua" pitchFamily="18" charset="0"/>
                  </a:rPr>
                  <a:t> </a:t>
                </a:r>
                <a:r>
                  <a:rPr lang="en-GB" sz="2000" dirty="0" err="1">
                    <a:solidFill>
                      <a:srgbClr val="000000"/>
                    </a:solidFill>
                    <a:latin typeface="Book Antiqua" pitchFamily="18" charset="0"/>
                  </a:rPr>
                  <a:t>posição</a:t>
                </a:r>
                <a:r>
                  <a:rPr lang="en-GB" sz="2000" dirty="0">
                    <a:solidFill>
                      <a:srgbClr val="000000"/>
                    </a:solidFill>
                    <a:latin typeface="Book Antiqua" pitchFamily="18" charset="0"/>
                  </a:rPr>
                  <a:t> </a:t>
                </a:r>
                <a:r>
                  <a:rPr lang="en-GB" sz="2000" dirty="0" err="1">
                    <a:solidFill>
                      <a:srgbClr val="000000"/>
                    </a:solidFill>
                    <a:latin typeface="Book Antiqua" pitchFamily="18" charset="0"/>
                  </a:rPr>
                  <a:t>comprada</a:t>
                </a:r>
                <a:endParaRPr lang="en-GB" sz="2000" dirty="0">
                  <a:solidFill>
                    <a:srgbClr val="000000"/>
                  </a:solidFill>
                  <a:latin typeface="Book Antiqua" pitchFamily="18" charset="0"/>
                </a:endParaRP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Book Antiqua" pitchFamily="18" charset="0"/>
                  </a:rPr>
                  <a:t>numa</a:t>
                </a:r>
                <a:r>
                  <a:rPr lang="en-GB" sz="2000" dirty="0">
                    <a:solidFill>
                      <a:srgbClr val="000000"/>
                    </a:solidFill>
                    <a:latin typeface="Book Antiqua" pitchFamily="18" charset="0"/>
                  </a:rPr>
                  <a:t> Put x </a:t>
                </a:r>
                <a:r>
                  <a:rPr lang="en-GB" sz="2000" dirty="0" err="1">
                    <a:solidFill>
                      <a:srgbClr val="000000"/>
                    </a:solidFill>
                    <a:latin typeface="Book Antiqua" pitchFamily="18" charset="0"/>
                  </a:rPr>
                  <a:t>Vendido</a:t>
                </a:r>
                <a:r>
                  <a:rPr lang="en-GB" sz="2000" dirty="0">
                    <a:solidFill>
                      <a:srgbClr val="000000"/>
                    </a:solidFill>
                    <a:latin typeface="Book Antiqua" pitchFamily="18" charset="0"/>
                  </a:rPr>
                  <a:t> </a:t>
                </a:r>
                <a:r>
                  <a:rPr lang="en-GB" sz="2000" dirty="0" err="1">
                    <a:solidFill>
                      <a:srgbClr val="000000"/>
                    </a:solidFill>
                    <a:latin typeface="Book Antiqua" pitchFamily="18" charset="0"/>
                  </a:rPr>
                  <a:t>Futuro</a:t>
                </a:r>
                <a:endParaRPr lang="en-GB" sz="2000" dirty="0">
                  <a:solidFill>
                    <a:srgbClr val="000000"/>
                  </a:solidFill>
                  <a:latin typeface="Book Antiqua" pitchFamily="18" charset="0"/>
                </a:endParaRPr>
              </a:p>
            </p:txBody>
          </p:sp>
        </p:grpSp>
      </p:grpSp>
      <p:sp>
        <p:nvSpPr>
          <p:cNvPr id="28687" name="Text Box 35"/>
          <p:cNvSpPr txBox="1">
            <a:spLocks noChangeArrowheads="1"/>
          </p:cNvSpPr>
          <p:nvPr/>
        </p:nvSpPr>
        <p:spPr bwMode="auto">
          <a:xfrm>
            <a:off x="6496050" y="3213100"/>
            <a:ext cx="371475" cy="304800"/>
          </a:xfrm>
          <a:prstGeom prst="rect">
            <a:avLst/>
          </a:prstGeom>
          <a:noFill/>
          <a:ln w="12700">
            <a:noFill/>
            <a:miter lim="800000"/>
            <a:headEnd type="none" w="sm" len="sm"/>
            <a:tailEnd type="none" w="sm" len="sm"/>
          </a:ln>
        </p:spPr>
        <p:txBody>
          <a:bodyPr wrap="none">
            <a:spAutoFit/>
          </a:bodyPr>
          <a:lstStyle/>
          <a:p>
            <a:r>
              <a:rPr lang="pt-BR" sz="1400" b="1"/>
              <a:t>p1</a:t>
            </a:r>
          </a:p>
        </p:txBody>
      </p:sp>
      <p:sp>
        <p:nvSpPr>
          <p:cNvPr id="28688" name="Line 36"/>
          <p:cNvSpPr>
            <a:spLocks noChangeShapeType="1"/>
          </p:cNvSpPr>
          <p:nvPr/>
        </p:nvSpPr>
        <p:spPr bwMode="auto">
          <a:xfrm flipV="1">
            <a:off x="6588125" y="3500438"/>
            <a:ext cx="0" cy="360362"/>
          </a:xfrm>
          <a:prstGeom prst="line">
            <a:avLst/>
          </a:prstGeom>
          <a:noFill/>
          <a:ln w="12700" cap="rnd">
            <a:solidFill>
              <a:schemeClr val="tx1"/>
            </a:solidFill>
            <a:prstDash val="sysDot"/>
            <a:round/>
            <a:headEnd type="none" w="sm" len="sm"/>
            <a:tailEnd type="none" w="sm" len="sm"/>
          </a:ln>
        </p:spPr>
        <p:txBody>
          <a:bodyPr/>
          <a:lstStyle/>
          <a:p>
            <a:endParaRPr lang="pt-BR"/>
          </a:p>
        </p:txBody>
      </p:sp>
    </p:spTree>
    <p:extLst>
      <p:ext uri="{BB962C8B-B14F-4D97-AF65-F5344CB8AC3E}">
        <p14:creationId xmlns:p14="http://schemas.microsoft.com/office/powerpoint/2010/main" val="1521088161"/>
      </p:ext>
    </p:extLst>
  </p:cSld>
  <p:clrMapOvr>
    <a:masterClrMapping/>
  </p:clrMapOvr>
  <p:transition spd="med">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BF3852-F5D3-43DC-91A4-F9F2C3F9EDFC}"/>
              </a:ext>
            </a:extLst>
          </p:cNvPr>
          <p:cNvSpPr>
            <a:spLocks noGrp="1"/>
          </p:cNvSpPr>
          <p:nvPr>
            <p:ph type="title"/>
          </p:nvPr>
        </p:nvSpPr>
        <p:spPr/>
        <p:txBody>
          <a:bodyPr/>
          <a:lstStyle/>
          <a:p>
            <a:r>
              <a:rPr lang="pt-BR" dirty="0"/>
              <a:t>Análise gráfica Venda </a:t>
            </a:r>
            <a:r>
              <a:rPr lang="pt-BR" dirty="0" err="1"/>
              <a:t>Put</a:t>
            </a:r>
            <a:endParaRPr lang="pt-BR" dirty="0"/>
          </a:p>
        </p:txBody>
      </p:sp>
      <p:graphicFrame>
        <p:nvGraphicFramePr>
          <p:cNvPr id="4" name="Espaço Reservado para Tabela 3">
            <a:extLst>
              <a:ext uri="{FF2B5EF4-FFF2-40B4-BE49-F238E27FC236}">
                <a16:creationId xmlns:a16="http://schemas.microsoft.com/office/drawing/2014/main" id="{11F6EDC5-A8F2-44A4-A7BC-ECA3520E52DB}"/>
              </a:ext>
            </a:extLst>
          </p:cNvPr>
          <p:cNvGraphicFramePr>
            <a:graphicFrameLocks noGrp="1"/>
          </p:cNvGraphicFramePr>
          <p:nvPr>
            <p:ph type="tbl" idx="1"/>
            <p:extLst>
              <p:ext uri="{D42A27DB-BD31-4B8C-83A1-F6EECF244321}">
                <p14:modId xmlns:p14="http://schemas.microsoft.com/office/powerpoint/2010/main" val="4289845364"/>
              </p:ext>
            </p:extLst>
          </p:nvPr>
        </p:nvGraphicFramePr>
        <p:xfrm>
          <a:off x="683568" y="1700808"/>
          <a:ext cx="7056787" cy="1368153"/>
        </p:xfrm>
        <a:graphic>
          <a:graphicData uri="http://schemas.openxmlformats.org/drawingml/2006/table">
            <a:tbl>
              <a:tblPr>
                <a:tableStyleId>{5C22544A-7EE6-4342-B048-85BDC9FD1C3A}</a:tableStyleId>
              </a:tblPr>
              <a:tblGrid>
                <a:gridCol w="5418604">
                  <a:extLst>
                    <a:ext uri="{9D8B030D-6E8A-4147-A177-3AD203B41FA5}">
                      <a16:colId xmlns:a16="http://schemas.microsoft.com/office/drawing/2014/main" val="2948237623"/>
                    </a:ext>
                  </a:extLst>
                </a:gridCol>
                <a:gridCol w="546061">
                  <a:extLst>
                    <a:ext uri="{9D8B030D-6E8A-4147-A177-3AD203B41FA5}">
                      <a16:colId xmlns:a16="http://schemas.microsoft.com/office/drawing/2014/main" val="1767800752"/>
                    </a:ext>
                  </a:extLst>
                </a:gridCol>
                <a:gridCol w="546061">
                  <a:extLst>
                    <a:ext uri="{9D8B030D-6E8A-4147-A177-3AD203B41FA5}">
                      <a16:colId xmlns:a16="http://schemas.microsoft.com/office/drawing/2014/main" val="1859194491"/>
                    </a:ext>
                  </a:extLst>
                </a:gridCol>
                <a:gridCol w="546061">
                  <a:extLst>
                    <a:ext uri="{9D8B030D-6E8A-4147-A177-3AD203B41FA5}">
                      <a16:colId xmlns:a16="http://schemas.microsoft.com/office/drawing/2014/main" val="4126797966"/>
                    </a:ext>
                  </a:extLst>
                </a:gridCol>
              </a:tblGrid>
              <a:tr h="539408">
                <a:tc gridSpan="4">
                  <a:txBody>
                    <a:bodyPr/>
                    <a:lstStyle/>
                    <a:p>
                      <a:pPr algn="l" fontAlgn="b"/>
                      <a:endParaRPr lang="pt-BR" sz="29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582681909"/>
                  </a:ext>
                </a:extLst>
              </a:tr>
              <a:tr h="539408">
                <a:tc gridSpan="4">
                  <a:txBody>
                    <a:bodyPr/>
                    <a:lstStyle/>
                    <a:p>
                      <a:pPr algn="l" fontAlgn="b"/>
                      <a:r>
                        <a:rPr lang="pt-BR" sz="1600" b="0" i="0" u="none" strike="noStrike" dirty="0">
                          <a:solidFill>
                            <a:srgbClr val="000000"/>
                          </a:solidFill>
                          <a:effectLst/>
                          <a:latin typeface="Calibri" panose="020F0502020204030204" pitchFamily="34" charset="0"/>
                        </a:rPr>
                        <a:t>Resultado para vendedor </a:t>
                      </a:r>
                      <a:r>
                        <a:rPr lang="pt-BR" sz="1600" b="0" i="0" u="none" strike="noStrike" dirty="0" err="1">
                          <a:solidFill>
                            <a:srgbClr val="000000"/>
                          </a:solidFill>
                          <a:effectLst/>
                          <a:latin typeface="Calibri" panose="020F0502020204030204" pitchFamily="34" charset="0"/>
                        </a:rPr>
                        <a:t>Put</a:t>
                      </a:r>
                      <a:r>
                        <a:rPr lang="pt-BR" sz="1600" b="0" i="0" u="none" strike="noStrike" dirty="0">
                          <a:solidFill>
                            <a:srgbClr val="000000"/>
                          </a:solidFill>
                          <a:effectLst/>
                          <a:latin typeface="Calibri" panose="020F0502020204030204" pitchFamily="34" charset="0"/>
                        </a:rPr>
                        <a:t> = </a:t>
                      </a:r>
                      <a:r>
                        <a:rPr lang="pt-BR" sz="1600" b="0" i="0" u="none" strike="noStrike" dirty="0" err="1">
                          <a:solidFill>
                            <a:srgbClr val="000000"/>
                          </a:solidFill>
                          <a:effectLst/>
                          <a:latin typeface="Calibri" panose="020F0502020204030204" pitchFamily="34" charset="0"/>
                        </a:rPr>
                        <a:t>Pr</a:t>
                      </a:r>
                      <a:r>
                        <a:rPr lang="pt-BR" sz="1600" b="0" i="0" u="none" strike="noStrike" dirty="0">
                          <a:solidFill>
                            <a:srgbClr val="000000"/>
                          </a:solidFill>
                          <a:effectLst/>
                          <a:latin typeface="Calibri" panose="020F0502020204030204" pitchFamily="34" charset="0"/>
                        </a:rPr>
                        <a:t> - (</a:t>
                      </a:r>
                      <a:r>
                        <a:rPr lang="pt-BR" sz="1600" b="0" i="0" u="none" strike="noStrike" dirty="0" err="1">
                          <a:solidFill>
                            <a:srgbClr val="000000"/>
                          </a:solidFill>
                          <a:effectLst/>
                          <a:latin typeface="Calibri" panose="020F0502020204030204" pitchFamily="34" charset="0"/>
                        </a:rPr>
                        <a:t>Pe</a:t>
                      </a:r>
                      <a:r>
                        <a:rPr lang="pt-BR" sz="1600" b="0" i="0" u="none" strike="noStrike" dirty="0">
                          <a:solidFill>
                            <a:srgbClr val="000000"/>
                          </a:solidFill>
                          <a:effectLst/>
                          <a:latin typeface="Calibri" panose="020F0502020204030204" pitchFamily="34" charset="0"/>
                        </a:rPr>
                        <a:t> - </a:t>
                      </a:r>
                      <a:r>
                        <a:rPr lang="pt-BR" sz="1600" b="0" i="0" u="none" strike="noStrike" dirty="0" err="1">
                          <a:solidFill>
                            <a:srgbClr val="000000"/>
                          </a:solidFill>
                          <a:effectLst/>
                          <a:latin typeface="Calibri" panose="020F0502020204030204" pitchFamily="34" charset="0"/>
                        </a:rPr>
                        <a:t>Pf</a:t>
                      </a:r>
                      <a:r>
                        <a:rPr lang="pt-BR" sz="1600" b="0" i="0" u="none" strike="noStrike" dirty="0">
                          <a:solidFill>
                            <a:srgbClr val="000000"/>
                          </a:solidFill>
                          <a:effectLst/>
                          <a:latin typeface="Calibri" panose="020F0502020204030204" pitchFamily="34" charset="0"/>
                        </a:rPr>
                        <a:t>) se </a:t>
                      </a:r>
                      <a:r>
                        <a:rPr lang="pt-BR" sz="1600" b="0" i="0" u="none" strike="noStrike" dirty="0" err="1">
                          <a:solidFill>
                            <a:srgbClr val="000000"/>
                          </a:solidFill>
                          <a:effectLst/>
                          <a:latin typeface="Calibri" panose="020F0502020204030204" pitchFamily="34" charset="0"/>
                        </a:rPr>
                        <a:t>Pe</a:t>
                      </a:r>
                      <a:r>
                        <a:rPr lang="pt-BR" sz="1600" b="0" i="0" u="none" strike="noStrike" dirty="0">
                          <a:solidFill>
                            <a:srgbClr val="000000"/>
                          </a:solidFill>
                          <a:effectLst/>
                          <a:latin typeface="Calibri" panose="020F0502020204030204" pitchFamily="34" charset="0"/>
                        </a:rPr>
                        <a:t> &gt;= </a:t>
                      </a:r>
                      <a:r>
                        <a:rPr lang="pt-BR" sz="1600" b="0" i="0" u="none" strike="noStrike" dirty="0" err="1">
                          <a:solidFill>
                            <a:srgbClr val="000000"/>
                          </a:solidFill>
                          <a:effectLst/>
                          <a:latin typeface="Calibri" panose="020F0502020204030204" pitchFamily="34" charset="0"/>
                        </a:rPr>
                        <a:t>Pf</a:t>
                      </a:r>
                      <a:endParaRPr lang="pt-BR"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918842293"/>
                  </a:ext>
                </a:extLst>
              </a:tr>
              <a:tr h="289337">
                <a:tc>
                  <a:txBody>
                    <a:bodyPr/>
                    <a:lstStyle/>
                    <a:p>
                      <a:pPr algn="l" fontAlgn="b"/>
                      <a:r>
                        <a:rPr lang="pt-BR" sz="1600" b="0" i="0" u="none" strike="noStrike">
                          <a:solidFill>
                            <a:srgbClr val="000000"/>
                          </a:solidFill>
                          <a:effectLst/>
                          <a:latin typeface="Calibri" panose="020F0502020204030204" pitchFamily="34" charset="0"/>
                        </a:rPr>
                        <a:t>Caso contrário Resultado = Pr</a:t>
                      </a:r>
                    </a:p>
                  </a:txBody>
                  <a:tcPr marL="9525" marR="9525" marT="9525" marB="0" anchor="b"/>
                </a:tc>
                <a:tc>
                  <a:txBody>
                    <a:bodyPr/>
                    <a:lstStyle/>
                    <a:p>
                      <a:pPr algn="l" fontAlgn="b"/>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pt-B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8125273"/>
                  </a:ext>
                </a:extLst>
              </a:tr>
            </a:tbl>
          </a:graphicData>
        </a:graphic>
      </p:graphicFrame>
    </p:spTree>
    <p:extLst>
      <p:ext uri="{BB962C8B-B14F-4D97-AF65-F5344CB8AC3E}">
        <p14:creationId xmlns:p14="http://schemas.microsoft.com/office/powerpoint/2010/main" val="2952943879"/>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0"/>
            <a:ext cx="8856984" cy="1628800"/>
          </a:xfrm>
        </p:spPr>
        <p:txBody>
          <a:bodyPr/>
          <a:lstStyle/>
          <a:p>
            <a:r>
              <a:rPr lang="pt-BR" dirty="0"/>
              <a:t>Opções quanto ao mês de referencia</a:t>
            </a:r>
          </a:p>
        </p:txBody>
      </p:sp>
      <p:sp>
        <p:nvSpPr>
          <p:cNvPr id="3" name="Espaço Reservado para Conteúdo 2"/>
          <p:cNvSpPr>
            <a:spLocks noGrp="1"/>
          </p:cNvSpPr>
          <p:nvPr>
            <p:ph idx="1"/>
          </p:nvPr>
        </p:nvSpPr>
        <p:spPr>
          <a:xfrm>
            <a:off x="179512" y="1484784"/>
            <a:ext cx="8278688" cy="5220816"/>
          </a:xfrm>
        </p:spPr>
        <p:txBody>
          <a:bodyPr/>
          <a:lstStyle/>
          <a:p>
            <a:r>
              <a:rPr lang="pt-BR" sz="2800" b="0" dirty="0">
                <a:solidFill>
                  <a:srgbClr val="000000"/>
                </a:solidFill>
              </a:rPr>
              <a:t>As opções padrão possuem os mesmos meses de contrato dos futuros subjacentes</a:t>
            </a:r>
          </a:p>
          <a:p>
            <a:pPr lvl="1"/>
            <a:r>
              <a:rPr lang="pt-BR" sz="2400" b="0" dirty="0">
                <a:solidFill>
                  <a:srgbClr val="000000"/>
                </a:solidFill>
              </a:rPr>
              <a:t>O exercício de uma opção padrão resultará em uma posição no mercado futuro no mesmo mês de contrato da opção em um preço de exercício específico.</a:t>
            </a:r>
          </a:p>
          <a:p>
            <a:r>
              <a:rPr lang="pt-BR" sz="2800" b="0" dirty="0">
                <a:solidFill>
                  <a:srgbClr val="000000"/>
                </a:solidFill>
              </a:rPr>
              <a:t>Opções seriais são opções de curto prazo negociadas em meses que não são os mesmos do ciclo tradicional de negociações da commodity subjacente.</a:t>
            </a:r>
          </a:p>
          <a:p>
            <a:pPr lvl="1"/>
            <a:r>
              <a:rPr lang="pt-BR" sz="2400" b="0" dirty="0">
                <a:solidFill>
                  <a:srgbClr val="000000"/>
                </a:solidFill>
              </a:rPr>
              <a:t>O exercício da opção serial resultará em uma posição no mercado futuro no mês seguinte no ciclo de futuros. </a:t>
            </a:r>
          </a:p>
          <a:p>
            <a:pPr lvl="1"/>
            <a:endParaRPr lang="pt-BR" sz="2400" b="0" dirty="0">
              <a:solidFill>
                <a:srgbClr val="000000"/>
              </a:solidFill>
            </a:endParaRPr>
          </a:p>
        </p:txBody>
      </p:sp>
    </p:spTree>
    <p:extLst>
      <p:ext uri="{BB962C8B-B14F-4D97-AF65-F5344CB8AC3E}">
        <p14:creationId xmlns:p14="http://schemas.microsoft.com/office/powerpoint/2010/main" val="2617646363"/>
      </p:ext>
    </p:extLst>
  </p:cSld>
  <p:clrMapOvr>
    <a:masterClrMapping/>
  </p:clrMapOvr>
  <p:transition spd="med">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ixaDeTexto 4"/>
          <p:cNvSpPr txBox="1">
            <a:spLocks noChangeArrowheads="1"/>
          </p:cNvSpPr>
          <p:nvPr/>
        </p:nvSpPr>
        <p:spPr bwMode="auto">
          <a:xfrm>
            <a:off x="323528" y="79464"/>
            <a:ext cx="8429625" cy="1292662"/>
          </a:xfrm>
          <a:prstGeom prst="rect">
            <a:avLst/>
          </a:prstGeom>
          <a:noFill/>
          <a:ln w="9525">
            <a:noFill/>
            <a:miter lim="800000"/>
            <a:headEnd/>
            <a:tailEnd/>
          </a:ln>
        </p:spPr>
        <p:txBody>
          <a:bodyPr wrap="square">
            <a:spAutoFit/>
          </a:bodyPr>
          <a:lstStyle/>
          <a:p>
            <a:pPr>
              <a:buFont typeface="Arial" charset="0"/>
              <a:buNone/>
            </a:pPr>
            <a:r>
              <a:rPr lang="pt-BR" dirty="0">
                <a:solidFill>
                  <a:srgbClr val="000000"/>
                </a:solidFill>
                <a:latin typeface="Times New Roman" panose="02020603050405020304" pitchFamily="18" charset="0"/>
                <a:cs typeface="Times New Roman" panose="02020603050405020304" pitchFamily="18" charset="0"/>
              </a:rPr>
              <a:t>Opção de  compra (</a:t>
            </a:r>
            <a:r>
              <a:rPr lang="pt-BR" dirty="0" err="1">
                <a:solidFill>
                  <a:srgbClr val="000000"/>
                </a:solidFill>
                <a:latin typeface="Times New Roman" panose="02020603050405020304" pitchFamily="18" charset="0"/>
                <a:cs typeface="Times New Roman" panose="02020603050405020304" pitchFamily="18" charset="0"/>
              </a:rPr>
              <a:t>Call</a:t>
            </a:r>
            <a:r>
              <a:rPr lang="pt-BR" dirty="0">
                <a:solidFill>
                  <a:srgbClr val="000000"/>
                </a:solidFill>
                <a:latin typeface="Times New Roman" panose="02020603050405020304" pitchFamily="18" charset="0"/>
                <a:cs typeface="Times New Roman" panose="02020603050405020304" pitchFamily="18" charset="0"/>
              </a:rPr>
              <a:t>) – Comprador, Titular </a:t>
            </a:r>
          </a:p>
          <a:p>
            <a:pPr>
              <a:buFont typeface="Arial" charset="0"/>
              <a:buNone/>
            </a:pPr>
            <a:r>
              <a:rPr lang="pt-BR" dirty="0">
                <a:solidFill>
                  <a:srgbClr val="000000"/>
                </a:solidFill>
                <a:latin typeface="Times New Roman" panose="02020603050405020304" pitchFamily="18" charset="0"/>
                <a:cs typeface="Times New Roman" panose="02020603050405020304" pitchFamily="18" charset="0"/>
              </a:rPr>
              <a:t>resultado para o comprador  é dado por (</a:t>
            </a:r>
            <a:r>
              <a:rPr lang="pt-BR" dirty="0" err="1">
                <a:solidFill>
                  <a:srgbClr val="000000"/>
                </a:solidFill>
                <a:latin typeface="Times New Roman" panose="02020603050405020304" pitchFamily="18" charset="0"/>
                <a:cs typeface="Times New Roman" panose="02020603050405020304" pitchFamily="18" charset="0"/>
              </a:rPr>
              <a:t>Pf</a:t>
            </a:r>
            <a:r>
              <a:rPr lang="pt-BR" dirty="0">
                <a:solidFill>
                  <a:srgbClr val="000000"/>
                </a:solidFill>
                <a:latin typeface="Times New Roman" panose="02020603050405020304" pitchFamily="18" charset="0"/>
                <a:cs typeface="Times New Roman" panose="02020603050405020304" pitchFamily="18" charset="0"/>
              </a:rPr>
              <a:t> – </a:t>
            </a:r>
            <a:r>
              <a:rPr lang="pt-BR" dirty="0" err="1">
                <a:solidFill>
                  <a:srgbClr val="000000"/>
                </a:solidFill>
                <a:latin typeface="Times New Roman" panose="02020603050405020304" pitchFamily="18" charset="0"/>
                <a:cs typeface="Times New Roman" panose="02020603050405020304" pitchFamily="18" charset="0"/>
              </a:rPr>
              <a:t>Pe</a:t>
            </a:r>
            <a:r>
              <a:rPr lang="pt-BR" dirty="0">
                <a:solidFill>
                  <a:srgbClr val="000000"/>
                </a:solidFill>
                <a:latin typeface="Times New Roman" panose="02020603050405020304" pitchFamily="18" charset="0"/>
                <a:cs typeface="Times New Roman" panose="02020603050405020304" pitchFamily="18" charset="0"/>
              </a:rPr>
              <a:t>) – </a:t>
            </a:r>
            <a:r>
              <a:rPr lang="pt-BR" dirty="0" err="1">
                <a:solidFill>
                  <a:srgbClr val="000000"/>
                </a:solidFill>
                <a:latin typeface="Times New Roman" panose="02020603050405020304" pitchFamily="18" charset="0"/>
                <a:cs typeface="Times New Roman" panose="02020603050405020304" pitchFamily="18" charset="0"/>
              </a:rPr>
              <a:t>Pr</a:t>
            </a:r>
            <a:r>
              <a:rPr lang="pt-BR" dirty="0">
                <a:solidFill>
                  <a:srgbClr val="000000"/>
                </a:solidFill>
                <a:latin typeface="Times New Roman" panose="02020603050405020304" pitchFamily="18" charset="0"/>
                <a:cs typeface="Times New Roman" panose="02020603050405020304" pitchFamily="18" charset="0"/>
              </a:rPr>
              <a:t> se PF ≥ </a:t>
            </a:r>
            <a:r>
              <a:rPr lang="pt-BR" dirty="0" err="1">
                <a:solidFill>
                  <a:srgbClr val="000000"/>
                </a:solidFill>
                <a:latin typeface="Times New Roman" panose="02020603050405020304" pitchFamily="18" charset="0"/>
                <a:cs typeface="Times New Roman" panose="02020603050405020304" pitchFamily="18" charset="0"/>
              </a:rPr>
              <a:t>Pe</a:t>
            </a:r>
            <a:br>
              <a:rPr lang="pt-BR" dirty="0">
                <a:solidFill>
                  <a:srgbClr val="000000"/>
                </a:solidFill>
                <a:latin typeface="Times New Roman" panose="02020603050405020304" pitchFamily="18" charset="0"/>
                <a:cs typeface="Times New Roman" panose="02020603050405020304" pitchFamily="18" charset="0"/>
              </a:rPr>
            </a:br>
            <a:r>
              <a:rPr lang="pt-BR" dirty="0">
                <a:solidFill>
                  <a:srgbClr val="000000"/>
                </a:solidFill>
                <a:latin typeface="Times New Roman" panose="02020603050405020304" pitchFamily="18" charset="0"/>
                <a:cs typeface="Times New Roman" panose="02020603050405020304" pitchFamily="18" charset="0"/>
              </a:rPr>
              <a:t> caso contrário, resultado = - Pr. </a:t>
            </a:r>
            <a:br>
              <a:rPr lang="pt-BR" sz="2400" b="1" dirty="0">
                <a:solidFill>
                  <a:srgbClr val="000000"/>
                </a:solidFill>
              </a:rPr>
            </a:br>
            <a:endParaRPr lang="pt-BR" sz="2400" b="1" dirty="0">
              <a:solidFill>
                <a:srgbClr val="000000"/>
              </a:solidFill>
            </a:endParaRPr>
          </a:p>
        </p:txBody>
      </p:sp>
      <p:sp>
        <p:nvSpPr>
          <p:cNvPr id="4" name="CaixaDeTexto 3"/>
          <p:cNvSpPr txBox="1"/>
          <p:nvPr/>
        </p:nvSpPr>
        <p:spPr>
          <a:xfrm>
            <a:off x="1979712" y="3645024"/>
            <a:ext cx="184731" cy="584775"/>
          </a:xfrm>
          <a:prstGeom prst="rect">
            <a:avLst/>
          </a:prstGeom>
          <a:noFill/>
        </p:spPr>
        <p:txBody>
          <a:bodyPr wrap="none" rtlCol="0">
            <a:spAutoFit/>
          </a:bodyPr>
          <a:lstStyle/>
          <a:p>
            <a:endParaRPr lang="pt-BR" dirty="0"/>
          </a:p>
        </p:txBody>
      </p:sp>
      <p:graphicFrame>
        <p:nvGraphicFramePr>
          <p:cNvPr id="458755" name="Object 3"/>
          <p:cNvGraphicFramePr>
            <a:graphicFrameLocks noChangeAspect="1"/>
          </p:cNvGraphicFramePr>
          <p:nvPr/>
        </p:nvGraphicFramePr>
        <p:xfrm>
          <a:off x="251520" y="1700808"/>
          <a:ext cx="7972425" cy="4608512"/>
        </p:xfrm>
        <a:graphic>
          <a:graphicData uri="http://schemas.openxmlformats.org/presentationml/2006/ole">
            <mc:AlternateContent xmlns:mc="http://schemas.openxmlformats.org/markup-compatibility/2006">
              <mc:Choice xmlns:v="urn:schemas-microsoft-com:vml" Requires="v">
                <p:oleObj spid="_x0000_s25679" name="Planilha Habilitada para Macro" r:id="rId4" imgW="7972434" imgH="3257558" progId="Excel.SheetMacroEnabled.12">
                  <p:embed/>
                </p:oleObj>
              </mc:Choice>
              <mc:Fallback>
                <p:oleObj name="Planilha Habilitada para Macro" r:id="rId4" imgW="7972434" imgH="3257558" progId="Excel.SheetMacroEnabled.12">
                  <p:embed/>
                  <p:pic>
                    <p:nvPicPr>
                      <p:cNvPr id="45875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700808"/>
                        <a:ext cx="797242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CaixaDeTexto 6"/>
          <p:cNvSpPr txBox="1"/>
          <p:nvPr/>
        </p:nvSpPr>
        <p:spPr>
          <a:xfrm>
            <a:off x="179512" y="1253952"/>
            <a:ext cx="3991387" cy="523220"/>
          </a:xfrm>
          <a:prstGeom prst="rect">
            <a:avLst/>
          </a:prstGeom>
          <a:noFill/>
        </p:spPr>
        <p:txBody>
          <a:bodyPr wrap="square" rtlCol="0">
            <a:spAutoFit/>
          </a:bodyPr>
          <a:lstStyle/>
          <a:p>
            <a:r>
              <a:rPr lang="pt-BR" sz="1400" b="1" dirty="0" err="1">
                <a:solidFill>
                  <a:srgbClr val="000000"/>
                </a:solidFill>
              </a:rPr>
              <a:t>Call</a:t>
            </a:r>
            <a:r>
              <a:rPr lang="pt-BR" sz="1400" b="1" dirty="0">
                <a:solidFill>
                  <a:srgbClr val="000000"/>
                </a:solidFill>
              </a:rPr>
              <a:t> Soja BMF Preço de exercício</a:t>
            </a:r>
            <a:r>
              <a:rPr lang="pt-BR" sz="1400" dirty="0">
                <a:solidFill>
                  <a:srgbClr val="000000"/>
                </a:solidFill>
              </a:rPr>
              <a:t> 26,46  </a:t>
            </a:r>
          </a:p>
          <a:p>
            <a:r>
              <a:rPr lang="pt-BR" sz="1400" dirty="0">
                <a:solidFill>
                  <a:srgbClr val="000000"/>
                </a:solidFill>
              </a:rPr>
              <a:t>  </a:t>
            </a:r>
            <a:r>
              <a:rPr lang="pt-BR" sz="1400" b="1" dirty="0">
                <a:solidFill>
                  <a:srgbClr val="000000"/>
                </a:solidFill>
              </a:rPr>
              <a:t>Prêmio</a:t>
            </a:r>
            <a:r>
              <a:rPr lang="pt-BR" sz="1400" dirty="0">
                <a:solidFill>
                  <a:srgbClr val="000000"/>
                </a:solidFill>
              </a:rPr>
              <a:t> 2,20</a:t>
            </a:r>
          </a:p>
        </p:txBody>
      </p:sp>
    </p:spTree>
    <p:extLst>
      <p:ext uri="{BB962C8B-B14F-4D97-AF65-F5344CB8AC3E}">
        <p14:creationId xmlns:p14="http://schemas.microsoft.com/office/powerpoint/2010/main" val="3620522498"/>
      </p:ext>
    </p:extLst>
  </p:cSld>
  <p:clrMapOvr>
    <a:masterClrMapping/>
  </p:clrMapOvr>
  <p:transition spd="med">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4572000" y="457200"/>
            <a:ext cx="1588" cy="5867400"/>
          </a:xfrm>
          <a:prstGeom prst="line">
            <a:avLst/>
          </a:prstGeom>
          <a:noFill/>
          <a:ln w="12600">
            <a:solidFill>
              <a:srgbClr val="3333CC"/>
            </a:solidFill>
            <a:round/>
            <a:headEnd/>
            <a:tailEnd/>
          </a:ln>
        </p:spPr>
        <p:txBody>
          <a:bodyPr/>
          <a:lstStyle/>
          <a:p>
            <a:endParaRPr lang="pt-BR"/>
          </a:p>
        </p:txBody>
      </p:sp>
      <p:sp>
        <p:nvSpPr>
          <p:cNvPr id="24579" name="Line 3"/>
          <p:cNvSpPr>
            <a:spLocks noChangeShapeType="1"/>
          </p:cNvSpPr>
          <p:nvPr/>
        </p:nvSpPr>
        <p:spPr bwMode="auto">
          <a:xfrm>
            <a:off x="1371600" y="3505200"/>
            <a:ext cx="7543800" cy="1588"/>
          </a:xfrm>
          <a:prstGeom prst="line">
            <a:avLst/>
          </a:prstGeom>
          <a:noFill/>
          <a:ln w="12600">
            <a:solidFill>
              <a:srgbClr val="3333CC"/>
            </a:solidFill>
            <a:round/>
            <a:headEnd/>
            <a:tailEnd/>
          </a:ln>
        </p:spPr>
        <p:txBody>
          <a:bodyPr/>
          <a:lstStyle/>
          <a:p>
            <a:endParaRPr lang="pt-BR"/>
          </a:p>
        </p:txBody>
      </p:sp>
      <p:sp>
        <p:nvSpPr>
          <p:cNvPr id="24580" name="Line 4"/>
          <p:cNvSpPr>
            <a:spLocks noChangeShapeType="1"/>
          </p:cNvSpPr>
          <p:nvPr/>
        </p:nvSpPr>
        <p:spPr bwMode="auto">
          <a:xfrm flipH="1">
            <a:off x="4568825" y="3810000"/>
            <a:ext cx="1606550" cy="1588"/>
          </a:xfrm>
          <a:prstGeom prst="line">
            <a:avLst/>
          </a:prstGeom>
          <a:noFill/>
          <a:ln w="38160">
            <a:solidFill>
              <a:srgbClr val="3333CC"/>
            </a:solidFill>
            <a:round/>
            <a:headEnd/>
            <a:tailEnd/>
          </a:ln>
        </p:spPr>
        <p:txBody>
          <a:bodyPr/>
          <a:lstStyle/>
          <a:p>
            <a:endParaRPr lang="pt-BR"/>
          </a:p>
        </p:txBody>
      </p:sp>
      <p:sp>
        <p:nvSpPr>
          <p:cNvPr id="24581" name="Line 5"/>
          <p:cNvSpPr>
            <a:spLocks noChangeShapeType="1"/>
          </p:cNvSpPr>
          <p:nvPr/>
        </p:nvSpPr>
        <p:spPr bwMode="auto">
          <a:xfrm flipV="1">
            <a:off x="6156325" y="2420938"/>
            <a:ext cx="2438400" cy="1377950"/>
          </a:xfrm>
          <a:prstGeom prst="line">
            <a:avLst/>
          </a:prstGeom>
          <a:noFill/>
          <a:ln w="28440">
            <a:solidFill>
              <a:srgbClr val="3333CC"/>
            </a:solidFill>
            <a:round/>
            <a:headEnd/>
            <a:tailEnd type="triangle" w="med" len="med"/>
          </a:ln>
        </p:spPr>
        <p:txBody>
          <a:bodyPr/>
          <a:lstStyle/>
          <a:p>
            <a:endParaRPr lang="pt-BR"/>
          </a:p>
        </p:txBody>
      </p:sp>
      <p:grpSp>
        <p:nvGrpSpPr>
          <p:cNvPr id="2" name="Group 6"/>
          <p:cNvGrpSpPr>
            <a:grpSpLocks/>
          </p:cNvGrpSpPr>
          <p:nvPr/>
        </p:nvGrpSpPr>
        <p:grpSpPr bwMode="auto">
          <a:xfrm>
            <a:off x="3946525" y="0"/>
            <a:ext cx="1193800" cy="522288"/>
            <a:chOff x="2486" y="0"/>
            <a:chExt cx="752" cy="329"/>
          </a:xfrm>
        </p:grpSpPr>
        <p:sp>
          <p:nvSpPr>
            <p:cNvPr id="24600" name="AutoShape 7"/>
            <p:cNvSpPr>
              <a:spLocks noChangeArrowheads="1"/>
            </p:cNvSpPr>
            <p:nvPr/>
          </p:nvSpPr>
          <p:spPr bwMode="auto">
            <a:xfrm>
              <a:off x="2486" y="0"/>
              <a:ext cx="752" cy="327"/>
            </a:xfrm>
            <a:prstGeom prst="roundRect">
              <a:avLst>
                <a:gd name="adj" fmla="val 306"/>
              </a:avLst>
            </a:prstGeom>
            <a:noFill/>
            <a:ln w="9525">
              <a:noFill/>
              <a:round/>
              <a:headEnd/>
              <a:tailEnd/>
            </a:ln>
          </p:spPr>
          <p:txBody>
            <a:bodyPr wrap="none" anchor="ctr"/>
            <a:lstStyle/>
            <a:p>
              <a:endParaRPr lang="pt-BR"/>
            </a:p>
          </p:txBody>
        </p:sp>
        <p:sp>
          <p:nvSpPr>
            <p:cNvPr id="24601" name="AutoShape 8"/>
            <p:cNvSpPr>
              <a:spLocks noChangeArrowheads="1"/>
            </p:cNvSpPr>
            <p:nvPr/>
          </p:nvSpPr>
          <p:spPr bwMode="auto">
            <a:xfrm>
              <a:off x="2486" y="0"/>
              <a:ext cx="752" cy="329"/>
            </a:xfrm>
            <a:prstGeom prst="roundRect">
              <a:avLst>
                <a:gd name="adj" fmla="val 306"/>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3333CC"/>
                  </a:solidFill>
                  <a:latin typeface="Book Antiqua" pitchFamily="18" charset="0"/>
                </a:rPr>
                <a:t>ganho</a:t>
              </a:r>
            </a:p>
          </p:txBody>
        </p:sp>
      </p:grpSp>
      <p:grpSp>
        <p:nvGrpSpPr>
          <p:cNvPr id="3" name="Group 9"/>
          <p:cNvGrpSpPr>
            <a:grpSpLocks/>
          </p:cNvGrpSpPr>
          <p:nvPr/>
        </p:nvGrpSpPr>
        <p:grpSpPr bwMode="auto">
          <a:xfrm>
            <a:off x="4013200" y="6315075"/>
            <a:ext cx="1112838" cy="522288"/>
            <a:chOff x="2528" y="3978"/>
            <a:chExt cx="701" cy="329"/>
          </a:xfrm>
        </p:grpSpPr>
        <p:sp>
          <p:nvSpPr>
            <p:cNvPr id="24598" name="AutoShape 10"/>
            <p:cNvSpPr>
              <a:spLocks noChangeArrowheads="1"/>
            </p:cNvSpPr>
            <p:nvPr/>
          </p:nvSpPr>
          <p:spPr bwMode="auto">
            <a:xfrm>
              <a:off x="2540" y="3978"/>
              <a:ext cx="676" cy="327"/>
            </a:xfrm>
            <a:prstGeom prst="roundRect">
              <a:avLst>
                <a:gd name="adj" fmla="val 306"/>
              </a:avLst>
            </a:prstGeom>
            <a:noFill/>
            <a:ln w="9525">
              <a:noFill/>
              <a:round/>
              <a:headEnd/>
              <a:tailEnd/>
            </a:ln>
          </p:spPr>
          <p:txBody>
            <a:bodyPr wrap="none" anchor="ctr"/>
            <a:lstStyle/>
            <a:p>
              <a:endParaRPr lang="pt-BR"/>
            </a:p>
          </p:txBody>
        </p:sp>
        <p:sp>
          <p:nvSpPr>
            <p:cNvPr id="24599" name="AutoShape 11"/>
            <p:cNvSpPr>
              <a:spLocks noChangeArrowheads="1"/>
            </p:cNvSpPr>
            <p:nvPr/>
          </p:nvSpPr>
          <p:spPr bwMode="auto">
            <a:xfrm>
              <a:off x="2528" y="3978"/>
              <a:ext cx="701" cy="329"/>
            </a:xfrm>
            <a:prstGeom prst="roundRect">
              <a:avLst>
                <a:gd name="adj" fmla="val 306"/>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3333CC"/>
                  </a:solidFill>
                  <a:latin typeface="Book Antiqua" pitchFamily="18" charset="0"/>
                </a:rPr>
                <a:t>perda</a:t>
              </a:r>
            </a:p>
          </p:txBody>
        </p:sp>
      </p:grpSp>
      <p:sp>
        <p:nvSpPr>
          <p:cNvPr id="24584" name="Line 17"/>
          <p:cNvSpPr>
            <a:spLocks noChangeShapeType="1"/>
          </p:cNvSpPr>
          <p:nvPr/>
        </p:nvSpPr>
        <p:spPr bwMode="auto">
          <a:xfrm flipV="1">
            <a:off x="6172200" y="3502025"/>
            <a:ext cx="1588" cy="311150"/>
          </a:xfrm>
          <a:prstGeom prst="line">
            <a:avLst/>
          </a:prstGeom>
          <a:noFill/>
          <a:ln w="12600">
            <a:solidFill>
              <a:srgbClr val="3333CC"/>
            </a:solidFill>
            <a:round/>
            <a:headEnd/>
            <a:tailEnd/>
          </a:ln>
        </p:spPr>
        <p:txBody>
          <a:bodyPr/>
          <a:lstStyle/>
          <a:p>
            <a:endParaRPr lang="pt-BR"/>
          </a:p>
        </p:txBody>
      </p:sp>
      <p:grpSp>
        <p:nvGrpSpPr>
          <p:cNvPr id="4" name="Group 18"/>
          <p:cNvGrpSpPr>
            <a:grpSpLocks/>
          </p:cNvGrpSpPr>
          <p:nvPr/>
        </p:nvGrpSpPr>
        <p:grpSpPr bwMode="auto">
          <a:xfrm>
            <a:off x="6019800" y="3240088"/>
            <a:ext cx="354013" cy="277812"/>
            <a:chOff x="3792" y="2041"/>
            <a:chExt cx="223" cy="175"/>
          </a:xfrm>
        </p:grpSpPr>
        <p:sp>
          <p:nvSpPr>
            <p:cNvPr id="24596" name="AutoShape 19"/>
            <p:cNvSpPr>
              <a:spLocks noChangeArrowheads="1"/>
            </p:cNvSpPr>
            <p:nvPr/>
          </p:nvSpPr>
          <p:spPr bwMode="auto">
            <a:xfrm>
              <a:off x="3792" y="2041"/>
              <a:ext cx="223" cy="173"/>
            </a:xfrm>
            <a:prstGeom prst="roundRect">
              <a:avLst>
                <a:gd name="adj" fmla="val 579"/>
              </a:avLst>
            </a:prstGeom>
            <a:noFill/>
            <a:ln w="9525">
              <a:noFill/>
              <a:round/>
              <a:headEnd/>
              <a:tailEnd/>
            </a:ln>
          </p:spPr>
          <p:txBody>
            <a:bodyPr wrap="none" anchor="ctr"/>
            <a:lstStyle/>
            <a:p>
              <a:endParaRPr lang="pt-BR"/>
            </a:p>
          </p:txBody>
        </p:sp>
        <p:sp>
          <p:nvSpPr>
            <p:cNvPr id="24597" name="AutoShape 20"/>
            <p:cNvSpPr>
              <a:spLocks noChangeArrowheads="1"/>
            </p:cNvSpPr>
            <p:nvPr/>
          </p:nvSpPr>
          <p:spPr bwMode="auto">
            <a:xfrm>
              <a:off x="3792" y="2041"/>
              <a:ext cx="223" cy="175"/>
            </a:xfrm>
            <a:prstGeom prst="roundRect">
              <a:avLst>
                <a:gd name="adj" fmla="val 579"/>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3333CC"/>
                  </a:solidFill>
                  <a:latin typeface="Book Antiqua" pitchFamily="18" charset="0"/>
                </a:rPr>
                <a:t>pe</a:t>
              </a:r>
            </a:p>
          </p:txBody>
        </p:sp>
      </p:grpSp>
      <p:grpSp>
        <p:nvGrpSpPr>
          <p:cNvPr id="5" name="Group 21"/>
          <p:cNvGrpSpPr>
            <a:grpSpLocks/>
          </p:cNvGrpSpPr>
          <p:nvPr/>
        </p:nvGrpSpPr>
        <p:grpSpPr bwMode="auto">
          <a:xfrm>
            <a:off x="3889375" y="3621088"/>
            <a:ext cx="682625" cy="277812"/>
            <a:chOff x="2450" y="2281"/>
            <a:chExt cx="430" cy="175"/>
          </a:xfrm>
        </p:grpSpPr>
        <p:sp>
          <p:nvSpPr>
            <p:cNvPr id="24594" name="AutoShape 22"/>
            <p:cNvSpPr>
              <a:spLocks noChangeArrowheads="1"/>
            </p:cNvSpPr>
            <p:nvPr/>
          </p:nvSpPr>
          <p:spPr bwMode="auto">
            <a:xfrm>
              <a:off x="2450" y="2281"/>
              <a:ext cx="430" cy="173"/>
            </a:xfrm>
            <a:prstGeom prst="roundRect">
              <a:avLst>
                <a:gd name="adj" fmla="val 579"/>
              </a:avLst>
            </a:prstGeom>
            <a:noFill/>
            <a:ln w="9525">
              <a:noFill/>
              <a:round/>
              <a:headEnd/>
              <a:tailEnd/>
            </a:ln>
          </p:spPr>
          <p:txBody>
            <a:bodyPr wrap="none" anchor="ctr"/>
            <a:lstStyle/>
            <a:p>
              <a:endParaRPr lang="pt-BR"/>
            </a:p>
          </p:txBody>
        </p:sp>
        <p:sp>
          <p:nvSpPr>
            <p:cNvPr id="24595" name="AutoShape 23"/>
            <p:cNvSpPr>
              <a:spLocks noChangeArrowheads="1"/>
            </p:cNvSpPr>
            <p:nvPr/>
          </p:nvSpPr>
          <p:spPr bwMode="auto">
            <a:xfrm>
              <a:off x="2450" y="2281"/>
              <a:ext cx="430" cy="175"/>
            </a:xfrm>
            <a:prstGeom prst="roundRect">
              <a:avLst>
                <a:gd name="adj" fmla="val 579"/>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3333CC"/>
                  </a:solidFill>
                  <a:latin typeface="Book Antiqua" pitchFamily="18" charset="0"/>
                </a:rPr>
                <a:t>prêmio</a:t>
              </a:r>
            </a:p>
          </p:txBody>
        </p:sp>
      </p:grpSp>
      <p:sp>
        <p:nvSpPr>
          <p:cNvPr id="24587" name="Text Box 24"/>
          <p:cNvSpPr txBox="1">
            <a:spLocks noChangeArrowheads="1"/>
          </p:cNvSpPr>
          <p:nvPr/>
        </p:nvSpPr>
        <p:spPr bwMode="auto">
          <a:xfrm>
            <a:off x="7383463" y="3581400"/>
            <a:ext cx="1684337" cy="304800"/>
          </a:xfrm>
          <a:prstGeom prst="rect">
            <a:avLst/>
          </a:prstGeom>
          <a:noFill/>
          <a:ln w="9525">
            <a:noFill/>
            <a:miter lim="800000"/>
            <a:headEnd/>
            <a:tailEnd/>
          </a:ln>
        </p:spPr>
        <p:txBody>
          <a:bodyPr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3333CC"/>
                </a:solidFill>
                <a:latin typeface="Book Antiqua" pitchFamily="18" charset="0"/>
              </a:rPr>
              <a:t>preço futuro </a:t>
            </a:r>
          </a:p>
        </p:txBody>
      </p:sp>
      <p:grpSp>
        <p:nvGrpSpPr>
          <p:cNvPr id="6" name="Group 26"/>
          <p:cNvGrpSpPr>
            <a:grpSpLocks/>
          </p:cNvGrpSpPr>
          <p:nvPr/>
        </p:nvGrpSpPr>
        <p:grpSpPr bwMode="auto">
          <a:xfrm>
            <a:off x="111125" y="44450"/>
            <a:ext cx="3713163" cy="1185863"/>
            <a:chOff x="34" y="3524"/>
            <a:chExt cx="2339" cy="747"/>
          </a:xfrm>
        </p:grpSpPr>
        <p:sp>
          <p:nvSpPr>
            <p:cNvPr id="24590" name="AutoShape 27"/>
            <p:cNvSpPr>
              <a:spLocks noChangeArrowheads="1"/>
            </p:cNvSpPr>
            <p:nvPr/>
          </p:nvSpPr>
          <p:spPr bwMode="auto">
            <a:xfrm>
              <a:off x="49" y="3524"/>
              <a:ext cx="2302" cy="747"/>
            </a:xfrm>
            <a:prstGeom prst="roundRect">
              <a:avLst>
                <a:gd name="adj" fmla="val 130"/>
              </a:avLst>
            </a:prstGeom>
            <a:solidFill>
              <a:srgbClr val="000000"/>
            </a:solidFill>
            <a:ln w="9525">
              <a:noFill/>
              <a:round/>
              <a:headEnd/>
              <a:tailEnd/>
            </a:ln>
          </p:spPr>
          <p:txBody>
            <a:bodyPr wrap="none" anchor="ctr"/>
            <a:lstStyle/>
            <a:p>
              <a:endParaRPr lang="pt-BR">
                <a:solidFill>
                  <a:srgbClr val="000000"/>
                </a:solidFill>
              </a:endParaRPr>
            </a:p>
          </p:txBody>
        </p:sp>
        <p:grpSp>
          <p:nvGrpSpPr>
            <p:cNvPr id="7" name="Group 28"/>
            <p:cNvGrpSpPr>
              <a:grpSpLocks/>
            </p:cNvGrpSpPr>
            <p:nvPr/>
          </p:nvGrpSpPr>
          <p:grpSpPr bwMode="auto">
            <a:xfrm>
              <a:off x="34" y="3524"/>
              <a:ext cx="2339" cy="747"/>
              <a:chOff x="34" y="3524"/>
              <a:chExt cx="2339" cy="747"/>
            </a:xfrm>
          </p:grpSpPr>
          <p:sp>
            <p:nvSpPr>
              <p:cNvPr id="24592" name="AutoShape 29"/>
              <p:cNvSpPr>
                <a:spLocks noChangeArrowheads="1"/>
              </p:cNvSpPr>
              <p:nvPr/>
            </p:nvSpPr>
            <p:spPr bwMode="auto">
              <a:xfrm>
                <a:off x="49" y="3524"/>
                <a:ext cx="2302" cy="747"/>
              </a:xfrm>
              <a:prstGeom prst="roundRect">
                <a:avLst>
                  <a:gd name="adj" fmla="val 130"/>
                </a:avLst>
              </a:prstGeom>
              <a:noFill/>
              <a:ln w="9525">
                <a:noFill/>
                <a:round/>
                <a:headEnd/>
                <a:tailEnd/>
              </a:ln>
            </p:spPr>
            <p:txBody>
              <a:bodyPr wrap="none" anchor="ctr"/>
              <a:lstStyle/>
              <a:p>
                <a:endParaRPr lang="pt-BR">
                  <a:solidFill>
                    <a:srgbClr val="000000"/>
                  </a:solidFill>
                </a:endParaRPr>
              </a:p>
            </p:txBody>
          </p:sp>
          <p:sp>
            <p:nvSpPr>
              <p:cNvPr id="24593" name="AutoShape 30"/>
              <p:cNvSpPr>
                <a:spLocks noChangeArrowheads="1"/>
              </p:cNvSpPr>
              <p:nvPr/>
            </p:nvSpPr>
            <p:spPr bwMode="auto">
              <a:xfrm>
                <a:off x="34" y="3524"/>
                <a:ext cx="2339" cy="636"/>
              </a:xfrm>
              <a:prstGeom prst="roundRect">
                <a:avLst>
                  <a:gd name="adj" fmla="val 130"/>
                </a:avLst>
              </a:prstGeom>
              <a:solidFill>
                <a:srgbClr val="FFFFFF"/>
              </a:solid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err="1">
                    <a:solidFill>
                      <a:srgbClr val="000000"/>
                    </a:solidFill>
                    <a:latin typeface="Book Antiqua" pitchFamily="18" charset="0"/>
                  </a:rPr>
                  <a:t>Diagrama</a:t>
                </a:r>
                <a:r>
                  <a:rPr lang="en-GB" sz="2000" b="1" dirty="0">
                    <a:solidFill>
                      <a:srgbClr val="000000"/>
                    </a:solidFill>
                    <a:latin typeface="Book Antiqua" pitchFamily="18" charset="0"/>
                  </a:rPr>
                  <a:t> de </a:t>
                </a:r>
                <a:r>
                  <a:rPr lang="en-GB" sz="2000" b="1" dirty="0" err="1">
                    <a:solidFill>
                      <a:srgbClr val="000000"/>
                    </a:solidFill>
                    <a:latin typeface="Book Antiqua" pitchFamily="18" charset="0"/>
                  </a:rPr>
                  <a:t>retorno</a:t>
                </a:r>
                <a:endParaRPr lang="en-GB" sz="2000" b="1" dirty="0">
                  <a:solidFill>
                    <a:srgbClr val="000000"/>
                  </a:solidFill>
                  <a:latin typeface="Book Antiqua" pitchFamily="18" charset="0"/>
                </a:endParaRP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err="1">
                    <a:solidFill>
                      <a:srgbClr val="000000"/>
                    </a:solidFill>
                    <a:latin typeface="Book Antiqua" pitchFamily="18" charset="0"/>
                  </a:rPr>
                  <a:t>numa</a:t>
                </a:r>
                <a:r>
                  <a:rPr lang="en-GB" sz="2000" b="1" dirty="0">
                    <a:solidFill>
                      <a:srgbClr val="000000"/>
                    </a:solidFill>
                    <a:latin typeface="Book Antiqua" pitchFamily="18" charset="0"/>
                  </a:rPr>
                  <a:t> </a:t>
                </a:r>
                <a:r>
                  <a:rPr lang="en-GB" sz="2000" b="1" dirty="0" err="1">
                    <a:solidFill>
                      <a:srgbClr val="000000"/>
                    </a:solidFill>
                    <a:latin typeface="Book Antiqua" pitchFamily="18" charset="0"/>
                  </a:rPr>
                  <a:t>posição</a:t>
                </a:r>
                <a:r>
                  <a:rPr lang="en-GB" sz="2000" b="1" dirty="0">
                    <a:solidFill>
                      <a:srgbClr val="000000"/>
                    </a:solidFill>
                    <a:latin typeface="Book Antiqua" pitchFamily="18" charset="0"/>
                  </a:rPr>
                  <a:t> </a:t>
                </a:r>
                <a:r>
                  <a:rPr lang="en-GB" sz="2000" b="1" dirty="0" err="1">
                    <a:solidFill>
                      <a:srgbClr val="000000"/>
                    </a:solidFill>
                    <a:latin typeface="Book Antiqua" pitchFamily="18" charset="0"/>
                  </a:rPr>
                  <a:t>comprada</a:t>
                </a:r>
                <a:endParaRPr lang="en-GB" sz="2000" b="1" dirty="0">
                  <a:solidFill>
                    <a:srgbClr val="000000"/>
                  </a:solidFill>
                  <a:latin typeface="Book Antiqua" pitchFamily="18" charset="0"/>
                </a:endParaRP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err="1">
                    <a:solidFill>
                      <a:srgbClr val="000000"/>
                    </a:solidFill>
                    <a:latin typeface="Book Antiqua" pitchFamily="18" charset="0"/>
                  </a:rPr>
                  <a:t>numa</a:t>
                </a:r>
                <a:r>
                  <a:rPr lang="en-GB" sz="2000" b="1" dirty="0">
                    <a:solidFill>
                      <a:srgbClr val="000000"/>
                    </a:solidFill>
                    <a:latin typeface="Book Antiqua" pitchFamily="18" charset="0"/>
                  </a:rPr>
                  <a:t> Call x </a:t>
                </a:r>
                <a:r>
                  <a:rPr lang="en-GB" sz="2000" b="1" dirty="0" err="1">
                    <a:solidFill>
                      <a:srgbClr val="000000"/>
                    </a:solidFill>
                    <a:latin typeface="Book Antiqua" pitchFamily="18" charset="0"/>
                  </a:rPr>
                  <a:t>Comprado</a:t>
                </a:r>
                <a:r>
                  <a:rPr lang="en-GB" sz="2000" b="1" dirty="0">
                    <a:solidFill>
                      <a:srgbClr val="000000"/>
                    </a:solidFill>
                    <a:latin typeface="Book Antiqua" pitchFamily="18" charset="0"/>
                  </a:rPr>
                  <a:t> </a:t>
                </a:r>
                <a:r>
                  <a:rPr lang="en-GB" sz="2000" b="1" dirty="0" err="1">
                    <a:solidFill>
                      <a:srgbClr val="000000"/>
                    </a:solidFill>
                    <a:latin typeface="Book Antiqua" pitchFamily="18" charset="0"/>
                  </a:rPr>
                  <a:t>Futuro</a:t>
                </a:r>
                <a:endParaRPr lang="en-GB" sz="2000" b="1" dirty="0">
                  <a:solidFill>
                    <a:srgbClr val="000000"/>
                  </a:solidFill>
                  <a:latin typeface="Book Antiqua" pitchFamily="18" charset="0"/>
                </a:endParaRPr>
              </a:p>
            </p:txBody>
          </p:sp>
        </p:grpSp>
      </p:grpSp>
      <p:sp>
        <p:nvSpPr>
          <p:cNvPr id="24589" name="Line 31"/>
          <p:cNvSpPr>
            <a:spLocks noChangeShapeType="1"/>
          </p:cNvSpPr>
          <p:nvPr/>
        </p:nvSpPr>
        <p:spPr bwMode="auto">
          <a:xfrm flipV="1">
            <a:off x="4932363" y="2060575"/>
            <a:ext cx="3878262" cy="2160588"/>
          </a:xfrm>
          <a:prstGeom prst="line">
            <a:avLst/>
          </a:prstGeom>
          <a:noFill/>
          <a:ln w="9525">
            <a:solidFill>
              <a:srgbClr val="3333CC"/>
            </a:solidFill>
            <a:round/>
            <a:headEnd/>
            <a:tailEnd type="triangle" w="med" len="med"/>
          </a:ln>
        </p:spPr>
        <p:txBody>
          <a:bodyPr/>
          <a:lstStyle/>
          <a:p>
            <a:endParaRPr lang="pt-BR"/>
          </a:p>
        </p:txBody>
      </p:sp>
    </p:spTree>
    <p:extLst>
      <p:ext uri="{BB962C8B-B14F-4D97-AF65-F5344CB8AC3E}">
        <p14:creationId xmlns:p14="http://schemas.microsoft.com/office/powerpoint/2010/main" val="2037835510"/>
      </p:ext>
    </p:extLst>
  </p:cSld>
  <p:clrMapOvr>
    <a:masterClrMapping/>
  </p:clrMapOvr>
  <p:transition spd="med">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AE9ACC-FC61-4C41-91DD-666BBB15A8FD}"/>
              </a:ext>
            </a:extLst>
          </p:cNvPr>
          <p:cNvSpPr>
            <a:spLocks noGrp="1"/>
          </p:cNvSpPr>
          <p:nvPr>
            <p:ph type="title"/>
          </p:nvPr>
        </p:nvSpPr>
        <p:spPr>
          <a:xfrm>
            <a:off x="107504" y="44624"/>
            <a:ext cx="8712968" cy="1631776"/>
          </a:xfrm>
        </p:spPr>
        <p:txBody>
          <a:bodyPr>
            <a:noAutofit/>
          </a:bodyPr>
          <a:lstStyle/>
          <a:p>
            <a:r>
              <a:rPr lang="pt-BR" sz="3200" dirty="0">
                <a:solidFill>
                  <a:srgbClr val="000000"/>
                </a:solidFill>
                <a:latin typeface="Times New Roman" panose="02020603050405020304" pitchFamily="18" charset="0"/>
                <a:cs typeface="Times New Roman" panose="02020603050405020304" pitchFamily="18" charset="0"/>
              </a:rPr>
              <a:t>Venda de  opção de compra (</a:t>
            </a:r>
            <a:r>
              <a:rPr lang="pt-BR" sz="3200" dirty="0" err="1">
                <a:solidFill>
                  <a:srgbClr val="000000"/>
                </a:solidFill>
                <a:latin typeface="Times New Roman" panose="02020603050405020304" pitchFamily="18" charset="0"/>
                <a:cs typeface="Times New Roman" panose="02020603050405020304" pitchFamily="18" charset="0"/>
              </a:rPr>
              <a:t>Call</a:t>
            </a:r>
            <a:r>
              <a:rPr lang="pt-BR" sz="3200" dirty="0">
                <a:solidFill>
                  <a:srgbClr val="000000"/>
                </a:solidFill>
                <a:latin typeface="Times New Roman" panose="02020603050405020304" pitchFamily="18" charset="0"/>
                <a:cs typeface="Times New Roman" panose="02020603050405020304" pitchFamily="18" charset="0"/>
              </a:rPr>
              <a:t>) – Vendedor, Lançador</a:t>
            </a:r>
            <a:br>
              <a:rPr lang="pt-BR" sz="3200" dirty="0">
                <a:solidFill>
                  <a:srgbClr val="000000"/>
                </a:solidFill>
                <a:latin typeface="Times New Roman" panose="02020603050405020304" pitchFamily="18" charset="0"/>
                <a:cs typeface="Times New Roman" panose="02020603050405020304" pitchFamily="18" charset="0"/>
              </a:rPr>
            </a:br>
            <a:endParaRPr lang="pt-BR" sz="3200" dirty="0"/>
          </a:p>
        </p:txBody>
      </p:sp>
      <p:sp>
        <p:nvSpPr>
          <p:cNvPr id="4" name="Retângulo 3">
            <a:extLst>
              <a:ext uri="{FF2B5EF4-FFF2-40B4-BE49-F238E27FC236}">
                <a16:creationId xmlns:a16="http://schemas.microsoft.com/office/drawing/2014/main" id="{D4C77162-CA92-4E72-B46F-5CB678C5FD6A}"/>
              </a:ext>
            </a:extLst>
          </p:cNvPr>
          <p:cNvSpPr/>
          <p:nvPr/>
        </p:nvSpPr>
        <p:spPr>
          <a:xfrm>
            <a:off x="1115616" y="2780928"/>
            <a:ext cx="6984776" cy="646331"/>
          </a:xfrm>
          <a:prstGeom prst="rect">
            <a:avLst/>
          </a:prstGeom>
        </p:spPr>
        <p:txBody>
          <a:bodyPr wrap="square">
            <a:spAutoFit/>
          </a:bodyPr>
          <a:lstStyle/>
          <a:p>
            <a:pPr>
              <a:buFont typeface="Arial" charset="0"/>
              <a:buNone/>
            </a:pPr>
            <a:r>
              <a:rPr lang="pt-BR" dirty="0">
                <a:solidFill>
                  <a:srgbClr val="000000"/>
                </a:solidFill>
                <a:latin typeface="Times New Roman" panose="02020603050405020304" pitchFamily="18" charset="0"/>
                <a:cs typeface="Times New Roman" panose="02020603050405020304" pitchFamily="18" charset="0"/>
              </a:rPr>
              <a:t>resultado para o vendedor é dado por </a:t>
            </a:r>
            <a:r>
              <a:rPr lang="pt-BR" dirty="0" err="1">
                <a:solidFill>
                  <a:srgbClr val="000000"/>
                </a:solidFill>
                <a:latin typeface="Times New Roman" panose="02020603050405020304" pitchFamily="18" charset="0"/>
                <a:cs typeface="Times New Roman" panose="02020603050405020304" pitchFamily="18" charset="0"/>
              </a:rPr>
              <a:t>Pr</a:t>
            </a:r>
            <a:r>
              <a:rPr lang="pt-BR" dirty="0">
                <a:solidFill>
                  <a:srgbClr val="000000"/>
                </a:solidFill>
                <a:latin typeface="Times New Roman" panose="02020603050405020304" pitchFamily="18" charset="0"/>
                <a:cs typeface="Times New Roman" panose="02020603050405020304" pitchFamily="18" charset="0"/>
              </a:rPr>
              <a:t> - (</a:t>
            </a:r>
            <a:r>
              <a:rPr lang="pt-BR" dirty="0" err="1">
                <a:solidFill>
                  <a:srgbClr val="000000"/>
                </a:solidFill>
                <a:latin typeface="Times New Roman" panose="02020603050405020304" pitchFamily="18" charset="0"/>
                <a:cs typeface="Times New Roman" panose="02020603050405020304" pitchFamily="18" charset="0"/>
              </a:rPr>
              <a:t>Pf</a:t>
            </a:r>
            <a:r>
              <a:rPr lang="pt-BR" dirty="0">
                <a:solidFill>
                  <a:srgbClr val="000000"/>
                </a:solidFill>
                <a:latin typeface="Times New Roman" panose="02020603050405020304" pitchFamily="18" charset="0"/>
                <a:cs typeface="Times New Roman" panose="02020603050405020304" pitchFamily="18" charset="0"/>
              </a:rPr>
              <a:t> – </a:t>
            </a:r>
            <a:r>
              <a:rPr lang="pt-BR" dirty="0" err="1">
                <a:solidFill>
                  <a:srgbClr val="000000"/>
                </a:solidFill>
                <a:latin typeface="Times New Roman" panose="02020603050405020304" pitchFamily="18" charset="0"/>
                <a:cs typeface="Times New Roman" panose="02020603050405020304" pitchFamily="18" charset="0"/>
              </a:rPr>
              <a:t>Pe</a:t>
            </a:r>
            <a:r>
              <a:rPr lang="pt-BR" dirty="0">
                <a:solidFill>
                  <a:srgbClr val="000000"/>
                </a:solidFill>
                <a:latin typeface="Times New Roman" panose="02020603050405020304" pitchFamily="18" charset="0"/>
                <a:cs typeface="Times New Roman" panose="02020603050405020304" pitchFamily="18" charset="0"/>
              </a:rPr>
              <a:t>) se PF ≥ </a:t>
            </a:r>
            <a:r>
              <a:rPr lang="pt-BR" dirty="0" err="1">
                <a:solidFill>
                  <a:srgbClr val="000000"/>
                </a:solidFill>
                <a:latin typeface="Times New Roman" panose="02020603050405020304" pitchFamily="18" charset="0"/>
                <a:cs typeface="Times New Roman" panose="02020603050405020304" pitchFamily="18" charset="0"/>
              </a:rPr>
              <a:t>Pe</a:t>
            </a:r>
            <a:br>
              <a:rPr lang="pt-BR" dirty="0">
                <a:solidFill>
                  <a:srgbClr val="000000"/>
                </a:solidFill>
                <a:latin typeface="Times New Roman" panose="02020603050405020304" pitchFamily="18" charset="0"/>
                <a:cs typeface="Times New Roman" panose="02020603050405020304" pitchFamily="18" charset="0"/>
              </a:rPr>
            </a:br>
            <a:r>
              <a:rPr lang="pt-BR" dirty="0">
                <a:solidFill>
                  <a:srgbClr val="000000"/>
                </a:solidFill>
                <a:latin typeface="Times New Roman" panose="02020603050405020304" pitchFamily="18" charset="0"/>
                <a:cs typeface="Times New Roman" panose="02020603050405020304" pitchFamily="18" charset="0"/>
              </a:rPr>
              <a:t> caso contrário, resultado = Pr. </a:t>
            </a:r>
            <a:endParaRPr lang="pt-BR" dirty="0"/>
          </a:p>
        </p:txBody>
      </p:sp>
    </p:spTree>
    <p:extLst>
      <p:ext uri="{BB962C8B-B14F-4D97-AF65-F5344CB8AC3E}">
        <p14:creationId xmlns:p14="http://schemas.microsoft.com/office/powerpoint/2010/main" val="4102700364"/>
      </p:ext>
    </p:extLst>
  </p:cSld>
  <p:clrMapOvr>
    <a:masterClrMapping/>
  </p:clrMapOvr>
  <p:transition spd="med">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16632"/>
            <a:ext cx="8579296" cy="1143000"/>
          </a:xfrm>
        </p:spPr>
        <p:txBody>
          <a:bodyPr>
            <a:normAutofit fontScale="90000"/>
          </a:bodyPr>
          <a:lstStyle/>
          <a:p>
            <a:r>
              <a:rPr lang="pt-BR" sz="4000" b="0" dirty="0"/>
              <a:t>Sumário de Precificação de Opções </a:t>
            </a:r>
            <a:br>
              <a:rPr lang="pt-BR" sz="4000" b="0" dirty="0"/>
            </a:br>
            <a:endParaRPr lang="pt-BR" sz="4000" dirty="0"/>
          </a:p>
        </p:txBody>
      </p:sp>
      <p:sp>
        <p:nvSpPr>
          <p:cNvPr id="3" name="Espaço Reservado para Conteúdo 2"/>
          <p:cNvSpPr>
            <a:spLocks noGrp="1"/>
          </p:cNvSpPr>
          <p:nvPr>
            <p:ph idx="1"/>
          </p:nvPr>
        </p:nvSpPr>
        <p:spPr>
          <a:xfrm>
            <a:off x="467544" y="980728"/>
            <a:ext cx="7990656" cy="5115272"/>
          </a:xfrm>
        </p:spPr>
        <p:txBody>
          <a:bodyPr/>
          <a:lstStyle/>
          <a:p>
            <a:r>
              <a:rPr lang="pt-BR" sz="2400" b="0" dirty="0">
                <a:solidFill>
                  <a:srgbClr val="000000"/>
                </a:solidFill>
              </a:rPr>
              <a:t>Os prêmios são determinados pela oferta e demanda, através da competição entre compradores e vendedores de opções </a:t>
            </a:r>
          </a:p>
          <a:p>
            <a:r>
              <a:rPr lang="pt-BR" sz="2400" b="0" dirty="0">
                <a:solidFill>
                  <a:srgbClr val="000000"/>
                </a:solidFill>
              </a:rPr>
              <a:t>Na expiração, uma opção só terá valor intrínseco (o valor pelo qual uma opção pode ser exercida). Caso uma opção não tenha valor intrínseco na data de expiração, ela vencerá sem valor algum. Na expiração, uma opção tem valor do tempo zero. </a:t>
            </a:r>
          </a:p>
          <a:p>
            <a:r>
              <a:rPr lang="pt-BR" sz="2400" b="0" dirty="0">
                <a:solidFill>
                  <a:srgbClr val="000000"/>
                </a:solidFill>
              </a:rPr>
              <a:t>Antes da expiração, o prêmio de uma opção consiste do seu valor intrínseco (se houver) mais o valor do tempo (se houver). Caso uma opção não tenha valor intrínseco, seu prêmio antes da expiração será o valor do tempo. </a:t>
            </a:r>
          </a:p>
          <a:p>
            <a:r>
              <a:rPr lang="pt-BR" sz="2400" dirty="0">
                <a:solidFill>
                  <a:srgbClr val="000000"/>
                </a:solidFill>
              </a:rPr>
              <a:t>Vamos assumir sempre que a opção será exercida e recebido o VI mesmo que possa ser revendida e conseguir mais retorno</a:t>
            </a:r>
          </a:p>
        </p:txBody>
      </p:sp>
    </p:spTree>
    <p:extLst>
      <p:ext uri="{BB962C8B-B14F-4D97-AF65-F5344CB8AC3E}">
        <p14:creationId xmlns:p14="http://schemas.microsoft.com/office/powerpoint/2010/main" val="878833606"/>
      </p:ext>
    </p:extLst>
  </p:cSld>
  <p:clrMapOvr>
    <a:masterClrMapping/>
  </p:clrMapOvr>
  <p:transition spd="med">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211138" y="2514600"/>
            <a:ext cx="8704262" cy="1787926"/>
          </a:xfrm>
          <a:prstGeom prst="rect">
            <a:avLst/>
          </a:prstGeom>
          <a:noFill/>
          <a:ln w="9525">
            <a:noFill/>
            <a:miter lim="800000"/>
            <a:headEnd/>
            <a:tailEnd/>
          </a:ln>
        </p:spPr>
        <p:txBody>
          <a:bodyPr lIns="90000" tIns="46800" rIns="90000" bIns="46800">
            <a:spAutoFit/>
          </a:bodyPr>
          <a:lstStyle/>
          <a:p>
            <a:pPr algn="just" eaLnBrk="1" hangingPunct="1">
              <a:lnSpc>
                <a:spcPct val="93000"/>
              </a:lnSpc>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mj-lt"/>
              </a:rPr>
              <a:t> </a:t>
            </a:r>
            <a:r>
              <a:rPr lang="en-GB" sz="2800" dirty="0" err="1">
                <a:solidFill>
                  <a:srgbClr val="000000"/>
                </a:solidFill>
                <a:latin typeface="+mj-lt"/>
              </a:rPr>
              <a:t>Investidores</a:t>
            </a:r>
            <a:endParaRPr lang="en-GB" sz="2800" dirty="0">
              <a:solidFill>
                <a:srgbClr val="000000"/>
              </a:solidFill>
              <a:latin typeface="+mj-lt"/>
            </a:endParaRP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mj-lt"/>
              </a:rPr>
              <a:t> </a:t>
            </a:r>
            <a:r>
              <a:rPr lang="en-GB" sz="2800" dirty="0" err="1">
                <a:solidFill>
                  <a:srgbClr val="000000"/>
                </a:solidFill>
                <a:latin typeface="+mj-lt"/>
              </a:rPr>
              <a:t>Fundos</a:t>
            </a:r>
            <a:endParaRPr lang="en-GB" sz="2800" dirty="0">
              <a:solidFill>
                <a:srgbClr val="000000"/>
              </a:solidFill>
              <a:latin typeface="+mj-lt"/>
            </a:endParaRP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mj-lt"/>
              </a:rPr>
              <a:t> </a:t>
            </a:r>
            <a:r>
              <a:rPr lang="en-GB" sz="2800" dirty="0" err="1">
                <a:solidFill>
                  <a:srgbClr val="000000"/>
                </a:solidFill>
                <a:latin typeface="+mj-lt"/>
              </a:rPr>
              <a:t>Produtores</a:t>
            </a:r>
            <a:endParaRPr lang="en-GB" sz="2800" dirty="0">
              <a:solidFill>
                <a:srgbClr val="000000"/>
              </a:solidFill>
              <a:latin typeface="+mj-lt"/>
            </a:endParaRP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err="1">
                <a:solidFill>
                  <a:srgbClr val="000000"/>
                </a:solidFill>
                <a:latin typeface="+mj-lt"/>
              </a:rPr>
              <a:t>Pode</a:t>
            </a:r>
            <a:r>
              <a:rPr lang="en-GB" sz="2800" dirty="0">
                <a:solidFill>
                  <a:srgbClr val="000000"/>
                </a:solidFill>
                <a:latin typeface="+mj-lt"/>
              </a:rPr>
              <a:t>-se ser </a:t>
            </a:r>
            <a:r>
              <a:rPr lang="en-GB" sz="2800" dirty="0" err="1">
                <a:solidFill>
                  <a:srgbClr val="000000"/>
                </a:solidFill>
                <a:latin typeface="+mj-lt"/>
              </a:rPr>
              <a:t>lançador</a:t>
            </a:r>
            <a:r>
              <a:rPr lang="en-GB" sz="2800" dirty="0">
                <a:solidFill>
                  <a:srgbClr val="000000"/>
                </a:solidFill>
                <a:latin typeface="+mj-lt"/>
              </a:rPr>
              <a:t> e </a:t>
            </a:r>
            <a:r>
              <a:rPr lang="en-GB" sz="2800" dirty="0" err="1">
                <a:solidFill>
                  <a:srgbClr val="000000"/>
                </a:solidFill>
                <a:latin typeface="+mj-lt"/>
              </a:rPr>
              <a:t>compador</a:t>
            </a:r>
            <a:r>
              <a:rPr lang="en-GB" sz="2800" dirty="0">
                <a:solidFill>
                  <a:srgbClr val="000000"/>
                </a:solidFill>
                <a:latin typeface="+mj-lt"/>
              </a:rPr>
              <a:t> ao </a:t>
            </a:r>
            <a:r>
              <a:rPr lang="en-GB" sz="2800" dirty="0" err="1">
                <a:solidFill>
                  <a:srgbClr val="000000"/>
                </a:solidFill>
                <a:latin typeface="+mj-lt"/>
              </a:rPr>
              <a:t>mesmo</a:t>
            </a:r>
            <a:r>
              <a:rPr lang="en-GB" sz="2800" dirty="0">
                <a:solidFill>
                  <a:srgbClr val="000000"/>
                </a:solidFill>
                <a:latin typeface="+mj-lt"/>
              </a:rPr>
              <a:t> tempo !!!</a:t>
            </a:r>
          </a:p>
        </p:txBody>
      </p:sp>
      <p:grpSp>
        <p:nvGrpSpPr>
          <p:cNvPr id="2" name="Group 3"/>
          <p:cNvGrpSpPr>
            <a:grpSpLocks/>
          </p:cNvGrpSpPr>
          <p:nvPr/>
        </p:nvGrpSpPr>
        <p:grpSpPr bwMode="auto">
          <a:xfrm>
            <a:off x="1371600" y="304800"/>
            <a:ext cx="6673850" cy="704850"/>
            <a:chOff x="864" y="192"/>
            <a:chExt cx="4204" cy="444"/>
          </a:xfrm>
        </p:grpSpPr>
        <p:sp>
          <p:nvSpPr>
            <p:cNvPr id="130052" name="AutoShape 4"/>
            <p:cNvSpPr>
              <a:spLocks noChangeArrowheads="1"/>
            </p:cNvSpPr>
            <p:nvPr/>
          </p:nvSpPr>
          <p:spPr bwMode="auto">
            <a:xfrm>
              <a:off x="864" y="192"/>
              <a:ext cx="4204" cy="442"/>
            </a:xfrm>
            <a:prstGeom prst="roundRect">
              <a:avLst>
                <a:gd name="adj" fmla="val 222"/>
              </a:avLst>
            </a:prstGeom>
            <a:noFill/>
            <a:ln w="9525">
              <a:noFill/>
              <a:round/>
              <a:headEnd/>
              <a:tailEnd/>
            </a:ln>
          </p:spPr>
          <p:txBody>
            <a:bodyPr wrap="none" anchor="ctr"/>
            <a:lstStyle/>
            <a:p>
              <a:endParaRPr lang="pt-BR"/>
            </a:p>
          </p:txBody>
        </p:sp>
        <p:sp>
          <p:nvSpPr>
            <p:cNvPr id="130053" name="AutoShape 5"/>
            <p:cNvSpPr>
              <a:spLocks noChangeArrowheads="1"/>
            </p:cNvSpPr>
            <p:nvPr/>
          </p:nvSpPr>
          <p:spPr bwMode="auto">
            <a:xfrm>
              <a:off x="864" y="192"/>
              <a:ext cx="4204" cy="444"/>
            </a:xfrm>
            <a:prstGeom prst="roundRect">
              <a:avLst>
                <a:gd name="adj" fmla="val 222"/>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b="1" dirty="0" err="1">
                  <a:latin typeface="Book Antiqua" pitchFamily="18" charset="0"/>
                </a:rPr>
                <a:t>Quem</a:t>
              </a:r>
              <a:r>
                <a:rPr lang="en-GB" sz="4000" b="1" dirty="0">
                  <a:latin typeface="Book Antiqua" pitchFamily="18" charset="0"/>
                </a:rPr>
                <a:t> </a:t>
              </a:r>
              <a:r>
                <a:rPr lang="en-GB" sz="4000" b="1" dirty="0" err="1">
                  <a:latin typeface="Book Antiqua" pitchFamily="18" charset="0"/>
                </a:rPr>
                <a:t>lança</a:t>
              </a:r>
              <a:r>
                <a:rPr lang="en-GB" sz="4000" b="1" dirty="0">
                  <a:latin typeface="Book Antiqua" pitchFamily="18" charset="0"/>
                </a:rPr>
                <a:t> (</a:t>
              </a:r>
              <a:r>
                <a:rPr lang="en-GB" sz="4000" b="1" dirty="0" err="1">
                  <a:latin typeface="Book Antiqua" pitchFamily="18" charset="0"/>
                </a:rPr>
                <a:t>vende</a:t>
              </a:r>
              <a:r>
                <a:rPr lang="en-GB" sz="4000" b="1" dirty="0">
                  <a:latin typeface="Book Antiqua" pitchFamily="18" charset="0"/>
                </a:rPr>
                <a:t>) </a:t>
              </a:r>
              <a:r>
                <a:rPr lang="en-GB" sz="4000" b="1" dirty="0" err="1">
                  <a:latin typeface="Book Antiqua" pitchFamily="18" charset="0"/>
                </a:rPr>
                <a:t>opções</a:t>
              </a:r>
              <a:r>
                <a:rPr lang="en-GB" sz="4000" b="1" dirty="0">
                  <a:latin typeface="Book Antiqua" pitchFamily="18" charset="0"/>
                </a:rPr>
                <a:t> </a:t>
              </a:r>
            </a:p>
          </p:txBody>
        </p:sp>
      </p:grpSp>
    </p:spTree>
    <p:extLst>
      <p:ext uri="{BB962C8B-B14F-4D97-AF65-F5344CB8AC3E}">
        <p14:creationId xmlns:p14="http://schemas.microsoft.com/office/powerpoint/2010/main" val="1035433033"/>
      </p:ext>
    </p:extLst>
  </p:cSld>
  <p:clrMapOvr>
    <a:masterClrMapping/>
  </p:clrMapOvr>
  <p:transition spd="med">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228600" y="196850"/>
            <a:ext cx="8610600" cy="954834"/>
          </a:xfrm>
          <a:prstGeom prst="rect">
            <a:avLst/>
          </a:prstGeom>
          <a:noFill/>
          <a:ln w="9525">
            <a:noFill/>
            <a:miter lim="800000"/>
            <a:headEnd/>
            <a:tailEnd/>
          </a:ln>
        </p:spPr>
        <p:txBody>
          <a:bodyPr lIns="92160" tIns="46080" rIns="92160" bIns="4608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latin typeface="Book Antiqua" pitchFamily="18" charset="0"/>
              </a:rPr>
              <a:t>VANTAGENS E DESVANTAGENS </a:t>
            </a: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latin typeface="Book Antiqua" pitchFamily="18" charset="0"/>
              </a:rPr>
              <a:t>DAS OPÇÕES</a:t>
            </a:r>
          </a:p>
        </p:txBody>
      </p:sp>
      <p:sp>
        <p:nvSpPr>
          <p:cNvPr id="131075" name="Text Box 3"/>
          <p:cNvSpPr txBox="1">
            <a:spLocks noChangeArrowheads="1"/>
          </p:cNvSpPr>
          <p:nvPr/>
        </p:nvSpPr>
        <p:spPr bwMode="auto">
          <a:xfrm>
            <a:off x="228600" y="1545607"/>
            <a:ext cx="8610600" cy="3755601"/>
          </a:xfrm>
          <a:prstGeom prst="rect">
            <a:avLst/>
          </a:prstGeom>
          <a:noFill/>
          <a:ln w="9525">
            <a:noFill/>
            <a:miter lim="800000"/>
            <a:headEnd/>
            <a:tailEnd/>
          </a:ln>
        </p:spPr>
        <p:txBody>
          <a:bodyPr lIns="92160" tIns="46080" rIns="92160" bIns="46080">
            <a:spAutoFit/>
          </a:bodyPr>
          <a:lstStyle/>
          <a:p>
            <a:pPr algn="just"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err="1">
                <a:solidFill>
                  <a:srgbClr val="000000"/>
                </a:solidFill>
                <a:latin typeface="Book Antiqua" pitchFamily="18" charset="0"/>
              </a:rPr>
              <a:t>Vantagens</a:t>
            </a:r>
            <a:r>
              <a:rPr lang="en-GB" sz="2800" dirty="0">
                <a:solidFill>
                  <a:srgbClr val="000000"/>
                </a:solidFill>
                <a:latin typeface="Book Antiqua" pitchFamily="18" charset="0"/>
              </a:rPr>
              <a:t>: </a:t>
            </a: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Book Antiqua" pitchFamily="18" charset="0"/>
              </a:rPr>
              <a:t> </a:t>
            </a:r>
            <a:r>
              <a:rPr lang="en-GB" sz="2800" dirty="0" err="1">
                <a:solidFill>
                  <a:srgbClr val="000000"/>
                </a:solidFill>
                <a:latin typeface="Book Antiqua" pitchFamily="18" charset="0"/>
              </a:rPr>
              <a:t>Limitam</a:t>
            </a:r>
            <a:r>
              <a:rPr lang="en-GB" sz="2800" dirty="0">
                <a:solidFill>
                  <a:srgbClr val="000000"/>
                </a:solidFill>
                <a:latin typeface="Book Antiqua" pitchFamily="18" charset="0"/>
              </a:rPr>
              <a:t> o </a:t>
            </a:r>
            <a:r>
              <a:rPr lang="en-GB" sz="2800" dirty="0" err="1">
                <a:solidFill>
                  <a:srgbClr val="000000"/>
                </a:solidFill>
                <a:latin typeface="Book Antiqua" pitchFamily="18" charset="0"/>
              </a:rPr>
              <a:t>prejuízo</a:t>
            </a:r>
            <a:r>
              <a:rPr lang="en-GB" sz="2800" dirty="0">
                <a:solidFill>
                  <a:srgbClr val="000000"/>
                </a:solidFill>
                <a:latin typeface="Book Antiqua" pitchFamily="18" charset="0"/>
              </a:rPr>
              <a:t> ao </a:t>
            </a:r>
            <a:r>
              <a:rPr lang="en-GB" sz="2800" dirty="0" err="1">
                <a:solidFill>
                  <a:srgbClr val="000000"/>
                </a:solidFill>
                <a:latin typeface="Book Antiqua" pitchFamily="18" charset="0"/>
              </a:rPr>
              <a:t>valor</a:t>
            </a:r>
            <a:r>
              <a:rPr lang="en-GB" sz="2800" dirty="0">
                <a:solidFill>
                  <a:srgbClr val="000000"/>
                </a:solidFill>
                <a:latin typeface="Book Antiqua" pitchFamily="18" charset="0"/>
              </a:rPr>
              <a:t> do </a:t>
            </a:r>
            <a:r>
              <a:rPr lang="en-GB" sz="2800" dirty="0" err="1">
                <a:solidFill>
                  <a:srgbClr val="000000"/>
                </a:solidFill>
                <a:latin typeface="Book Antiqua" pitchFamily="18" charset="0"/>
              </a:rPr>
              <a:t>prêmio</a:t>
            </a:r>
            <a:r>
              <a:rPr lang="en-GB" sz="2800" dirty="0">
                <a:solidFill>
                  <a:srgbClr val="000000"/>
                </a:solidFill>
                <a:latin typeface="Book Antiqua" pitchFamily="18" charset="0"/>
              </a:rPr>
              <a:t> </a:t>
            </a:r>
            <a:r>
              <a:rPr lang="en-GB" sz="2800" dirty="0" err="1">
                <a:solidFill>
                  <a:srgbClr val="000000"/>
                </a:solidFill>
                <a:latin typeface="Book Antiqua" pitchFamily="18" charset="0"/>
              </a:rPr>
              <a:t>pago</a:t>
            </a:r>
            <a:r>
              <a:rPr lang="en-GB" sz="2800" dirty="0">
                <a:solidFill>
                  <a:srgbClr val="000000"/>
                </a:solidFill>
                <a:latin typeface="Book Antiqua" pitchFamily="18" charset="0"/>
              </a:rPr>
              <a:t>, </a:t>
            </a:r>
            <a:r>
              <a:rPr lang="en-GB" sz="2800" dirty="0" err="1">
                <a:solidFill>
                  <a:srgbClr val="000000"/>
                </a:solidFill>
                <a:latin typeface="Book Antiqua" pitchFamily="18" charset="0"/>
              </a:rPr>
              <a:t>permitem</a:t>
            </a:r>
            <a:r>
              <a:rPr lang="en-GB" sz="2800" dirty="0">
                <a:solidFill>
                  <a:srgbClr val="000000"/>
                </a:solidFill>
                <a:latin typeface="Book Antiqua" pitchFamily="18" charset="0"/>
              </a:rPr>
              <a:t> </a:t>
            </a:r>
            <a:r>
              <a:rPr lang="en-GB" sz="2800" dirty="0" err="1">
                <a:solidFill>
                  <a:srgbClr val="000000"/>
                </a:solidFill>
                <a:latin typeface="Book Antiqua" pitchFamily="18" charset="0"/>
              </a:rPr>
              <a:t>ganhos</a:t>
            </a:r>
            <a:r>
              <a:rPr lang="en-GB" sz="2800" dirty="0">
                <a:solidFill>
                  <a:srgbClr val="000000"/>
                </a:solidFill>
                <a:latin typeface="Book Antiqua" pitchFamily="18" charset="0"/>
              </a:rPr>
              <a:t> extras,</a:t>
            </a: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Book Antiqua" pitchFamily="18" charset="0"/>
              </a:rPr>
              <a:t> </a:t>
            </a:r>
            <a:r>
              <a:rPr lang="en-GB" sz="2800" dirty="0" err="1">
                <a:solidFill>
                  <a:srgbClr val="000000"/>
                </a:solidFill>
                <a:latin typeface="Book Antiqua" pitchFamily="18" charset="0"/>
              </a:rPr>
              <a:t>Não</a:t>
            </a:r>
            <a:r>
              <a:rPr lang="en-GB" sz="2800" dirty="0">
                <a:solidFill>
                  <a:srgbClr val="000000"/>
                </a:solidFill>
                <a:latin typeface="Book Antiqua" pitchFamily="18" charset="0"/>
              </a:rPr>
              <a:t> </a:t>
            </a:r>
            <a:r>
              <a:rPr lang="en-GB" sz="2800" dirty="0" err="1">
                <a:solidFill>
                  <a:srgbClr val="000000"/>
                </a:solidFill>
                <a:latin typeface="Book Antiqua" pitchFamily="18" charset="0"/>
              </a:rPr>
              <a:t>há</a:t>
            </a:r>
            <a:r>
              <a:rPr lang="en-GB" sz="2800" dirty="0">
                <a:solidFill>
                  <a:srgbClr val="000000"/>
                </a:solidFill>
                <a:latin typeface="Book Antiqua" pitchFamily="18" charset="0"/>
              </a:rPr>
              <a:t> </a:t>
            </a:r>
            <a:r>
              <a:rPr lang="en-GB" sz="2800" dirty="0" err="1">
                <a:solidFill>
                  <a:srgbClr val="000000"/>
                </a:solidFill>
                <a:latin typeface="Book Antiqua" pitchFamily="18" charset="0"/>
              </a:rPr>
              <a:t>ajustes</a:t>
            </a:r>
            <a:r>
              <a:rPr lang="en-GB" sz="2800" dirty="0">
                <a:solidFill>
                  <a:srgbClr val="000000"/>
                </a:solidFill>
                <a:latin typeface="Book Antiqua" pitchFamily="18" charset="0"/>
              </a:rPr>
              <a:t> </a:t>
            </a:r>
            <a:r>
              <a:rPr lang="en-GB" sz="2800" dirty="0" err="1">
                <a:solidFill>
                  <a:srgbClr val="000000"/>
                </a:solidFill>
                <a:latin typeface="Book Antiqua" pitchFamily="18" charset="0"/>
              </a:rPr>
              <a:t>diários</a:t>
            </a:r>
            <a:r>
              <a:rPr lang="en-GB" sz="2800" dirty="0">
                <a:solidFill>
                  <a:srgbClr val="000000"/>
                </a:solidFill>
                <a:latin typeface="Book Antiqua" pitchFamily="18" charset="0"/>
              </a:rPr>
              <a:t>,</a:t>
            </a: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Book Antiqua" pitchFamily="18" charset="0"/>
              </a:rPr>
              <a:t> Comprador </a:t>
            </a:r>
            <a:r>
              <a:rPr lang="en-GB" sz="2800" dirty="0" err="1">
                <a:solidFill>
                  <a:srgbClr val="000000"/>
                </a:solidFill>
                <a:latin typeface="Book Antiqua" pitchFamily="18" charset="0"/>
              </a:rPr>
              <a:t>não</a:t>
            </a:r>
            <a:r>
              <a:rPr lang="en-GB" sz="2800" dirty="0">
                <a:solidFill>
                  <a:srgbClr val="000000"/>
                </a:solidFill>
                <a:latin typeface="Book Antiqua" pitchFamily="18" charset="0"/>
              </a:rPr>
              <a:t> </a:t>
            </a:r>
            <a:r>
              <a:rPr lang="en-GB" sz="2800" dirty="0" err="1">
                <a:solidFill>
                  <a:srgbClr val="000000"/>
                </a:solidFill>
                <a:latin typeface="Book Antiqua" pitchFamily="18" charset="0"/>
              </a:rPr>
              <a:t>deposita</a:t>
            </a:r>
            <a:r>
              <a:rPr lang="en-GB" sz="2800" dirty="0">
                <a:solidFill>
                  <a:srgbClr val="000000"/>
                </a:solidFill>
                <a:latin typeface="Book Antiqua" pitchFamily="18" charset="0"/>
              </a:rPr>
              <a:t> </a:t>
            </a:r>
            <a:r>
              <a:rPr lang="en-GB" sz="2800" dirty="0" err="1">
                <a:solidFill>
                  <a:srgbClr val="000000"/>
                </a:solidFill>
                <a:latin typeface="Book Antiqua" pitchFamily="18" charset="0"/>
              </a:rPr>
              <a:t>margens</a:t>
            </a:r>
            <a:r>
              <a:rPr lang="en-GB" sz="2800" dirty="0">
                <a:solidFill>
                  <a:srgbClr val="000000"/>
                </a:solidFill>
                <a:latin typeface="Book Antiqua" pitchFamily="18" charset="0"/>
              </a:rPr>
              <a:t>.</a:t>
            </a:r>
          </a:p>
          <a:p>
            <a:pPr algn="just"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dirty="0">
              <a:solidFill>
                <a:srgbClr val="000000"/>
              </a:solidFill>
              <a:latin typeface="Book Antiqua" pitchFamily="18" charset="0"/>
            </a:endParaRPr>
          </a:p>
          <a:p>
            <a:pPr algn="just"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err="1">
                <a:solidFill>
                  <a:srgbClr val="000000"/>
                </a:solidFill>
                <a:latin typeface="Book Antiqua" pitchFamily="18" charset="0"/>
              </a:rPr>
              <a:t>Desvantagens</a:t>
            </a:r>
            <a:r>
              <a:rPr lang="en-GB" sz="2800" dirty="0">
                <a:solidFill>
                  <a:srgbClr val="000000"/>
                </a:solidFill>
                <a:latin typeface="Book Antiqua" pitchFamily="18" charset="0"/>
              </a:rPr>
              <a:t>:</a:t>
            </a: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latin typeface="Book Antiqua" pitchFamily="18" charset="0"/>
              </a:rPr>
              <a:t> </a:t>
            </a:r>
            <a:r>
              <a:rPr lang="en-GB" sz="2800" dirty="0" err="1">
                <a:solidFill>
                  <a:srgbClr val="000000"/>
                </a:solidFill>
                <a:latin typeface="Book Antiqua" pitchFamily="18" charset="0"/>
              </a:rPr>
              <a:t>Valor</a:t>
            </a:r>
            <a:r>
              <a:rPr lang="en-GB" sz="2800" dirty="0">
                <a:solidFill>
                  <a:srgbClr val="000000"/>
                </a:solidFill>
                <a:latin typeface="Book Antiqua" pitchFamily="18" charset="0"/>
              </a:rPr>
              <a:t> do </a:t>
            </a:r>
            <a:r>
              <a:rPr lang="en-GB" sz="2800" dirty="0" err="1">
                <a:solidFill>
                  <a:srgbClr val="000000"/>
                </a:solidFill>
                <a:latin typeface="Book Antiqua" pitchFamily="18" charset="0"/>
              </a:rPr>
              <a:t>prêmio</a:t>
            </a:r>
            <a:r>
              <a:rPr lang="en-GB" sz="2800" dirty="0">
                <a:solidFill>
                  <a:srgbClr val="000000"/>
                </a:solidFill>
                <a:latin typeface="Book Antiqua" pitchFamily="18" charset="0"/>
              </a:rPr>
              <a:t> </a:t>
            </a:r>
            <a:r>
              <a:rPr lang="en-GB" sz="2800" dirty="0" err="1">
                <a:solidFill>
                  <a:srgbClr val="000000"/>
                </a:solidFill>
                <a:latin typeface="Book Antiqua" pitchFamily="18" charset="0"/>
              </a:rPr>
              <a:t>pode</a:t>
            </a:r>
            <a:r>
              <a:rPr lang="en-GB" sz="2800" dirty="0">
                <a:solidFill>
                  <a:srgbClr val="000000"/>
                </a:solidFill>
                <a:latin typeface="Book Antiqua" pitchFamily="18" charset="0"/>
              </a:rPr>
              <a:t> ser </a:t>
            </a:r>
            <a:r>
              <a:rPr lang="en-GB" sz="2800" dirty="0" err="1">
                <a:solidFill>
                  <a:srgbClr val="000000"/>
                </a:solidFill>
                <a:latin typeface="Book Antiqua" pitchFamily="18" charset="0"/>
              </a:rPr>
              <a:t>muito</a:t>
            </a:r>
            <a:r>
              <a:rPr lang="en-GB" sz="2800" dirty="0">
                <a:solidFill>
                  <a:srgbClr val="000000"/>
                </a:solidFill>
                <a:latin typeface="Book Antiqua" pitchFamily="18" charset="0"/>
              </a:rPr>
              <a:t> alto</a:t>
            </a: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Book Antiqua" pitchFamily="18" charset="0"/>
              </a:rPr>
              <a:t> </a:t>
            </a:r>
            <a:r>
              <a:rPr lang="en-GB" sz="2800" dirty="0" err="1">
                <a:solidFill>
                  <a:srgbClr val="000000"/>
                </a:solidFill>
                <a:latin typeface="Book Antiqua" pitchFamily="18" charset="0"/>
              </a:rPr>
              <a:t>Risco</a:t>
            </a:r>
            <a:r>
              <a:rPr lang="en-GB" sz="2800" dirty="0">
                <a:solidFill>
                  <a:srgbClr val="000000"/>
                </a:solidFill>
                <a:latin typeface="Book Antiqua" pitchFamily="18" charset="0"/>
              </a:rPr>
              <a:t> de base</a:t>
            </a:r>
          </a:p>
        </p:txBody>
      </p:sp>
    </p:spTree>
    <p:extLst>
      <p:ext uri="{BB962C8B-B14F-4D97-AF65-F5344CB8AC3E}">
        <p14:creationId xmlns:p14="http://schemas.microsoft.com/office/powerpoint/2010/main" val="1481572536"/>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0"/>
            <a:ext cx="8712968" cy="1796818"/>
          </a:xfrm>
        </p:spPr>
        <p:txBody>
          <a:bodyPr/>
          <a:lstStyle/>
          <a:p>
            <a:r>
              <a:rPr lang="pt-BR" dirty="0"/>
              <a:t>Opções sobre futuros</a:t>
            </a:r>
          </a:p>
        </p:txBody>
      </p:sp>
      <p:sp>
        <p:nvSpPr>
          <p:cNvPr id="3" name="Espaço Reservado para Conteúdo 2"/>
          <p:cNvSpPr>
            <a:spLocks noGrp="1"/>
          </p:cNvSpPr>
          <p:nvPr>
            <p:ph idx="1"/>
          </p:nvPr>
        </p:nvSpPr>
        <p:spPr>
          <a:xfrm>
            <a:off x="251520" y="1988840"/>
            <a:ext cx="8712968" cy="3168352"/>
          </a:xfrm>
        </p:spPr>
        <p:txBody>
          <a:bodyPr/>
          <a:lstStyle/>
          <a:p>
            <a:r>
              <a:rPr lang="pt-BR" sz="2800" b="0" dirty="0">
                <a:solidFill>
                  <a:schemeClr val="tx1">
                    <a:lumMod val="50000"/>
                  </a:schemeClr>
                </a:solidFill>
              </a:rPr>
              <a:t>Custos de operar Opções</a:t>
            </a:r>
          </a:p>
          <a:p>
            <a:pPr lvl="1"/>
            <a:r>
              <a:rPr lang="pt-BR" sz="2400" b="0" dirty="0">
                <a:solidFill>
                  <a:schemeClr val="tx1">
                    <a:lumMod val="50000"/>
                  </a:schemeClr>
                </a:solidFill>
              </a:rPr>
              <a:t>Menores do que operar futuros</a:t>
            </a:r>
          </a:p>
          <a:p>
            <a:pPr lvl="1"/>
            <a:r>
              <a:rPr lang="pt-BR" sz="2400" b="0" dirty="0">
                <a:solidFill>
                  <a:schemeClr val="tx1">
                    <a:lumMod val="50000"/>
                  </a:schemeClr>
                </a:solidFill>
              </a:rPr>
              <a:t>Comprador não deposita Margem de Garantia e não tem que se preocupar com ajustes diários</a:t>
            </a:r>
          </a:p>
          <a:p>
            <a:pPr lvl="1"/>
            <a:r>
              <a:rPr lang="pt-BR" sz="2400" dirty="0">
                <a:solidFill>
                  <a:schemeClr val="tx1">
                    <a:lumMod val="50000"/>
                  </a:schemeClr>
                </a:solidFill>
              </a:rPr>
              <a:t>Há apenas pagamento de prêmio</a:t>
            </a:r>
            <a:endParaRPr lang="pt-BR" sz="2400" b="0" dirty="0">
              <a:solidFill>
                <a:schemeClr val="tx1">
                  <a:lumMod val="50000"/>
                </a:schemeClr>
              </a:solidFill>
            </a:endParaRPr>
          </a:p>
          <a:p>
            <a:endParaRPr lang="pt-BR" b="0" dirty="0"/>
          </a:p>
        </p:txBody>
      </p:sp>
    </p:spTree>
    <p:extLst>
      <p:ext uri="{BB962C8B-B14F-4D97-AF65-F5344CB8AC3E}">
        <p14:creationId xmlns:p14="http://schemas.microsoft.com/office/powerpoint/2010/main" val="1473424422"/>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772400" cy="1219200"/>
          </a:xfrm>
        </p:spPr>
        <p:txBody>
          <a:bodyPr lIns="92160" tIns="46080" rIns="92160" bIns="46080"/>
          <a:lstStyle/>
          <a:p>
            <a:pPr defTabSz="449263">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err="1">
                <a:solidFill>
                  <a:schemeClr val="tx1"/>
                </a:solidFill>
              </a:rPr>
              <a:t>Prêmio</a:t>
            </a:r>
            <a:r>
              <a:rPr lang="en-GB" sz="4000" dirty="0">
                <a:solidFill>
                  <a:schemeClr val="tx1"/>
                </a:solidFill>
              </a:rPr>
              <a:t> (Pr)</a:t>
            </a:r>
          </a:p>
        </p:txBody>
      </p:sp>
      <p:sp>
        <p:nvSpPr>
          <p:cNvPr id="10243" name="Rectangle 3"/>
          <p:cNvSpPr>
            <a:spLocks noGrp="1" noChangeArrowheads="1"/>
          </p:cNvSpPr>
          <p:nvPr>
            <p:ph type="body" idx="1"/>
          </p:nvPr>
        </p:nvSpPr>
        <p:spPr>
          <a:xfrm>
            <a:off x="467544" y="2060848"/>
            <a:ext cx="7971606" cy="3914502"/>
          </a:xfrm>
        </p:spPr>
        <p:txBody>
          <a:bodyPr lIns="90000" tIns="46800" rIns="90000" bIns="46800"/>
          <a:lstStyle/>
          <a:p>
            <a:pPr marL="339725" indent="-339725" defTabSz="449263">
              <a:lnSpc>
                <a:spcPct val="95000"/>
              </a:lnSpc>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0" dirty="0">
                <a:solidFill>
                  <a:schemeClr val="tx1">
                    <a:lumMod val="50000"/>
                  </a:schemeClr>
                </a:solidFill>
              </a:rPr>
              <a:t>É o </a:t>
            </a:r>
            <a:r>
              <a:rPr lang="en-GB" b="0" dirty="0" err="1">
                <a:solidFill>
                  <a:schemeClr val="tx1">
                    <a:lumMod val="50000"/>
                  </a:schemeClr>
                </a:solidFill>
              </a:rPr>
              <a:t>valor</a:t>
            </a:r>
            <a:r>
              <a:rPr lang="en-GB" b="0" dirty="0">
                <a:solidFill>
                  <a:schemeClr val="tx1">
                    <a:lumMod val="50000"/>
                  </a:schemeClr>
                </a:solidFill>
              </a:rPr>
              <a:t> </a:t>
            </a:r>
            <a:r>
              <a:rPr lang="en-GB" b="0" dirty="0" err="1">
                <a:solidFill>
                  <a:schemeClr val="tx1">
                    <a:lumMod val="50000"/>
                  </a:schemeClr>
                </a:solidFill>
              </a:rPr>
              <a:t>pago</a:t>
            </a:r>
            <a:r>
              <a:rPr lang="en-GB" b="0" dirty="0">
                <a:solidFill>
                  <a:schemeClr val="tx1">
                    <a:lumMod val="50000"/>
                  </a:schemeClr>
                </a:solidFill>
              </a:rPr>
              <a:t> </a:t>
            </a:r>
            <a:r>
              <a:rPr lang="en-GB" b="0" dirty="0" err="1">
                <a:solidFill>
                  <a:schemeClr val="tx1">
                    <a:lumMod val="50000"/>
                  </a:schemeClr>
                </a:solidFill>
              </a:rPr>
              <a:t>pelo</a:t>
            </a:r>
            <a:r>
              <a:rPr lang="en-GB" b="0" dirty="0">
                <a:solidFill>
                  <a:schemeClr val="tx1">
                    <a:lumMod val="50000"/>
                  </a:schemeClr>
                </a:solidFill>
              </a:rPr>
              <a:t> titular </a:t>
            </a:r>
            <a:r>
              <a:rPr lang="en-GB" b="0" dirty="0" err="1">
                <a:solidFill>
                  <a:schemeClr val="tx1">
                    <a:lumMod val="50000"/>
                  </a:schemeClr>
                </a:solidFill>
              </a:rPr>
              <a:t>para</a:t>
            </a:r>
            <a:r>
              <a:rPr lang="en-GB" b="0" dirty="0">
                <a:solidFill>
                  <a:schemeClr val="tx1">
                    <a:lumMod val="50000"/>
                  </a:schemeClr>
                </a:solidFill>
              </a:rPr>
              <a:t> </a:t>
            </a:r>
            <a:r>
              <a:rPr lang="en-GB" b="0" dirty="0" err="1">
                <a:solidFill>
                  <a:schemeClr val="tx1">
                    <a:lumMod val="50000"/>
                  </a:schemeClr>
                </a:solidFill>
              </a:rPr>
              <a:t>ter</a:t>
            </a:r>
            <a:r>
              <a:rPr lang="en-GB" b="0" dirty="0">
                <a:solidFill>
                  <a:schemeClr val="tx1">
                    <a:lumMod val="50000"/>
                  </a:schemeClr>
                </a:solidFill>
              </a:rPr>
              <a:t>, </a:t>
            </a:r>
            <a:r>
              <a:rPr lang="en-GB" b="0" dirty="0" err="1">
                <a:solidFill>
                  <a:schemeClr val="tx1">
                    <a:lumMod val="50000"/>
                  </a:schemeClr>
                </a:solidFill>
              </a:rPr>
              <a:t>adquirir</a:t>
            </a:r>
            <a:r>
              <a:rPr lang="en-GB" b="0" dirty="0">
                <a:solidFill>
                  <a:schemeClr val="tx1">
                    <a:lumMod val="50000"/>
                  </a:schemeClr>
                </a:solidFill>
              </a:rPr>
              <a:t> o </a:t>
            </a:r>
            <a:r>
              <a:rPr lang="en-GB" b="0" dirty="0" err="1">
                <a:solidFill>
                  <a:schemeClr val="tx1">
                    <a:lumMod val="50000"/>
                  </a:schemeClr>
                </a:solidFill>
              </a:rPr>
              <a:t>direito</a:t>
            </a:r>
            <a:endParaRPr lang="en-GB" b="0" dirty="0">
              <a:solidFill>
                <a:schemeClr val="tx1">
                  <a:lumMod val="50000"/>
                </a:schemeClr>
              </a:solidFill>
            </a:endParaRPr>
          </a:p>
          <a:p>
            <a:pPr marL="339725" indent="-339725" defTabSz="449263">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0" dirty="0">
                <a:solidFill>
                  <a:schemeClr val="tx1">
                    <a:lumMod val="50000"/>
                  </a:schemeClr>
                </a:solidFill>
              </a:rPr>
              <a:t>É o </a:t>
            </a:r>
            <a:r>
              <a:rPr lang="en-GB" b="0" dirty="0" err="1">
                <a:solidFill>
                  <a:schemeClr val="tx1">
                    <a:lumMod val="50000"/>
                  </a:schemeClr>
                </a:solidFill>
              </a:rPr>
              <a:t>valor</a:t>
            </a:r>
            <a:r>
              <a:rPr lang="en-GB" b="0" dirty="0">
                <a:solidFill>
                  <a:schemeClr val="tx1">
                    <a:lumMod val="50000"/>
                  </a:schemeClr>
                </a:solidFill>
              </a:rPr>
              <a:t> </a:t>
            </a:r>
            <a:r>
              <a:rPr lang="en-GB" b="0" dirty="0" err="1">
                <a:solidFill>
                  <a:schemeClr val="tx1">
                    <a:lumMod val="50000"/>
                  </a:schemeClr>
                </a:solidFill>
              </a:rPr>
              <a:t>recebido</a:t>
            </a:r>
            <a:r>
              <a:rPr lang="en-GB" b="0" dirty="0">
                <a:solidFill>
                  <a:schemeClr val="tx1">
                    <a:lumMod val="50000"/>
                  </a:schemeClr>
                </a:solidFill>
              </a:rPr>
              <a:t> </a:t>
            </a:r>
            <a:r>
              <a:rPr lang="en-GB" b="0" dirty="0" err="1">
                <a:solidFill>
                  <a:schemeClr val="tx1">
                    <a:lumMod val="50000"/>
                  </a:schemeClr>
                </a:solidFill>
              </a:rPr>
              <a:t>pelo</a:t>
            </a:r>
            <a:r>
              <a:rPr lang="en-GB" b="0" dirty="0">
                <a:solidFill>
                  <a:schemeClr val="tx1">
                    <a:lumMod val="50000"/>
                  </a:schemeClr>
                </a:solidFill>
              </a:rPr>
              <a:t> </a:t>
            </a:r>
            <a:r>
              <a:rPr lang="en-GB" b="0" dirty="0" err="1">
                <a:solidFill>
                  <a:schemeClr val="tx1">
                    <a:lumMod val="50000"/>
                  </a:schemeClr>
                </a:solidFill>
              </a:rPr>
              <a:t>vendedor</a:t>
            </a:r>
            <a:r>
              <a:rPr lang="en-GB" b="0" dirty="0">
                <a:solidFill>
                  <a:schemeClr val="tx1">
                    <a:lumMod val="50000"/>
                  </a:schemeClr>
                </a:solidFill>
              </a:rPr>
              <a:t>, o </a:t>
            </a:r>
            <a:r>
              <a:rPr lang="en-GB" b="0" dirty="0" err="1">
                <a:solidFill>
                  <a:schemeClr val="tx1">
                    <a:lumMod val="50000"/>
                  </a:schemeClr>
                </a:solidFill>
              </a:rPr>
              <a:t>qual</a:t>
            </a:r>
            <a:r>
              <a:rPr lang="en-GB" b="0" dirty="0">
                <a:solidFill>
                  <a:schemeClr val="tx1">
                    <a:lumMod val="50000"/>
                  </a:schemeClr>
                </a:solidFill>
              </a:rPr>
              <a:t> </a:t>
            </a:r>
            <a:r>
              <a:rPr lang="en-GB" b="0" dirty="0" err="1">
                <a:solidFill>
                  <a:schemeClr val="tx1">
                    <a:lumMod val="50000"/>
                  </a:schemeClr>
                </a:solidFill>
              </a:rPr>
              <a:t>passa</a:t>
            </a:r>
            <a:r>
              <a:rPr lang="en-GB" b="0" dirty="0">
                <a:solidFill>
                  <a:schemeClr val="tx1">
                    <a:lumMod val="50000"/>
                  </a:schemeClr>
                </a:solidFill>
              </a:rPr>
              <a:t> a </a:t>
            </a:r>
            <a:r>
              <a:rPr lang="en-GB" b="0" dirty="0" err="1">
                <a:solidFill>
                  <a:schemeClr val="tx1">
                    <a:lumMod val="50000"/>
                  </a:schemeClr>
                </a:solidFill>
              </a:rPr>
              <a:t>ter</a:t>
            </a:r>
            <a:r>
              <a:rPr lang="en-GB" b="0" dirty="0">
                <a:solidFill>
                  <a:schemeClr val="tx1">
                    <a:lumMod val="50000"/>
                  </a:schemeClr>
                </a:solidFill>
              </a:rPr>
              <a:t> </a:t>
            </a:r>
            <a:r>
              <a:rPr lang="en-GB" b="0" dirty="0" err="1">
                <a:solidFill>
                  <a:schemeClr val="tx1">
                    <a:lumMod val="50000"/>
                  </a:schemeClr>
                </a:solidFill>
              </a:rPr>
              <a:t>uma</a:t>
            </a:r>
            <a:r>
              <a:rPr lang="en-GB" b="0" dirty="0">
                <a:solidFill>
                  <a:schemeClr val="tx1">
                    <a:lumMod val="50000"/>
                  </a:schemeClr>
                </a:solidFill>
              </a:rPr>
              <a:t> </a:t>
            </a:r>
            <a:r>
              <a:rPr lang="en-GB" b="0" dirty="0" err="1">
                <a:solidFill>
                  <a:schemeClr val="tx1">
                    <a:lumMod val="50000"/>
                  </a:schemeClr>
                </a:solidFill>
              </a:rPr>
              <a:t>obrigação</a:t>
            </a:r>
            <a:r>
              <a:rPr lang="en-GB" b="0" dirty="0">
                <a:solidFill>
                  <a:schemeClr val="tx1">
                    <a:lumMod val="50000"/>
                  </a:schemeClr>
                </a:solidFill>
              </a:rPr>
              <a:t> </a:t>
            </a:r>
            <a:r>
              <a:rPr lang="en-GB" b="0" dirty="0" err="1">
                <a:solidFill>
                  <a:schemeClr val="tx1">
                    <a:lumMod val="50000"/>
                  </a:schemeClr>
                </a:solidFill>
              </a:rPr>
              <a:t>para</a:t>
            </a:r>
            <a:r>
              <a:rPr lang="en-GB" b="0" dirty="0">
                <a:solidFill>
                  <a:schemeClr val="tx1">
                    <a:lumMod val="50000"/>
                  </a:schemeClr>
                </a:solidFill>
              </a:rPr>
              <a:t> com o titular.</a:t>
            </a:r>
          </a:p>
          <a:p>
            <a:pPr marL="339725" indent="-339725" defTabSz="449263">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0" dirty="0">
                <a:solidFill>
                  <a:schemeClr val="tx1">
                    <a:lumMod val="50000"/>
                  </a:schemeClr>
                </a:solidFill>
              </a:rPr>
              <a:t>É </a:t>
            </a:r>
            <a:r>
              <a:rPr lang="en-GB" b="0" dirty="0" err="1">
                <a:solidFill>
                  <a:schemeClr val="tx1">
                    <a:lumMod val="50000"/>
                  </a:schemeClr>
                </a:solidFill>
              </a:rPr>
              <a:t>negociado</a:t>
            </a:r>
            <a:r>
              <a:rPr lang="en-GB" b="0" dirty="0">
                <a:solidFill>
                  <a:schemeClr val="tx1">
                    <a:lumMod val="50000"/>
                  </a:schemeClr>
                </a:solidFill>
              </a:rPr>
              <a:t> entre as </a:t>
            </a:r>
            <a:r>
              <a:rPr lang="en-GB" b="0" dirty="0" err="1">
                <a:solidFill>
                  <a:schemeClr val="tx1">
                    <a:lumMod val="50000"/>
                  </a:schemeClr>
                </a:solidFill>
              </a:rPr>
              <a:t>partes</a:t>
            </a:r>
            <a:r>
              <a:rPr lang="en-GB" b="0" dirty="0">
                <a:solidFill>
                  <a:schemeClr val="tx1">
                    <a:lumMod val="50000"/>
                  </a:schemeClr>
                </a:solidFill>
              </a:rPr>
              <a:t>, </a:t>
            </a:r>
            <a:r>
              <a:rPr lang="en-GB" b="0" dirty="0" err="1">
                <a:solidFill>
                  <a:schemeClr val="tx1">
                    <a:lumMod val="50000"/>
                  </a:schemeClr>
                </a:solidFill>
              </a:rPr>
              <a:t>normalmente</a:t>
            </a:r>
            <a:r>
              <a:rPr lang="en-GB" b="0" dirty="0">
                <a:solidFill>
                  <a:schemeClr val="tx1">
                    <a:lumMod val="50000"/>
                  </a:schemeClr>
                </a:solidFill>
              </a:rPr>
              <a:t>  no </a:t>
            </a:r>
            <a:r>
              <a:rPr lang="en-GB" b="0" dirty="0" err="1">
                <a:solidFill>
                  <a:schemeClr val="tx1">
                    <a:lumMod val="50000"/>
                  </a:schemeClr>
                </a:solidFill>
              </a:rPr>
              <a:t>pregão</a:t>
            </a:r>
            <a:endParaRPr lang="en-GB" b="0" dirty="0">
              <a:solidFill>
                <a:schemeClr val="tx1">
                  <a:lumMod val="50000"/>
                </a:schemeClr>
              </a:solidFill>
            </a:endParaRPr>
          </a:p>
        </p:txBody>
      </p:sp>
    </p:spTree>
    <p:extLst>
      <p:ext uri="{BB962C8B-B14F-4D97-AF65-F5344CB8AC3E}">
        <p14:creationId xmlns:p14="http://schemas.microsoft.com/office/powerpoint/2010/main" val="232387938"/>
      </p:ext>
    </p:extLst>
  </p:cSld>
  <p:clrMapOvr>
    <a:masterClrMapping/>
  </p:clrMapOvr>
  <p:transition spd="med">
    <p:random/>
  </p:transition>
</p:sld>
</file>

<file path=ppt/theme/theme1.xml><?xml version="1.0" encoding="utf-8"?>
<a:theme xmlns:a="http://schemas.openxmlformats.org/drawingml/2006/main" name="Slide Capa">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4234</TotalTime>
  <Words>4327</Words>
  <Application>Microsoft Office PowerPoint</Application>
  <PresentationFormat>Apresentação na tela (4:3)</PresentationFormat>
  <Paragraphs>599</Paragraphs>
  <Slides>75</Slides>
  <Notes>26</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3</vt:i4>
      </vt:variant>
      <vt:variant>
        <vt:lpstr>Títulos de slides</vt:lpstr>
      </vt:variant>
      <vt:variant>
        <vt:i4>75</vt:i4>
      </vt:variant>
    </vt:vector>
  </HeadingPairs>
  <TitlesOfParts>
    <vt:vector size="85" baseType="lpstr">
      <vt:lpstr>Arial</vt:lpstr>
      <vt:lpstr>Book Antiqua</vt:lpstr>
      <vt:lpstr>Calibri</vt:lpstr>
      <vt:lpstr>Monotype Sorts</vt:lpstr>
      <vt:lpstr>Times New Roman</vt:lpstr>
      <vt:lpstr>Wingdings</vt:lpstr>
      <vt:lpstr>Slide Capa</vt:lpstr>
      <vt:lpstr>Documento</vt:lpstr>
      <vt:lpstr>Equation</vt:lpstr>
      <vt:lpstr>Planilha Habilitada para Macro</vt:lpstr>
      <vt:lpstr>Apresentação do PowerPoint</vt:lpstr>
      <vt:lpstr>Contratos de opções sobre futuros</vt:lpstr>
      <vt:lpstr>Exercício das Opções</vt:lpstr>
      <vt:lpstr>Compradores e vendedores</vt:lpstr>
      <vt:lpstr>Exercício das Opções</vt:lpstr>
      <vt:lpstr>Contratos de opções sobre futuros</vt:lpstr>
      <vt:lpstr>Opções quanto ao mês de referencia</vt:lpstr>
      <vt:lpstr>Opções sobre futuros</vt:lpstr>
      <vt:lpstr>Prêmio (Pr)</vt:lpstr>
      <vt:lpstr>Apresentação do PowerPoint</vt:lpstr>
      <vt:lpstr>Leitura de cotações </vt:lpstr>
      <vt:lpstr>Opções CME Soja</vt:lpstr>
      <vt:lpstr>Apresentação do PowerPoint</vt:lpstr>
      <vt:lpstr>Calendário para Opções</vt:lpstr>
      <vt:lpstr>Premio Call e Put na CME</vt:lpstr>
      <vt:lpstr>Apresentação do PowerPoint</vt:lpstr>
      <vt:lpstr>Apresentação do PowerPoint</vt:lpstr>
      <vt:lpstr>Apresentação do PowerPoint</vt:lpstr>
      <vt:lpstr>Apresentação do PowerPoint</vt:lpstr>
      <vt:lpstr>Encerramento das opções</vt:lpstr>
      <vt:lpstr>Quanto ao exercício</vt:lpstr>
      <vt:lpstr>Calculando o VI de uma opção de Put</vt:lpstr>
      <vt:lpstr>VI da Put</vt:lpstr>
      <vt:lpstr>VI de uma Call</vt:lpstr>
      <vt:lpstr>VI da Call</vt:lpstr>
      <vt:lpstr>As opções quanto ao exercicio</vt:lpstr>
      <vt:lpstr>Comprando  Puts e  Calls -  exercicios </vt:lpstr>
      <vt:lpstr>Hedge contra queda de preços - Comprando Put</vt:lpstr>
      <vt:lpstr>Hedge contra queda de preços continuação</vt:lpstr>
      <vt:lpstr>Hedge contra queda de preços</vt:lpstr>
      <vt:lpstr>Conclusão Hedge contra queda de preços com compa de Put</vt:lpstr>
      <vt:lpstr>Exercicio hedge com compra Call CME</vt:lpstr>
      <vt:lpstr>Hedge com compra de Call</vt:lpstr>
      <vt:lpstr>Hedge com compra de Call</vt:lpstr>
      <vt:lpstr>Precificação de Opções</vt:lpstr>
      <vt:lpstr>Componentes do Valor de Tempo</vt:lpstr>
      <vt:lpstr>Exercicios VI, VT da Put</vt:lpstr>
      <vt:lpstr>VI, VT da Put</vt:lpstr>
      <vt:lpstr>VI de uma Call</vt:lpstr>
      <vt:lpstr>Classificação das Opções - Call</vt:lpstr>
      <vt:lpstr>Classificação das Opções - Put</vt:lpstr>
      <vt:lpstr>Vencimento das Opções</vt:lpstr>
      <vt:lpstr>Exercício das Opções</vt:lpstr>
      <vt:lpstr>Hedge com Opções Put</vt:lpstr>
      <vt:lpstr>Hedge com Opções Call</vt:lpstr>
      <vt:lpstr>Derivativos Agropecuários Aplicações de Opções sobre Futuros</vt:lpstr>
      <vt:lpstr>Precificação de Opções</vt:lpstr>
      <vt:lpstr>Deteminação do Prêmio das Opções - modelo de Black-Schole</vt:lpstr>
      <vt:lpstr>Movimento do Prêmio</vt:lpstr>
      <vt:lpstr>Análise de sensibilidade nas Opções Put </vt:lpstr>
      <vt:lpstr>Análise dos fatores que afetam o prêmio da Call </vt:lpstr>
      <vt:lpstr>Análise de sensibilidade das opções</vt:lpstr>
      <vt:lpstr>Análise de sensibilidade Gregas das opções</vt:lpstr>
      <vt:lpstr>Cálculo e interpretação do delta - Put</vt:lpstr>
      <vt:lpstr>Cálculo e interpretação do delta - Call</vt:lpstr>
      <vt:lpstr>Apresentação do PowerPoint</vt:lpstr>
      <vt:lpstr>Operações estruturadas</vt:lpstr>
      <vt:lpstr>Apresentação do PowerPoint</vt:lpstr>
      <vt:lpstr>Apresentação do PowerPoint</vt:lpstr>
      <vt:lpstr>Produtor: trava de preço com limitador (não vendeu antecipado ...)</vt:lpstr>
      <vt:lpstr>2. Operação de Call Spread</vt:lpstr>
      <vt:lpstr>Hedge com opções para trading de grãos, limitação de resultados</vt:lpstr>
      <vt:lpstr>Trading - não comprou antecipado, quer fazer trava de preço com limitador Suponha uma trading que ainda não comprou antecipado e queira se proteger no mercado de opções entre 850 e 860 cents/bus. Pfut = 853´2 </vt:lpstr>
      <vt:lpstr>Participação nos resultados para quem já vendeu a produção (Barter Plus)</vt:lpstr>
      <vt:lpstr>Apresentação do PowerPoint</vt:lpstr>
      <vt:lpstr>Análise gráfica das opções</vt:lpstr>
      <vt:lpstr>Análise gráfica – compra de Put Resultado para comprador = Pr - (Pe - Pf) se Pe ≥ Pf  Caso contrário Resultado = -Pr </vt:lpstr>
      <vt:lpstr>Apresentação do PowerPoint</vt:lpstr>
      <vt:lpstr>Análise gráfica Venda Put</vt:lpstr>
      <vt:lpstr>Apresentação do PowerPoint</vt:lpstr>
      <vt:lpstr>Apresentação do PowerPoint</vt:lpstr>
      <vt:lpstr>Venda de  opção de compra (Call) – Vendedor, Lançador </vt:lpstr>
      <vt:lpstr>Sumário de Precificação de Opções  </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Pecege</dc:creator>
  <cp:lastModifiedBy>Pedro Valentim Marques</cp:lastModifiedBy>
  <cp:revision>342</cp:revision>
  <cp:lastPrinted>2017-08-09T13:27:00Z</cp:lastPrinted>
  <dcterms:created xsi:type="dcterms:W3CDTF">2014-10-27T19:00:05Z</dcterms:created>
  <dcterms:modified xsi:type="dcterms:W3CDTF">2020-04-13T12:48:47Z</dcterms:modified>
</cp:coreProperties>
</file>