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32"/>
  </p:notesMasterIdLst>
  <p:sldIdLst>
    <p:sldId id="256" r:id="rId2"/>
    <p:sldId id="301" r:id="rId3"/>
    <p:sldId id="308" r:id="rId4"/>
    <p:sldId id="314" r:id="rId5"/>
    <p:sldId id="303" r:id="rId6"/>
    <p:sldId id="257" r:id="rId7"/>
    <p:sldId id="315" r:id="rId8"/>
    <p:sldId id="305" r:id="rId9"/>
    <p:sldId id="316" r:id="rId10"/>
    <p:sldId id="312" r:id="rId11"/>
    <p:sldId id="310" r:id="rId12"/>
    <p:sldId id="307" r:id="rId13"/>
    <p:sldId id="283" r:id="rId14"/>
    <p:sldId id="304" r:id="rId15"/>
    <p:sldId id="324" r:id="rId16"/>
    <p:sldId id="325" r:id="rId17"/>
    <p:sldId id="317" r:id="rId18"/>
    <p:sldId id="318" r:id="rId19"/>
    <p:sldId id="319" r:id="rId20"/>
    <p:sldId id="323" r:id="rId21"/>
    <p:sldId id="327" r:id="rId22"/>
    <p:sldId id="328" r:id="rId23"/>
    <p:sldId id="321" r:id="rId24"/>
    <p:sldId id="329" r:id="rId25"/>
    <p:sldId id="322" r:id="rId26"/>
    <p:sldId id="330" r:id="rId27"/>
    <p:sldId id="331" r:id="rId28"/>
    <p:sldId id="332" r:id="rId29"/>
    <p:sldId id="313" r:id="rId30"/>
    <p:sldId id="333" r:id="rId3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6FFCC"/>
    <a:srgbClr val="FFFF00"/>
    <a:srgbClr val="3333CC"/>
    <a:srgbClr val="CC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>
      <p:cViewPr varScale="1">
        <p:scale>
          <a:sx n="68" d="100"/>
          <a:sy n="68" d="100"/>
        </p:scale>
        <p:origin x="1488" y="72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49641F-470D-410B-964B-7E81A742703C}" type="datetimeFigureOut">
              <a:rPr lang="pt-BR"/>
              <a:pPr>
                <a:defRPr/>
              </a:pPr>
              <a:t>08/08/2017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E81C82A-57D4-462A-9F7D-C703C699CC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858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8E8D92C3-D108-4A68-9663-5D794875B7E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09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91AB818C-CD56-4CF5-9979-DAC21AAFF31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66946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91AB818C-CD56-4CF5-9979-DAC21AAFF31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732393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91AB818C-CD56-4CF5-9979-DAC21AAFF31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78884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91AB818C-CD56-4CF5-9979-DAC21AAFF31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55878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91AB818C-CD56-4CF5-9979-DAC21AAFF31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638588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82567-71EA-4553-8FD7-B0EDFE2E146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162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545AD-F808-4DF2-B35D-674CA019976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65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7773-CFD6-42A0-9519-9220587920D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28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277589BE-F0E6-42B5-84E7-DDC1840D441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628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FCB96246-CC1F-4BEB-AA53-E633EEC2DB3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31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460A3418-3CF4-42C7-88F7-CF8C1F45DCC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83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6E9EF-09C5-4C55-B625-9EE96EA0F4B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36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3F40E-B22F-4953-B8E3-DD465ADFAE3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376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5C1E6-0997-4C03-B177-18D679A32C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098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4D06FE6-72B8-421E-90DA-81AFFB8FE30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96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91AB818C-CD56-4CF5-9979-DAC21AAFF31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25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836712"/>
            <a:ext cx="7992888" cy="22335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dirty="0" err="1">
                <a:solidFill>
                  <a:schemeClr val="tx1"/>
                </a:solidFill>
              </a:rPr>
              <a:t>Informação</a:t>
            </a:r>
            <a:r>
              <a:rPr dirty="0">
                <a:solidFill>
                  <a:schemeClr val="tx1"/>
                </a:solidFill>
              </a:rPr>
              <a:t> e </a:t>
            </a:r>
            <a:r>
              <a:rPr dirty="0" err="1">
                <a:solidFill>
                  <a:schemeClr val="tx1"/>
                </a:solidFill>
              </a:rPr>
              <a:t>linguagem</a:t>
            </a:r>
            <a:br>
              <a:rPr dirty="0">
                <a:solidFill>
                  <a:schemeClr val="tx1"/>
                </a:solidFill>
              </a:rPr>
            </a:br>
            <a:r>
              <a:rPr sz="3100" dirty="0" err="1">
                <a:solidFill>
                  <a:schemeClr val="tx1"/>
                </a:solidFill>
              </a:rPr>
              <a:t>Introdução</a:t>
            </a:r>
            <a:endParaRPr lang="pt-BR" sz="3100" dirty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724400"/>
            <a:ext cx="6192837" cy="1728788"/>
          </a:xfrm>
        </p:spPr>
        <p:txBody>
          <a:bodyPr>
            <a:normAutofit lnSpcReduction="10000"/>
          </a:bodyPr>
          <a:lstStyle/>
          <a:p>
            <a:pPr marL="26988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i="1" dirty="0" err="1">
                <a:solidFill>
                  <a:schemeClr val="tx1"/>
                </a:solidFill>
              </a:rPr>
              <a:t>Profa</a:t>
            </a:r>
            <a:r>
              <a:rPr lang="en-US" sz="2000" i="1" dirty="0">
                <a:solidFill>
                  <a:schemeClr val="tx1"/>
                </a:solidFill>
              </a:rPr>
              <a:t>. Dra. </a:t>
            </a:r>
            <a:r>
              <a:rPr lang="en-US" sz="2000" i="1" dirty="0" err="1">
                <a:solidFill>
                  <a:schemeClr val="tx1"/>
                </a:solidFill>
              </a:rPr>
              <a:t>Vânia</a:t>
            </a:r>
            <a:r>
              <a:rPr lang="en-US" sz="2000" i="1" dirty="0">
                <a:solidFill>
                  <a:schemeClr val="tx1"/>
                </a:solidFill>
              </a:rPr>
              <a:t> Mara </a:t>
            </a:r>
            <a:r>
              <a:rPr lang="en-US" sz="2000" i="1" dirty="0" err="1">
                <a:solidFill>
                  <a:schemeClr val="tx1"/>
                </a:solidFill>
              </a:rPr>
              <a:t>Alves</a:t>
            </a:r>
            <a:r>
              <a:rPr lang="en-US" sz="2000" i="1" dirty="0">
                <a:solidFill>
                  <a:schemeClr val="tx1"/>
                </a:solidFill>
              </a:rPr>
              <a:t> Lima</a:t>
            </a:r>
          </a:p>
          <a:p>
            <a:pPr marL="26988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i="1" dirty="0" err="1">
                <a:solidFill>
                  <a:schemeClr val="tx1"/>
                </a:solidFill>
              </a:rPr>
              <a:t>Profa</a:t>
            </a:r>
            <a:r>
              <a:rPr lang="en-US" sz="2000" i="1" dirty="0">
                <a:solidFill>
                  <a:schemeClr val="tx1"/>
                </a:solidFill>
              </a:rPr>
              <a:t>. Dra. </a:t>
            </a:r>
            <a:r>
              <a:rPr lang="en-US" sz="2000" i="1" dirty="0" err="1">
                <a:solidFill>
                  <a:schemeClr val="tx1"/>
                </a:solidFill>
              </a:rPr>
              <a:t>Cibele</a:t>
            </a:r>
            <a:r>
              <a:rPr lang="en-US" sz="2000" i="1" dirty="0">
                <a:solidFill>
                  <a:schemeClr val="tx1"/>
                </a:solidFill>
              </a:rPr>
              <a:t> A. C. Marques dos Santos</a:t>
            </a:r>
          </a:p>
          <a:p>
            <a:pPr marL="26988">
              <a:lnSpc>
                <a:spcPct val="90000"/>
              </a:lnSpc>
              <a:spcBef>
                <a:spcPts val="580"/>
              </a:spcBef>
              <a:defRPr/>
            </a:pPr>
            <a:r>
              <a:rPr lang="en-US" sz="2000" i="1" dirty="0" err="1">
                <a:solidFill>
                  <a:schemeClr val="tx1"/>
                </a:solidFill>
              </a:rPr>
              <a:t>Profa</a:t>
            </a:r>
            <a:r>
              <a:rPr lang="en-US" sz="2000" i="1" dirty="0">
                <a:solidFill>
                  <a:schemeClr val="tx1"/>
                </a:solidFill>
              </a:rPr>
              <a:t>. Dra. </a:t>
            </a:r>
            <a:r>
              <a:rPr lang="en-US" sz="2000" i="1" dirty="0" err="1">
                <a:solidFill>
                  <a:schemeClr val="tx1"/>
                </a:solidFill>
              </a:rPr>
              <a:t>Giovana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Deliberalli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Maimone</a:t>
            </a:r>
            <a:endParaRPr lang="en-US" sz="2000" i="1" dirty="0">
              <a:solidFill>
                <a:schemeClr val="tx1"/>
              </a:solidFill>
            </a:endParaRPr>
          </a:p>
          <a:p>
            <a:pPr marL="26988" algn="ctr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BR" sz="2000" b="1" i="1" dirty="0">
                <a:solidFill>
                  <a:schemeClr val="tx1"/>
                </a:solidFill>
              </a:rPr>
              <a:t>2017</a:t>
            </a:r>
          </a:p>
          <a:p>
            <a:pPr marL="26988" algn="ctr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BR" sz="2000" b="1" i="1" dirty="0">
                <a:solidFill>
                  <a:schemeClr val="tx1"/>
                </a:solidFill>
              </a:rPr>
              <a:t>PPGCI-ECA-USP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76775-7D56-48D1-ADA1-722F00F0415D}" type="slidenum">
              <a:rPr lang="pt-BR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74638"/>
            <a:ext cx="7211144" cy="777875"/>
          </a:xfrm>
        </p:spPr>
        <p:txBody>
          <a:bodyPr/>
          <a:lstStyle/>
          <a:p>
            <a:r>
              <a:rPr lang="en-US" altLang="pt-BR" b="1" dirty="0" err="1">
                <a:solidFill>
                  <a:schemeClr val="tx1"/>
                </a:solidFill>
              </a:rPr>
              <a:t>Operadores</a:t>
            </a:r>
            <a:r>
              <a:rPr lang="en-US" altLang="pt-BR" b="1" dirty="0">
                <a:solidFill>
                  <a:schemeClr val="tx1"/>
                </a:solidFill>
              </a:rPr>
              <a:t> de </a:t>
            </a:r>
            <a:r>
              <a:rPr lang="en-US" altLang="pt-BR" b="1" dirty="0" err="1">
                <a:solidFill>
                  <a:schemeClr val="tx1"/>
                </a:solidFill>
              </a:rPr>
              <a:t>sentido</a:t>
            </a:r>
            <a:endParaRPr lang="pt-BR" altLang="pt-BR" b="1" dirty="0">
              <a:solidFill>
                <a:schemeClr val="tx1"/>
              </a:solidFill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1152908"/>
            <a:ext cx="7355160" cy="4758314"/>
          </a:xfrm>
        </p:spPr>
        <p:txBody>
          <a:bodyPr/>
          <a:lstStyle/>
          <a:p>
            <a:pPr lvl="1"/>
            <a:r>
              <a:rPr lang="en-US" altLang="pt-BR" sz="2800" dirty="0" err="1"/>
              <a:t>Terminologias</a:t>
            </a:r>
            <a:endParaRPr lang="en-US" altLang="pt-BR" sz="2800" dirty="0"/>
          </a:p>
          <a:p>
            <a:pPr lvl="1"/>
            <a:r>
              <a:rPr lang="en-US" altLang="pt-BR" sz="2800" dirty="0" err="1"/>
              <a:t>Ontologias</a:t>
            </a:r>
            <a:endParaRPr lang="en-US" altLang="pt-BR" sz="2800" dirty="0"/>
          </a:p>
          <a:p>
            <a:pPr lvl="1"/>
            <a:r>
              <a:rPr lang="en-US" altLang="pt-BR" sz="2800" dirty="0" err="1"/>
              <a:t>Mapas</a:t>
            </a:r>
            <a:r>
              <a:rPr lang="en-US" altLang="pt-BR" sz="2800" dirty="0"/>
              <a:t> </a:t>
            </a:r>
            <a:r>
              <a:rPr lang="en-US" altLang="pt-BR" sz="2800" dirty="0" err="1"/>
              <a:t>conceituais</a:t>
            </a:r>
            <a:r>
              <a:rPr lang="en-US" altLang="pt-BR" sz="2800" dirty="0"/>
              <a:t> /Topic Maps</a:t>
            </a:r>
            <a:endParaRPr lang="pt-BR" alt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C79925-07D8-4D3C-BECB-96EA4E3C663F}" type="slidenum">
              <a:rPr lang="pt-BR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274638"/>
            <a:ext cx="7139136" cy="922337"/>
          </a:xfrm>
        </p:spPr>
        <p:txBody>
          <a:bodyPr/>
          <a:lstStyle/>
          <a:p>
            <a:r>
              <a:rPr lang="en-US" altLang="pt-BR" b="1" dirty="0" err="1">
                <a:solidFill>
                  <a:schemeClr val="tx1"/>
                </a:solidFill>
              </a:rPr>
              <a:t>Terminologia</a:t>
            </a:r>
            <a:endParaRPr lang="pt-BR" altLang="pt-BR" b="1" dirty="0">
              <a:solidFill>
                <a:schemeClr val="tx1"/>
              </a:solidFill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1096206" y="1340768"/>
            <a:ext cx="7992888" cy="5040560"/>
          </a:xfrm>
        </p:spPr>
        <p:txBody>
          <a:bodyPr>
            <a:normAutofit fontScale="62500" lnSpcReduction="20000"/>
          </a:bodyPr>
          <a:lstStyle/>
          <a:p>
            <a:r>
              <a:rPr lang="en-US" altLang="pt-BR" sz="4500" dirty="0"/>
              <a:t>Conjunto de </a:t>
            </a:r>
            <a:r>
              <a:rPr lang="en-US" altLang="pt-BR" sz="4500" dirty="0" err="1"/>
              <a:t>termos</a:t>
            </a:r>
            <a:r>
              <a:rPr lang="en-US" altLang="pt-BR" sz="4500" dirty="0"/>
              <a:t> de um </a:t>
            </a:r>
            <a:r>
              <a:rPr lang="en-US" altLang="pt-BR" sz="4500" dirty="0" err="1"/>
              <a:t>domínio</a:t>
            </a:r>
            <a:r>
              <a:rPr lang="en-US" altLang="pt-BR" sz="4500" dirty="0"/>
              <a:t> do </a:t>
            </a:r>
            <a:r>
              <a:rPr lang="en-US" altLang="pt-BR" sz="4500" dirty="0" err="1"/>
              <a:t>conhecimento</a:t>
            </a:r>
            <a:endParaRPr lang="en-US" altLang="pt-BR" sz="4500" dirty="0"/>
          </a:p>
          <a:p>
            <a:endParaRPr lang="en-US" altLang="pt-BR" sz="4500" dirty="0"/>
          </a:p>
          <a:p>
            <a:r>
              <a:rPr lang="en-US" altLang="pt-BR" sz="4500" dirty="0" err="1"/>
              <a:t>Envolve</a:t>
            </a:r>
            <a:r>
              <a:rPr lang="en-US" altLang="pt-BR" sz="4500" dirty="0"/>
              <a:t>: </a:t>
            </a:r>
            <a:r>
              <a:rPr lang="en-US" altLang="pt-BR" sz="4500" dirty="0" err="1"/>
              <a:t>conceitos</a:t>
            </a:r>
            <a:r>
              <a:rPr lang="en-US" altLang="pt-BR" sz="4500" dirty="0"/>
              <a:t>, </a:t>
            </a:r>
            <a:r>
              <a:rPr lang="en-US" altLang="pt-BR" sz="4500" dirty="0" err="1"/>
              <a:t>sistema</a:t>
            </a:r>
            <a:r>
              <a:rPr lang="en-US" altLang="pt-BR" sz="4500" dirty="0"/>
              <a:t> de </a:t>
            </a:r>
            <a:r>
              <a:rPr lang="en-US" altLang="pt-BR" sz="4500" dirty="0" err="1"/>
              <a:t>conceitos</a:t>
            </a:r>
            <a:r>
              <a:rPr lang="en-US" altLang="pt-BR" sz="4500" dirty="0"/>
              <a:t> e </a:t>
            </a:r>
            <a:r>
              <a:rPr lang="en-US" altLang="pt-BR" sz="4500" dirty="0" err="1"/>
              <a:t>termos</a:t>
            </a:r>
            <a:endParaRPr lang="en-US" altLang="pt-BR" sz="4500" dirty="0"/>
          </a:p>
          <a:p>
            <a:endParaRPr lang="en-US" altLang="pt-BR" sz="4500" dirty="0"/>
          </a:p>
          <a:p>
            <a:r>
              <a:rPr lang="en-US" altLang="pt-BR" sz="4500" dirty="0"/>
              <a:t>Fontes </a:t>
            </a:r>
            <a:r>
              <a:rPr lang="en-US" altLang="pt-BR" sz="4500" dirty="0" err="1"/>
              <a:t>terminológicas</a:t>
            </a:r>
            <a:r>
              <a:rPr lang="en-US" altLang="pt-BR" sz="4500" dirty="0"/>
              <a:t> = </a:t>
            </a:r>
            <a:r>
              <a:rPr lang="en-US" altLang="pt-BR" sz="4500" dirty="0" err="1"/>
              <a:t>Discursos</a:t>
            </a:r>
            <a:r>
              <a:rPr lang="en-US" altLang="pt-BR" sz="4500" dirty="0"/>
              <a:t> da </a:t>
            </a:r>
            <a:r>
              <a:rPr lang="en-US" altLang="pt-BR" sz="4500" dirty="0" err="1"/>
              <a:t>área</a:t>
            </a:r>
            <a:r>
              <a:rPr lang="en-US" altLang="pt-BR" sz="4500" dirty="0"/>
              <a:t> de </a:t>
            </a:r>
            <a:r>
              <a:rPr lang="en-US" altLang="pt-BR" sz="4500" dirty="0" err="1"/>
              <a:t>especialidade</a:t>
            </a:r>
            <a:endParaRPr lang="en-US" altLang="pt-BR" sz="4500" dirty="0"/>
          </a:p>
          <a:p>
            <a:pPr marL="0" indent="0">
              <a:buNone/>
            </a:pPr>
            <a:endParaRPr lang="en-US" altLang="pt-BR" sz="2800" dirty="0"/>
          </a:p>
          <a:p>
            <a:pPr>
              <a:buFontTx/>
              <a:buNone/>
            </a:pPr>
            <a:r>
              <a:rPr lang="en-US" altLang="pt-BR" sz="2800" dirty="0"/>
              <a:t>	</a:t>
            </a:r>
          </a:p>
          <a:p>
            <a:pPr>
              <a:buFontTx/>
              <a:buNone/>
            </a:pPr>
            <a:endParaRPr lang="en-US" altLang="pt-BR" sz="2800" dirty="0"/>
          </a:p>
          <a:p>
            <a:pPr>
              <a:buFontTx/>
              <a:buNone/>
            </a:pPr>
            <a:r>
              <a:rPr lang="en-US" altLang="pt-BR" sz="2800" dirty="0"/>
              <a:t>	</a:t>
            </a:r>
            <a:endParaRPr lang="pt-BR" alt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A19BA7-3CE7-426D-9488-6B81502DD861}" type="slidenum">
              <a:rPr lang="pt-BR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547664" y="423863"/>
            <a:ext cx="7344816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3200" b="1" dirty="0">
                <a:latin typeface="+mj-lt"/>
                <a:sym typeface="Wingdings" pitchFamily="2" charset="2"/>
              </a:rPr>
              <a:t>Teorias terminológicas</a:t>
            </a:r>
            <a:endParaRPr lang="pt-BR" altLang="pt-BR" sz="2400" b="1" dirty="0">
              <a:latin typeface="+mj-lt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532966" y="1152908"/>
            <a:ext cx="7215498" cy="5516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812800" algn="l"/>
                <a:tab pos="15240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12800" algn="l"/>
                <a:tab pos="15240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12800" algn="l"/>
                <a:tab pos="15240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12800" algn="l"/>
                <a:tab pos="15240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12800" algn="l"/>
                <a:tab pos="15240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2800" algn="l"/>
                <a:tab pos="15240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2800" algn="l"/>
                <a:tab pos="15240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2800" algn="l"/>
                <a:tab pos="15240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2800" algn="l"/>
                <a:tab pos="15240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dirty="0">
                <a:cs typeface="Arial" charset="0"/>
              </a:rPr>
              <a:t>– </a:t>
            </a:r>
            <a:r>
              <a:rPr lang="pt-BR" altLang="pt-BR" sz="2400" b="1" dirty="0">
                <a:latin typeface="+mj-lt"/>
              </a:rPr>
              <a:t>Teoria Geral da Terminologia</a:t>
            </a:r>
            <a:r>
              <a:rPr lang="pt-BR" altLang="pt-BR" sz="2400" dirty="0">
                <a:latin typeface="+mj-lt"/>
              </a:rPr>
              <a:t> (</a:t>
            </a:r>
            <a:r>
              <a:rPr lang="pt-BR" altLang="pt-BR" sz="2400" b="1" dirty="0" err="1">
                <a:latin typeface="+mj-lt"/>
              </a:rPr>
              <a:t>Wüster</a:t>
            </a:r>
            <a:r>
              <a:rPr lang="pt-BR" altLang="pt-BR" sz="2400" b="1" dirty="0">
                <a:latin typeface="+mj-lt"/>
              </a:rPr>
              <a:t>)</a:t>
            </a:r>
            <a:br>
              <a:rPr lang="pt-BR" altLang="pt-BR" sz="2400" dirty="0">
                <a:latin typeface="+mj-lt"/>
              </a:rPr>
            </a:br>
            <a:r>
              <a:rPr lang="pt-BR" altLang="pt-BR" sz="2000" dirty="0">
                <a:latin typeface="+mj-lt"/>
              </a:rPr>
              <a:t>	 </a:t>
            </a:r>
            <a:r>
              <a:rPr lang="pt-BR" altLang="pt-BR" sz="2000" b="1" dirty="0">
                <a:latin typeface="+mj-lt"/>
                <a:sym typeface="Wingdings" pitchFamily="2" charset="2"/>
              </a:rPr>
              <a:t></a:t>
            </a:r>
            <a:r>
              <a:rPr lang="pt-BR" altLang="pt-BR" sz="2000" b="1" dirty="0">
                <a:latin typeface="+mj-lt"/>
              </a:rPr>
              <a:t> </a:t>
            </a:r>
            <a:r>
              <a:rPr lang="pt-BR" altLang="pt-BR" sz="2000" dirty="0">
                <a:latin typeface="+mj-lt"/>
              </a:rPr>
              <a:t>conceito independe da língua</a:t>
            </a:r>
            <a:br>
              <a:rPr lang="pt-BR" altLang="pt-BR" sz="2000" dirty="0">
                <a:latin typeface="+mj-lt"/>
              </a:rPr>
            </a:br>
            <a:r>
              <a:rPr lang="pt-BR" altLang="pt-BR" sz="2000" dirty="0">
                <a:latin typeface="+mj-lt"/>
              </a:rPr>
              <a:t>	 	</a:t>
            </a:r>
            <a:r>
              <a:rPr lang="pt-BR" altLang="pt-BR" sz="2000" dirty="0">
                <a:latin typeface="+mj-lt"/>
                <a:cs typeface="Arial" charset="0"/>
              </a:rPr>
              <a:t>• </a:t>
            </a:r>
            <a:r>
              <a:rPr lang="pt-BR" altLang="pt-BR" sz="2000" dirty="0">
                <a:latin typeface="+mj-lt"/>
              </a:rPr>
              <a:t>signo linguístico é instrumental (denominação)</a:t>
            </a:r>
            <a:br>
              <a:rPr lang="pt-BR" altLang="pt-BR" sz="2000" dirty="0">
                <a:latin typeface="+mj-lt"/>
              </a:rPr>
            </a:br>
            <a:r>
              <a:rPr lang="pt-BR" altLang="pt-BR" sz="2000" dirty="0">
                <a:latin typeface="+mj-lt"/>
              </a:rPr>
              <a:t>	 </a:t>
            </a:r>
            <a:r>
              <a:rPr lang="pt-BR" altLang="pt-BR" sz="2000" b="1" dirty="0">
                <a:latin typeface="+mj-lt"/>
                <a:sym typeface="Wingdings" pitchFamily="2" charset="2"/>
              </a:rPr>
              <a:t>	</a:t>
            </a:r>
            <a:r>
              <a:rPr lang="pt-BR" altLang="pt-BR" sz="2000" dirty="0">
                <a:latin typeface="+mj-lt"/>
                <a:cs typeface="Arial" charset="0"/>
              </a:rPr>
              <a:t>• </a:t>
            </a:r>
            <a:r>
              <a:rPr lang="pt-BR" altLang="pt-BR" sz="2000" dirty="0">
                <a:latin typeface="+mj-lt"/>
              </a:rPr>
              <a:t>prescrição, padronização</a:t>
            </a:r>
            <a:br>
              <a:rPr lang="pt-BR" altLang="pt-BR" sz="2000" dirty="0">
                <a:latin typeface="+mj-lt"/>
              </a:rPr>
            </a:br>
            <a:br>
              <a:rPr lang="pt-BR" altLang="pt-BR" sz="2000" dirty="0">
                <a:latin typeface="+mj-lt"/>
              </a:rPr>
            </a:br>
            <a:r>
              <a:rPr lang="pt-BR" altLang="pt-BR" sz="2400" dirty="0">
                <a:latin typeface="+mj-lt"/>
                <a:cs typeface="Arial" charset="0"/>
              </a:rPr>
              <a:t>– </a:t>
            </a:r>
            <a:r>
              <a:rPr lang="pt-BR" altLang="pt-BR" sz="2400" b="1" dirty="0">
                <a:latin typeface="+mj-lt"/>
              </a:rPr>
              <a:t>Teoria Comunicativa da Terminologia (</a:t>
            </a:r>
            <a:r>
              <a:rPr lang="pt-BR" altLang="pt-BR" sz="2400" b="1" dirty="0" err="1">
                <a:latin typeface="+mj-lt"/>
              </a:rPr>
              <a:t>Cabré</a:t>
            </a:r>
            <a:r>
              <a:rPr lang="pt-BR" altLang="pt-BR" sz="2400" b="1" dirty="0">
                <a:latin typeface="+mj-lt"/>
              </a:rPr>
              <a:t>)</a:t>
            </a:r>
            <a:r>
              <a:rPr lang="pt-BR" altLang="pt-BR" sz="2400" dirty="0">
                <a:latin typeface="+mj-lt"/>
              </a:rPr>
              <a:t>:</a:t>
            </a:r>
            <a:br>
              <a:rPr lang="pt-BR" altLang="pt-BR" sz="2400" dirty="0">
                <a:latin typeface="+mj-lt"/>
              </a:rPr>
            </a:br>
            <a:r>
              <a:rPr lang="pt-BR" altLang="pt-BR" sz="2000" dirty="0">
                <a:latin typeface="+mj-lt"/>
              </a:rPr>
              <a:t>	 </a:t>
            </a:r>
            <a:r>
              <a:rPr lang="pt-BR" altLang="pt-BR" sz="2000" b="1" dirty="0">
                <a:latin typeface="+mj-lt"/>
                <a:sym typeface="Wingdings" pitchFamily="2" charset="2"/>
              </a:rPr>
              <a:t></a:t>
            </a:r>
            <a:r>
              <a:rPr lang="pt-BR" altLang="pt-BR" sz="2000" b="1" dirty="0">
                <a:latin typeface="+mj-lt"/>
              </a:rPr>
              <a:t> </a:t>
            </a:r>
            <a:r>
              <a:rPr lang="pt-BR" altLang="pt-BR" sz="2000" dirty="0">
                <a:latin typeface="+mj-lt"/>
              </a:rPr>
              <a:t>fenômeno terminológico no interior da linguagem </a:t>
            </a:r>
            <a:br>
              <a:rPr lang="pt-BR" altLang="pt-BR" sz="2000" dirty="0">
                <a:latin typeface="+mj-lt"/>
              </a:rPr>
            </a:br>
            <a:r>
              <a:rPr lang="pt-BR" altLang="pt-BR" sz="2000" dirty="0">
                <a:latin typeface="+mj-lt"/>
              </a:rPr>
              <a:t>		</a:t>
            </a:r>
            <a:r>
              <a:rPr lang="pt-BR" altLang="pt-BR" sz="2000" dirty="0">
                <a:latin typeface="+mj-lt"/>
                <a:cs typeface="Arial" charset="0"/>
              </a:rPr>
              <a:t>• </a:t>
            </a:r>
            <a:r>
              <a:rPr lang="pt-BR" altLang="pt-BR" sz="2000" dirty="0">
                <a:latin typeface="+mj-lt"/>
              </a:rPr>
              <a:t>descritiva</a:t>
            </a:r>
            <a:br>
              <a:rPr lang="pt-BR" altLang="pt-BR" sz="2000" dirty="0">
                <a:latin typeface="+mj-lt"/>
              </a:rPr>
            </a:br>
            <a:br>
              <a:rPr lang="pt-BR" altLang="pt-BR" sz="2000" dirty="0">
                <a:latin typeface="+mj-lt"/>
              </a:rPr>
            </a:br>
            <a:r>
              <a:rPr lang="pt-BR" altLang="pt-BR" sz="2400" dirty="0">
                <a:latin typeface="+mj-lt"/>
                <a:cs typeface="Arial" charset="0"/>
              </a:rPr>
              <a:t>– </a:t>
            </a:r>
            <a:r>
              <a:rPr lang="pt-BR" altLang="pt-BR" sz="2400" b="1" dirty="0" err="1">
                <a:latin typeface="+mj-lt"/>
              </a:rPr>
              <a:t>Socioterminologia</a:t>
            </a:r>
            <a:r>
              <a:rPr lang="pt-BR" altLang="pt-BR" sz="2400" b="1" dirty="0">
                <a:latin typeface="+mj-lt"/>
              </a:rPr>
              <a:t> (</a:t>
            </a:r>
            <a:r>
              <a:rPr lang="pt-BR" sz="2400" b="1" dirty="0" err="1">
                <a:latin typeface="+mj-lt"/>
              </a:rPr>
              <a:t>Gaudin</a:t>
            </a:r>
            <a:r>
              <a:rPr lang="pt-BR" sz="2400" b="1" dirty="0">
                <a:latin typeface="+mj-lt"/>
              </a:rPr>
              <a:t>)</a:t>
            </a:r>
            <a:br>
              <a:rPr lang="pt-BR" altLang="pt-BR" sz="2000" dirty="0">
                <a:latin typeface="+mj-lt"/>
              </a:rPr>
            </a:br>
            <a:r>
              <a:rPr lang="pt-BR" altLang="pt-BR" sz="2000" dirty="0">
                <a:latin typeface="+mj-lt"/>
              </a:rPr>
              <a:t>	 </a:t>
            </a:r>
            <a:r>
              <a:rPr lang="pt-BR" altLang="pt-BR" sz="2000" b="1" dirty="0">
                <a:latin typeface="+mj-lt"/>
                <a:sym typeface="Wingdings" pitchFamily="2" charset="2"/>
              </a:rPr>
              <a:t></a:t>
            </a:r>
            <a:r>
              <a:rPr lang="pt-BR" altLang="pt-BR" sz="2000" b="1" dirty="0">
                <a:latin typeface="+mj-lt"/>
              </a:rPr>
              <a:t> </a:t>
            </a:r>
            <a:r>
              <a:rPr lang="pt-BR" altLang="pt-BR" sz="2000" dirty="0">
                <a:latin typeface="+mj-lt"/>
              </a:rPr>
              <a:t>uso social dos termos</a:t>
            </a:r>
            <a:br>
              <a:rPr lang="pt-BR" altLang="pt-BR" sz="2000" dirty="0">
                <a:latin typeface="+mj-lt"/>
              </a:rPr>
            </a:br>
            <a:r>
              <a:rPr lang="pt-BR" altLang="pt-BR" sz="2000" dirty="0">
                <a:latin typeface="+mj-lt"/>
              </a:rPr>
              <a:t>		</a:t>
            </a:r>
            <a:r>
              <a:rPr lang="pt-BR" altLang="pt-BR" sz="2000" dirty="0">
                <a:latin typeface="+mj-lt"/>
                <a:cs typeface="Arial" charset="0"/>
              </a:rPr>
              <a:t>• </a:t>
            </a:r>
            <a:r>
              <a:rPr lang="pt-BR" altLang="pt-BR" sz="2000" dirty="0">
                <a:latin typeface="+mj-lt"/>
              </a:rPr>
              <a:t>descritiva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F5AB9-923D-4878-B3AD-3E5C70CDB5F4}" type="slidenum">
              <a:rPr lang="pt-BR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333375"/>
            <a:ext cx="7283152" cy="849313"/>
          </a:xfrm>
        </p:spPr>
        <p:txBody>
          <a:bodyPr>
            <a:normAutofit/>
          </a:bodyPr>
          <a:lstStyle/>
          <a:p>
            <a:r>
              <a:rPr lang="en-US" altLang="pt-BR" sz="3200" b="1" dirty="0" err="1">
                <a:solidFill>
                  <a:schemeClr val="tx1"/>
                </a:solidFill>
              </a:rPr>
              <a:t>Linguística</a:t>
            </a:r>
            <a:r>
              <a:rPr lang="en-US" altLang="pt-BR" sz="3200" b="1" dirty="0">
                <a:solidFill>
                  <a:schemeClr val="tx1"/>
                </a:solidFill>
              </a:rPr>
              <a:t> </a:t>
            </a:r>
            <a:r>
              <a:rPr lang="en-US" altLang="pt-BR" sz="3200" b="1" dirty="0" err="1">
                <a:solidFill>
                  <a:schemeClr val="tx1"/>
                </a:solidFill>
              </a:rPr>
              <a:t>documentária</a:t>
            </a:r>
            <a:endParaRPr lang="pt-BR" altLang="pt-BR" sz="3200" b="1" dirty="0">
              <a:solidFill>
                <a:schemeClr val="tx1"/>
              </a:solidFill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1096206" y="1341438"/>
            <a:ext cx="7868282" cy="5111898"/>
          </a:xfrm>
        </p:spPr>
        <p:txBody>
          <a:bodyPr>
            <a:normAutofit fontScale="70000" lnSpcReduction="20000"/>
          </a:bodyPr>
          <a:lstStyle/>
          <a:p>
            <a:r>
              <a:rPr lang="en-US" altLang="pt-BR" sz="3400" b="1" dirty="0" err="1"/>
              <a:t>Objetivo</a:t>
            </a:r>
            <a:r>
              <a:rPr lang="en-US" altLang="pt-BR" sz="3400" b="1" dirty="0"/>
              <a:t>: </a:t>
            </a:r>
            <a:r>
              <a:rPr lang="pt-BR" sz="3400" dirty="0">
                <a:ea typeface="ＭＳ Ｐゴシック" pitchFamily="-65" charset="-128"/>
              </a:rPr>
              <a:t>Estudar a formação convencional das linguagens fechadas destinadas à transmissão de mensagens documentárias por meio de elementos significantes (Gutiérrez ,1990) </a:t>
            </a:r>
          </a:p>
          <a:p>
            <a:pPr>
              <a:buFontTx/>
              <a:buChar char="-"/>
            </a:pPr>
            <a:r>
              <a:rPr lang="en-US" altLang="pt-BR" sz="3400" b="1" dirty="0" err="1"/>
              <a:t>Conceitos</a:t>
            </a:r>
            <a:r>
              <a:rPr lang="en-US" altLang="pt-BR" sz="3400" b="1" dirty="0"/>
              <a:t>: </a:t>
            </a:r>
          </a:p>
          <a:p>
            <a:pPr lvl="1">
              <a:buFontTx/>
              <a:buChar char="-"/>
            </a:pPr>
            <a:r>
              <a:rPr lang="pt-BR" sz="3400" dirty="0">
                <a:ea typeface="ＭＳ Ｐゴシック" pitchFamily="-65" charset="-128"/>
              </a:rPr>
              <a:t>Análise documentária (Indexação)</a:t>
            </a:r>
          </a:p>
          <a:p>
            <a:pPr lvl="1">
              <a:buFontTx/>
              <a:buChar char="-"/>
            </a:pPr>
            <a:r>
              <a:rPr lang="pt-BR" sz="3400" dirty="0">
                <a:ea typeface="ＭＳ Ｐゴシック" pitchFamily="-65" charset="-128"/>
              </a:rPr>
              <a:t>Representação documentária </a:t>
            </a:r>
            <a:r>
              <a:rPr lang="pt-BR" sz="3400" dirty="0">
                <a:ea typeface="ＭＳ Ｐゴシック" pitchFamily="-65" charset="-128"/>
                <a:sym typeface="Wingdings" pitchFamily="2" charset="2"/>
              </a:rPr>
              <a:t> Informação documentária</a:t>
            </a:r>
          </a:p>
          <a:p>
            <a:pPr lvl="1">
              <a:buFontTx/>
              <a:buChar char="-"/>
            </a:pPr>
            <a:r>
              <a:rPr lang="pt-BR" sz="3400" dirty="0">
                <a:ea typeface="ＭＳ Ｐゴシック" pitchFamily="-65" charset="-128"/>
                <a:sym typeface="Wingdings" pitchFamily="2" charset="2"/>
              </a:rPr>
              <a:t>Modelização documentária (sistemas de significação/organização do conhecimento)</a:t>
            </a:r>
          </a:p>
          <a:p>
            <a:pPr lvl="1">
              <a:buFontTx/>
              <a:buChar char="-"/>
            </a:pPr>
            <a:r>
              <a:rPr lang="pt-BR" sz="3400" dirty="0">
                <a:ea typeface="ＭＳ Ｐゴシック" pitchFamily="-65" charset="-128"/>
                <a:sym typeface="Wingdings" pitchFamily="2" charset="2"/>
              </a:rPr>
              <a:t>Linguagem documentária (vocabulários controlados/tesauros)</a:t>
            </a:r>
          </a:p>
          <a:p>
            <a:pPr lvl="1">
              <a:buFontTx/>
              <a:buChar char="-"/>
            </a:pPr>
            <a:r>
              <a:rPr lang="pt-BR" sz="3400" dirty="0">
                <a:ea typeface="ＭＳ Ｐゴシック" pitchFamily="-65" charset="-128"/>
                <a:sym typeface="Wingdings" pitchFamily="2" charset="2"/>
              </a:rPr>
              <a:t>Comunicação documentária</a:t>
            </a:r>
          </a:p>
          <a:p>
            <a:pPr lvl="1">
              <a:buFontTx/>
              <a:buChar char="-"/>
            </a:pPr>
            <a:endParaRPr lang="pt-BR" sz="3400" dirty="0">
              <a:ea typeface="ＭＳ Ｐゴシック" pitchFamily="-65" charset="-128"/>
              <a:sym typeface="Wingdings" pitchFamily="2" charset="2"/>
            </a:endParaRPr>
          </a:p>
          <a:p>
            <a:endParaRPr lang="en-US" altLang="pt-BR" sz="2800" dirty="0"/>
          </a:p>
          <a:p>
            <a:pPr>
              <a:buFontTx/>
              <a:buNone/>
            </a:pPr>
            <a:endParaRPr lang="pt-BR" altLang="pt-BR" sz="2800" dirty="0">
              <a:sym typeface="Wingdings" pitchFamily="2" charset="2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90F49-F980-427D-9B03-FDA4FB2A23E5}" type="slidenum">
              <a:rPr lang="pt-BR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123503" y="787784"/>
            <a:ext cx="7552954" cy="607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355600" algn="l"/>
                <a:tab pos="812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55600" algn="l"/>
                <a:tab pos="812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55600" algn="l"/>
                <a:tab pos="812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55600" algn="l"/>
                <a:tab pos="812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55600" algn="l"/>
                <a:tab pos="812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812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812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812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812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pt-BR" altLang="pt-BR" sz="2800" dirty="0">
              <a:latin typeface="+mj-lt"/>
            </a:endParaRPr>
          </a:p>
          <a:p>
            <a:pPr eaLnBrk="1" hangingPunct="1">
              <a:lnSpc>
                <a:spcPct val="120000"/>
              </a:lnSpc>
            </a:pPr>
            <a:r>
              <a:rPr lang="pt-BR" altLang="pt-BR" sz="2800" dirty="0">
                <a:latin typeface="+mj-lt"/>
              </a:rPr>
              <a:t>Linguagem construída, artificial e intermediária que possui uma estrutura onde a significação se estabelece a partir dos relacionamentos entre seus termos a partir de uma hipótese de organização.</a:t>
            </a:r>
            <a:br>
              <a:rPr lang="pt-BR" altLang="pt-BR" sz="2800" dirty="0">
                <a:latin typeface="+mj-lt"/>
              </a:rPr>
            </a:br>
            <a:br>
              <a:rPr lang="pt-BR" altLang="pt-BR" sz="2800" dirty="0">
                <a:latin typeface="+mj-lt"/>
                <a:cs typeface="Arial" charset="0"/>
              </a:rPr>
            </a:br>
            <a:r>
              <a:rPr lang="pt-BR" altLang="pt-BR" sz="2800" b="1" dirty="0">
                <a:latin typeface="+mj-lt"/>
                <a:cs typeface="Arial" charset="0"/>
              </a:rPr>
              <a:t>Objetivo: </a:t>
            </a:r>
            <a:r>
              <a:rPr lang="pt-BR" altLang="pt-BR" sz="2800" dirty="0">
                <a:latin typeface="+mj-lt"/>
                <a:cs typeface="Arial" charset="0"/>
              </a:rPr>
              <a:t>organização, representação e recuperação da informação</a:t>
            </a:r>
            <a:endParaRPr lang="en-US" altLang="pt-BR" sz="2800" dirty="0">
              <a:latin typeface="+mj-lt"/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pt-BR" altLang="pt-BR" sz="2800" dirty="0">
                <a:solidFill>
                  <a:schemeClr val="bg2"/>
                </a:solidFill>
                <a:latin typeface="+mj-lt"/>
                <a:cs typeface="Arial" charset="0"/>
              </a:rPr>
              <a:t> 	</a:t>
            </a:r>
            <a:br>
              <a:rPr lang="pt-BR" altLang="pt-BR" sz="2800" dirty="0">
                <a:solidFill>
                  <a:schemeClr val="bg2"/>
                </a:solidFill>
                <a:latin typeface="+mj-lt"/>
              </a:rPr>
            </a:br>
            <a:endParaRPr lang="pt-BR" altLang="pt-BR" sz="28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475656" y="184150"/>
            <a:ext cx="7356622" cy="60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3200" b="1" dirty="0">
                <a:latin typeface="+mj-lt"/>
              </a:rPr>
              <a:t>Linguagem documentária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BAB490-06DB-457D-BD82-55DD77CF89CE}" type="slidenum">
              <a:rPr lang="pt-BR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Linguagem Documentária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031704"/>
          </a:xfrm>
        </p:spPr>
        <p:txBody>
          <a:bodyPr/>
          <a:lstStyle/>
          <a:p>
            <a:r>
              <a:rPr lang="pt-BR" sz="2400" dirty="0"/>
              <a:t>Estudos da Documentação</a:t>
            </a:r>
          </a:p>
          <a:p>
            <a:pPr lvl="1"/>
            <a:r>
              <a:rPr lang="pt-BR" sz="2000" dirty="0"/>
              <a:t>origem francesa, </a:t>
            </a:r>
          </a:p>
          <a:p>
            <a:pPr lvl="1"/>
            <a:r>
              <a:rPr lang="pt-BR" sz="2000" dirty="0"/>
              <a:t>proposta por </a:t>
            </a:r>
            <a:r>
              <a:rPr lang="pt-BR" sz="2000" dirty="0" err="1"/>
              <a:t>Gardin</a:t>
            </a:r>
            <a:r>
              <a:rPr lang="pt-BR" sz="2000" dirty="0"/>
              <a:t> na década de 60.</a:t>
            </a:r>
          </a:p>
          <a:p>
            <a:pPr lvl="1"/>
            <a:r>
              <a:rPr lang="pt-BR" sz="2000" dirty="0"/>
              <a:t>linguagem de indexação</a:t>
            </a:r>
          </a:p>
          <a:p>
            <a:pPr lvl="2"/>
            <a:r>
              <a:rPr lang="pt-BR" sz="1800" dirty="0"/>
              <a:t>“um conjunto de termos, providos ou não de regras sintáticas, utilizadas para representar conteúdos de documentos técnico-científicos com fins de classificação ou busca retrospectiva de informações (GARDIN et al., 1968, apud CINTRA et al, 2002).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7773-CFD6-42A0-9519-9220587920D2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050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Linguagem Documentária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 linha de pesquisa sobre Documentação </a:t>
            </a:r>
          </a:p>
          <a:p>
            <a:pPr lvl="1"/>
            <a:r>
              <a:rPr lang="pt-BR" dirty="0"/>
              <a:t>presente no Brasil a partir de 1980.</a:t>
            </a:r>
          </a:p>
          <a:p>
            <a:r>
              <a:rPr lang="pt-BR" dirty="0"/>
              <a:t>“</a:t>
            </a:r>
            <a:r>
              <a:rPr lang="pt-BR" i="1" dirty="0"/>
              <a:t>necessidade de teorização das linguagens documentárias, ou seja, as metalinguagens específicas dos ambientes de tratamento da informação</a:t>
            </a:r>
            <a:r>
              <a:rPr lang="pt-BR" dirty="0"/>
              <a:t>”. </a:t>
            </a:r>
          </a:p>
          <a:p>
            <a:pPr lvl="1"/>
            <a:r>
              <a:rPr lang="pt-BR" dirty="0"/>
              <a:t>estrutura e composição de uma linguagem documentária segundo </a:t>
            </a:r>
            <a:r>
              <a:rPr lang="pt-BR" dirty="0" err="1"/>
              <a:t>Gardin</a:t>
            </a:r>
            <a:r>
              <a:rPr lang="pt-BR" dirty="0"/>
              <a:t> </a:t>
            </a:r>
          </a:p>
          <a:p>
            <a:pPr lvl="2"/>
            <a:r>
              <a:rPr lang="pt-BR" dirty="0"/>
              <a:t>léxico, relações paradigmáticas e relações sintagmáticas. </a:t>
            </a:r>
          </a:p>
          <a:p>
            <a:r>
              <a:rPr lang="pt-BR" i="1" dirty="0"/>
              <a:t>“aquilo que até aquele momento muitos faziam baseados no bom-senso, passou a contar com uma teoria, fortemente ancorada na linguística”</a:t>
            </a:r>
            <a:r>
              <a:rPr lang="pt-BR" dirty="0"/>
              <a:t> </a:t>
            </a:r>
          </a:p>
          <a:p>
            <a:r>
              <a:rPr lang="pt-BR" dirty="0"/>
              <a:t>“</a:t>
            </a:r>
            <a:r>
              <a:rPr lang="pt-BR" i="1" dirty="0"/>
              <a:t>ênfase na terminologia, visando questões relacionadas ao controle de vocabulário e o poder comunicacional dos produtos da análise documentária</a:t>
            </a:r>
            <a:r>
              <a:rPr lang="pt-BR" dirty="0"/>
              <a:t>” </a:t>
            </a:r>
            <a:r>
              <a:rPr lang="pt-BR" dirty="0" err="1"/>
              <a:t>Smit</a:t>
            </a:r>
            <a:r>
              <a:rPr lang="pt-BR" dirty="0"/>
              <a:t> (2015)</a:t>
            </a:r>
            <a:r>
              <a:rPr lang="pt-BR" i="1" dirty="0"/>
              <a:t>. 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7773-CFD6-42A0-9519-9220587920D2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793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1ADC72-4996-4752-AE0D-C0BD6DF0E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429454"/>
            <a:ext cx="6589199" cy="716658"/>
          </a:xfrm>
        </p:spPr>
        <p:txBody>
          <a:bodyPr>
            <a:normAutofit/>
          </a:bodyPr>
          <a:lstStyle/>
          <a:p>
            <a:r>
              <a:rPr lang="pt-BR" sz="3200" b="1" dirty="0">
                <a:cs typeface="Arial" panose="020B0604020202020204" pitchFamily="34" charset="0"/>
              </a:rPr>
              <a:t>Mapas conceituais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40FBD8-160D-4E1C-9CFD-253B292A1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268760"/>
            <a:ext cx="7560840" cy="5328592"/>
          </a:xfrm>
        </p:spPr>
        <p:txBody>
          <a:bodyPr>
            <a:normAutofit/>
          </a:bodyPr>
          <a:lstStyle/>
          <a:p>
            <a:r>
              <a:rPr lang="pt-BR" sz="2400" dirty="0"/>
              <a:t>Gráfico que ordena um grupo de proposições sobre um determinado assunto em forma de árvore.</a:t>
            </a:r>
          </a:p>
          <a:p>
            <a:r>
              <a:rPr lang="pt-BR" sz="2400" dirty="0"/>
              <a:t>Rede cognitiva onde os conceitos  de um domínio são os nós e as relações entre eles são indicadas por laços.</a:t>
            </a:r>
          </a:p>
          <a:p>
            <a:r>
              <a:rPr lang="pt-BR" sz="2400" dirty="0"/>
              <a:t>As relações entre os conceitos são estabelecidas em função das semelhanças entre eles, ou seja, conceitos com características semelhantes encontram-se reunidos na mesma categoria e por esse motivo estão unidos por um laço (relação entre conceitos)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073A700-90B9-475B-80B6-0AB53680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7773-CFD6-42A0-9519-9220587920D2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4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2127A5-B1D4-4176-AFB6-529742385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404664"/>
            <a:ext cx="6589199" cy="788666"/>
          </a:xfrm>
        </p:spPr>
        <p:txBody>
          <a:bodyPr/>
          <a:lstStyle/>
          <a:p>
            <a:r>
              <a:rPr lang="pt-BR" b="1" dirty="0"/>
              <a:t>Ontologias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309AFF-1BF1-4D04-809E-ADB4E0020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1182116"/>
            <a:ext cx="7488831" cy="5199212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>
                <a:latin typeface="+mj-lt"/>
                <a:cs typeface="Arial" panose="020B0604020202020204" pitchFamily="34" charset="0"/>
              </a:rPr>
              <a:t>Pretende representar o conhecimento humano de maneira estruturada, partindo da essência de cada fenômeno ou objeto e estabelece suas relações com outras essências.</a:t>
            </a:r>
          </a:p>
          <a:p>
            <a:r>
              <a:rPr lang="pt-BR" sz="2800" dirty="0">
                <a:latin typeface="+mj-lt"/>
                <a:cs typeface="Arial" panose="020B0604020202020204" pitchFamily="34" charset="0"/>
              </a:rPr>
              <a:t>Investiga quais são as propriedades e ou características essenciais de maneira a representar objetos, conceitos ou outras entidades existentes em uma área de interesse, bem como as relações entre tais objetos, conceitos e entidades.</a:t>
            </a:r>
          </a:p>
          <a:p>
            <a:r>
              <a:rPr lang="pt-BR" sz="2800" dirty="0">
                <a:latin typeface="+mj-lt"/>
                <a:cs typeface="Arial" panose="020B0604020202020204" pitchFamily="34" charset="0"/>
              </a:rPr>
              <a:t>Estrutura o conhecimento através de categorias</a:t>
            </a:r>
            <a:r>
              <a:rPr lang="pt-BR" dirty="0">
                <a:latin typeface="+mj-lt"/>
              </a:rPr>
              <a:t>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EE98D5B-14C9-4ACD-8BAF-C71740A9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7773-CFD6-42A0-9519-9220587920D2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5404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Sistemas de organização do conhecimento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SOC ou KOS (</a:t>
            </a:r>
            <a:r>
              <a:rPr lang="pt-BR" i="1" dirty="0" err="1"/>
              <a:t>Knowledge</a:t>
            </a:r>
            <a:r>
              <a:rPr lang="pt-BR" i="1" dirty="0"/>
              <a:t> </a:t>
            </a:r>
            <a:r>
              <a:rPr lang="pt-BR" i="1" dirty="0" err="1"/>
              <a:t>Organization</a:t>
            </a:r>
            <a:r>
              <a:rPr lang="pt-BR" i="1" dirty="0"/>
              <a:t> Systems)</a:t>
            </a:r>
          </a:p>
          <a:p>
            <a:pPr lvl="1"/>
            <a:r>
              <a:rPr lang="pt-BR" dirty="0"/>
              <a:t>utilizados nas bibliotecas, arquivos e museus (tradicionais ou digitais),</a:t>
            </a:r>
          </a:p>
          <a:p>
            <a:pPr lvl="1"/>
            <a:r>
              <a:rPr lang="pt-BR" dirty="0"/>
              <a:t>áreas institucionais, empresariais e comerciais,</a:t>
            </a:r>
          </a:p>
          <a:p>
            <a:pPr lvl="1"/>
            <a:r>
              <a:rPr lang="pt-BR" dirty="0"/>
              <a:t>classificações, tesauros ou vocabulários controlados,</a:t>
            </a:r>
          </a:p>
          <a:p>
            <a:pPr lvl="1"/>
            <a:r>
              <a:rPr lang="pt-BR" dirty="0"/>
              <a:t>taxonomias usadas na organização de sites de empresas,</a:t>
            </a:r>
          </a:p>
          <a:p>
            <a:pPr lvl="1"/>
            <a:r>
              <a:rPr lang="pt-BR" dirty="0"/>
              <a:t>aplicados a registros de metadados.</a:t>
            </a:r>
          </a:p>
          <a:p>
            <a:r>
              <a:rPr lang="pt-BR" dirty="0"/>
              <a:t>A construção de </a:t>
            </a:r>
            <a:r>
              <a:rPr lang="pt-BR" dirty="0" err="1"/>
              <a:t>SOCs</a:t>
            </a:r>
            <a:r>
              <a:rPr lang="pt-BR" dirty="0"/>
              <a:t>,  incluindo linguagens documentárias, exige conhecimentos específicos:</a:t>
            </a:r>
          </a:p>
          <a:p>
            <a:pPr lvl="1"/>
            <a:r>
              <a:rPr lang="pt-BR" dirty="0"/>
              <a:t>padrões, normas, formatos, </a:t>
            </a:r>
          </a:p>
          <a:p>
            <a:pPr lvl="1"/>
            <a:r>
              <a:rPr lang="pt-BR" dirty="0"/>
              <a:t>contribuições da Linguística, da Lógica e da Computação.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7773-CFD6-42A0-9519-9220587920D2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90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274638"/>
            <a:ext cx="7386786" cy="9937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1"/>
                </a:solidFill>
              </a:rPr>
              <a:t>Informação</a:t>
            </a:r>
            <a:r>
              <a:rPr lang="en-US" b="1" dirty="0">
                <a:solidFill>
                  <a:schemeClr val="tx1"/>
                </a:solidFill>
              </a:rPr>
              <a:t> e </a:t>
            </a:r>
            <a:r>
              <a:rPr lang="en-US" b="1" dirty="0" err="1">
                <a:solidFill>
                  <a:schemeClr val="tx1"/>
                </a:solidFill>
              </a:rPr>
              <a:t>Linguagem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68413"/>
            <a:ext cx="8020050" cy="5184923"/>
          </a:xfrm>
        </p:spPr>
        <p:txBody>
          <a:bodyPr>
            <a:normAutofit lnSpcReduction="10000"/>
          </a:bodyPr>
          <a:lstStyle/>
          <a:p>
            <a:pPr marL="539496" indent="-457200" fontAlgn="auto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è"/>
              <a:defRPr/>
            </a:pPr>
            <a:r>
              <a:rPr lang="pt-BR" sz="2800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Informação : </a:t>
            </a:r>
            <a:r>
              <a:rPr lang="en-US" sz="2800" dirty="0" err="1">
                <a:sym typeface="Wingdings" pitchFamily="2" charset="2"/>
              </a:rPr>
              <a:t>definida</a:t>
            </a:r>
            <a:r>
              <a:rPr lang="en-US" sz="2800" dirty="0">
                <a:sym typeface="Wingdings" pitchFamily="2" charset="2"/>
              </a:rPr>
              <a:t> a </a:t>
            </a:r>
            <a:r>
              <a:rPr lang="en-US" sz="2800" dirty="0" err="1">
                <a:sym typeface="Wingdings" pitchFamily="2" charset="2"/>
              </a:rPr>
              <a:t>partir</a:t>
            </a:r>
            <a:r>
              <a:rPr lang="en-US" sz="2800" dirty="0">
                <a:sym typeface="Wingdings" pitchFamily="2" charset="2"/>
              </a:rPr>
              <a:t> de </a:t>
            </a:r>
            <a:r>
              <a:rPr lang="en-US" sz="2800" dirty="0" err="1">
                <a:sym typeface="Wingdings" pitchFamily="2" charset="2"/>
              </a:rPr>
              <a:t>contextos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específicos</a:t>
            </a:r>
            <a:r>
              <a:rPr lang="en-US" sz="2800" dirty="0">
                <a:sym typeface="Wingdings" pitchFamily="2" charset="2"/>
              </a:rPr>
              <a:t>, mas </a:t>
            </a:r>
            <a:r>
              <a:rPr lang="en-US" sz="2800" dirty="0" err="1">
                <a:sym typeface="Wingdings" pitchFamily="2" charset="2"/>
              </a:rPr>
              <a:t>sempre</a:t>
            </a:r>
            <a:r>
              <a:rPr lang="en-US" sz="2800" dirty="0">
                <a:sym typeface="Wingdings" pitchFamily="2" charset="2"/>
              </a:rPr>
              <a:t> “</a:t>
            </a:r>
            <a:r>
              <a:rPr lang="pt-BR" sz="2800" dirty="0"/>
              <a:t> um conhecimento inscrito (registrado) em forma escrita (impressa ou digital), oral ou audiovisual, em um suporte, o qual comporta um elemento de sentido (Le </a:t>
            </a:r>
            <a:r>
              <a:rPr lang="pt-BR" sz="2800" dirty="0" err="1"/>
              <a:t>Coadic</a:t>
            </a:r>
            <a:r>
              <a:rPr lang="pt-BR" sz="2800" dirty="0"/>
              <a:t>, 2004)”</a:t>
            </a:r>
            <a:endParaRPr lang="en-US" sz="2800" dirty="0">
              <a:sym typeface="Wingdings" pitchFamily="2" charset="2"/>
            </a:endParaRPr>
          </a:p>
          <a:p>
            <a:pPr marL="402336" lvl="1" indent="0">
              <a:spcBef>
                <a:spcPts val="370"/>
              </a:spcBef>
              <a:buNone/>
              <a:defRPr/>
            </a:pPr>
            <a:r>
              <a:rPr lang="pt-BR" sz="2800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I</a:t>
            </a:r>
            <a:endParaRPr lang="en-US" sz="2800" dirty="0">
              <a:sym typeface="Wingdings" pitchFamily="2" charset="2"/>
            </a:endParaRPr>
          </a:p>
          <a:p>
            <a:pPr marL="365760" indent="-283464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65760" indent="-283464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Linguagem</a:t>
            </a:r>
            <a:r>
              <a:rPr lang="pt-BR" sz="2800" b="1" dirty="0"/>
              <a:t>:</a:t>
            </a:r>
            <a:r>
              <a:rPr lang="pt-BR" sz="2800" i="1" dirty="0"/>
              <a:t> instrumento para acessar e se apropriar da informação de modo a produzir novo conhecimento</a:t>
            </a:r>
          </a:p>
          <a:p>
            <a:pPr marL="482346" lvl="1" indent="0">
              <a:spcBef>
                <a:spcPct val="0"/>
              </a:spcBef>
              <a:buNone/>
              <a:defRPr/>
            </a:pPr>
            <a:endParaRPr lang="pt-BR" sz="2600" i="1" dirty="0"/>
          </a:p>
          <a:p>
            <a:pPr marL="365760" indent="-283464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F5CFF-D187-4BF8-8CF6-E3B2199CB732}" type="slidenum">
              <a:rPr lang="pt-BR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381078"/>
              </p:ext>
            </p:extLst>
          </p:nvPr>
        </p:nvGraphicFramePr>
        <p:xfrm>
          <a:off x="1619672" y="620688"/>
          <a:ext cx="6805364" cy="5126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4354"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Fonte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3998">
                <a:tc>
                  <a:txBody>
                    <a:bodyPr/>
                    <a:lstStyle/>
                    <a:p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Sistemas de Organização do Conhecimento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Sistemas que incluem todos os tipos de esquemas para organização da informação como os sistemas de classificação e categorização, listas de cabeçalhos de assunto, controle de autoridades, vocabulários estruturados, tesauros, taxonomias e esquemas emprestados de outras áreas como as redes semânticas e as ontologias.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(HODGE, 2000)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354">
                <a:tc>
                  <a:txBody>
                    <a:bodyPr/>
                    <a:lstStyle/>
                    <a:p>
                      <a:r>
                        <a:rPr lang="pt-BR" sz="1400" dirty="0"/>
                        <a:t>Anéis de sinônimos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Grupo de termos que são considerados equivalentes para proposições de recuperação.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ANSI/NISO Z39.19-2005 (R2010)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3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Vocabulário controlado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Lista de termos explicitados e controlados, sendo que seus termos não podem ter ambiguidade e devem ter definições que não sejam redundantes.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ANSI/NISO Z39.19-2005 (R2010)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7773-CFD6-42A0-9519-9220587920D2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1248047" y="5833665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Fonte:</a:t>
            </a:r>
            <a:r>
              <a:rPr lang="pt-BR" sz="1200" dirty="0"/>
              <a:t> </a:t>
            </a:r>
            <a:r>
              <a:rPr lang="pt-BR" sz="1200" dirty="0">
                <a:latin typeface="+mj-lt"/>
              </a:rPr>
              <a:t>SANTOS, C. A. C. M</a:t>
            </a:r>
            <a:r>
              <a:rPr lang="pt-BR" sz="1200" b="1" dirty="0">
                <a:latin typeface="+mj-lt"/>
              </a:rPr>
              <a:t>.; </a:t>
            </a:r>
            <a:r>
              <a:rPr lang="pt-BR" sz="1200" dirty="0">
                <a:latin typeface="+mj-lt"/>
              </a:rPr>
              <a:t>JESUS, E. A. ; LUCA, J. R. A informação digital e os sistemas de organização do conhecimento. In: IV Seminário de Pesquisa da FESPSP, 2015, São Paulo. </a:t>
            </a:r>
            <a:r>
              <a:rPr lang="pt-BR" sz="1200" b="1" dirty="0">
                <a:latin typeface="+mj-lt"/>
              </a:rPr>
              <a:t>Anais</a:t>
            </a:r>
            <a:r>
              <a:rPr lang="pt-BR" sz="1200" dirty="0">
                <a:latin typeface="+mj-lt"/>
              </a:rPr>
              <a:t>. São Paulo: FESPSP, 2015. p. 1-15. </a:t>
            </a:r>
          </a:p>
        </p:txBody>
      </p:sp>
    </p:spTree>
    <p:extLst>
      <p:ext uri="{BB962C8B-B14F-4D97-AF65-F5344CB8AC3E}">
        <p14:creationId xmlns:p14="http://schemas.microsoft.com/office/powerpoint/2010/main" val="3381473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246496"/>
              </p:ext>
            </p:extLst>
          </p:nvPr>
        </p:nvGraphicFramePr>
        <p:xfrm>
          <a:off x="1619672" y="620688"/>
          <a:ext cx="6805364" cy="4715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4354"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Fonte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7854">
                <a:tc>
                  <a:txBody>
                    <a:bodyPr/>
                    <a:lstStyle/>
                    <a:p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Linguagem de indexação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Vocabulário controlado ou sistema de classificação e suas regras para aplicação, linguagem usada para a representação dos conceitos tratados nos documentos.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ANSI/NISO Z39.19-2005 (R2010)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354">
                <a:tc>
                  <a:txBody>
                    <a:bodyPr/>
                    <a:lstStyle/>
                    <a:p>
                      <a:r>
                        <a:rPr lang="pt-BR" sz="1400" dirty="0"/>
                        <a:t>Linguagem documentária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Conjunto de termos, providos ou não de regras sintáticas, utilizadas para representar conteúdos de documentos técnico-científicos com fins de classificação ou busca retrospectiva de informações.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(GARDIN et al., 1968, apud CINTRA et al, 2002).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3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Sistemas de classificação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Método de organização caracterizado por um conjunto de princípios pré-estabelecidos com sistema de notação e estrutura hierárquica de relacionamento entre as entidades.</a:t>
                      </a:r>
                      <a:endParaRPr lang="pt-BR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ANSI/NISO Z39.19-2005 (R2010)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7773-CFD6-42A0-9519-9220587920D2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547664" y="544522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latin typeface="+mj-lt"/>
              </a:rPr>
              <a:t>Fonte: SANTOS, C. A. C. M</a:t>
            </a:r>
            <a:r>
              <a:rPr lang="pt-BR" sz="1200" b="1" dirty="0">
                <a:latin typeface="+mj-lt"/>
              </a:rPr>
              <a:t>.; </a:t>
            </a:r>
            <a:r>
              <a:rPr lang="pt-BR" sz="1200" dirty="0">
                <a:latin typeface="+mj-lt"/>
              </a:rPr>
              <a:t>JESUS, E. A. ; LUCA, J. R. A informação digital e os sistemas de organização do conhecimento. In: IV Seminário de Pesquisa da FESPSP, 2015, São Paulo. </a:t>
            </a:r>
            <a:r>
              <a:rPr lang="pt-BR" sz="1200" b="1" dirty="0">
                <a:latin typeface="+mj-lt"/>
              </a:rPr>
              <a:t>Anais</a:t>
            </a:r>
            <a:r>
              <a:rPr lang="pt-BR" sz="1200" dirty="0">
                <a:latin typeface="+mj-lt"/>
              </a:rPr>
              <a:t>. São Paulo: FESPSP, 2015. p. 1-15. </a:t>
            </a:r>
          </a:p>
        </p:txBody>
      </p:sp>
    </p:spTree>
    <p:extLst>
      <p:ext uri="{BB962C8B-B14F-4D97-AF65-F5344CB8AC3E}">
        <p14:creationId xmlns:p14="http://schemas.microsoft.com/office/powerpoint/2010/main" val="3513626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391449"/>
              </p:ext>
            </p:extLst>
          </p:nvPr>
        </p:nvGraphicFramePr>
        <p:xfrm>
          <a:off x="1619672" y="620688"/>
          <a:ext cx="6805364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806"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Fonte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028">
                <a:tc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Tesauro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1. Listas nas quais os conceitos são representados por termos, organizados de forma que as relações entre conceitos são explícitas e os termos preferidos são acompanhados por entradas de termos não preferidos para sinônimos e quase sinônimos.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 25964-1 (2011)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3702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Vocabulários controlados estruturados cuja hierarquia e relações entre os termos são mostradas de forma clara e identificados por indicadores padronizados, que devem ser empregados reciprocamente.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ANSI/NISO Z39.19-2005 (R2010)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7773-CFD6-42A0-9519-9220587920D2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619672" y="5733256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latin typeface="+mj-lt"/>
              </a:rPr>
              <a:t>Fonte: SANTOS, C. A. C. M</a:t>
            </a:r>
            <a:r>
              <a:rPr lang="pt-BR" sz="1200" b="1" dirty="0">
                <a:latin typeface="+mj-lt"/>
              </a:rPr>
              <a:t>.; </a:t>
            </a:r>
            <a:r>
              <a:rPr lang="pt-BR" sz="1200" dirty="0">
                <a:latin typeface="+mj-lt"/>
              </a:rPr>
              <a:t>JESUS, E. A. ; LUCA, J. R. A informação digital e os sistemas de organização do conhecimento. In: IV Seminário de Pesquisa da FESPSP, 2015, São Paulo. </a:t>
            </a:r>
            <a:r>
              <a:rPr lang="pt-BR" sz="1200" b="1" dirty="0">
                <a:latin typeface="+mj-lt"/>
              </a:rPr>
              <a:t>Anais</a:t>
            </a:r>
            <a:r>
              <a:rPr lang="pt-BR" sz="1200" dirty="0">
                <a:latin typeface="+mj-lt"/>
              </a:rPr>
              <a:t>. São Paulo: FESPSP, 2015. p. 1-15. </a:t>
            </a:r>
          </a:p>
        </p:txBody>
      </p:sp>
    </p:spTree>
    <p:extLst>
      <p:ext uri="{BB962C8B-B14F-4D97-AF65-F5344CB8AC3E}">
        <p14:creationId xmlns:p14="http://schemas.microsoft.com/office/powerpoint/2010/main" val="1863834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Tesauros e normas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 recuperação da informação com o uso do tesauro surge nos anos 60 com o TEST (</a:t>
            </a:r>
            <a:r>
              <a:rPr lang="pt-BR" i="1" dirty="0"/>
              <a:t>Thesaurus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Engineering</a:t>
            </a:r>
            <a:r>
              <a:rPr lang="pt-BR" i="1" dirty="0"/>
              <a:t>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Scientific</a:t>
            </a:r>
            <a:r>
              <a:rPr lang="pt-BR" i="1" dirty="0"/>
              <a:t> </a:t>
            </a:r>
            <a:r>
              <a:rPr lang="pt-BR" i="1" dirty="0" err="1"/>
              <a:t>Terms</a:t>
            </a:r>
            <a:r>
              <a:rPr lang="pt-BR" dirty="0"/>
              <a:t>) nos Estados Unidos, que incluía regras e convenções para seu desenvolvimento. </a:t>
            </a:r>
          </a:p>
          <a:p>
            <a:r>
              <a:rPr lang="pt-BR" dirty="0"/>
              <a:t>Nos anos 70, os princípios e práticas para a construção de tesauros tiveram a contribuição das normas:</a:t>
            </a:r>
          </a:p>
          <a:p>
            <a:pPr lvl="1"/>
            <a:r>
              <a:rPr lang="pt-BR" dirty="0"/>
              <a:t>internacionais ISO 2788 e 5964</a:t>
            </a:r>
          </a:p>
          <a:p>
            <a:pPr lvl="1"/>
            <a:r>
              <a:rPr lang="pt-BR" dirty="0"/>
              <a:t>norte americana ANSI/NISO Z39.19</a:t>
            </a:r>
          </a:p>
          <a:p>
            <a:pPr lvl="1"/>
            <a:r>
              <a:rPr lang="pt-BR" dirty="0"/>
              <a:t>inglesas BS 5723 e BS 6723. </a:t>
            </a:r>
          </a:p>
          <a:p>
            <a:pPr lvl="1"/>
            <a:r>
              <a:rPr lang="pt-BR" dirty="0"/>
              <a:t>atualizações normas, e substituição das normas ISO para a 25964 parte 1 e parte 2, </a:t>
            </a:r>
          </a:p>
          <a:p>
            <a:pPr lvl="1"/>
            <a:r>
              <a:rPr lang="pt-BR" dirty="0"/>
              <a:t>considerando a oportunidade de estender a recuperação da informação para os recursos interconectados no ambiente digital, Clarke e </a:t>
            </a:r>
            <a:r>
              <a:rPr lang="pt-BR" dirty="0" err="1"/>
              <a:t>Zeng</a:t>
            </a:r>
            <a:r>
              <a:rPr lang="pt-BR" dirty="0"/>
              <a:t> (2012)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7773-CFD6-42A0-9519-9220587920D2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229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Taxonomias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103712"/>
          </a:xfrm>
        </p:spPr>
        <p:txBody>
          <a:bodyPr>
            <a:normAutofit fontScale="92500" lnSpcReduction="10000"/>
          </a:bodyPr>
          <a:lstStyle/>
          <a:p>
            <a:r>
              <a:rPr lang="pt-BR" sz="1900" dirty="0"/>
              <a:t>Mudanças na </a:t>
            </a:r>
            <a:r>
              <a:rPr lang="pt-BR" sz="1900" b="1" dirty="0"/>
              <a:t>Organização e Representação do Conhecimento </a:t>
            </a:r>
          </a:p>
          <a:p>
            <a:pPr lvl="1"/>
            <a:r>
              <a:rPr lang="pt-BR" dirty="0" err="1"/>
              <a:t>TICs</a:t>
            </a:r>
            <a:r>
              <a:rPr lang="pt-BR" dirty="0"/>
              <a:t> e informações digitais, </a:t>
            </a:r>
          </a:p>
          <a:p>
            <a:pPr lvl="1"/>
            <a:r>
              <a:rPr lang="pt-BR" dirty="0"/>
              <a:t>normas e formatos de estrutura XML, </a:t>
            </a:r>
          </a:p>
          <a:p>
            <a:pPr lvl="1"/>
            <a:r>
              <a:rPr lang="pt-BR" dirty="0"/>
              <a:t>compartilhamento informacional  </a:t>
            </a:r>
            <a:r>
              <a:rPr lang="pt-BR" dirty="0" err="1"/>
              <a:t>earquitetura</a:t>
            </a:r>
            <a:r>
              <a:rPr lang="pt-BR" dirty="0"/>
              <a:t> dos sites,</a:t>
            </a:r>
          </a:p>
          <a:p>
            <a:pPr lvl="1"/>
            <a:r>
              <a:rPr lang="pt-BR" dirty="0"/>
              <a:t>Taxonomias:</a:t>
            </a:r>
          </a:p>
          <a:p>
            <a:pPr lvl="2"/>
            <a:r>
              <a:rPr lang="pt-BR" dirty="0"/>
              <a:t>termo usado por outras áreas é um vocabulário controlado com estrutura hierárquica, mas </a:t>
            </a:r>
            <a:r>
              <a:rPr lang="pt-BR" dirty="0" err="1"/>
              <a:t>sem“termos</a:t>
            </a:r>
            <a:r>
              <a:rPr lang="pt-BR" dirty="0"/>
              <a:t> relacionados” e outros requisitos do tesauro tradicional. </a:t>
            </a:r>
          </a:p>
          <a:p>
            <a:pPr lvl="2"/>
            <a:r>
              <a:rPr lang="pt-BR" dirty="0"/>
              <a:t>“coleção de termos de vocabulário controlado organizados em uma estrutura hierárquica onde cada termo está localizado em uma ou mais relação do tipo pai/filho ou geral/específica em relação a outros termos “(NATIONAL INFORMATION STANDARDS ORGANIZATION, 2010).</a:t>
            </a:r>
          </a:p>
          <a:p>
            <a:pPr lvl="1"/>
            <a:r>
              <a:rPr lang="pt-BR" dirty="0" err="1"/>
              <a:t>Tags</a:t>
            </a:r>
            <a:r>
              <a:rPr lang="pt-BR" dirty="0"/>
              <a:t> ou marcadores sociais.</a:t>
            </a:r>
          </a:p>
          <a:p>
            <a:pPr lvl="2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7773-CFD6-42A0-9519-9220587920D2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62643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Vocabulários Controlados e Web Semântica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Os princípios dos vocabulários controlados e dos tesauros foram revistos nas normas publicadas a partir de 2010 para atender de forma clara e lógica as aplicações atuais e a necessidade de explicitar a diferença entre os conceitos para a pesquisa da informação e os termos expressos na estratégia de busca(Clarke e </a:t>
            </a:r>
            <a:r>
              <a:rPr lang="pt-BR" dirty="0" err="1"/>
              <a:t>Zeng</a:t>
            </a:r>
            <a:r>
              <a:rPr lang="pt-BR" dirty="0"/>
              <a:t>, 2012). </a:t>
            </a:r>
          </a:p>
          <a:p>
            <a:r>
              <a:rPr lang="pt-BR" dirty="0"/>
              <a:t>Para a </a:t>
            </a:r>
            <a:r>
              <a:rPr lang="pt-BR" i="1" dirty="0"/>
              <a:t>performance </a:t>
            </a:r>
            <a:r>
              <a:rPr lang="pt-BR" dirty="0"/>
              <a:t>na Web Semântica, os softwares precisam de um modelo de dados explícito que permita distinguir entre termos e conceitos.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7773-CFD6-42A0-9519-9220587920D2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40237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Web Semântica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possibilidade da interoperabilidade entre os vocabulários controlados</a:t>
            </a:r>
          </a:p>
          <a:p>
            <a:r>
              <a:rPr lang="pt-BR" dirty="0"/>
              <a:t>modelo conceitual de entidade-relacionamento-atributo desenvolvido pelo Consórcio W3C para os vocabulários (OWL e SKOS). </a:t>
            </a:r>
          </a:p>
          <a:p>
            <a:r>
              <a:rPr lang="pt-BR" dirty="0"/>
              <a:t>O SKOS (</a:t>
            </a:r>
            <a:r>
              <a:rPr lang="pt-BR" i="1" dirty="0" err="1"/>
              <a:t>Simple</a:t>
            </a:r>
            <a:r>
              <a:rPr lang="pt-BR" i="1" dirty="0"/>
              <a:t> </a:t>
            </a:r>
            <a:r>
              <a:rPr lang="pt-BR" i="1" dirty="0" err="1"/>
              <a:t>Knowledge</a:t>
            </a:r>
            <a:r>
              <a:rPr lang="pt-BR" i="1" dirty="0"/>
              <a:t> </a:t>
            </a:r>
            <a:r>
              <a:rPr lang="pt-BR" i="1" dirty="0" err="1"/>
              <a:t>Organization</a:t>
            </a:r>
            <a:r>
              <a:rPr lang="pt-BR" i="1" dirty="0"/>
              <a:t> System</a:t>
            </a:r>
            <a:r>
              <a:rPr lang="pt-BR" dirty="0"/>
              <a:t>) considerada uma ontologia leve e diversas aplicações (PASTOR-SÁNCHEZ, MARTÍNEZ-MÉNDEZ, RODRÍGUEZ-MUÑOZ, 2012). </a:t>
            </a:r>
          </a:p>
          <a:p>
            <a:r>
              <a:rPr lang="pt-BR" dirty="0"/>
              <a:t>Em comparação com outras soluções fornecidas, (XML </a:t>
            </a:r>
            <a:r>
              <a:rPr lang="pt-BR" i="1" dirty="0" err="1"/>
              <a:t>ad-hoc</a:t>
            </a:r>
            <a:r>
              <a:rPr lang="pt-BR" dirty="0"/>
              <a:t>, ontologias, </a:t>
            </a:r>
            <a:r>
              <a:rPr lang="pt-BR" i="1" dirty="0" err="1"/>
              <a:t>Topic</a:t>
            </a:r>
            <a:r>
              <a:rPr lang="pt-BR" i="1" dirty="0"/>
              <a:t> </a:t>
            </a:r>
            <a:r>
              <a:rPr lang="pt-BR" i="1" dirty="0" err="1"/>
              <a:t>Maps</a:t>
            </a:r>
            <a:r>
              <a:rPr lang="pt-BR" dirty="0"/>
              <a:t>), o SKOS, oferece uma alternativa cuja aplicação é simples e rápida (mas depende de tecnologia e de que as relações entre os termos já estejam definidas).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7773-CFD6-42A0-9519-9220587920D2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402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SKOS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247728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Define-se formalmente como uma ontologia </a:t>
            </a:r>
            <a:r>
              <a:rPr lang="pt-BR" i="1" dirty="0"/>
              <a:t>OWL-</a:t>
            </a:r>
            <a:r>
              <a:rPr lang="pt-BR" i="1" dirty="0" err="1"/>
              <a:t>full</a:t>
            </a:r>
            <a:r>
              <a:rPr lang="pt-BR" dirty="0"/>
              <a:t> que permite representar qualquer tipo de sistema de organização do conhecimento mediante RDF. </a:t>
            </a:r>
          </a:p>
          <a:p>
            <a:pPr lvl="1"/>
            <a:r>
              <a:rPr lang="pt-BR" dirty="0"/>
              <a:t>aplicação: vocabulários controlados, classificações, tesauros, cabeçalhos de assunto, taxonomias, glossários, etc. (PASTOR-SÁNCHEZ, MARTÍNEZ-MÉNDEZ, RODRÍGUEZ-MUÑOZ, 2012).</a:t>
            </a:r>
          </a:p>
          <a:p>
            <a:pPr lvl="1"/>
            <a:r>
              <a:rPr lang="pt-BR" dirty="0"/>
              <a:t>os elementos de um vocabulário representados mediante conceitos entre os quais se estabelecem relações semânticas, hierárquicas e associativas. </a:t>
            </a:r>
          </a:p>
          <a:p>
            <a:pPr lvl="1"/>
            <a:r>
              <a:rPr lang="pt-BR" dirty="0"/>
              <a:t>aos conceitos associam-se etiquetas em diferentes idiomas: etiquetas preferidas (descritores em um tesauro), um mesmo conceito só pode ter uma etiqueta preferida em cada idioma; </a:t>
            </a:r>
          </a:p>
          <a:p>
            <a:pPr lvl="1"/>
            <a:r>
              <a:rPr lang="pt-BR" dirty="0"/>
              <a:t>etiquetas alternativas similares aos não-descritores permitem enriquecer semanticamente um vocabulário definindo vários pontos de acesso a um conceito; </a:t>
            </a:r>
          </a:p>
          <a:p>
            <a:pPr lvl="1"/>
            <a:r>
              <a:rPr lang="pt-BR" dirty="0"/>
              <a:t>etiquetas ocultas que não são visíveis diretamente aos usuários e são utilizadas para processamento de aplicações em informática.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7773-CFD6-42A0-9519-9220587920D2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42481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SKOS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desenvolvido desde 2005 através do diálogo entre as bibliotecas e as comunidades da Web Semântica,</a:t>
            </a:r>
          </a:p>
          <a:p>
            <a:r>
              <a:rPr lang="pt-BR" dirty="0"/>
              <a:t>visando permitir a migração dos vocabulários tradicionais, embora não tenha sido desenhado apenas para estes vocabulários, </a:t>
            </a:r>
          </a:p>
          <a:p>
            <a:r>
              <a:rPr lang="pt-BR" dirty="0"/>
              <a:t>atende uma grande variedade de sistemas de organização do conhecimento.</a:t>
            </a:r>
          </a:p>
          <a:p>
            <a:r>
              <a:rPr lang="pt-BR" dirty="0"/>
              <a:t>desde 2009 foi utilizado para a migração de diversas linguagens documentárias </a:t>
            </a:r>
          </a:p>
          <a:p>
            <a:pPr lvl="1"/>
            <a:r>
              <a:rPr lang="pt-BR" dirty="0"/>
              <a:t>RAMEAU da Biblioteca Nacional da França, </a:t>
            </a:r>
          </a:p>
          <a:p>
            <a:pPr lvl="1"/>
            <a:r>
              <a:rPr lang="pt-BR" dirty="0"/>
              <a:t>LCSH da Biblioteca do Congresso Norte-Americano, </a:t>
            </a:r>
          </a:p>
          <a:p>
            <a:pPr lvl="1"/>
            <a:r>
              <a:rPr lang="pt-BR" dirty="0"/>
              <a:t>AGROVOC da FAO</a:t>
            </a:r>
          </a:p>
          <a:p>
            <a:pPr lvl="1"/>
            <a:r>
              <a:rPr lang="pt-BR" dirty="0"/>
              <a:t>EUROVOC da União </a:t>
            </a:r>
            <a:r>
              <a:rPr lang="pt-BR" dirty="0" err="1"/>
              <a:t>Européia</a:t>
            </a:r>
            <a:r>
              <a:rPr lang="pt-BR" dirty="0"/>
              <a:t>.</a:t>
            </a:r>
          </a:p>
          <a:p>
            <a:r>
              <a:rPr lang="pt-BR" dirty="0"/>
              <a:t>a integração dos vocabulários pode agregar valor às aplicações da Web Semântica (</a:t>
            </a:r>
            <a:r>
              <a:rPr lang="pt-BR" dirty="0" err="1"/>
              <a:t>Vatant</a:t>
            </a:r>
            <a:r>
              <a:rPr lang="pt-BR" dirty="0"/>
              <a:t>, 2010).</a:t>
            </a:r>
          </a:p>
          <a:p>
            <a:r>
              <a:rPr lang="pt-BR" dirty="0"/>
              <a:t>Permite a interoperabilidade.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7773-CFD6-42A0-9519-9220587920D2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7871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922114"/>
          </a:xfrm>
        </p:spPr>
        <p:txBody>
          <a:bodyPr>
            <a:normAutofit/>
          </a:bodyPr>
          <a:lstStyle/>
          <a:p>
            <a:r>
              <a:rPr lang="pt-BR" sz="3200" b="1" dirty="0"/>
              <a:t>Resultado pretendido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340768"/>
            <a:ext cx="7931223" cy="4570454"/>
          </a:xfrm>
        </p:spPr>
        <p:txBody>
          <a:bodyPr>
            <a:normAutofit/>
          </a:bodyPr>
          <a:lstStyle/>
          <a:p>
            <a:r>
              <a:rPr lang="pt-BR" sz="2800" dirty="0"/>
              <a:t>Interoperabilidade</a:t>
            </a:r>
          </a:p>
          <a:p>
            <a:pPr lvl="1"/>
            <a:r>
              <a:rPr lang="pt-BR" sz="2800" dirty="0"/>
              <a:t>Sintática</a:t>
            </a:r>
          </a:p>
          <a:p>
            <a:pPr lvl="1"/>
            <a:r>
              <a:rPr lang="pt-BR" sz="2800" dirty="0"/>
              <a:t>Semântica</a:t>
            </a:r>
          </a:p>
          <a:p>
            <a:pPr marL="457200" lvl="1" indent="0">
              <a:buNone/>
            </a:pPr>
            <a:endParaRPr lang="pt-BR" sz="2800" dirty="0"/>
          </a:p>
          <a:p>
            <a:pPr lvl="2"/>
            <a:r>
              <a:rPr lang="pt-BR" sz="2800" dirty="0"/>
              <a:t>SKOS (Sistemas de Organização do Conhecimento) </a:t>
            </a:r>
          </a:p>
          <a:p>
            <a:pPr lvl="2"/>
            <a:r>
              <a:rPr lang="pt-BR" sz="2800" dirty="0"/>
              <a:t>LOD  (</a:t>
            </a:r>
            <a:r>
              <a:rPr lang="pt-BR" sz="2800" dirty="0" err="1"/>
              <a:t>Linked</a:t>
            </a:r>
            <a:r>
              <a:rPr lang="pt-BR" sz="2800" dirty="0"/>
              <a:t> Open Data)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7773-CFD6-42A0-9519-9220587920D2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53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274638"/>
            <a:ext cx="6995120" cy="777875"/>
          </a:xfrm>
        </p:spPr>
        <p:txBody>
          <a:bodyPr/>
          <a:lstStyle/>
          <a:p>
            <a:r>
              <a:rPr lang="en-US" altLang="pt-BR" b="1" dirty="0" err="1">
                <a:solidFill>
                  <a:schemeClr val="tx1"/>
                </a:solidFill>
              </a:rPr>
              <a:t>Características</a:t>
            </a:r>
            <a:r>
              <a:rPr lang="en-US" altLang="pt-BR" b="1" dirty="0">
                <a:solidFill>
                  <a:schemeClr val="tx1"/>
                </a:solidFill>
              </a:rPr>
              <a:t> da </a:t>
            </a:r>
            <a:r>
              <a:rPr lang="en-US" altLang="pt-BR" b="1" dirty="0" err="1">
                <a:solidFill>
                  <a:schemeClr val="tx1"/>
                </a:solidFill>
              </a:rPr>
              <a:t>Informação</a:t>
            </a:r>
            <a:endParaRPr lang="pt-BR" altLang="pt-BR" b="1" dirty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268413"/>
            <a:ext cx="8172400" cy="4751387"/>
          </a:xfrm>
        </p:spPr>
        <p:txBody>
          <a:bodyPr>
            <a:normAutofit fontScale="92500" lnSpcReduction="10000"/>
          </a:bodyPr>
          <a:lstStyle/>
          <a:p>
            <a:r>
              <a:rPr lang="pt-BR" sz="2900" dirty="0"/>
              <a:t>aquilo que pode ser: </a:t>
            </a:r>
          </a:p>
          <a:p>
            <a:pPr lvl="1"/>
            <a:r>
              <a:rPr lang="pt-BR" sz="2700" dirty="0"/>
              <a:t>registrada (codificada) de diversas formas;</a:t>
            </a:r>
          </a:p>
          <a:p>
            <a:pPr lvl="1"/>
            <a:r>
              <a:rPr lang="pt-BR" sz="2700" dirty="0"/>
              <a:t> duplicada e reproduzida </a:t>
            </a:r>
            <a:r>
              <a:rPr lang="pt-BR" sz="2700" i="1" dirty="0"/>
              <a:t>ad </a:t>
            </a:r>
            <a:r>
              <a:rPr lang="pt-BR" sz="2700" i="1" dirty="0" err="1"/>
              <a:t>infinitum</a:t>
            </a:r>
            <a:r>
              <a:rPr lang="pt-BR" sz="2700" dirty="0"/>
              <a:t>; </a:t>
            </a:r>
          </a:p>
          <a:p>
            <a:pPr lvl="1"/>
            <a:r>
              <a:rPr lang="pt-BR" sz="2700" dirty="0"/>
              <a:t>transmitida por diversos meios; conservada e armazenada em suportes diversos; </a:t>
            </a:r>
          </a:p>
          <a:p>
            <a:pPr lvl="1"/>
            <a:r>
              <a:rPr lang="pt-BR" sz="2700" dirty="0"/>
              <a:t>medida e quantificada; adicionada a outras informações; </a:t>
            </a:r>
          </a:p>
          <a:p>
            <a:pPr lvl="1"/>
            <a:r>
              <a:rPr lang="pt-BR" sz="2700" dirty="0"/>
              <a:t>organizada, processada e reorganizada segundo diversos critérios e recuperada quando necessário segundo </a:t>
            </a:r>
            <a:r>
              <a:rPr lang="pt-BR" sz="2700" b="1" dirty="0"/>
              <a:t>regras pré-estabelecidas    </a:t>
            </a:r>
            <a:r>
              <a:rPr lang="pt-BR" sz="2700" dirty="0"/>
              <a:t>(Robredo, 2003).</a:t>
            </a:r>
            <a:endParaRPr lang="en-US" sz="2700" dirty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Tx/>
              <a:buChar char="-"/>
              <a:defRPr/>
            </a:pPr>
            <a:endParaRPr lang="en-US" sz="2900" dirty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Tx/>
              <a:buChar char="-"/>
              <a:defRPr/>
            </a:pPr>
            <a:endParaRPr lang="en-US" sz="2800" dirty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Tx/>
              <a:buNone/>
              <a:defRPr/>
            </a:pPr>
            <a:endParaRPr lang="pt-BR" sz="2000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C4861-3DF4-4DF8-BE32-930F87E8F023}" type="slidenum">
              <a:rPr lang="pt-BR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/>
              <a:t>CINTRA, A. M et al. </a:t>
            </a:r>
            <a:r>
              <a:rPr lang="pt-BR" b="1" dirty="0"/>
              <a:t>Para entender as linguagens documentárias</a:t>
            </a:r>
            <a:r>
              <a:rPr lang="pt-BR" dirty="0"/>
              <a:t>. 2. ed. São Paulo, Polis, 2002.</a:t>
            </a:r>
          </a:p>
          <a:p>
            <a:r>
              <a:rPr lang="pt-BR" dirty="0"/>
              <a:t>CLARKE, Stella G. </a:t>
            </a:r>
            <a:r>
              <a:rPr lang="pt-BR" dirty="0" err="1"/>
              <a:t>Dextre</a:t>
            </a:r>
            <a:r>
              <a:rPr lang="pt-BR" dirty="0"/>
              <a:t>; ZENG, Marcia Lei. </a:t>
            </a:r>
            <a:r>
              <a:rPr lang="en-US" dirty="0"/>
              <a:t>From ISO 2788 to ISO 25964: the evolution of thesaurus </a:t>
            </a:r>
            <a:r>
              <a:rPr lang="en-US" dirty="0" err="1"/>
              <a:t>standarts</a:t>
            </a:r>
            <a:r>
              <a:rPr lang="en-US" dirty="0"/>
              <a:t> towards interoperability and data modeling. </a:t>
            </a:r>
            <a:r>
              <a:rPr lang="pt-BR" b="1" dirty="0"/>
              <a:t>ISQ</a:t>
            </a:r>
            <a:r>
              <a:rPr lang="pt-BR" dirty="0"/>
              <a:t> n. 1, v. 24, p. 20-26, 2012.</a:t>
            </a:r>
          </a:p>
          <a:p>
            <a:r>
              <a:rPr lang="en-US" dirty="0"/>
              <a:t>INTERNATIONAL STANDARD ORGANIZATION. </a:t>
            </a:r>
            <a:r>
              <a:rPr lang="en-US" b="1" dirty="0"/>
              <a:t>Information and documentation</a:t>
            </a:r>
            <a:r>
              <a:rPr lang="en-US" dirty="0"/>
              <a:t>: thesauri and interoperability with other vocabularies; part 1, thesauri for information retrieval. Geneva: ISO, 2011. 152 p. (ISO 25964-1:2011).</a:t>
            </a:r>
            <a:endParaRPr lang="pt-BR" dirty="0"/>
          </a:p>
          <a:p>
            <a:r>
              <a:rPr lang="pt-BR" dirty="0"/>
              <a:t>LIMA, V. M. A. A organização do conhecimento no domínio da Ciência da Informação: o mapa conceitual e terminológico como instrumento referencial para o ensino e a pesquisa. </a:t>
            </a:r>
            <a:r>
              <a:rPr lang="pt-BR" b="1" dirty="0" err="1"/>
              <a:t>InCID</a:t>
            </a:r>
            <a:r>
              <a:rPr lang="pt-BR" b="1" dirty="0"/>
              <a:t>:</a:t>
            </a:r>
            <a:r>
              <a:rPr lang="pt-BR" dirty="0"/>
              <a:t> Revista de Ciência da Informação e Documentação, v. 4, p. 26-48, 2013. </a:t>
            </a:r>
          </a:p>
          <a:p>
            <a:r>
              <a:rPr lang="en-US" dirty="0"/>
              <a:t>NATIONAL INFORMATION STANDARDS ORGANIZATION. </a:t>
            </a:r>
            <a:r>
              <a:rPr lang="en-US" b="1" dirty="0"/>
              <a:t>Guidelines for the construction, format, and management of monolingual controlled vocabularies</a:t>
            </a:r>
            <a:r>
              <a:rPr lang="en-US" dirty="0"/>
              <a:t>. Baltimore: NISO, 2010. 172 p.(ANSI/NISO Z39.19-2005 R2010).</a:t>
            </a:r>
            <a:endParaRPr lang="pt-BR" dirty="0"/>
          </a:p>
          <a:p>
            <a:r>
              <a:rPr lang="pt-BR" dirty="0"/>
              <a:t>PASTOR-SÁNCHEZ, J.; MARTÍNEZ-MÉNDEZ, F.;RODRÍGUEZ-MUÑOZ, J. </a:t>
            </a:r>
            <a:r>
              <a:rPr lang="pt-BR" dirty="0" err="1"/>
              <a:t>Aplicación</a:t>
            </a:r>
            <a:r>
              <a:rPr lang="pt-BR" dirty="0"/>
              <a:t> de SKOS para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interoperabilidad</a:t>
            </a:r>
            <a:r>
              <a:rPr lang="pt-BR" dirty="0"/>
              <a:t> de vocabulários controlados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el</a:t>
            </a:r>
            <a:r>
              <a:rPr lang="pt-BR" dirty="0"/>
              <a:t> entorno de </a:t>
            </a:r>
            <a:r>
              <a:rPr lang="pt-BR" dirty="0" err="1"/>
              <a:t>linked</a:t>
            </a:r>
            <a:r>
              <a:rPr lang="pt-BR" dirty="0"/>
              <a:t> open data. . </a:t>
            </a:r>
            <a:r>
              <a:rPr lang="pt-BR" b="1" dirty="0"/>
              <a:t>El </a:t>
            </a:r>
            <a:r>
              <a:rPr lang="pt-BR" b="1" dirty="0" err="1"/>
              <a:t>profesional</a:t>
            </a:r>
            <a:r>
              <a:rPr lang="pt-BR" b="1" dirty="0"/>
              <a:t> de </a:t>
            </a:r>
            <a:r>
              <a:rPr lang="pt-BR" b="1" dirty="0" err="1"/>
              <a:t>la</a:t>
            </a:r>
            <a:r>
              <a:rPr lang="pt-BR" b="1" dirty="0"/>
              <a:t> </a:t>
            </a:r>
            <a:r>
              <a:rPr lang="pt-BR" b="1" dirty="0" err="1"/>
              <a:t>información</a:t>
            </a:r>
            <a:r>
              <a:rPr lang="pt-BR" dirty="0"/>
              <a:t>,  v. 21, n. 3, p. 245-253, </a:t>
            </a:r>
            <a:r>
              <a:rPr lang="pt-BR" dirty="0" err="1"/>
              <a:t>mayo-junio</a:t>
            </a:r>
            <a:r>
              <a:rPr lang="pt-BR" dirty="0"/>
              <a:t> 2012.</a:t>
            </a:r>
          </a:p>
          <a:p>
            <a:r>
              <a:rPr lang="pt-BR" dirty="0"/>
              <a:t>SANTOS, C. A. C. M</a:t>
            </a:r>
            <a:r>
              <a:rPr lang="pt-BR" b="1" dirty="0"/>
              <a:t>.; </a:t>
            </a:r>
            <a:r>
              <a:rPr lang="pt-BR" dirty="0"/>
              <a:t>JESUS, E. A. ; LUCA, J. R. A informação digital e os sistemas de organização do conhecimento. In: IV Seminário de Pesquisa da FESPSP, 2015, São Paulo. </a:t>
            </a:r>
            <a:r>
              <a:rPr lang="pt-BR" b="1" dirty="0"/>
              <a:t>Anais</a:t>
            </a:r>
            <a:r>
              <a:rPr lang="pt-BR" dirty="0"/>
              <a:t>. São Paulo: FESPSP, 2015. p. 1-15. </a:t>
            </a:r>
          </a:p>
          <a:p>
            <a:r>
              <a:rPr lang="pt-BR" dirty="0"/>
              <a:t>SMIT, J. W. N. A busca pela eficiência na representação da informação e do conhecimento: desdobramentos posteriores no pensamento de </a:t>
            </a:r>
            <a:r>
              <a:rPr lang="pt-BR" dirty="0" err="1"/>
              <a:t>Gardin</a:t>
            </a:r>
            <a:r>
              <a:rPr lang="pt-BR" dirty="0"/>
              <a:t> In:  GUIMARÃES, J. A. C e  </a:t>
            </a:r>
            <a:r>
              <a:rPr lang="pt-BR" dirty="0" err="1"/>
              <a:t>Dodebei</a:t>
            </a:r>
            <a:r>
              <a:rPr lang="pt-BR" b="1" dirty="0"/>
              <a:t>, </a:t>
            </a:r>
            <a:r>
              <a:rPr lang="pt-BR" dirty="0"/>
              <a:t>V.; (</a:t>
            </a:r>
            <a:r>
              <a:rPr lang="pt-BR" dirty="0" err="1"/>
              <a:t>orgs</a:t>
            </a:r>
            <a:r>
              <a:rPr lang="pt-BR" dirty="0"/>
              <a:t>).</a:t>
            </a:r>
            <a:r>
              <a:rPr lang="pt-BR" b="1" dirty="0"/>
              <a:t> Organização do conhecimento e diversidade cultural.</a:t>
            </a:r>
            <a:r>
              <a:rPr lang="pt-BR" dirty="0"/>
              <a:t> Marília: ISKO-Brasil: FUNDEPE, 2015. 835 p. (Série: Estudos Avançados em Organização e Representação do Conhecimento, v. 3).</a:t>
            </a:r>
          </a:p>
          <a:p>
            <a:r>
              <a:rPr lang="pt-BR" dirty="0"/>
              <a:t>VATANT, B. </a:t>
            </a:r>
            <a:r>
              <a:rPr lang="pt-BR" dirty="0" err="1"/>
              <a:t>Conversión</a:t>
            </a:r>
            <a:r>
              <a:rPr lang="pt-BR" dirty="0"/>
              <a:t> de </a:t>
            </a:r>
            <a:r>
              <a:rPr lang="pt-BR" dirty="0" err="1"/>
              <a:t>los</a:t>
            </a:r>
            <a:r>
              <a:rPr lang="pt-BR" dirty="0"/>
              <a:t> vocabulários bibliotecários a </a:t>
            </a:r>
            <a:r>
              <a:rPr lang="pt-BR" dirty="0" err="1"/>
              <a:t>la</a:t>
            </a:r>
            <a:r>
              <a:rPr lang="pt-BR" dirty="0"/>
              <a:t> Web Semântica, y vice-versa: um viaje em </a:t>
            </a:r>
            <a:r>
              <a:rPr lang="pt-BR" dirty="0" err="1"/>
              <a:t>el</a:t>
            </a:r>
            <a:r>
              <a:rPr lang="pt-BR" dirty="0"/>
              <a:t> que todos </a:t>
            </a:r>
            <a:r>
              <a:rPr lang="pt-BR" dirty="0" err="1"/>
              <a:t>ganan</a:t>
            </a:r>
            <a:r>
              <a:rPr lang="pt-BR" dirty="0"/>
              <a:t>. </a:t>
            </a:r>
            <a:r>
              <a:rPr lang="en-US" b="1" dirty="0" err="1"/>
              <a:t>Anales</a:t>
            </a:r>
            <a:r>
              <a:rPr lang="en-US" dirty="0"/>
              <a:t>. World Library and information Congress: 76ª. </a:t>
            </a:r>
            <a:r>
              <a:rPr lang="en-US" dirty="0" err="1"/>
              <a:t>Conferencia</a:t>
            </a:r>
            <a:r>
              <a:rPr lang="en-US" dirty="0"/>
              <a:t> General y </a:t>
            </a:r>
            <a:r>
              <a:rPr lang="en-US" dirty="0" err="1"/>
              <a:t>Asamblea</a:t>
            </a:r>
            <a:r>
              <a:rPr lang="en-US" dirty="0"/>
              <a:t> de IFLA, 10-15 ago. 2010, </a:t>
            </a:r>
            <a:r>
              <a:rPr lang="en-US" dirty="0" err="1"/>
              <a:t>Gotemburgo</a:t>
            </a:r>
            <a:r>
              <a:rPr lang="en-US" dirty="0"/>
              <a:t>, </a:t>
            </a:r>
            <a:r>
              <a:rPr lang="en-US" dirty="0" err="1"/>
              <a:t>Suecia</a:t>
            </a:r>
            <a:r>
              <a:rPr lang="en-US" dirty="0"/>
              <a:t>.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7773-CFD6-42A0-9519-9220587920D2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149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3438D7-8F60-4466-A11B-9ACAFB222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147338"/>
            <a:ext cx="7344816" cy="1280890"/>
          </a:xfrm>
        </p:spPr>
        <p:txBody>
          <a:bodyPr/>
          <a:lstStyle/>
          <a:p>
            <a:r>
              <a:rPr lang="pt-BR" b="1" dirty="0"/>
              <a:t>Busca e recuperação da Informação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257A73-6D6F-4D59-A348-AD73187F2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17" y="1556792"/>
            <a:ext cx="8160771" cy="4282422"/>
          </a:xfrm>
        </p:spPr>
        <p:txBody>
          <a:bodyPr>
            <a:normAutofit/>
          </a:bodyPr>
          <a:lstStyle/>
          <a:p>
            <a:r>
              <a:rPr lang="pt-BR" sz="2800" b="1" dirty="0"/>
              <a:t>Linguagem Natural </a:t>
            </a:r>
            <a:r>
              <a:rPr lang="pt-BR" sz="2800" dirty="0">
                <a:sym typeface="Wingdings" panose="05000000000000000000" pitchFamily="2" charset="2"/>
              </a:rPr>
              <a:t> ambiguidade, sinonímia  alta </a:t>
            </a:r>
            <a:r>
              <a:rPr lang="pt-BR" sz="2800" dirty="0" err="1">
                <a:sym typeface="Wingdings" panose="05000000000000000000" pitchFamily="2" charset="2"/>
              </a:rPr>
              <a:t>revocação</a:t>
            </a:r>
            <a:r>
              <a:rPr lang="pt-BR" sz="2800" dirty="0">
                <a:sym typeface="Wingdings" panose="05000000000000000000" pitchFamily="2" charset="2"/>
              </a:rPr>
              <a:t> e baixa precisão   </a:t>
            </a:r>
          </a:p>
          <a:p>
            <a:r>
              <a:rPr lang="pt-BR" sz="2800" b="1" dirty="0"/>
              <a:t>Linguagem Documentária </a:t>
            </a:r>
            <a:r>
              <a:rPr lang="pt-BR" sz="2800" dirty="0">
                <a:sym typeface="Wingdings" panose="05000000000000000000" pitchFamily="2" charset="2"/>
              </a:rPr>
              <a:t> normalização, padronização  melhor precisão e pertinência </a:t>
            </a:r>
          </a:p>
          <a:p>
            <a:pPr marL="914400" lvl="2" indent="0">
              <a:buNone/>
            </a:pPr>
            <a:r>
              <a:rPr lang="pt-BR" sz="2400" dirty="0">
                <a:sym typeface="Wingdings" panose="05000000000000000000" pitchFamily="2" charset="2"/>
              </a:rPr>
              <a:t>Problema:   Interoperabilidade semântica</a:t>
            </a:r>
            <a:endParaRPr lang="pt-BR" sz="24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6438B86-92BE-439A-BBBA-922686B81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7773-CFD6-42A0-9519-9220587920D2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212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ço Reservado para Número de Slid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BD428-4B30-452F-9737-6DEBC54EF9AD}" type="slidenum">
              <a:rPr lang="pt-BR"/>
              <a:pPr>
                <a:defRPr/>
              </a:pPr>
              <a:t>5</a:t>
            </a:fld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887B001-CE95-46EB-843D-D6A5B37A0766}"/>
              </a:ext>
            </a:extLst>
          </p:cNvPr>
          <p:cNvSpPr/>
          <p:nvPr/>
        </p:nvSpPr>
        <p:spPr>
          <a:xfrm>
            <a:off x="5580112" y="787783"/>
            <a:ext cx="2586215" cy="4608512"/>
          </a:xfrm>
          <a:prstGeom prst="rect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Organização do conhecimento e representação da informação </a:t>
            </a:r>
          </a:p>
          <a:p>
            <a:pPr algn="ctr"/>
            <a:endParaRPr lang="pt-BR" sz="2000" b="1" dirty="0">
              <a:solidFill>
                <a:schemeClr val="tx1"/>
              </a:solidFill>
            </a:endParaRPr>
          </a:p>
          <a:p>
            <a:pPr algn="ctr"/>
            <a:endParaRPr lang="pt-BR" sz="2000" b="1" dirty="0">
              <a:solidFill>
                <a:schemeClr val="tx1"/>
              </a:solidFill>
            </a:endParaRPr>
          </a:p>
          <a:p>
            <a:pPr algn="ctr"/>
            <a:endParaRPr lang="pt-BR" sz="2000" b="1" dirty="0">
              <a:solidFill>
                <a:schemeClr val="tx1"/>
              </a:solidFill>
            </a:endParaRPr>
          </a:p>
          <a:p>
            <a:pPr algn="ctr"/>
            <a:endParaRPr lang="pt-BR" sz="2000" b="1" dirty="0">
              <a:solidFill>
                <a:schemeClr val="tx1"/>
              </a:solidFill>
            </a:endParaRPr>
          </a:p>
          <a:p>
            <a:pPr algn="ctr"/>
            <a:r>
              <a:rPr lang="pt-BR" sz="2000" b="1" dirty="0">
                <a:solidFill>
                  <a:schemeClr val="tx1"/>
                </a:solidFill>
              </a:rPr>
              <a:t>Sistemas de Organização do Conhecimento</a:t>
            </a:r>
          </a:p>
          <a:p>
            <a:pPr algn="ctr"/>
            <a:r>
              <a:rPr lang="pt-BR" sz="2000" b="1">
                <a:solidFill>
                  <a:schemeClr val="tx1"/>
                </a:solidFill>
              </a:rPr>
              <a:t>(KOS</a:t>
            </a:r>
            <a:r>
              <a:rPr lang="pt-BR" sz="20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FBC427E-856D-49B6-A3DE-1C3992E94CF1}"/>
              </a:ext>
            </a:extLst>
          </p:cNvPr>
          <p:cNvSpPr/>
          <p:nvPr/>
        </p:nvSpPr>
        <p:spPr>
          <a:xfrm>
            <a:off x="1907704" y="892647"/>
            <a:ext cx="242017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Linguística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BE1F9C8A-50AE-4202-BCC9-89BCAB258C03}"/>
              </a:ext>
            </a:extLst>
          </p:cNvPr>
          <p:cNvSpPr/>
          <p:nvPr/>
        </p:nvSpPr>
        <p:spPr>
          <a:xfrm>
            <a:off x="1907703" y="2128238"/>
            <a:ext cx="242017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Semiótica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12E4F341-16B4-418F-ABA6-77E7265EC644}"/>
              </a:ext>
            </a:extLst>
          </p:cNvPr>
          <p:cNvSpPr/>
          <p:nvPr/>
        </p:nvSpPr>
        <p:spPr>
          <a:xfrm>
            <a:off x="1917227" y="3203234"/>
            <a:ext cx="242017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Terminologia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E5F7AA5E-C2C6-4938-8ECA-A83E6BB8075A}"/>
              </a:ext>
            </a:extLst>
          </p:cNvPr>
          <p:cNvSpPr/>
          <p:nvPr/>
        </p:nvSpPr>
        <p:spPr>
          <a:xfrm>
            <a:off x="1901954" y="4517489"/>
            <a:ext cx="242017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Ontologias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pt-BR" dirty="0" err="1">
                <a:solidFill>
                  <a:schemeClr val="tx1"/>
                </a:solidFill>
              </a:rPr>
              <a:t>Topic</a:t>
            </a:r>
            <a:r>
              <a:rPr lang="pt-BR" dirty="0">
                <a:solidFill>
                  <a:schemeClr val="tx1"/>
                </a:solidFill>
              </a:rPr>
              <a:t> Maps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94785B31-EC1B-4188-92A7-27FBB6FBF160}"/>
              </a:ext>
            </a:extLst>
          </p:cNvPr>
          <p:cNvCxnSpPr>
            <a:stCxn id="9" idx="3"/>
          </p:cNvCxnSpPr>
          <p:nvPr/>
        </p:nvCxnSpPr>
        <p:spPr>
          <a:xfrm>
            <a:off x="4327881" y="1349847"/>
            <a:ext cx="1252231" cy="1853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D1F44F0C-476C-4AF1-A40A-A64AA8F5CD51}"/>
              </a:ext>
            </a:extLst>
          </p:cNvPr>
          <p:cNvCxnSpPr>
            <a:stCxn id="26" idx="3"/>
          </p:cNvCxnSpPr>
          <p:nvPr/>
        </p:nvCxnSpPr>
        <p:spPr>
          <a:xfrm>
            <a:off x="4327880" y="2585438"/>
            <a:ext cx="1252232" cy="617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929FD4A2-6C6F-4F6D-AEDD-CD07217CAF5F}"/>
              </a:ext>
            </a:extLst>
          </p:cNvPr>
          <p:cNvCxnSpPr>
            <a:stCxn id="27" idx="3"/>
          </p:cNvCxnSpPr>
          <p:nvPr/>
        </p:nvCxnSpPr>
        <p:spPr>
          <a:xfrm flipV="1">
            <a:off x="4337404" y="3203234"/>
            <a:ext cx="1242708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9C39824A-0237-4604-9808-8DD2289D7FCE}"/>
              </a:ext>
            </a:extLst>
          </p:cNvPr>
          <p:cNvCxnSpPr>
            <a:stCxn id="28" idx="3"/>
          </p:cNvCxnSpPr>
          <p:nvPr/>
        </p:nvCxnSpPr>
        <p:spPr>
          <a:xfrm flipV="1">
            <a:off x="4322131" y="3203234"/>
            <a:ext cx="1257981" cy="1771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39404368-17FD-4115-B71B-55A4F3DA7B2D}"/>
              </a:ext>
            </a:extLst>
          </p:cNvPr>
          <p:cNvCxnSpPr/>
          <p:nvPr/>
        </p:nvCxnSpPr>
        <p:spPr>
          <a:xfrm>
            <a:off x="6757581" y="2585438"/>
            <a:ext cx="0" cy="9155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1016A961-8060-44D2-8AEA-0848C6470DEC}"/>
              </a:ext>
            </a:extLst>
          </p:cNvPr>
          <p:cNvCxnSpPr/>
          <p:nvPr/>
        </p:nvCxnSpPr>
        <p:spPr>
          <a:xfrm>
            <a:off x="6660232" y="3092039"/>
            <a:ext cx="0" cy="11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5880" y="192247"/>
            <a:ext cx="7067128" cy="77809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1"/>
                </a:solidFill>
              </a:rPr>
              <a:t>Linguagem</a:t>
            </a:r>
            <a:r>
              <a:rPr lang="en-US" b="1" dirty="0">
                <a:solidFill>
                  <a:schemeClr val="tx1"/>
                </a:solidFill>
              </a:rPr>
              <a:t> e </a:t>
            </a:r>
            <a:r>
              <a:rPr lang="en-US" b="1" dirty="0" err="1">
                <a:solidFill>
                  <a:schemeClr val="tx1"/>
                </a:solidFill>
              </a:rPr>
              <a:t>Língua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52908"/>
            <a:ext cx="8050088" cy="52284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800" dirty="0"/>
              <a:t> </a:t>
            </a:r>
            <a:r>
              <a:rPr lang="pt-BR" sz="2800" b="1" dirty="0"/>
              <a:t>Linguagem</a:t>
            </a:r>
            <a:r>
              <a:rPr lang="pt-BR" sz="2800" dirty="0"/>
              <a:t>: é a capacidade que os seres humanos têm para produzir, desenvolver e compreender a língua e outras manifestações, como a pintura, a música e a dança.</a:t>
            </a:r>
          </a:p>
          <a:p>
            <a:pPr>
              <a:lnSpc>
                <a:spcPct val="90000"/>
              </a:lnSpc>
            </a:pPr>
            <a:r>
              <a:rPr lang="pt-BR" sz="2800" b="1" dirty="0"/>
              <a:t>Língua</a:t>
            </a:r>
            <a:r>
              <a:rPr lang="pt-BR" sz="2800" dirty="0"/>
              <a:t>: sistema de signos que possibilitam a comunicação. Tem uma estrutura formada por uma rede de relações que possibilitam a significação.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t-BR" sz="2800" dirty="0">
                <a:sym typeface="Wingdings" panose="05000000000000000000" pitchFamily="2" charset="2"/>
              </a:rPr>
              <a:t>	 A </a:t>
            </a:r>
            <a:r>
              <a:rPr lang="pt-PT" altLang="pt-BR" sz="2800" b="1" dirty="0"/>
              <a:t>significação</a:t>
            </a:r>
            <a:r>
              <a:rPr lang="pt-PT" altLang="pt-BR" sz="2800" dirty="0"/>
              <a:t> </a:t>
            </a:r>
            <a:r>
              <a:rPr lang="pt-PT" altLang="pt-BR" sz="2800" dirty="0">
                <a:sym typeface="Wingdings" pitchFamily="2" charset="2"/>
              </a:rPr>
              <a:t>é</a:t>
            </a:r>
            <a:r>
              <a:rPr lang="pt-PT" altLang="pt-BR" sz="2800" dirty="0"/>
              <a:t> consequência das 		relações instituídas entre os signos do 	sistema, seja ele uma LN ou uma LD.</a:t>
            </a:r>
            <a:endParaRPr lang="pt-BR" sz="2800" dirty="0"/>
          </a:p>
          <a:p>
            <a:pPr lvl="1">
              <a:lnSpc>
                <a:spcPct val="90000"/>
              </a:lnSpc>
              <a:buFontTx/>
              <a:buNone/>
            </a:pPr>
            <a:endParaRPr lang="en-US" alt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7A1B2-0C07-46A8-A183-A6914F505C1D}" type="slidenum">
              <a:rPr lang="pt-BR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E1F416-F074-497C-A1C4-3143441FE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85596"/>
            <a:ext cx="6589199" cy="623124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Conhecimento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AE7015-4B72-46EE-BB61-B1F860C79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206" y="1152908"/>
            <a:ext cx="7796274" cy="4758314"/>
          </a:xfrm>
        </p:spPr>
        <p:txBody>
          <a:bodyPr>
            <a:noAutofit/>
          </a:bodyPr>
          <a:lstStyle/>
          <a:p>
            <a:r>
              <a:rPr lang="pt-BR" sz="2800" dirty="0"/>
              <a:t> Sobre determinado assunto, em determinado momento, é representado por uma </a:t>
            </a:r>
            <a:r>
              <a:rPr lang="pt-BR" sz="2800" b="1" dirty="0"/>
              <a:t>estrutura de conceitos </a:t>
            </a:r>
            <a:r>
              <a:rPr lang="pt-BR" sz="2800" dirty="0"/>
              <a:t>ligados por suas relações.</a:t>
            </a:r>
          </a:p>
          <a:p>
            <a:pPr marL="0" indent="0" algn="ctr">
              <a:buNone/>
            </a:pPr>
            <a:r>
              <a:rPr lang="pt-BR" sz="2400" dirty="0"/>
              <a:t>Deficiência ou anomalia desse estado de conhecimento </a:t>
            </a:r>
          </a:p>
          <a:p>
            <a:pPr marL="0" indent="0" algn="ctr">
              <a:buNone/>
            </a:pPr>
            <a:endParaRPr lang="pt-BR" sz="2400" dirty="0"/>
          </a:p>
          <a:p>
            <a:pPr marL="0" indent="0" algn="ctr">
              <a:buNone/>
            </a:pPr>
            <a:r>
              <a:rPr lang="pt-BR" sz="2400" dirty="0"/>
              <a:t>Busca da informação</a:t>
            </a:r>
          </a:p>
          <a:p>
            <a:pPr marL="0" indent="0" algn="ctr">
              <a:buNone/>
            </a:pPr>
            <a:endParaRPr lang="pt-BR" sz="2400" dirty="0"/>
          </a:p>
          <a:p>
            <a:pPr marL="0" indent="0" algn="ctr">
              <a:buNone/>
            </a:pPr>
            <a:r>
              <a:rPr lang="pt-BR" sz="2400" dirty="0"/>
              <a:t>Novo conhecimento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F1DABB3-B5BE-4CB6-90DB-1801270A1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7773-CFD6-42A0-9519-9220587920D2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29AA72E6-25FF-470F-A8DB-EA0243FCD694}"/>
              </a:ext>
            </a:extLst>
          </p:cNvPr>
          <p:cNvCxnSpPr>
            <a:cxnSpLocks/>
          </p:cNvCxnSpPr>
          <p:nvPr/>
        </p:nvCxnSpPr>
        <p:spPr>
          <a:xfrm>
            <a:off x="4932040" y="3789040"/>
            <a:ext cx="0" cy="7200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B9F04752-2710-4359-B205-5D25E48B775D}"/>
              </a:ext>
            </a:extLst>
          </p:cNvPr>
          <p:cNvCxnSpPr/>
          <p:nvPr/>
        </p:nvCxnSpPr>
        <p:spPr>
          <a:xfrm>
            <a:off x="4932040" y="4797152"/>
            <a:ext cx="0" cy="5760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100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475656" y="1152908"/>
            <a:ext cx="7416824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pt-BR" altLang="pt-BR" sz="3200" b="1" dirty="0"/>
              <a:t>LINGUÍSTICA e SEMIÓTICA</a:t>
            </a:r>
            <a:endParaRPr lang="en-US" altLang="pt-BR" sz="2400" b="1" dirty="0"/>
          </a:p>
          <a:p>
            <a:pPr eaLnBrk="1" hangingPunct="1">
              <a:buFont typeface="Wingdings" pitchFamily="2" charset="2"/>
              <a:buChar char="è"/>
            </a:pPr>
            <a:r>
              <a:rPr lang="pt-BR" altLang="pt-BR" sz="2400" dirty="0"/>
              <a:t>Linguística Estrutural (Saussure)</a:t>
            </a:r>
          </a:p>
          <a:p>
            <a:pPr eaLnBrk="1" hangingPunct="1">
              <a:buFont typeface="Wingdings" pitchFamily="2" charset="2"/>
              <a:buChar char="è"/>
            </a:pPr>
            <a:endParaRPr lang="pt-BR" altLang="pt-BR" sz="2400" dirty="0"/>
          </a:p>
          <a:p>
            <a:pPr lvl="1" eaLnBrk="1" hangingPunct="1">
              <a:buFont typeface="Wingdings" pitchFamily="2" charset="2"/>
              <a:buChar char="è"/>
            </a:pPr>
            <a:r>
              <a:rPr lang="pt-BR" altLang="pt-BR" sz="2400" dirty="0"/>
              <a:t> Língua é um sistema</a:t>
            </a:r>
          </a:p>
          <a:p>
            <a:pPr lvl="1" eaLnBrk="1" hangingPunct="1">
              <a:buFont typeface="Wingdings" pitchFamily="2" charset="2"/>
              <a:buChar char="è"/>
            </a:pPr>
            <a:endParaRPr lang="pt-BR" altLang="pt-BR" sz="2400" dirty="0"/>
          </a:p>
          <a:p>
            <a:pPr eaLnBrk="1" hangingPunct="1">
              <a:buFont typeface="Wingdings" pitchFamily="2" charset="2"/>
              <a:buChar char="è"/>
            </a:pPr>
            <a:r>
              <a:rPr lang="pt-BR" altLang="pt-BR" sz="2400" dirty="0"/>
              <a:t> Semiose (</a:t>
            </a:r>
            <a:r>
              <a:rPr lang="pt-BR" altLang="pt-BR" sz="2400" dirty="0" err="1"/>
              <a:t>Peirce</a:t>
            </a:r>
            <a:r>
              <a:rPr lang="pt-BR" altLang="pt-BR" sz="2400" dirty="0"/>
              <a:t>): </a:t>
            </a:r>
            <a:r>
              <a:rPr lang="pt-PT" altLang="pt-BR" sz="2400" dirty="0">
                <a:cs typeface="Arial" charset="0"/>
              </a:rPr>
              <a:t>p</a:t>
            </a:r>
            <a:r>
              <a:rPr lang="pt-PT" sz="2400" dirty="0">
                <a:cs typeface="Arial" charset="0"/>
              </a:rPr>
              <a:t>rocesso pelo qual qualquer coisa age como signo, ou seja, significa.</a:t>
            </a:r>
            <a:endParaRPr lang="pt-BR" altLang="pt-BR" sz="2400" dirty="0"/>
          </a:p>
          <a:p>
            <a:pPr lvl="1" eaLnBrk="1" hangingPunct="1">
              <a:buFont typeface="Wingdings" pitchFamily="2" charset="2"/>
              <a:buChar char="è"/>
            </a:pPr>
            <a:r>
              <a:rPr lang="pt-BR" altLang="pt-BR" sz="2400" dirty="0"/>
              <a:t> Signo:  </a:t>
            </a:r>
            <a:r>
              <a:rPr lang="pt-PT" sz="2400" dirty="0">
                <a:cs typeface="Arial" charset="0"/>
              </a:rPr>
              <a:t> “</a:t>
            </a:r>
            <a:r>
              <a:rPr lang="pt-PT" sz="2400" i="1" dirty="0">
                <a:cs typeface="Arial" charset="0"/>
              </a:rPr>
              <a:t>Um signo, ou representamen, é aquilo que, sob certo aspecto ou modo, representa algo para alguém</a:t>
            </a:r>
            <a:r>
              <a:rPr lang="pt-PT" sz="2400" dirty="0">
                <a:cs typeface="Arial" charset="0"/>
              </a:rPr>
              <a:t>" (Peirce).</a:t>
            </a:r>
            <a:endParaRPr lang="pt-BR" sz="2400" dirty="0"/>
          </a:p>
          <a:p>
            <a:pPr lvl="1" eaLnBrk="1" hangingPunct="1">
              <a:buFont typeface="Wingdings" pitchFamily="2" charset="2"/>
              <a:buChar char="è"/>
            </a:pPr>
            <a:endParaRPr lang="pt-BR" altLang="pt-BR" sz="2400" dirty="0"/>
          </a:p>
          <a:p>
            <a:pPr marL="457200" lvl="1" indent="0" eaLnBrk="1" hangingPunct="1"/>
            <a:endParaRPr lang="en-US" altLang="pt-BR" sz="2400" dirty="0"/>
          </a:p>
          <a:p>
            <a:pPr eaLnBrk="1" hangingPunct="1">
              <a:buFont typeface="Wingdings" pitchFamily="2" charset="2"/>
              <a:buNone/>
            </a:pPr>
            <a:br>
              <a:rPr lang="pt-BR" altLang="pt-BR" sz="2000" dirty="0"/>
            </a:br>
            <a:endParaRPr lang="en-US" altLang="pt-BR" sz="2400" dirty="0"/>
          </a:p>
          <a:p>
            <a:pPr eaLnBrk="1" hangingPunct="1">
              <a:buFont typeface="Wingdings" pitchFamily="2" charset="2"/>
              <a:buNone/>
            </a:pPr>
            <a:endParaRPr lang="pt-BR" altLang="pt-BR" sz="2000" dirty="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80017-0180-4B08-B058-4FB5B248B6AB}" type="slidenum">
              <a:rPr lang="pt-BR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3">
            <a:extLst>
              <a:ext uri="{FF2B5EF4-FFF2-40B4-BE49-F238E27FC236}">
                <a16:creationId xmlns:a16="http://schemas.microsoft.com/office/drawing/2014/main" id="{EF7639CE-7908-40E4-8A66-E57A8A581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57BB1C-7446-4640-A158-66070D279D70}" type="slidenum">
              <a:rPr lang="pt-BR" altLang="pt-BR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pt-BR" altLang="pt-BR" sz="1000"/>
          </a:p>
        </p:txBody>
      </p:sp>
      <p:sp>
        <p:nvSpPr>
          <p:cNvPr id="46083" name="Oval 54">
            <a:extLst>
              <a:ext uri="{FF2B5EF4-FFF2-40B4-BE49-F238E27FC236}">
                <a16:creationId xmlns:a16="http://schemas.microsoft.com/office/drawing/2014/main" id="{FA639FD9-C334-40B5-904D-D81DA8007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752600"/>
            <a:ext cx="914400" cy="838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400" dirty="0">
                <a:solidFill>
                  <a:srgbClr val="000000"/>
                </a:solidFill>
                <a:latin typeface="Century Schoolbook" panose="02040604050505020304" pitchFamily="18" charset="0"/>
              </a:rPr>
              <a:t>S</a:t>
            </a:r>
            <a:endParaRPr lang="pt-BR" altLang="pt-BR" sz="2400" dirty="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6084" name="Oval 56">
            <a:extLst>
              <a:ext uri="{FF2B5EF4-FFF2-40B4-BE49-F238E27FC236}">
                <a16:creationId xmlns:a16="http://schemas.microsoft.com/office/drawing/2014/main" id="{C18FFBA7-13B1-45FC-9D67-50CD0FDC5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752600"/>
            <a:ext cx="914400" cy="8382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400" dirty="0">
                <a:solidFill>
                  <a:srgbClr val="000000"/>
                </a:solidFill>
                <a:latin typeface="Century Schoolbook" panose="02040604050505020304" pitchFamily="18" charset="0"/>
              </a:rPr>
              <a:t>I</a:t>
            </a:r>
            <a:r>
              <a:rPr lang="en-US" altLang="pt-BR" sz="1800" dirty="0">
                <a:solidFill>
                  <a:srgbClr val="000000"/>
                </a:solidFill>
                <a:latin typeface="Century Schoolbook" panose="02040604050505020304" pitchFamily="18" charset="0"/>
              </a:rPr>
              <a:t>1</a:t>
            </a:r>
            <a:endParaRPr lang="pt-BR" altLang="pt-BR" sz="1800" dirty="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6085" name="Oval 57">
            <a:extLst>
              <a:ext uri="{FF2B5EF4-FFF2-40B4-BE49-F238E27FC236}">
                <a16:creationId xmlns:a16="http://schemas.microsoft.com/office/drawing/2014/main" id="{8AEEDF3C-1329-42BC-B3B8-3F4ED477D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828800"/>
            <a:ext cx="914400" cy="8382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400" dirty="0">
                <a:solidFill>
                  <a:srgbClr val="000000"/>
                </a:solidFill>
                <a:latin typeface="Century Schoolbook" panose="02040604050505020304" pitchFamily="18" charset="0"/>
              </a:rPr>
              <a:t>I</a:t>
            </a:r>
            <a:r>
              <a:rPr lang="en-US" altLang="pt-BR" sz="1800" dirty="0">
                <a:solidFill>
                  <a:srgbClr val="000000"/>
                </a:solidFill>
                <a:latin typeface="Century Schoolbook" panose="02040604050505020304" pitchFamily="18" charset="0"/>
              </a:rPr>
              <a:t>2</a:t>
            </a:r>
            <a:endParaRPr lang="pt-BR" altLang="pt-BR" sz="1800" dirty="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6086" name="Oval 58">
            <a:extLst>
              <a:ext uri="{FF2B5EF4-FFF2-40B4-BE49-F238E27FC236}">
                <a16:creationId xmlns:a16="http://schemas.microsoft.com/office/drawing/2014/main" id="{E708EA54-EC2E-4E4B-A771-24A26A55A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828800"/>
            <a:ext cx="914400" cy="8382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400">
                <a:solidFill>
                  <a:srgbClr val="000000"/>
                </a:solidFill>
                <a:latin typeface="Century Schoolbook" panose="02040604050505020304" pitchFamily="18" charset="0"/>
              </a:rPr>
              <a:t>I</a:t>
            </a:r>
            <a:r>
              <a:rPr lang="en-US" altLang="pt-BR" sz="1800">
                <a:solidFill>
                  <a:srgbClr val="000000"/>
                </a:solidFill>
                <a:latin typeface="Century Schoolbook" panose="02040604050505020304" pitchFamily="18" charset="0"/>
              </a:rPr>
              <a:t>3</a:t>
            </a:r>
            <a:endParaRPr lang="pt-BR" altLang="pt-BR" sz="180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6087" name="Oval 59">
            <a:extLst>
              <a:ext uri="{FF2B5EF4-FFF2-40B4-BE49-F238E27FC236}">
                <a16:creationId xmlns:a16="http://schemas.microsoft.com/office/drawing/2014/main" id="{B9F653AC-6C91-4CD1-BC95-27D0BC3D2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81400"/>
            <a:ext cx="914400" cy="838200"/>
          </a:xfrm>
          <a:prstGeom prst="ellipse">
            <a:avLst/>
          </a:prstGeom>
          <a:solidFill>
            <a:srgbClr val="66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400">
                <a:solidFill>
                  <a:srgbClr val="000000"/>
                </a:solidFill>
                <a:latin typeface="Century Schoolbook" panose="02040604050505020304" pitchFamily="18" charset="0"/>
              </a:rPr>
              <a:t>O</a:t>
            </a:r>
            <a:endParaRPr lang="pt-BR" altLang="pt-BR" sz="240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6088" name="Line 61">
            <a:extLst>
              <a:ext uri="{FF2B5EF4-FFF2-40B4-BE49-F238E27FC236}">
                <a16:creationId xmlns:a16="http://schemas.microsoft.com/office/drawing/2014/main" id="{2FE0084A-9EFB-4322-9B19-C54B1DEA5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089" name="Line 62">
            <a:extLst>
              <a:ext uri="{FF2B5EF4-FFF2-40B4-BE49-F238E27FC236}">
                <a16:creationId xmlns:a16="http://schemas.microsoft.com/office/drawing/2014/main" id="{CFB7CE27-0552-4F04-B47A-174B1EDEA2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209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090" name="Line 63">
            <a:extLst>
              <a:ext uri="{FF2B5EF4-FFF2-40B4-BE49-F238E27FC236}">
                <a16:creationId xmlns:a16="http://schemas.microsoft.com/office/drawing/2014/main" id="{80605D66-0DFA-4723-8BF4-53D1AA2FB7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20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091" name="Line 64">
            <a:extLst>
              <a:ext uri="{FF2B5EF4-FFF2-40B4-BE49-F238E27FC236}">
                <a16:creationId xmlns:a16="http://schemas.microsoft.com/office/drawing/2014/main" id="{3F714A5B-513C-4C61-90CC-384AAED4CB3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20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092" name="Line 65">
            <a:extLst>
              <a:ext uri="{FF2B5EF4-FFF2-40B4-BE49-F238E27FC236}">
                <a16:creationId xmlns:a16="http://schemas.microsoft.com/office/drawing/2014/main" id="{43B9E91F-4804-4899-8800-C07753BA82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2667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093" name="Line 66">
            <a:extLst>
              <a:ext uri="{FF2B5EF4-FFF2-40B4-BE49-F238E27FC236}">
                <a16:creationId xmlns:a16="http://schemas.microsoft.com/office/drawing/2014/main" id="{8EE09C03-0E12-4B08-867E-104C3F86FF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25908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094" name="Line 67">
            <a:extLst>
              <a:ext uri="{FF2B5EF4-FFF2-40B4-BE49-F238E27FC236}">
                <a16:creationId xmlns:a16="http://schemas.microsoft.com/office/drawing/2014/main" id="{A4A2770A-FE2E-41CB-A9F6-604126A047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667000"/>
            <a:ext cx="3276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095" name="Line 68">
            <a:extLst>
              <a:ext uri="{FF2B5EF4-FFF2-40B4-BE49-F238E27FC236}">
                <a16:creationId xmlns:a16="http://schemas.microsoft.com/office/drawing/2014/main" id="{F2236BF1-7857-4FC1-AF69-CA45934399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667000"/>
            <a:ext cx="5410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096" name="Text Box 69">
            <a:extLst>
              <a:ext uri="{FF2B5EF4-FFF2-40B4-BE49-F238E27FC236}">
                <a16:creationId xmlns:a16="http://schemas.microsoft.com/office/drawing/2014/main" id="{3075AC60-D11B-42F3-AFB0-E44857C00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41350"/>
            <a:ext cx="6548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3600" b="1" dirty="0" err="1">
                <a:latin typeface="Century Schoolbook" panose="02040604050505020304" pitchFamily="18" charset="0"/>
              </a:rPr>
              <a:t>Semiose</a:t>
            </a:r>
            <a:r>
              <a:rPr lang="en-US" altLang="pt-BR" sz="3600" b="1" dirty="0">
                <a:latin typeface="Century Schoolbook" panose="02040604050505020304" pitchFamily="18" charset="0"/>
              </a:rPr>
              <a:t> </a:t>
            </a:r>
            <a:r>
              <a:rPr lang="en-US" altLang="pt-BR" sz="3600" b="1" dirty="0" err="1">
                <a:latin typeface="Century Schoolbook" panose="02040604050505020304" pitchFamily="18" charset="0"/>
              </a:rPr>
              <a:t>ilimitada</a:t>
            </a:r>
            <a:endParaRPr lang="pt-BR" altLang="pt-BR" sz="3600" b="1" dirty="0">
              <a:latin typeface="Century Schoolbook" panose="02040604050505020304" pitchFamily="18" charset="0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4307E7CE-65C9-4DDC-8636-CA7FB74BFF5F}"/>
              </a:ext>
            </a:extLst>
          </p:cNvPr>
          <p:cNvSpPr/>
          <p:nvPr/>
        </p:nvSpPr>
        <p:spPr>
          <a:xfrm>
            <a:off x="1187450" y="4941888"/>
            <a:ext cx="6337300" cy="7191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solidFill>
                  <a:schemeClr val="tx1"/>
                </a:solidFill>
              </a:rPr>
              <a:t>Cada interpretante de um signo é uma unidade cultural ou unidade semântica.</a:t>
            </a:r>
          </a:p>
        </p:txBody>
      </p:sp>
      <p:sp>
        <p:nvSpPr>
          <p:cNvPr id="46098" name="Espaço Reservado para Número de Slide 16">
            <a:extLst>
              <a:ext uri="{FF2B5EF4-FFF2-40B4-BE49-F238E27FC236}">
                <a16:creationId xmlns:a16="http://schemas.microsoft.com/office/drawing/2014/main" id="{19256499-A327-4116-B172-06C9273D49C0}"/>
              </a:ext>
            </a:extLst>
          </p:cNvPr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A5B20E6A-602F-45D1-BB7C-D054BD56E9E0}" type="slidenum">
              <a:rPr lang="pt-BR" altLang="pt-BR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pt-BR" altLang="pt-BR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86092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1491</TotalTime>
  <Words>2554</Words>
  <Application>Microsoft Office PowerPoint</Application>
  <PresentationFormat>Apresentação na tela (4:3)</PresentationFormat>
  <Paragraphs>251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41" baseType="lpstr">
      <vt:lpstr>ＭＳ Ｐゴシック</vt:lpstr>
      <vt:lpstr>Arial</vt:lpstr>
      <vt:lpstr>Calibri</vt:lpstr>
      <vt:lpstr>Century Gothic</vt:lpstr>
      <vt:lpstr>Century Schoolbook</vt:lpstr>
      <vt:lpstr>Times New Roman</vt:lpstr>
      <vt:lpstr>Verdana</vt:lpstr>
      <vt:lpstr>Wingdings</vt:lpstr>
      <vt:lpstr>Wingdings 2</vt:lpstr>
      <vt:lpstr>Wingdings 3</vt:lpstr>
      <vt:lpstr>Cacho</vt:lpstr>
      <vt:lpstr>Informação e linguagem Introdução</vt:lpstr>
      <vt:lpstr>Informação e Linguagem</vt:lpstr>
      <vt:lpstr>Características da Informação</vt:lpstr>
      <vt:lpstr>Busca e recuperação da Informação</vt:lpstr>
      <vt:lpstr>Apresentação do PowerPoint</vt:lpstr>
      <vt:lpstr>Linguagem e Língua</vt:lpstr>
      <vt:lpstr>Conhecimento</vt:lpstr>
      <vt:lpstr>Apresentação do PowerPoint</vt:lpstr>
      <vt:lpstr>Apresentação do PowerPoint</vt:lpstr>
      <vt:lpstr>Operadores de sentido</vt:lpstr>
      <vt:lpstr>Terminologia</vt:lpstr>
      <vt:lpstr>Apresentação do PowerPoint</vt:lpstr>
      <vt:lpstr>Linguística documentária</vt:lpstr>
      <vt:lpstr>Apresentação do PowerPoint</vt:lpstr>
      <vt:lpstr>Linguagem Documentária</vt:lpstr>
      <vt:lpstr>Linguagem Documentária</vt:lpstr>
      <vt:lpstr>Mapas conceituais</vt:lpstr>
      <vt:lpstr>Ontologias</vt:lpstr>
      <vt:lpstr>Sistemas de organização do conhecimento</vt:lpstr>
      <vt:lpstr>Apresentação do PowerPoint</vt:lpstr>
      <vt:lpstr>Apresentação do PowerPoint</vt:lpstr>
      <vt:lpstr>Apresentação do PowerPoint</vt:lpstr>
      <vt:lpstr>Tesauros e normas</vt:lpstr>
      <vt:lpstr>Taxonomias</vt:lpstr>
      <vt:lpstr>Vocabulários Controlados e Web Semântica</vt:lpstr>
      <vt:lpstr>Web Semântica</vt:lpstr>
      <vt:lpstr>SKOS</vt:lpstr>
      <vt:lpstr>SKOS</vt:lpstr>
      <vt:lpstr>Resultado pretendido</vt:lpstr>
      <vt:lpstr>Referências</vt:lpstr>
    </vt:vector>
  </TitlesOfParts>
  <Company>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Formas de organização do conhecimento</dc:title>
  <dc:creator>BIBLIOTECA</dc:creator>
  <cp:lastModifiedBy>BIBLIOTECA</cp:lastModifiedBy>
  <cp:revision>182</cp:revision>
  <dcterms:created xsi:type="dcterms:W3CDTF">2005-09-14T17:35:15Z</dcterms:created>
  <dcterms:modified xsi:type="dcterms:W3CDTF">2017-08-08T11:05:00Z</dcterms:modified>
</cp:coreProperties>
</file>