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h1/vgSfipeC5H7rlBZMuyR6vXs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621074c3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14621074c38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6c7502a5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g146c7502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46c7502a59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6ed7fb7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46ed7fb70f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6ed7fb70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146ed7fb70f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6ed7fb7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146ed7fb70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6ed7fb70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146ed7fb70f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6c7502a5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g146c7502a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146c7502a59_0_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68bc90c8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g1468bc90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1468bc90c81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8256cfa2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5" name="Google Shape;255;g138256cfa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138256cfa28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468bc90c81_0_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1468bc90c81_0_1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468bc90c81_0_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68bc90c81_0_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g1468bc90c81_0_2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g1468bc90c81_0_2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g1468bc90c81_0_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68bc90c81_0_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g1468bc90c81_0_2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g1468bc90c81_0_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68bc90c81_0_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g1468bc90c81_0_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68bc90c81_0_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1" name="Google Shape;71;g1468bc90c81_0_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68bc90c81_0_4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g1468bc90c81_0_4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g1468bc90c81_0_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68bc90c81_0_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g1468bc90c81_0_5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1468bc90c81_0_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1468bc90c81_0_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468bc90c81_0_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468bc90c81_0_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468bc90c81_0_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g1468bc90c81_0_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468bc90c81_0_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1468bc90c81_0_5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g1468bc90c81_0_5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g1468bc90c81_0_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1468bc90c81_0_5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468bc90c81_0_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468bc90c81_0_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g1468bc90c81_0_6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g1468bc90c81_0_6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1468bc90c81_0_6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g1468bc90c81_0_6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g1468bc90c81_0_6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1468bc90c81_0_6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468bc90c81_0_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468bc90c81_0_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g1468bc90c81_0_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468bc90c81_0_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468bc90c81_0_36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g1468bc90c81_0_36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g1468bc90c81_0_3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1468bc90c81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468bc90c81_0_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g1468bc90c81_0_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1468bc90c81_0_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68bc90c81_0_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468bc90c81_0_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468bc90c81_0_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ortal.if.usp.br/cpgi/pt-br/orientadores" TargetMode="External"/><Relationship Id="rId4" Type="http://schemas.openxmlformats.org/officeDocument/2006/relationships/hyperlink" Target="https://periodicos.ufsc.br/index.php/fisica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orms.gle/kMw88u4R5qRgVfQD8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621074c38_0_69"/>
          <p:cNvSpPr txBox="1"/>
          <p:nvPr>
            <p:ph type="ctrTitle"/>
          </p:nvPr>
        </p:nvSpPr>
        <p:spPr>
          <a:xfrm>
            <a:off x="1047125" y="501450"/>
            <a:ext cx="76839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Introdução à Pesquisa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em Ensino de Física</a:t>
            </a:r>
            <a:endParaRPr b="0" i="0" sz="3800" u="none">
              <a:solidFill>
                <a:srgbClr val="E6B9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800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(aula ministrada no noturno)</a:t>
            </a:r>
            <a:endParaRPr sz="3800">
              <a:solidFill>
                <a:srgbClr val="E6B9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14621074c38_0_69"/>
          <p:cNvSpPr txBox="1"/>
          <p:nvPr>
            <p:ph idx="1" type="subTitle"/>
          </p:nvPr>
        </p:nvSpPr>
        <p:spPr>
          <a:xfrm>
            <a:off x="228600" y="5410200"/>
            <a:ext cx="860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Cristina Leite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Cristiano Mattos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Ivã Gurgel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André Rodrigues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14621074c38_0_69"/>
          <p:cNvSpPr txBox="1"/>
          <p:nvPr/>
        </p:nvSpPr>
        <p:spPr>
          <a:xfrm>
            <a:off x="228600" y="4652675"/>
            <a:ext cx="395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Formulário Inicial</a:t>
            </a:r>
            <a:endParaRPr b="0" i="0" sz="1600" u="none" cap="none" strike="noStrike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https://forms.gle/V2mvdemkcQDqL9zC7</a:t>
            </a:r>
            <a:endParaRPr b="0" i="0" sz="1600" u="none" cap="none" strike="noStrike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152400" y="1371600"/>
            <a:ext cx="55626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Revista Brasileira de Ensino de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Ciência e 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Investigações em Ensino de Ciências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Caderno Brasileiro de Ensino de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......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143000" y="457200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 publicações  da Área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45100"/>
            <a:ext cx="37147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575" y="6116321"/>
            <a:ext cx="4782423" cy="7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9475" y="1240705"/>
            <a:ext cx="1829475" cy="25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6388" y="3428988"/>
            <a:ext cx="17811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433387" y="2776537"/>
            <a:ext cx="832961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SNEF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Simpósio Nacional de Ensino de Física  (a partir de 1970)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EPEF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Encontro de Pesquisa em Ensino de Física  (a partir de 1986)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ENPEC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Encontro Nacional de Pesquisa em Educação em Ciências (a partir de 1998)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577850" y="1465262"/>
            <a:ext cx="795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fóruns de discussão e disseminação da produção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1943100" y="2133600"/>
            <a:ext cx="6237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Especializações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Participação em projetos de pesquisa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Mestrados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Mestrados profissionais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Mestrados acadêmicos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Doutorados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39750" y="1428750"/>
            <a:ext cx="7310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Programas de 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4201825" y="135050"/>
            <a:ext cx="487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http://fep.if.usp.br/~profis/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72450"/>
            <a:ext cx="8839199" cy="55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642937" y="2571750"/>
            <a:ext cx="2000250" cy="642937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72450"/>
            <a:ext cx="8839199" cy="55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142875" y="2714625"/>
            <a:ext cx="1012500" cy="285900"/>
          </a:xfrm>
          <a:prstGeom prst="rightArrow">
            <a:avLst>
              <a:gd fmla="val 144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3236550" y="2714625"/>
            <a:ext cx="1012500" cy="285900"/>
          </a:xfrm>
          <a:prstGeom prst="rightArrow">
            <a:avLst>
              <a:gd fmla="val 144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6c7502a59_0_0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Entrem na área do Profis e visitem as revistas e eventos da área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6ed7fb70f_0_13"/>
          <p:cNvSpPr txBox="1"/>
          <p:nvPr>
            <p:ph type="title"/>
          </p:nvPr>
        </p:nvSpPr>
        <p:spPr>
          <a:xfrm>
            <a:off x="762000" y="46029"/>
            <a:ext cx="82296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Linhas de Pesquisa: EPEF 2022</a:t>
            </a:r>
            <a:endParaRPr/>
          </a:p>
        </p:txBody>
      </p:sp>
      <p:sp>
        <p:nvSpPr>
          <p:cNvPr id="205" name="Google Shape;205;g146ed7fb70f_0_13"/>
          <p:cNvSpPr txBox="1"/>
          <p:nvPr>
            <p:ph idx="1" type="body"/>
          </p:nvPr>
        </p:nvSpPr>
        <p:spPr>
          <a:xfrm>
            <a:off x="264000" y="1044175"/>
            <a:ext cx="8803800" cy="55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1. Ensino, Aprendizagem e Avaliação em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2. Formação e Prática Profissional do Professor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3. Filosofia, História e Sociologia da Ciência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4. Física e Comunicação em Práticas Educativas Formais, Informais e Não Formais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5. Tecnologias da Informação e Comunicação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6. Didática, Currículo e Inovação Educacional no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7. Linguagem e Cognição no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8. Ciência, Tecnologia, Sociedade e Ambiente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9. Políticas Públicas em Educação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10. Questões Teórico-Metodológicas e Novas Demandas na Pesquisa em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11. Equidade, inclusão, diversidade e estudos culturais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06" name="Google Shape;206;g146ed7fb70f_0_13"/>
          <p:cNvSpPr txBox="1"/>
          <p:nvPr>
            <p:ph type="title"/>
          </p:nvPr>
        </p:nvSpPr>
        <p:spPr>
          <a:xfrm>
            <a:off x="838200" y="6132376"/>
            <a:ext cx="8229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1800">
                <a:solidFill>
                  <a:schemeClr val="lt1"/>
                </a:solidFill>
              </a:rPr>
              <a:t>https://www1.fisica.org.br/~epef/xix/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1DE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/>
          <p:nvPr/>
        </p:nvSpPr>
        <p:spPr>
          <a:xfrm>
            <a:off x="0" y="428625"/>
            <a:ext cx="9144000" cy="5618162"/>
          </a:xfrm>
          <a:prstGeom prst="rect">
            <a:avLst/>
          </a:prstGeom>
          <a:solidFill>
            <a:srgbClr val="425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2214562" y="2357437"/>
            <a:ext cx="5072062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que trata?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 a abordagem?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está estruturado?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 a natureza dos resultados?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Outros elementos (se for o caso)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582925" y="1001400"/>
            <a:ext cx="5947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Prévia para Aula: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Leitura inicial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1D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>
            <p:ph idx="1" type="body"/>
          </p:nvPr>
        </p:nvSpPr>
        <p:spPr>
          <a:xfrm>
            <a:off x="457200" y="381000"/>
            <a:ext cx="8229600" cy="63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que trata? (Qual é o tema?) –Física Moderna no Ensino Médio 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 é a abordagem? (Como o tema é abordado/tratado/desenvolvido?)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Utilizando como pressuposto a ideia de que é possível levar a FM para a educação básica, os autores desenvolvem uma proposta didática voltada para alunos do ensino médio sobre o efeito fotoelétrico se valendo de aparato experimental e de novas tecnologias educacionais (applets) para o desenvolvimento da proposta.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está estruturado? 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Os autores iniciam seu artigo por meio de uma defesa a introdução da FM no EM, fundamentando sua proposta em uma revisão bibliográfica do tema na área de pesquisa em ensino de física. Utilizam a metodologia da análise de conteúdo para analisar os dados recorrentes da sequência didática construída e aplicada em sala de aula. As aulas são gravadas para posterior análise. Constroem categorias baseadas nas respostas dos estudantes às questões propostas em sala de aula, na perspectiva de analisar a aprendizagem dos estudantes mediante a apresentação de uma sequência de 3 aulas no EM de uma escola pública da cidade de SP.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 é a natureza dos resultados?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Os resultados são de natureza qualitativa oriundas da gravação de uma sequência de 3 aulas em que os elementos importantes são as relações entre os alunos e o conhecimento exposto. </a:t>
            </a:r>
            <a:endParaRPr>
              <a:solidFill>
                <a:srgbClr val="000000"/>
              </a:solidFill>
            </a:endParaRPr>
          </a:p>
          <a:p>
            <a:pPr indent="-228600" lvl="0" marL="3429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6ed7fb70f_0_31"/>
          <p:cNvSpPr txBox="1"/>
          <p:nvPr>
            <p:ph type="title"/>
          </p:nvPr>
        </p:nvSpPr>
        <p:spPr>
          <a:xfrm>
            <a:off x="762000" y="46025"/>
            <a:ext cx="82296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Mãos à Obra!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partir da lista de linhas de pesquisa do EPEF, localize em qual delas o artigo que você selecionou se encontra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46ed7fb70f_0_31"/>
          <p:cNvSpPr txBox="1"/>
          <p:nvPr>
            <p:ph idx="1" type="body"/>
          </p:nvPr>
        </p:nvSpPr>
        <p:spPr>
          <a:xfrm>
            <a:off x="264000" y="2999825"/>
            <a:ext cx="88038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1. Ensino, Aprendizagem e Avaliação em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2. Formação e Prática Profissional do Professor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3. Filosofia, História e Sociologia da Ciência e 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4. Física e Comunicação em Práticas Educativas Formais, Informais e Não Formais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5. Tecnologias da Informação e Comunicação e 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6. Didática, Currículo e Inovação Educacional no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7. Linguagem e Cognição no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8. Ciência, Tecnologia, Sociedade e Ambiente e 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9. Políticas Públicas em Educação e 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10. Questões Teórico-Metodológicas e Novas Demandas na Pesquisa em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1500">
                <a:solidFill>
                  <a:srgbClr val="333333"/>
                </a:solidFill>
                <a:highlight>
                  <a:srgbClr val="FFFFFF"/>
                </a:highlight>
              </a:rPr>
              <a:t>11. Equidade, inclusão, diversidade e estudos culturais e o ensino de Física</a:t>
            </a:r>
            <a:endParaRPr b="1"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25" name="Google Shape;225;g146ed7fb70f_0_31"/>
          <p:cNvSpPr txBox="1"/>
          <p:nvPr>
            <p:ph type="title"/>
          </p:nvPr>
        </p:nvSpPr>
        <p:spPr>
          <a:xfrm>
            <a:off x="838200" y="6132376"/>
            <a:ext cx="8229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1800">
                <a:solidFill>
                  <a:schemeClr val="lt1"/>
                </a:solidFill>
              </a:rPr>
              <a:t>https://www1.fisica.org.br/~epef/xix/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6ed7fb70f_0_6"/>
          <p:cNvSpPr txBox="1"/>
          <p:nvPr>
            <p:ph type="ctrTitle"/>
          </p:nvPr>
        </p:nvSpPr>
        <p:spPr>
          <a:xfrm>
            <a:off x="1047125" y="501450"/>
            <a:ext cx="76839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Ensino de Física</a:t>
            </a:r>
            <a:endParaRPr b="0" i="0" sz="3800" u="none">
              <a:solidFill>
                <a:srgbClr val="E6B9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800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Uma área Complexa</a:t>
            </a:r>
            <a:endParaRPr sz="3800">
              <a:solidFill>
                <a:srgbClr val="E6B9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146ed7fb70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975" y="2728875"/>
            <a:ext cx="5718750" cy="32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6ed7fb70f_0_37"/>
          <p:cNvSpPr txBox="1"/>
          <p:nvPr>
            <p:ph type="title"/>
          </p:nvPr>
        </p:nvSpPr>
        <p:spPr>
          <a:xfrm>
            <a:off x="762000" y="46029"/>
            <a:ext cx="82296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EPEF 2022</a:t>
            </a:r>
            <a:endParaRPr/>
          </a:p>
        </p:txBody>
      </p:sp>
      <p:sp>
        <p:nvSpPr>
          <p:cNvPr id="231" name="Google Shape;231;g146ed7fb70f_0_37"/>
          <p:cNvSpPr txBox="1"/>
          <p:nvPr>
            <p:ph idx="1" type="body"/>
          </p:nvPr>
        </p:nvSpPr>
        <p:spPr>
          <a:xfrm>
            <a:off x="264000" y="1053025"/>
            <a:ext cx="8803800" cy="5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1. Ensino, Aprendizagem e Avaliação em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2. Formação e Prática Profissional do Professor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3. Filosofia, História e Sociologia da Ciência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4. Física e Comunicação em Práticas Educativas Formais, Informais e Não Formais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5. Tecnologias da Informação e Comunicação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6. Didática, Currículo e Inovação Educacional no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7. Linguagem e Cognição no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8. Ciência, Tecnologia, Sociedade e Ambiente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9. Políticas Públicas em Educação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10. Questões Teórico-Metodológicas e Novas Demandas na Pesquisa em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1" lang="en-US" sz="2100">
                <a:solidFill>
                  <a:srgbClr val="333333"/>
                </a:solidFill>
                <a:highlight>
                  <a:srgbClr val="FFFFFF"/>
                </a:highlight>
              </a:rPr>
              <a:t>11. Equidade, inclusão, diversidade e estudos culturais e o ensino de Física</a:t>
            </a:r>
            <a:endParaRPr b="1" sz="2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2" name="Google Shape;232;g146ed7fb70f_0_37"/>
          <p:cNvSpPr txBox="1"/>
          <p:nvPr>
            <p:ph type="title"/>
          </p:nvPr>
        </p:nvSpPr>
        <p:spPr>
          <a:xfrm>
            <a:off x="838200" y="6132376"/>
            <a:ext cx="8229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1800">
                <a:solidFill>
                  <a:schemeClr val="lt1"/>
                </a:solidFill>
              </a:rPr>
              <a:t>https://www1.fisica.org.br/~epef/xix/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69B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6c7502a59_0_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Currículo Lattes</a:t>
            </a:r>
            <a:endParaRPr/>
          </a:p>
        </p:txBody>
      </p:sp>
      <p:sp>
        <p:nvSpPr>
          <p:cNvPr id="239" name="Google Shape;239;g146c7502a59_0_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CPGI - Programa de Pós-Graduação Interunidades em Ensino de Ciências</a:t>
            </a:r>
            <a:endParaRPr/>
          </a:p>
        </p:txBody>
      </p:sp>
      <p:sp>
        <p:nvSpPr>
          <p:cNvPr id="240" name="Google Shape;240;g146c7502a59_0_5"/>
          <p:cNvSpPr txBox="1"/>
          <p:nvPr/>
        </p:nvSpPr>
        <p:spPr>
          <a:xfrm>
            <a:off x="311700" y="5573650"/>
            <a:ext cx="883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 por potenciais orientadores e analisar o perfil e as pesquisas deles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9C3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68bc90c81_0_0"/>
          <p:cNvSpPr txBox="1"/>
          <p:nvPr/>
        </p:nvSpPr>
        <p:spPr>
          <a:xfrm>
            <a:off x="763350" y="371100"/>
            <a:ext cx="7558200" cy="6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Atividade 3 – </a:t>
            </a: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Noturno</a:t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IDENTIFICANDO </a:t>
            </a: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PESQUISADORES/AS EM ENSINO DE FÍSICA</a:t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para entrega:   Até 30 de Agosto  (moodle) </a:t>
            </a:r>
            <a:endParaRPr b="1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Busque o currículo lattes de pesquisadores/as da área de Ensino de Física*. Escolha um/a pesquisador/a e, a partir da análise de seu currículo, caracterize sua linha principal de pesquisa. Caracterize em um parágrafo (algo entre 5 e 10 linhas) as pesquisas realizadas pela pessoa escolhida. 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*Veja possíveis nomes de pessoas no site do Programa de Pós-Graduação em Ensino de Ciências da USP (</a:t>
            </a:r>
            <a:r>
              <a:rPr b="1"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https://portal.if.usp.br/cpgi/pt-br/orientadores</a:t>
            </a: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ou nos periódicos da área (p. e. Caderno Brasileiro de Ensino de Física: </a:t>
            </a:r>
            <a:r>
              <a:rPr b="1"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https://periodicos.ufsc.br/index.php/fisica</a:t>
            </a: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).</a:t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Exercício </a:t>
            </a:r>
            <a:r>
              <a:rPr lang="en-US"/>
              <a:t>1</a:t>
            </a: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primeira intenção...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C3D69B"/>
                </a:solidFill>
              </a:rPr>
              <a:t>na</a:t>
            </a:r>
            <a:r>
              <a:rPr b="0" i="0" lang="en-US" sz="2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 aula anterior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conten</a:t>
            </a:r>
            <a:r>
              <a:rPr lang="en-US" sz="2000"/>
              <a:t>d</a:t>
            </a: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as seguintes informações</a:t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desejo compreender melhor?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me inquieta?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gostaria de me aprofundar em relação ao ensino de física?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Não importa não saber respostas, neste momento, mas é preciso ter um eterno pensar sobre as perguntas.</a:t>
            </a:r>
            <a:endParaRPr b="0" i="0" sz="28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95B3D7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lang="en-US" sz="2800" u="sng">
                <a:solidFill>
                  <a:srgbClr val="FCE5C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https://forms.gle/kMw88u4R5qRgVfQD8</a:t>
            </a:r>
            <a:endParaRPr b="0" i="0" sz="2800" u="none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4B4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Pretende fazer monografia em 2023?. Número de respostas: 40 respostas." id="258" name="Google Shape;258;g138256cfa28_0_1" title="Pretende fazer monografia em 2023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465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9B8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028"/>
            <a:ext cx="9144001" cy="631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9B8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81" y="0"/>
            <a:ext cx="82255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0" y="620712"/>
            <a:ext cx="9144000" cy="511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>
            <p:ph type="ctrTitle"/>
          </p:nvPr>
        </p:nvSpPr>
        <p:spPr>
          <a:xfrm>
            <a:off x="755650" y="1408112"/>
            <a:ext cx="3094037" cy="72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4716462" y="1408112"/>
            <a:ext cx="3525837" cy="72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09600" y="2362200"/>
            <a:ext cx="3744912" cy="3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Área paradigmática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     (conhecimento bem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estabelecido)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Linguagem matemática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Reprodutibilidade e “ciência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 normal”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Busca por experimentos cruciais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(Não tem sentido falar em física nacional)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895850" y="2133600"/>
            <a:ext cx="424815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Área não paradigmática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    (sem verdades universais)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Instrumental não matemático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Questionamento contínuo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pressupostos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Caráter de ciências humanas aplicadas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(múltiplas interfaces)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Aspectos ideológicos (valores)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(Tem características nacionais)</a:t>
            </a:r>
            <a:r>
              <a:rPr b="0" i="0" lang="en-US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395287" y="2276475"/>
            <a:ext cx="3960812" cy="3403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716462" y="2259012"/>
            <a:ext cx="4319700" cy="3402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771775" y="5930900"/>
            <a:ext cx="50403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a Pesquisa em Ensino de Física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/>
        </p:nvSpPr>
        <p:spPr>
          <a:xfrm>
            <a:off x="0" y="765175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804862" y="2386012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5197475" y="2349500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1619250" y="2781300"/>
            <a:ext cx="15843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6011862" y="2886075"/>
            <a:ext cx="18002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/>
        </p:nvSpPr>
        <p:spPr>
          <a:xfrm>
            <a:off x="0" y="765175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04862" y="2386012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5197475" y="2349500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2771775" y="3068637"/>
            <a:ext cx="3671887" cy="2108200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619250" y="2781300"/>
            <a:ext cx="15843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6011862" y="2886075"/>
            <a:ext cx="18002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492500" y="3749675"/>
            <a:ext cx="22320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Ensino de 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75565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...Os três pilares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55650" y="2139950"/>
            <a:ext cx="1809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Ciência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771775" y="4724400"/>
            <a:ext cx="3333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Aprendizagem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011862" y="2565400"/>
            <a:ext cx="2343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50825" y="2852737"/>
            <a:ext cx="3046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procedimentos, natureza,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objetivos, ferramentas...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829300" y="3232150"/>
            <a:ext cx="28083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objetivos, expectativas,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papéis, bases...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2546350" y="5462587"/>
            <a:ext cx="3906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dimensões, processos,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relações, linguagem, modelos...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71562" y="500062"/>
            <a:ext cx="2428800" cy="1500300"/>
          </a:xfrm>
          <a:prstGeom prst="wedgeEllipseCallout">
            <a:avLst>
              <a:gd fmla="val 6300" name="adj1"/>
              <a:gd fmla="val 24300" name="adj2"/>
            </a:avLst>
          </a:prstGeom>
          <a:solidFill>
            <a:srgbClr val="953735"/>
          </a:solidFill>
          <a:ln cap="flat" cmpd="sng" w="25400">
            <a:solidFill>
              <a:srgbClr val="8C3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ciência é esta que desejamos ensinar?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28625" y="4357687"/>
            <a:ext cx="2143200" cy="1785900"/>
          </a:xfrm>
          <a:prstGeom prst="wedgeEllipseCallout">
            <a:avLst>
              <a:gd fmla="val 23748" name="adj1"/>
              <a:gd fmla="val 11523" name="adj2"/>
            </a:avLst>
          </a:prstGeom>
          <a:solidFill>
            <a:srgbClr val="1E1C11"/>
          </a:solidFill>
          <a:ln cap="flat" cmpd="sng" w="25400">
            <a:solidFill>
              <a:srgbClr val="4F62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que é aprender?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Como aprendemos?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286500" y="4357687"/>
            <a:ext cx="2500200" cy="1785900"/>
          </a:xfrm>
          <a:prstGeom prst="wedgeEllipseCallout">
            <a:avLst>
              <a:gd fmla="val 8418" name="adj1"/>
              <a:gd fmla="val -5134" name="adj2"/>
            </a:avLst>
          </a:prstGeom>
          <a:solidFill>
            <a:srgbClr val="25406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que significa educar?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Educar é um ato político?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457200" y="304800"/>
            <a:ext cx="419100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 que caracteriza uma Área de pesquisa?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iatividade-2.jpg"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493837"/>
            <a:ext cx="4205287" cy="532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3124200" y="381000"/>
            <a:ext cx="56435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O que caracteriza uma Área de Pesquisa?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09600" y="2514600"/>
            <a:ext cx="6675437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b="1" i="0" lang="en-US" sz="32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 com temas e objetivos razoavelmente comuns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2624137" y="5105400"/>
            <a:ext cx="6215062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Coletivo de pessoas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envolvidas com perfil identificável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3500437" y="1000125"/>
            <a:ext cx="564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caracteriza uma 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 de Pesquisa?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2009775" y="2681287"/>
            <a:ext cx="66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 temas e objetivos razoavelmente comuns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928812" y="3257550"/>
            <a:ext cx="62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Coletivo de pessoas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envolvidas com perfil identificável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2124075" y="4506912"/>
            <a:ext cx="6624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Publicações características da área...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Simpósios, congressos, seminários..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(interação sistematizada e socialmente reconhecida)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Programas de formação com padrões de validade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 (reprodução)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4500562" y="3890962"/>
            <a:ext cx="1143000" cy="642900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75" y="-5102"/>
            <a:ext cx="4702536" cy="25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2017-03-13T11:51:42Z</dcterms:created>
  <dc:creator>Usuario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