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2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44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03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1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7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7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58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39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5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2510-3B57-4D1C-9A91-F97261948909}" type="datetimeFigureOut">
              <a:rPr lang="pt-BR" smtClean="0"/>
              <a:t>04/11/2018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4365-79DB-47D8-B205-77CAC85136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3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ECONOMIA E MEIO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Profa. Eliana Tadeu Terci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9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“Outro </a:t>
            </a:r>
            <a:r>
              <a:rPr lang="pt-BR" dirty="0"/>
              <a:t>mito econômico – de que o homem sempre estará em condições </a:t>
            </a:r>
            <a:r>
              <a:rPr lang="pt-BR" dirty="0" smtClean="0"/>
              <a:t>de encontrar </a:t>
            </a:r>
            <a:r>
              <a:rPr lang="pt-BR" dirty="0"/>
              <a:t>novas fontes de energia e de inventar novas maneiras de dominá-las</a:t>
            </a:r>
            <a:r>
              <a:rPr lang="pt-BR" dirty="0" smtClean="0"/>
              <a:t>, para </a:t>
            </a:r>
            <a:r>
              <a:rPr lang="pt-BR" dirty="0"/>
              <a:t>seu </a:t>
            </a:r>
            <a:r>
              <a:rPr lang="pt-BR" dirty="0" smtClean="0"/>
              <a:t>benefício”. (p.10)</a:t>
            </a:r>
          </a:p>
          <a:p>
            <a:r>
              <a:rPr lang="pt-BR" dirty="0" smtClean="0"/>
              <a:t>Na verdade o desenvolvimento econômico é fenômeno </a:t>
            </a:r>
            <a:r>
              <a:rPr lang="pt-BR" b="1" dirty="0" smtClean="0"/>
              <a:t>termodinâmico</a:t>
            </a:r>
            <a:r>
              <a:rPr lang="pt-BR" dirty="0" smtClean="0"/>
              <a:t> (Carnot, 1824) a medida que é </a:t>
            </a:r>
            <a:r>
              <a:rPr lang="pt-BR" b="1" dirty="0" smtClean="0"/>
              <a:t>entrópico</a:t>
            </a:r>
            <a:r>
              <a:rPr lang="pt-BR" dirty="0" smtClean="0"/>
              <a:t>!</a:t>
            </a:r>
          </a:p>
          <a:p>
            <a:r>
              <a:rPr lang="pt-BR" dirty="0" smtClean="0"/>
              <a:t> 1ª lei - </a:t>
            </a:r>
            <a:r>
              <a:rPr lang="pt-BR" dirty="0"/>
              <a:t>Um sistema não pode criar ou consumir energia, mas apenas armazená-la ou transferi-la ao meio onde se </a:t>
            </a:r>
            <a:r>
              <a:rPr lang="pt-BR" dirty="0" smtClean="0"/>
              <a:t>encontra.   </a:t>
            </a:r>
          </a:p>
          <a:p>
            <a:r>
              <a:rPr lang="pt-BR" dirty="0" smtClean="0"/>
              <a:t>2ª. Lei ou Entropia: “</a:t>
            </a:r>
            <a:r>
              <a:rPr lang="pt-BR" dirty="0"/>
              <a:t>O calor só flui do corpo mais quente para o mais frio </a:t>
            </a:r>
            <a:r>
              <a:rPr lang="pt-BR" dirty="0" smtClean="0"/>
              <a:t>– nunca </a:t>
            </a:r>
            <a:r>
              <a:rPr lang="pt-BR" dirty="0"/>
              <a:t>do mais frio para o mais quente</a:t>
            </a:r>
            <a:r>
              <a:rPr lang="pt-BR" dirty="0" smtClean="0"/>
              <a:t>”. (p. 13)</a:t>
            </a:r>
          </a:p>
          <a:p>
            <a:r>
              <a:rPr lang="pt-BR" dirty="0" smtClean="0"/>
              <a:t>Ou seja, é possível converter trabalho em energia, mas não o contrário.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dirty="0"/>
              <a:t>Percebe-se porque a </a:t>
            </a:r>
            <a:r>
              <a:rPr lang="pt-BR" dirty="0" smtClean="0"/>
              <a:t>entropia passou </a:t>
            </a:r>
            <a:r>
              <a:rPr lang="pt-BR" dirty="0"/>
              <a:t>a ser encarada como um indicador de desordem (de dissipação), não só </a:t>
            </a:r>
            <a:r>
              <a:rPr lang="pt-BR" dirty="0" smtClean="0"/>
              <a:t>da energia</a:t>
            </a:r>
            <a:r>
              <a:rPr lang="pt-BR" dirty="0"/>
              <a:t>, mas da </a:t>
            </a:r>
            <a:r>
              <a:rPr lang="pt-BR" i="1" dirty="0"/>
              <a:t>matéria</a:t>
            </a:r>
            <a:r>
              <a:rPr lang="pt-BR" dirty="0"/>
              <a:t>; e porque a Lei da Entropia, em sua formulação atual, </a:t>
            </a:r>
            <a:r>
              <a:rPr lang="pt-BR" dirty="0" smtClean="0"/>
              <a:t>assevera que </a:t>
            </a:r>
            <a:r>
              <a:rPr lang="pt-BR" i="1" dirty="0"/>
              <a:t>também a matéria está sujeita a uma </a:t>
            </a:r>
            <a:r>
              <a:rPr lang="pt-BR" i="1" dirty="0" smtClean="0"/>
              <a:t>irrevogável </a:t>
            </a:r>
            <a:r>
              <a:rPr lang="pt-BR" i="1" dirty="0" smtClean="0"/>
              <a:t>dissipação”</a:t>
            </a:r>
            <a:r>
              <a:rPr lang="pt-BR" dirty="0" smtClean="0"/>
              <a:t>.</a:t>
            </a:r>
          </a:p>
          <a:p>
            <a:r>
              <a:rPr lang="pt-BR" b="1" dirty="0" err="1" smtClean="0"/>
              <a:t>iv</a:t>
            </a:r>
            <a:r>
              <a:rPr lang="pt-BR" b="1" dirty="0" smtClean="0"/>
              <a:t> – energia acessível e matéria acessível </a:t>
            </a:r>
            <a:r>
              <a:rPr lang="pt-BR" dirty="0" smtClean="0"/>
              <a:t>– energia estoque e energia como fluxo: “a energia </a:t>
            </a:r>
            <a:r>
              <a:rPr lang="pt-BR" dirty="0"/>
              <a:t>solar e seus </a:t>
            </a:r>
            <a:r>
              <a:rPr lang="pt-BR" dirty="0" err="1"/>
              <a:t>sub-produtos</a:t>
            </a:r>
            <a:r>
              <a:rPr lang="pt-BR" dirty="0"/>
              <a:t> são acessíveis, </a:t>
            </a:r>
            <a:r>
              <a:rPr lang="pt-BR" dirty="0" smtClean="0"/>
              <a:t>praticamente </a:t>
            </a:r>
            <a:r>
              <a:rPr lang="pt-BR" dirty="0"/>
              <a:t>sem esforço e </a:t>
            </a:r>
            <a:r>
              <a:rPr lang="pt-BR" dirty="0" smtClean="0"/>
              <a:t>sem que </a:t>
            </a:r>
            <a:r>
              <a:rPr lang="pt-BR" dirty="0"/>
              <a:t>haja consumo adicional de energia </a:t>
            </a:r>
            <a:r>
              <a:rPr lang="pt-BR" dirty="0" smtClean="0"/>
              <a:t>disponível” (p. 16). </a:t>
            </a:r>
          </a:p>
          <a:p>
            <a:r>
              <a:rPr lang="pt-BR" dirty="0" smtClean="0"/>
              <a:t>“</a:t>
            </a:r>
            <a:r>
              <a:rPr lang="pt-BR" dirty="0"/>
              <a:t>A eficiência econômica implica em eficiência energética</a:t>
            </a:r>
            <a:r>
              <a:rPr lang="pt-BR" dirty="0" smtClean="0"/>
              <a:t>, mas </a:t>
            </a:r>
            <a:r>
              <a:rPr lang="pt-BR" dirty="0"/>
              <a:t>a recíproca não é </a:t>
            </a:r>
            <a:r>
              <a:rPr lang="pt-BR" dirty="0" smtClean="0"/>
              <a:t>verdadeira” (p.16). </a:t>
            </a:r>
          </a:p>
          <a:p>
            <a:r>
              <a:rPr lang="pt-BR" dirty="0" smtClean="0"/>
              <a:t>Mito da </a:t>
            </a:r>
            <a:r>
              <a:rPr lang="pt-BR" b="1" dirty="0" smtClean="0"/>
              <a:t>acessibilidade</a:t>
            </a:r>
            <a:r>
              <a:rPr lang="pt-BR" dirty="0" smtClean="0"/>
              <a:t> irrestrita (</a:t>
            </a:r>
            <a:r>
              <a:rPr lang="pt-BR" dirty="0" err="1" smtClean="0"/>
              <a:t>pre-sal</a:t>
            </a:r>
            <a:r>
              <a:rPr lang="pt-BR" dirty="0" smtClean="0"/>
              <a:t> é um bom exemplo)</a:t>
            </a:r>
          </a:p>
          <a:p>
            <a:r>
              <a:rPr lang="pt-BR" dirty="0" smtClean="0"/>
              <a:t>Fato irrefutável da </a:t>
            </a:r>
            <a:r>
              <a:rPr lang="pt-BR" b="1" dirty="0" smtClean="0"/>
              <a:t>degradação entrópica</a:t>
            </a:r>
            <a:r>
              <a:rPr lang="pt-BR" dirty="0" smtClean="0"/>
              <a:t>: a Terra é um sistema aberto apenas no que diz respeito a energia, a matéria é finita.  </a:t>
            </a:r>
          </a:p>
          <a:p>
            <a:r>
              <a:rPr lang="pt-BR" dirty="0"/>
              <a:t>Reciclagem como alternativa: é incompleta e consumidora de energia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975411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V – resíduos alienáveis </a:t>
            </a:r>
            <a:r>
              <a:rPr lang="pt-BR" dirty="0" smtClean="0"/>
              <a:t>– </a:t>
            </a:r>
            <a:r>
              <a:rPr lang="pt-BR" i="1" dirty="0" smtClean="0"/>
              <a:t>outputs: </a:t>
            </a:r>
            <a:r>
              <a:rPr lang="pt-BR" dirty="0" smtClean="0"/>
              <a:t>lixo atômico, poluição térmica, “dispor da poluição é algo que não se faz sem enfrentar custos, em temos de energia” (p. 21) processos econômicos são irreversíveis. </a:t>
            </a:r>
          </a:p>
          <a:p>
            <a:r>
              <a:rPr lang="pt-BR" b="1" dirty="0"/>
              <a:t>VI – Mitos em torno do Problema Entrópico da </a:t>
            </a:r>
            <a:r>
              <a:rPr lang="pt-BR" b="1" dirty="0" smtClean="0"/>
              <a:t>Humanidade: </a:t>
            </a:r>
            <a:r>
              <a:rPr lang="pt-BR" dirty="0" smtClean="0"/>
              <a:t>“dificilmente</a:t>
            </a:r>
            <a:r>
              <a:rPr lang="pt-BR" dirty="0"/>
              <a:t>, na atualidade, alguém se animaria a confessar, publicamente</a:t>
            </a:r>
            <a:r>
              <a:rPr lang="pt-BR" dirty="0" smtClean="0"/>
              <a:t>, uma </a:t>
            </a:r>
            <a:r>
              <a:rPr lang="pt-BR" dirty="0"/>
              <a:t>crença na imortalidade da espécie </a:t>
            </a:r>
            <a:r>
              <a:rPr lang="pt-BR" dirty="0" smtClean="0"/>
              <a:t>humana” (p. 22)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Reator criador – agricultura cria mais energia do que consome: disponibilidade de terras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Crença da economia comum e marxista na capacidade ilimitada da tecnologia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Mito do crescimento: publicação do “Limites do Crescimento” pelo Clube de Roma foi alvo de críticas do </a:t>
            </a:r>
            <a:r>
              <a:rPr lang="pt-BR" i="1" dirty="0" err="1" smtClean="0"/>
              <a:t>mainstream</a:t>
            </a:r>
            <a:r>
              <a:rPr lang="pt-BR" dirty="0" smtClean="0"/>
              <a:t> econômico: recursos matemáticos, agregação, poluição </a:t>
            </a:r>
            <a:r>
              <a:rPr lang="pt-BR" dirty="0" err="1" smtClean="0"/>
              <a:t>tb</a:t>
            </a:r>
            <a:r>
              <a:rPr lang="pt-BR" dirty="0" smtClean="0"/>
              <a:t> é igual ao estoque de capital, modelo não envolve preços e economistas sofrem de “</a:t>
            </a:r>
            <a:r>
              <a:rPr lang="pt-BR" dirty="0" err="1" smtClean="0"/>
              <a:t>crescimentomania</a:t>
            </a:r>
            <a:r>
              <a:rPr lang="pt-BR" dirty="0" smtClean="0"/>
              <a:t>”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Estado de equilíbrio: “em </a:t>
            </a:r>
            <a:r>
              <a:rPr lang="pt-BR" dirty="0"/>
              <a:t>um </a:t>
            </a:r>
            <a:r>
              <a:rPr lang="pt-BR" b="1" dirty="0"/>
              <a:t>mundo estacionário</a:t>
            </a:r>
            <a:r>
              <a:rPr lang="pt-BR" dirty="0"/>
              <a:t>, uma população de crescimento-zero acabará pondo fim no conflito ecológico da humanidade”. (p. 9</a:t>
            </a:r>
            <a:r>
              <a:rPr lang="pt-BR" dirty="0" smtClean="0"/>
              <a:t>) – economia chegaria ao fim! (?) estado fechado em termos de matéria. 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Grande problema </a:t>
            </a:r>
            <a:r>
              <a:rPr lang="pt-BR" dirty="0" err="1" smtClean="0"/>
              <a:t>bioeconômico</a:t>
            </a:r>
            <a:r>
              <a:rPr lang="pt-BR" dirty="0" smtClean="0"/>
              <a:t> é que a espécie humana desenvolveu instrumentos </a:t>
            </a:r>
            <a:r>
              <a:rPr lang="pt-BR" b="1" dirty="0" err="1" smtClean="0"/>
              <a:t>exossomáticos</a:t>
            </a:r>
            <a:r>
              <a:rPr lang="pt-BR" dirty="0"/>
              <a:t> </a:t>
            </a:r>
            <a:r>
              <a:rPr lang="pt-BR" dirty="0" smtClean="0"/>
              <a:t>o que produziu o </a:t>
            </a:r>
            <a:r>
              <a:rPr lang="pt-BR" b="1" dirty="0" smtClean="0"/>
              <a:t>irredutível </a:t>
            </a:r>
            <a:r>
              <a:rPr lang="pt-BR" b="1" dirty="0" smtClean="0"/>
              <a:t>conflito social </a:t>
            </a:r>
            <a:r>
              <a:rPr lang="pt-BR" dirty="0" smtClean="0"/>
              <a:t>e os problemas ecológicos, caso contrário empregaria apenas a energia solar (fluxo) </a:t>
            </a:r>
          </a:p>
          <a:p>
            <a:pPr marL="0" indent="0">
              <a:buNone/>
            </a:pPr>
            <a:r>
              <a:rPr lang="pt-BR" dirty="0" smtClean="0"/>
              <a:t>XI – Programa </a:t>
            </a:r>
            <a:r>
              <a:rPr lang="pt-BR" dirty="0" err="1" smtClean="0"/>
              <a:t>bioeconômico</a:t>
            </a:r>
            <a:r>
              <a:rPr lang="pt-BR" dirty="0" smtClean="0"/>
              <a:t> mínimo: preservar o futuro e promover a equidade: </a:t>
            </a:r>
          </a:p>
          <a:p>
            <a:pPr marL="0" indent="0">
              <a:buNone/>
            </a:pPr>
            <a:r>
              <a:rPr lang="pt-BR" dirty="0" smtClean="0"/>
              <a:t>“Cada </a:t>
            </a:r>
            <a:r>
              <a:rPr lang="pt-BR" dirty="0"/>
              <a:t>geração utiliza, a seu bel-prazer, os </a:t>
            </a:r>
            <a:r>
              <a:rPr lang="pt-BR" dirty="0" smtClean="0"/>
              <a:t>recursos terrestres </a:t>
            </a:r>
            <a:r>
              <a:rPr lang="pt-BR" dirty="0"/>
              <a:t>que encontra; e produz, como lhe apraz, a poluição que lhe convém. </a:t>
            </a:r>
            <a:r>
              <a:rPr lang="pt-BR" dirty="0" smtClean="0"/>
              <a:t>As gerações </a:t>
            </a:r>
            <a:r>
              <a:rPr lang="pt-BR" dirty="0"/>
              <a:t>futuras não participam – e nem podem participar – do </a:t>
            </a:r>
            <a:r>
              <a:rPr lang="pt-BR" dirty="0" smtClean="0"/>
              <a:t>mercado </a:t>
            </a:r>
            <a:r>
              <a:rPr lang="pt-BR" dirty="0"/>
              <a:t>do </a:t>
            </a:r>
            <a:r>
              <a:rPr lang="pt-BR" dirty="0" smtClean="0"/>
              <a:t>dia” (p. 42).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Ao estancar o crescimento econômico em todos </a:t>
            </a:r>
            <a:r>
              <a:rPr lang="pt-BR" dirty="0" smtClean="0"/>
              <a:t>os pontos</a:t>
            </a:r>
            <a:r>
              <a:rPr lang="pt-BR" dirty="0"/>
              <a:t>, deixamos congelado o status atual e eliminamos, assim, a possibilidade </a:t>
            </a:r>
            <a:r>
              <a:rPr lang="pt-BR" dirty="0" smtClean="0"/>
              <a:t>de as </a:t>
            </a:r>
            <a:r>
              <a:rPr lang="pt-BR" dirty="0"/>
              <a:t>nações pobre se </a:t>
            </a:r>
            <a:r>
              <a:rPr lang="pt-BR" dirty="0" smtClean="0"/>
              <a:t>desenvolverem” (p.45).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caberia proibir definitivamente a produção de </a:t>
            </a:r>
            <a:r>
              <a:rPr lang="pt-BR" dirty="0" smtClean="0"/>
              <a:t>quaisquer instrumentos </a:t>
            </a:r>
            <a:r>
              <a:rPr lang="pt-BR" dirty="0"/>
              <a:t>de </a:t>
            </a:r>
            <a:r>
              <a:rPr lang="pt-BR" dirty="0" smtClean="0"/>
              <a:t>guerra;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caberia fazer com que as nações subdesenvolvidas atingissem</a:t>
            </a:r>
            <a:r>
              <a:rPr lang="pt-BR" dirty="0" smtClean="0"/>
              <a:t>, com </a:t>
            </a:r>
            <a:r>
              <a:rPr lang="pt-BR" dirty="0"/>
              <a:t>a rapidez possível – empregando essas forças produtivas e, ao </a:t>
            </a:r>
            <a:r>
              <a:rPr lang="pt-BR" dirty="0" smtClean="0"/>
              <a:t>lado delas</a:t>
            </a:r>
            <a:r>
              <a:rPr lang="pt-BR" dirty="0"/>
              <a:t>, medidas bem planejadas e sinceras – uma boa vida (não uma vida de luxúria</a:t>
            </a:r>
            <a:r>
              <a:rPr lang="pt-B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seria oportuno que a humanidade atingisse, gradualmente</a:t>
            </a:r>
            <a:r>
              <a:rPr lang="pt-BR" dirty="0" smtClean="0"/>
              <a:t>, um </a:t>
            </a:r>
            <a:r>
              <a:rPr lang="pt-BR" dirty="0"/>
              <a:t>nível populacional compatível com a alimentação feita exclusivamente à base </a:t>
            </a:r>
            <a:r>
              <a:rPr lang="pt-BR" dirty="0" smtClean="0"/>
              <a:t>de </a:t>
            </a:r>
            <a:r>
              <a:rPr lang="pt-BR" dirty="0"/>
              <a:t>agricultura </a:t>
            </a:r>
            <a:r>
              <a:rPr lang="pt-BR" dirty="0" smtClean="0"/>
              <a:t>orgânica.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Evitar qualquer desperdício de energia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seria preciso que nos curássemos desse mórbido </a:t>
            </a:r>
            <a:r>
              <a:rPr lang="pt-BR" b="1" dirty="0" smtClean="0"/>
              <a:t>anelo pelas </a:t>
            </a:r>
            <a:r>
              <a:rPr lang="pt-BR" b="1" dirty="0"/>
              <a:t>“futilidades</a:t>
            </a:r>
            <a:r>
              <a:rPr lang="pt-BR" b="1" dirty="0" smtClean="0"/>
              <a:t>”, ou vício </a:t>
            </a:r>
            <a:r>
              <a:rPr lang="pt-BR" b="1" dirty="0" err="1" smtClean="0"/>
              <a:t>vebleniano</a:t>
            </a:r>
            <a:r>
              <a:rPr lang="pt-BR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seria preciso que nos liberássemos da moda</a:t>
            </a:r>
            <a:r>
              <a:rPr lang="pt-BR" dirty="0"/>
              <a:t>, “essa </a:t>
            </a:r>
            <a:r>
              <a:rPr lang="pt-BR" dirty="0" smtClean="0"/>
              <a:t>doença do </a:t>
            </a:r>
            <a:r>
              <a:rPr lang="pt-BR" dirty="0"/>
              <a:t>espírito humano</a:t>
            </a:r>
            <a:r>
              <a:rPr lang="pt-BR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Necessário tornar </a:t>
            </a:r>
            <a:r>
              <a:rPr lang="pt-BR" b="1" dirty="0"/>
              <a:t>ainda mais duradouros os bens duráveis</a:t>
            </a:r>
            <a:r>
              <a:rPr lang="pt-BR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caberia curarmo-nos do que tenho denominado “</a:t>
            </a:r>
            <a:r>
              <a:rPr lang="pt-BR" b="1" dirty="0"/>
              <a:t>síndrome da máquina de barbear</a:t>
            </a:r>
            <a:r>
              <a:rPr lang="pt-BR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“Compele-nos </a:t>
            </a:r>
            <a:r>
              <a:rPr lang="pt-BR" dirty="0"/>
              <a:t>a reconhecer que </a:t>
            </a:r>
            <a:r>
              <a:rPr lang="pt-BR" dirty="0" smtClean="0"/>
              <a:t>o output </a:t>
            </a:r>
            <a:r>
              <a:rPr lang="pt-BR" dirty="0"/>
              <a:t>real do processo econômico (ou, na verdade, de qualquer processo vital) </a:t>
            </a:r>
            <a:r>
              <a:rPr lang="pt-BR" dirty="0" smtClean="0"/>
              <a:t>não é </a:t>
            </a:r>
            <a:r>
              <a:rPr lang="pt-BR" dirty="0"/>
              <a:t>o </a:t>
            </a:r>
            <a:r>
              <a:rPr lang="pt-BR" i="1" dirty="0"/>
              <a:t>fluxo material </a:t>
            </a:r>
            <a:r>
              <a:rPr lang="pt-BR" dirty="0"/>
              <a:t>de resíduos, mas um ainda misterioso </a:t>
            </a:r>
            <a:r>
              <a:rPr lang="pt-BR" i="1" dirty="0"/>
              <a:t>fluxo imaterial </a:t>
            </a:r>
            <a:r>
              <a:rPr lang="pt-BR" dirty="0"/>
              <a:t>de prazer </a:t>
            </a:r>
            <a:r>
              <a:rPr lang="pt-BR" dirty="0" smtClean="0"/>
              <a:t>de viver” (p. 14) </a:t>
            </a:r>
          </a:p>
          <a:p>
            <a:r>
              <a:rPr lang="pt-BR" dirty="0" smtClean="0"/>
              <a:t>“Todavia</a:t>
            </a:r>
            <a:r>
              <a:rPr lang="pt-BR" dirty="0"/>
              <a:t>, um pensamento não deixa o meu espírito, </a:t>
            </a:r>
            <a:r>
              <a:rPr lang="pt-BR" dirty="0" smtClean="0"/>
              <a:t>desde que </a:t>
            </a:r>
            <a:r>
              <a:rPr lang="pt-BR" dirty="0"/>
              <a:t>passei a preocupar-me com a natureza entrópica do processo econômico. </a:t>
            </a:r>
            <a:r>
              <a:rPr lang="pt-BR" dirty="0" smtClean="0"/>
              <a:t>Dará a </a:t>
            </a:r>
            <a:r>
              <a:rPr lang="pt-BR" dirty="0"/>
              <a:t>humanidade atenção a qualquer programa que acarrete restrições sobre os </a:t>
            </a:r>
            <a:r>
              <a:rPr lang="pt-BR" dirty="0" smtClean="0"/>
              <a:t>arraigados hábitos </a:t>
            </a:r>
            <a:r>
              <a:rPr lang="pt-BR" dirty="0"/>
              <a:t>provocados pelo apego ao conforto </a:t>
            </a:r>
            <a:r>
              <a:rPr lang="pt-BR" dirty="0" err="1"/>
              <a:t>exossomático</a:t>
            </a:r>
            <a:r>
              <a:rPr lang="pt-BR" dirty="0"/>
              <a:t>? </a:t>
            </a:r>
            <a:r>
              <a:rPr lang="pt-BR" b="1" dirty="0"/>
              <a:t>O destino do </a:t>
            </a:r>
            <a:r>
              <a:rPr lang="pt-BR" b="1" dirty="0" smtClean="0"/>
              <a:t>homem talvez </a:t>
            </a:r>
            <a:r>
              <a:rPr lang="pt-BR" b="1" dirty="0"/>
              <a:t>seja ter uma vida breve, mas excitante, flamejante e extravagante </a:t>
            </a:r>
            <a:r>
              <a:rPr lang="pt-BR" dirty="0"/>
              <a:t>– </a:t>
            </a:r>
            <a:r>
              <a:rPr lang="pt-BR" b="1" dirty="0"/>
              <a:t>não </a:t>
            </a:r>
            <a:r>
              <a:rPr lang="pt-BR" b="1" dirty="0" smtClean="0"/>
              <a:t>ter uma </a:t>
            </a:r>
            <a:r>
              <a:rPr lang="pt-BR" b="1" dirty="0"/>
              <a:t>existência longa, mas vegetativa e sem incidentes</a:t>
            </a:r>
            <a:r>
              <a:rPr lang="pt-BR" dirty="0"/>
              <a:t>. Que outras espécies, </a:t>
            </a:r>
            <a:r>
              <a:rPr lang="pt-BR" dirty="0" smtClean="0"/>
              <a:t>destituídas de </a:t>
            </a:r>
            <a:r>
              <a:rPr lang="pt-BR" dirty="0"/>
              <a:t>qualquer ambição espiritual – as amebas, por exemplo – recebam </a:t>
            </a:r>
            <a:r>
              <a:rPr lang="pt-BR" dirty="0" smtClean="0"/>
              <a:t>como herança </a:t>
            </a:r>
            <a:r>
              <a:rPr lang="pt-BR" dirty="0"/>
              <a:t>uma terra ainda banhada por muito sol</a:t>
            </a:r>
            <a:r>
              <a:rPr lang="pt-BR" dirty="0" smtClean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	De acordo com Cavalcanti (2010):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Conceito de ciência e alinhamento do pensamento econômico </a:t>
            </a:r>
            <a:endParaRPr lang="pt-BR" dirty="0"/>
          </a:p>
          <a:p>
            <a:r>
              <a:rPr lang="pt-BR" dirty="0" smtClean="0"/>
              <a:t>Economia convencional: exclui a natureza como externalidade do processo econômico (neoclássicos, institucionalistas, marxistas, </a:t>
            </a:r>
            <a:r>
              <a:rPr lang="pt-BR" dirty="0" err="1" smtClean="0"/>
              <a:t>keynesianos</a:t>
            </a:r>
            <a:r>
              <a:rPr lang="pt-BR" dirty="0" smtClean="0"/>
              <a:t>) </a:t>
            </a:r>
          </a:p>
          <a:p>
            <a:r>
              <a:rPr lang="pt-BR" dirty="0" smtClean="0"/>
              <a:t>Economia ambiental: preocupa-se em dar preço a natureza</a:t>
            </a:r>
          </a:p>
          <a:p>
            <a:r>
              <a:rPr lang="pt-BR" dirty="0" smtClean="0"/>
              <a:t>Economia ecológica: atribui a natureza a condição de suporte insubstituível de tudo (apenas C. Furtado) </a:t>
            </a:r>
          </a:p>
          <a:p>
            <a:pPr marL="0" indent="0">
              <a:buNone/>
            </a:pPr>
            <a:r>
              <a:rPr lang="pt-BR" dirty="0" smtClean="0"/>
              <a:t>2. Correntes do pensamento econômico ecológico: caráter multidisciplinar – “orquestração de ciências”. </a:t>
            </a:r>
            <a:r>
              <a:rPr lang="pt-BR" dirty="0" err="1" smtClean="0"/>
              <a:t>Alier</a:t>
            </a:r>
            <a:r>
              <a:rPr lang="pt-BR" dirty="0" smtClean="0"/>
              <a:t> (2007) identifica 3 correntes:</a:t>
            </a:r>
          </a:p>
          <a:p>
            <a:r>
              <a:rPr lang="pt-BR" dirty="0" smtClean="0"/>
              <a:t>“culto ao silvestre”</a:t>
            </a:r>
          </a:p>
          <a:p>
            <a:r>
              <a:rPr lang="pt-BR" dirty="0" smtClean="0"/>
              <a:t>“evangelho da </a:t>
            </a:r>
            <a:r>
              <a:rPr lang="pt-BR" dirty="0" err="1" smtClean="0"/>
              <a:t>ecoeficiência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ecologismo</a:t>
            </a:r>
            <a:r>
              <a:rPr lang="pt-BR" dirty="0" smtClean="0"/>
              <a:t> dos pobres”  </a:t>
            </a:r>
          </a:p>
          <a:p>
            <a:pPr marL="0" indent="0">
              <a:buNone/>
            </a:pPr>
            <a:r>
              <a:rPr lang="pt-BR" dirty="0" smtClean="0"/>
              <a:t>(no Brasil, José Eli da Veiga combina </a:t>
            </a:r>
            <a:r>
              <a:rPr lang="pt-BR" dirty="0" err="1" smtClean="0"/>
              <a:t>ecoeficiência</a:t>
            </a:r>
            <a:r>
              <a:rPr lang="pt-BR" dirty="0" smtClean="0"/>
              <a:t> e </a:t>
            </a:r>
            <a:r>
              <a:rPr lang="pt-BR" dirty="0" err="1" smtClean="0"/>
              <a:t>ecologismo</a:t>
            </a:r>
            <a:r>
              <a:rPr lang="pt-BR" dirty="0" smtClean="0"/>
              <a:t> dos pobres)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3. pode-se ainda classifica-los como os que defendem uma sustentabilidade forte e fraca, considerando-se a </a:t>
            </a:r>
            <a:r>
              <a:rPr lang="pt-BR" dirty="0" err="1" smtClean="0"/>
              <a:t>substitubilidade</a:t>
            </a:r>
            <a:r>
              <a:rPr lang="pt-BR" dirty="0" smtClean="0"/>
              <a:t> do capital natural pelo “artificial”</a:t>
            </a:r>
          </a:p>
          <a:p>
            <a:pPr marL="0" indent="0">
              <a:buNone/>
            </a:pPr>
            <a:r>
              <a:rPr lang="pt-BR" dirty="0" smtClean="0"/>
              <a:t>Considerando o alicerce da EE (</a:t>
            </a:r>
            <a:r>
              <a:rPr lang="pt-BR" dirty="0" err="1" smtClean="0"/>
              <a:t>Georgescu-Raegen</a:t>
            </a:r>
            <a:r>
              <a:rPr lang="pt-BR" dirty="0" smtClean="0"/>
              <a:t>) – sustentabilidade deve se ater ao fato de que “nossa fonte primordial de bem-estar é um sistema natural onde predomina a ordem”.  </a:t>
            </a:r>
          </a:p>
          <a:p>
            <a:pPr marL="0" indent="0" algn="ctr">
              <a:buNone/>
            </a:pPr>
            <a:r>
              <a:rPr lang="pt-BR" dirty="0" smtClean="0"/>
              <a:t>Âmago da sustentabilidade</a:t>
            </a:r>
          </a:p>
          <a:p>
            <a:pPr marL="0" indent="0" algn="just">
              <a:buNone/>
            </a:pPr>
            <a:r>
              <a:rPr lang="pt-BR" dirty="0" smtClean="0"/>
              <a:t>Partida: profecia de </a:t>
            </a:r>
            <a:r>
              <a:rPr lang="pt-BR" dirty="0" err="1" smtClean="0"/>
              <a:t>Hardin</a:t>
            </a:r>
            <a:r>
              <a:rPr lang="pt-BR" dirty="0" smtClean="0"/>
              <a:t> sobre a tragédia dos comuns: bens comuns isentos de coerção somente seria admissíveis em circunstâncias de baixa densidade demográfica”.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explica a falência da profecia? – na acepção </a:t>
            </a:r>
            <a:r>
              <a:rPr lang="pt-BR" dirty="0" err="1" smtClean="0"/>
              <a:t>smithiana</a:t>
            </a:r>
            <a:r>
              <a:rPr lang="pt-BR" dirty="0" smtClean="0"/>
              <a:t> - cooperação</a:t>
            </a:r>
          </a:p>
          <a:p>
            <a:r>
              <a:rPr lang="pt-BR" dirty="0" smtClean="0"/>
              <a:t>Casal </a:t>
            </a:r>
            <a:r>
              <a:rPr lang="pt-BR" dirty="0" err="1" smtClean="0"/>
              <a:t>Ostrom</a:t>
            </a:r>
            <a:r>
              <a:rPr lang="pt-BR" dirty="0" smtClean="0"/>
              <a:t> – teoria da “</a:t>
            </a:r>
            <a:r>
              <a:rPr lang="pt-BR" b="1" dirty="0" smtClean="0"/>
              <a:t>governança</a:t>
            </a:r>
            <a:r>
              <a:rPr lang="pt-BR" dirty="0" smtClean="0"/>
              <a:t> </a:t>
            </a:r>
            <a:r>
              <a:rPr lang="pt-BR" b="1" dirty="0" smtClean="0"/>
              <a:t>econômica</a:t>
            </a:r>
            <a:r>
              <a:rPr lang="pt-BR" dirty="0" smtClean="0"/>
              <a:t>” – baseada na teoria dos jogos – em que condições seria possível a cooperação?</a:t>
            </a:r>
          </a:p>
          <a:p>
            <a:r>
              <a:rPr lang="pt-BR" dirty="0" err="1" smtClean="0"/>
              <a:t>Axelrod</a:t>
            </a:r>
            <a:r>
              <a:rPr lang="pt-BR" dirty="0" smtClean="0"/>
              <a:t> – “evolução da cooperação” – nepotismo e reciprocidade ( reciprocidade direta e reputação)</a:t>
            </a:r>
          </a:p>
          <a:p>
            <a:r>
              <a:rPr lang="pt-BR" dirty="0" err="1" smtClean="0"/>
              <a:t>Ostrom</a:t>
            </a:r>
            <a:r>
              <a:rPr lang="pt-BR" dirty="0" smtClean="0"/>
              <a:t> – reciprocidade, reputação e confiança </a:t>
            </a:r>
          </a:p>
          <a:p>
            <a:r>
              <a:rPr lang="pt-BR" dirty="0" err="1" smtClean="0"/>
              <a:t>Ecodinâmica</a:t>
            </a:r>
            <a:r>
              <a:rPr lang="pt-BR" dirty="0" smtClean="0"/>
              <a:t> </a:t>
            </a:r>
            <a:r>
              <a:rPr lang="pt-BR" dirty="0" err="1" smtClean="0"/>
              <a:t>Bouding</a:t>
            </a:r>
            <a:r>
              <a:rPr lang="pt-BR" dirty="0" smtClean="0"/>
              <a:t> – ameaças, trocas e integração</a:t>
            </a:r>
          </a:p>
          <a:p>
            <a:r>
              <a:rPr lang="pt-BR" dirty="0" smtClean="0"/>
              <a:t>Constatação de Veiga – cooperação é oscilatória </a:t>
            </a:r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Economia ecológica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Governança global </a:t>
            </a:r>
            <a:r>
              <a:rPr lang="pt-BR" dirty="0" smtClean="0"/>
              <a:t>anos 90 – conferência de  Estocolmo (1972) foi para as questões ambientais foi o equivalente a BW foi para a segurança e economia.</a:t>
            </a:r>
          </a:p>
          <a:p>
            <a:r>
              <a:rPr lang="pt-BR" dirty="0" smtClean="0"/>
              <a:t>Casal </a:t>
            </a:r>
            <a:r>
              <a:rPr lang="pt-BR" dirty="0" err="1" smtClean="0"/>
              <a:t>Ostrom</a:t>
            </a:r>
            <a:r>
              <a:rPr lang="pt-BR" dirty="0" smtClean="0"/>
              <a:t> (2012) – governança </a:t>
            </a:r>
            <a:r>
              <a:rPr lang="pt-BR" dirty="0" err="1" smtClean="0"/>
              <a:t>policêntrica</a:t>
            </a:r>
            <a:r>
              <a:rPr lang="pt-BR" dirty="0" smtClean="0"/>
              <a:t>, vários níveis.</a:t>
            </a:r>
          </a:p>
          <a:p>
            <a:r>
              <a:rPr lang="pt-BR" dirty="0" smtClean="0"/>
              <a:t>É possível chegar a governança do sistema Terra? Humanos são solucionadores de problemas?  </a:t>
            </a:r>
          </a:p>
          <a:p>
            <a:r>
              <a:rPr lang="pt-BR" dirty="0" smtClean="0"/>
              <a:t>“o mundo é dinâmico, transformação e adaptação são inevitáveis, mas dependem de elevada consciência, sóbria precaução e muita responsabilidade diante dos riscos e principalmente das incertezas” (Veiga, 2014, p. 19).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5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1" y="1690688"/>
            <a:ext cx="6965577" cy="4468065"/>
          </a:xfrm>
        </p:spPr>
      </p:pic>
    </p:spTree>
    <p:extLst>
      <p:ext uri="{BB962C8B-B14F-4D97-AF65-F5344CB8AC3E}">
        <p14:creationId xmlns:p14="http://schemas.microsoft.com/office/powerpoint/2010/main" val="398961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Cavalcanti, C. Desenvolvimento Sustentável e Gestão dos Recursos Naturais. Referências conceituais e políticas. </a:t>
            </a:r>
            <a:r>
              <a:rPr lang="pt-BR" b="1" dirty="0" smtClean="0"/>
              <a:t>Raízes</a:t>
            </a:r>
            <a:r>
              <a:rPr lang="pt-BR" dirty="0" smtClean="0"/>
              <a:t>, vol. 22, nº 2, </a:t>
            </a:r>
            <a:r>
              <a:rPr lang="pt-BR" dirty="0" err="1" smtClean="0"/>
              <a:t>jul</a:t>
            </a:r>
            <a:r>
              <a:rPr lang="pt-BR" dirty="0" smtClean="0"/>
              <a:t>-dez/2003. </a:t>
            </a:r>
          </a:p>
          <a:p>
            <a:r>
              <a:rPr lang="pt-BR" dirty="0" smtClean="0"/>
              <a:t>_____. Concepções da economia ecológica: suas relações com a economia dominante e a economia ambiental. </a:t>
            </a:r>
            <a:r>
              <a:rPr lang="pt-BR" b="1" dirty="0" smtClean="0"/>
              <a:t>Estudos Avançados</a:t>
            </a:r>
            <a:r>
              <a:rPr lang="pt-BR" dirty="0" smtClean="0"/>
              <a:t>, 24 (68), 2010. </a:t>
            </a:r>
          </a:p>
          <a:p>
            <a:r>
              <a:rPr lang="pt-BR" dirty="0" err="1" smtClean="0"/>
              <a:t>Georgescu-Raegen</a:t>
            </a:r>
            <a:r>
              <a:rPr lang="pt-BR" dirty="0" smtClean="0"/>
              <a:t>, N. Energia e mitos econômicos. </a:t>
            </a:r>
            <a:r>
              <a:rPr lang="pt-BR" b="1" dirty="0"/>
              <a:t>Economia-Ensaios,</a:t>
            </a:r>
            <a:r>
              <a:rPr lang="pt-BR" dirty="0"/>
              <a:t> Uberlândia, 19(2): 7-51, jul./</a:t>
            </a:r>
            <a:r>
              <a:rPr lang="pt-BR" dirty="0" smtClean="0"/>
              <a:t>2005.</a:t>
            </a:r>
          </a:p>
          <a:p>
            <a:r>
              <a:rPr lang="pt-BR" dirty="0" smtClean="0"/>
              <a:t>Veiga, J. E. O âmago da sustentabilidade. </a:t>
            </a:r>
            <a:r>
              <a:rPr lang="pt-BR" b="1" smtClean="0"/>
              <a:t>Estudos Avançados</a:t>
            </a:r>
            <a:r>
              <a:rPr lang="pt-BR" smtClean="0"/>
              <a:t>, 28 (82), 2014.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9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Recursos naturais são em sua maioria escassos e tem usos alternativos → conflitos </a:t>
            </a:r>
          </a:p>
          <a:p>
            <a:r>
              <a:rPr lang="pt-BR" dirty="0" smtClean="0"/>
              <a:t>Princípio econômico (?) </a:t>
            </a:r>
          </a:p>
          <a:p>
            <a:r>
              <a:rPr lang="pt-BR" dirty="0" smtClean="0"/>
              <a:t>Teorema de </a:t>
            </a:r>
            <a:r>
              <a:rPr lang="pt-BR" dirty="0"/>
              <a:t>C</a:t>
            </a:r>
            <a:r>
              <a:rPr lang="pt-BR" dirty="0" smtClean="0"/>
              <a:t>oase: basicamente</a:t>
            </a:r>
            <a:r>
              <a:rPr lang="pt-BR" dirty="0"/>
              <a:t>, segundo o teorema de Coase, se os agentes afetados por </a:t>
            </a:r>
            <a:r>
              <a:rPr lang="pt-BR" b="1" dirty="0"/>
              <a:t>externalidades</a:t>
            </a:r>
            <a:r>
              <a:rPr lang="pt-BR" dirty="0"/>
              <a:t> puderem </a:t>
            </a:r>
            <a:r>
              <a:rPr lang="pt-BR" b="1" dirty="0"/>
              <a:t>negociar </a:t>
            </a:r>
            <a:r>
              <a:rPr lang="pt-BR" dirty="0"/>
              <a:t>(sem custos de transação) a partir de </a:t>
            </a:r>
            <a:r>
              <a:rPr lang="pt-BR" b="1" dirty="0"/>
              <a:t>direitos de propriedade bem definidos pelo Estado</a:t>
            </a:r>
            <a:r>
              <a:rPr lang="pt-BR" dirty="0"/>
              <a:t>, poderão negociar e chegar a um acordo em que as estas serão internalizadas. </a:t>
            </a:r>
            <a:endParaRPr lang="pt-BR" dirty="0" smtClean="0"/>
          </a:p>
          <a:p>
            <a:r>
              <a:rPr lang="pt-BR" dirty="0" smtClean="0"/>
              <a:t>Poluição (?) bem público</a:t>
            </a:r>
          </a:p>
          <a:p>
            <a:r>
              <a:rPr lang="pt-BR" dirty="0" smtClean="0"/>
              <a:t>Quando a negociação ocorre entre duas firmas?</a:t>
            </a:r>
          </a:p>
          <a:p>
            <a:r>
              <a:rPr lang="pt-BR" dirty="0" smtClean="0"/>
              <a:t>Quando a negociação envolve mais de uma firma? Por que a cooperação é improvável?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Colocando o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Regulamentação direta e </a:t>
            </a:r>
          </a:p>
          <a:p>
            <a:r>
              <a:rPr lang="pt-BR" dirty="0" smtClean="0"/>
              <a:t>taxas </a:t>
            </a:r>
            <a:r>
              <a:rPr lang="pt-BR" dirty="0" err="1" smtClean="0"/>
              <a:t>pigouvianas</a:t>
            </a:r>
            <a:r>
              <a:rPr lang="pt-BR" dirty="0" smtClean="0"/>
              <a:t>: importo sobre unidade de poluição emitida que deve igualar-se ao custo marginal social dessa poluição no nível ótimo de emissão. </a:t>
            </a:r>
          </a:p>
          <a:p>
            <a:r>
              <a:rPr lang="pt-BR" dirty="0" smtClean="0"/>
              <a:t>A taxa </a:t>
            </a:r>
            <a:r>
              <a:rPr lang="pt-BR" dirty="0" err="1" smtClean="0"/>
              <a:t>pigouviana</a:t>
            </a:r>
            <a:r>
              <a:rPr lang="pt-BR" dirty="0" smtClean="0"/>
              <a:t> minimiza o custo social da redução na poluição (?)</a:t>
            </a:r>
          </a:p>
          <a:p>
            <a:r>
              <a:rPr lang="pt-BR" dirty="0" smtClean="0"/>
              <a:t>A taxa </a:t>
            </a:r>
            <a:r>
              <a:rPr lang="pt-BR" dirty="0" err="1" smtClean="0"/>
              <a:t>pigouviana</a:t>
            </a:r>
            <a:r>
              <a:rPr lang="pt-BR" dirty="0" smtClean="0"/>
              <a:t> estimula a redução da emissão de poluição, pois incide em custo. </a:t>
            </a:r>
          </a:p>
          <a:p>
            <a:r>
              <a:rPr lang="pt-BR" dirty="0" smtClean="0"/>
              <a:t>Permissões negociáveis (?)</a:t>
            </a:r>
          </a:p>
          <a:p>
            <a:r>
              <a:rPr lang="pt-BR" dirty="0" smtClean="0"/>
              <a:t>Na prática?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0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Bens comuns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 smtClean="0"/>
              <a:t>Recurso natural de livre acesso:</a:t>
            </a:r>
          </a:p>
          <a:p>
            <a:r>
              <a:rPr lang="pt-BR" sz="3600" dirty="0" smtClean="0"/>
              <a:t>Diferentes tipos de uso → conflito</a:t>
            </a:r>
          </a:p>
          <a:p>
            <a:r>
              <a:rPr lang="pt-BR" sz="3600" dirty="0" smtClean="0"/>
              <a:t>Uso ineficiente (?) – problema distributivo</a:t>
            </a:r>
          </a:p>
          <a:p>
            <a:pPr marL="3670300" indent="-367030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                       – fazer valer o direito de propriedade</a:t>
            </a:r>
          </a:p>
          <a:p>
            <a:pPr marL="3670300" indent="-367030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                       – imposição de taxa </a:t>
            </a:r>
            <a:r>
              <a:rPr lang="pt-BR" sz="3600" dirty="0" err="1" smtClean="0"/>
              <a:t>pigouviana</a:t>
            </a:r>
            <a:r>
              <a:rPr lang="pt-BR" sz="3600" dirty="0" smtClean="0"/>
              <a:t> → apropriação de renda pelo Estado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90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Recursos não renováveis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4000" dirty="0" smtClean="0"/>
              <a:t>quando consumi-lo? </a:t>
            </a:r>
          </a:p>
          <a:p>
            <a:r>
              <a:rPr lang="pt-BR" sz="4000" dirty="0" smtClean="0"/>
              <a:t>Regra de </a:t>
            </a:r>
            <a:r>
              <a:rPr lang="pt-BR" sz="4000" dirty="0" err="1" smtClean="0"/>
              <a:t>Hotelling</a:t>
            </a:r>
            <a:r>
              <a:rPr lang="pt-BR" sz="4000" dirty="0" smtClean="0"/>
              <a:t>: um recurso não renovável deve ser explorado de modo a garantir que a taxa de crescimento de seu preço seja igual a taxa de juros. Só se aplica se a propriedade do recurso for privada (</a:t>
            </a:r>
            <a:r>
              <a:rPr lang="pt-BR" dirty="0" smtClean="0"/>
              <a:t>?)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61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484094"/>
            <a:ext cx="9076765" cy="5692869"/>
          </a:xfrm>
        </p:spPr>
      </p:pic>
    </p:spTree>
    <p:extLst>
      <p:ext uri="{BB962C8B-B14F-4D97-AF65-F5344CB8AC3E}">
        <p14:creationId xmlns:p14="http://schemas.microsoft.com/office/powerpoint/2010/main" val="321012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6482"/>
            <a:ext cx="9372599" cy="5876365"/>
          </a:xfrm>
        </p:spPr>
      </p:pic>
    </p:spTree>
    <p:extLst>
      <p:ext uri="{BB962C8B-B14F-4D97-AF65-F5344CB8AC3E}">
        <p14:creationId xmlns:p14="http://schemas.microsoft.com/office/powerpoint/2010/main" val="156832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e mitos econômicos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Delfin Neto define desenvolvimento econômico como a </a:t>
            </a:r>
            <a:r>
              <a:rPr lang="pt-BR" b="1" dirty="0" smtClean="0"/>
              <a:t>combinação de termodinâmica e economia</a:t>
            </a:r>
            <a:r>
              <a:rPr lang="pt-BR" dirty="0" smtClean="0"/>
              <a:t>: organiza a captura da energia disponível e volta a dissipá-la no processo produtivo. A ciência melhorou a captura de energia e economizou sua dissipação. </a:t>
            </a:r>
          </a:p>
          <a:p>
            <a:r>
              <a:rPr lang="pt-BR" dirty="0" err="1" smtClean="0"/>
              <a:t>Georgescu-Raegen</a:t>
            </a:r>
            <a:r>
              <a:rPr lang="pt-BR" dirty="0" smtClean="0"/>
              <a:t> – economia ramo da mecânica! Conservação e maximização = eficiência</a:t>
            </a:r>
          </a:p>
          <a:p>
            <a:r>
              <a:rPr lang="pt-BR" dirty="0" smtClean="0"/>
              <a:t>Mesmo considerando a incerteza – tudo sempre volta ao começo – fluxo circular </a:t>
            </a:r>
          </a:p>
          <a:p>
            <a:r>
              <a:rPr lang="pt-BR" dirty="0" smtClean="0"/>
              <a:t>Tese: o processo econômico não é um processo que se auto preserva: economia comum e marxista ignoram o problema dos recursos naturais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496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1573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ECONOMIA E MEIO AMBIENTE</vt:lpstr>
      <vt:lpstr>Colocando o problema</vt:lpstr>
      <vt:lpstr>Colocando o problema</vt:lpstr>
      <vt:lpstr>Colocando o problema</vt:lpstr>
      <vt:lpstr>Bens comuns </vt:lpstr>
      <vt:lpstr>Recursos não renováveis </vt:lpstr>
      <vt:lpstr>Apresentação do PowerPoint</vt:lpstr>
      <vt:lpstr>Apresentação do PowerPoint</vt:lpstr>
      <vt:lpstr>Energia e mitos econômicos </vt:lpstr>
      <vt:lpstr>Energia e mitos econômicos </vt:lpstr>
      <vt:lpstr>Energia e mitos econômicos </vt:lpstr>
      <vt:lpstr>Energia e mitos econômicos </vt:lpstr>
      <vt:lpstr>Energia e mitos econômicos </vt:lpstr>
      <vt:lpstr>Energia e mitos econômicos </vt:lpstr>
      <vt:lpstr>Energia e mitos econômicos </vt:lpstr>
      <vt:lpstr>Economia ecológica </vt:lpstr>
      <vt:lpstr>Economia ecológica </vt:lpstr>
      <vt:lpstr>Economia ecológica </vt:lpstr>
      <vt:lpstr>Economia ecológica </vt:lpstr>
      <vt:lpstr>Referências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E MEIO AMBIENTE</dc:title>
  <dc:creator>Eliana Tadeu Terci</dc:creator>
  <cp:lastModifiedBy>Eliana Tadeu Terci</cp:lastModifiedBy>
  <cp:revision>36</cp:revision>
  <dcterms:created xsi:type="dcterms:W3CDTF">2017-11-07T23:04:43Z</dcterms:created>
  <dcterms:modified xsi:type="dcterms:W3CDTF">2018-11-04T19:52:11Z</dcterms:modified>
</cp:coreProperties>
</file>