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70" r:id="rId12"/>
    <p:sldId id="271" r:id="rId13"/>
    <p:sldId id="277" r:id="rId14"/>
    <p:sldId id="278" r:id="rId15"/>
    <p:sldId id="279" r:id="rId16"/>
    <p:sldId id="272" r:id="rId17"/>
    <p:sldId id="280" r:id="rId18"/>
    <p:sldId id="273" r:id="rId19"/>
    <p:sldId id="274" r:id="rId20"/>
    <p:sldId id="275" r:id="rId21"/>
    <p:sldId id="276" r:id="rId22"/>
    <p:sldId id="284" r:id="rId23"/>
    <p:sldId id="293" r:id="rId24"/>
    <p:sldId id="285" r:id="rId25"/>
    <p:sldId id="291" r:id="rId26"/>
    <p:sldId id="287" r:id="rId27"/>
    <p:sldId id="297" r:id="rId28"/>
    <p:sldId id="292" r:id="rId29"/>
    <p:sldId id="302" r:id="rId30"/>
    <p:sldId id="295" r:id="rId31"/>
    <p:sldId id="298" r:id="rId32"/>
    <p:sldId id="299" r:id="rId33"/>
    <p:sldId id="288" r:id="rId34"/>
    <p:sldId id="304" r:id="rId35"/>
    <p:sldId id="305" r:id="rId36"/>
    <p:sldId id="289" r:id="rId37"/>
    <p:sldId id="290" r:id="rId38"/>
    <p:sldId id="296" r:id="rId39"/>
    <p:sldId id="300" r:id="rId40"/>
    <p:sldId id="301" r:id="rId41"/>
    <p:sldId id="294" r:id="rId42"/>
    <p:sldId id="286" r:id="rId43"/>
    <p:sldId id="303" r:id="rId44"/>
    <p:sldId id="268" r:id="rId45"/>
    <p:sldId id="269" r:id="rId46"/>
    <p:sldId id="281" r:id="rId47"/>
    <p:sldId id="282" r:id="rId48"/>
    <p:sldId id="28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2DD8B2-38CF-40F9-A3C5-325A0B6F284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7C5C7BC-E3CE-4313-A12B-D087AB9F0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4AB6E59-26EA-4EA4-AC47-9BE60E05452E}"/>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5" name="Espaço Reservado para Rodapé 4">
            <a:extLst>
              <a:ext uri="{FF2B5EF4-FFF2-40B4-BE49-F238E27FC236}">
                <a16:creationId xmlns:a16="http://schemas.microsoft.com/office/drawing/2014/main" id="{61D2716C-2FA4-4DAC-9029-D29AF8073FA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BF1FF94-A61D-48B5-98A3-39FF4F17A8D0}"/>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203272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5D58-2370-49F1-8189-DDA481B1D78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A51B7F4-7B6C-45B5-9E0E-B9A189FFF6C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8C7750-B905-4FE0-8FC7-0914DAB75AE1}"/>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5" name="Espaço Reservado para Rodapé 4">
            <a:extLst>
              <a:ext uri="{FF2B5EF4-FFF2-40B4-BE49-F238E27FC236}">
                <a16:creationId xmlns:a16="http://schemas.microsoft.com/office/drawing/2014/main" id="{82EB3C40-3051-41FF-AC08-B4A06065CF9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6B21C55-308A-426F-A44E-862B4ED7C9BE}"/>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122223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06634E-7F6B-4980-B94B-5107956B5F1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84BF790-86D1-4A2E-82E1-E1D804F3E08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00479B-9547-45E2-9834-824A3D03EB2B}"/>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5" name="Espaço Reservado para Rodapé 4">
            <a:extLst>
              <a:ext uri="{FF2B5EF4-FFF2-40B4-BE49-F238E27FC236}">
                <a16:creationId xmlns:a16="http://schemas.microsoft.com/office/drawing/2014/main" id="{887B782A-1962-40F0-84B0-A580CBE0E0E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D0F1381-129B-4726-AFA6-D5A3A7790DD3}"/>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21550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5522D-2A3C-43AD-B7AE-92985BC3CC4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58F1B02-A61E-4709-86B5-64F71B321AE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CC749FC-1919-4BA0-B0CA-38F20C779E20}"/>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5" name="Espaço Reservado para Rodapé 4">
            <a:extLst>
              <a:ext uri="{FF2B5EF4-FFF2-40B4-BE49-F238E27FC236}">
                <a16:creationId xmlns:a16="http://schemas.microsoft.com/office/drawing/2014/main" id="{E59A87FE-F04B-4068-9133-2DF0E2E623C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3029F3-DF80-49B5-A3CE-05B97A11520A}"/>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183793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E17D1C-9E7E-4174-935F-80C9250F120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89FBAC8-8A16-400D-AA7B-D5522FEC8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7A92154-C6C5-439F-92FC-850C0697945A}"/>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5" name="Espaço Reservado para Rodapé 4">
            <a:extLst>
              <a:ext uri="{FF2B5EF4-FFF2-40B4-BE49-F238E27FC236}">
                <a16:creationId xmlns:a16="http://schemas.microsoft.com/office/drawing/2014/main" id="{A523B101-04CB-4420-8BDE-F8E7720B1D5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8158278-1C16-44B1-BC56-EF7D6DB46550}"/>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339075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8BA90-E1F2-468E-901F-41C428CAC13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8A94B93-9E27-4480-BEB3-718D16181D6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F357E6B-991D-4706-8D41-D596C555974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9C9A81E-7AF1-425C-97E4-DA901F52EE6C}"/>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6" name="Espaço Reservado para Rodapé 5">
            <a:extLst>
              <a:ext uri="{FF2B5EF4-FFF2-40B4-BE49-F238E27FC236}">
                <a16:creationId xmlns:a16="http://schemas.microsoft.com/office/drawing/2014/main" id="{2AE10D88-5BC7-4DCC-AD23-74A59A7E849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8E2E54C-EED1-4FBA-89AA-E37DBD2F49F8}"/>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338710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35DE9-7CBD-4CE9-AB13-CB807DD2152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D919AB9-0690-48DF-8145-79D093376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3DEFF10-3A30-4A35-A63B-9BB58581B1A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557D5DC-E56B-4BF2-8934-6225F294E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9B5D35F-5288-4547-B674-0E215CA8DA3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C529760-95C1-4B5C-A43F-A3578F62A6EF}"/>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8" name="Espaço Reservado para Rodapé 7">
            <a:extLst>
              <a:ext uri="{FF2B5EF4-FFF2-40B4-BE49-F238E27FC236}">
                <a16:creationId xmlns:a16="http://schemas.microsoft.com/office/drawing/2014/main" id="{E5A1EE60-0AB8-4EBA-92F1-554935BDECD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12A66A8-7F7B-4EA7-8B89-1C7B876CB276}"/>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28128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FB2EB-CC0D-456E-816D-E8F4A890B3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917C8B6-A223-4010-B7E7-CD6CE314A672}"/>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4" name="Espaço Reservado para Rodapé 3">
            <a:extLst>
              <a:ext uri="{FF2B5EF4-FFF2-40B4-BE49-F238E27FC236}">
                <a16:creationId xmlns:a16="http://schemas.microsoft.com/office/drawing/2014/main" id="{EAF1CAAB-0747-4D8B-B6FC-124D9FD941F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C2415AB-7C2E-4454-BFD5-EA93CD5B2B70}"/>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356546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F7547E0-524B-4F83-A024-EFDEA0102B1A}"/>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3" name="Espaço Reservado para Rodapé 2">
            <a:extLst>
              <a:ext uri="{FF2B5EF4-FFF2-40B4-BE49-F238E27FC236}">
                <a16:creationId xmlns:a16="http://schemas.microsoft.com/office/drawing/2014/main" id="{80736821-03B5-4D7F-B3B6-5673FDE0974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9F34BDB-B8AF-4305-8F53-AC8EC41E0C20}"/>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328266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BE01D-FA3A-4572-892E-1F72D9AC576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ABDEF0E-1D80-4406-AED0-51E5A86FE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EFB6D68-8FCA-4EA3-BE18-9960EC7F2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246EA92-EC31-4148-9D86-A90C77861C61}"/>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6" name="Espaço Reservado para Rodapé 5">
            <a:extLst>
              <a:ext uri="{FF2B5EF4-FFF2-40B4-BE49-F238E27FC236}">
                <a16:creationId xmlns:a16="http://schemas.microsoft.com/office/drawing/2014/main" id="{AC3706AB-1014-4C79-A935-15D99EE92FB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28945A3-B234-4278-B1CC-8CFE978BE509}"/>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411757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AF349-0FF7-4ACA-AB42-B4C5E37194A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C0CE645-E6EA-49A2-8B1C-306B5166D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3491339-896D-4C81-B580-A11C12B61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BD48DFE-935D-45AF-95E9-C7DB1E1C39A9}"/>
              </a:ext>
            </a:extLst>
          </p:cNvPr>
          <p:cNvSpPr>
            <a:spLocks noGrp="1"/>
          </p:cNvSpPr>
          <p:nvPr>
            <p:ph type="dt" sz="half" idx="10"/>
          </p:nvPr>
        </p:nvSpPr>
        <p:spPr/>
        <p:txBody>
          <a:bodyPr/>
          <a:lstStyle/>
          <a:p>
            <a:fld id="{913AA34C-AE60-441D-937B-CA7788C3A0A8}" type="datetimeFigureOut">
              <a:rPr lang="pt-BR" smtClean="0"/>
              <a:t>03/07/2019</a:t>
            </a:fld>
            <a:endParaRPr lang="pt-BR"/>
          </a:p>
        </p:txBody>
      </p:sp>
      <p:sp>
        <p:nvSpPr>
          <p:cNvPr id="6" name="Espaço Reservado para Rodapé 5">
            <a:extLst>
              <a:ext uri="{FF2B5EF4-FFF2-40B4-BE49-F238E27FC236}">
                <a16:creationId xmlns:a16="http://schemas.microsoft.com/office/drawing/2014/main" id="{C2B6A21D-CAC4-4F30-B434-20D2F6F9F32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E6BEA2-FC27-4CA8-B3C8-A55FF348CC05}"/>
              </a:ext>
            </a:extLst>
          </p:cNvPr>
          <p:cNvSpPr>
            <a:spLocks noGrp="1"/>
          </p:cNvSpPr>
          <p:nvPr>
            <p:ph type="sldNum" sz="quarter" idx="12"/>
          </p:nvPr>
        </p:nvSpPr>
        <p:spPr/>
        <p:txBody>
          <a:bodyPr/>
          <a:lstStyle/>
          <a:p>
            <a:fld id="{C0F86741-7105-47FA-90BD-042B1A6D27BE}" type="slidenum">
              <a:rPr lang="pt-BR" smtClean="0"/>
              <a:t>‹nº›</a:t>
            </a:fld>
            <a:endParaRPr lang="pt-BR"/>
          </a:p>
        </p:txBody>
      </p:sp>
    </p:spTree>
    <p:extLst>
      <p:ext uri="{BB962C8B-B14F-4D97-AF65-F5344CB8AC3E}">
        <p14:creationId xmlns:p14="http://schemas.microsoft.com/office/powerpoint/2010/main" val="140448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2866EBB-E0B8-4826-A0BF-860157D21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D3BCF2C-54FC-4957-A4BE-31A96C60A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89D5FC-621B-48F6-BA02-708F6BADE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AA34C-AE60-441D-937B-CA7788C3A0A8}" type="datetimeFigureOut">
              <a:rPr lang="pt-BR" smtClean="0"/>
              <a:t>03/07/2019</a:t>
            </a:fld>
            <a:endParaRPr lang="pt-BR"/>
          </a:p>
        </p:txBody>
      </p:sp>
      <p:sp>
        <p:nvSpPr>
          <p:cNvPr id="5" name="Espaço Reservado para Rodapé 4">
            <a:extLst>
              <a:ext uri="{FF2B5EF4-FFF2-40B4-BE49-F238E27FC236}">
                <a16:creationId xmlns:a16="http://schemas.microsoft.com/office/drawing/2014/main" id="{F09606E9-363A-480E-99A8-A4C06137D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AADF38A-AE4A-4EE9-B033-420A9409A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86741-7105-47FA-90BD-042B1A6D27BE}" type="slidenum">
              <a:rPr lang="pt-BR" smtClean="0"/>
              <a:t>‹nº›</a:t>
            </a:fld>
            <a:endParaRPr lang="pt-BR"/>
          </a:p>
        </p:txBody>
      </p:sp>
    </p:spTree>
    <p:extLst>
      <p:ext uri="{BB962C8B-B14F-4D97-AF65-F5344CB8AC3E}">
        <p14:creationId xmlns:p14="http://schemas.microsoft.com/office/powerpoint/2010/main" val="96243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disciplinas.usp.br/user/view.php?id=56835&amp;course=66738" TargetMode="External"/><Relationship Id="rId3" Type="http://schemas.openxmlformats.org/officeDocument/2006/relationships/hyperlink" Target="https://edisciplinas.usp.br/user/view.php?id=29905&amp;course=66738" TargetMode="External"/><Relationship Id="rId7" Type="http://schemas.openxmlformats.org/officeDocument/2006/relationships/hyperlink" Target="https://edisciplinas.usp.br/user/view.php?id=49660&amp;course=66738" TargetMode="External"/><Relationship Id="rId2" Type="http://schemas.openxmlformats.org/officeDocument/2006/relationships/hyperlink" Target="https://edisciplinas.usp.br/user/view.php?id=61623&amp;course=66738" TargetMode="External"/><Relationship Id="rId1" Type="http://schemas.openxmlformats.org/officeDocument/2006/relationships/slideLayout" Target="../slideLayouts/slideLayout2.xml"/><Relationship Id="rId6" Type="http://schemas.openxmlformats.org/officeDocument/2006/relationships/hyperlink" Target="https://edisciplinas.usp.br/user/view.php?id=58012&amp;course=66738" TargetMode="External"/><Relationship Id="rId5" Type="http://schemas.openxmlformats.org/officeDocument/2006/relationships/hyperlink" Target="https://edisciplinas.usp.br/user/view.php?id=60242&amp;course=66738" TargetMode="External"/><Relationship Id="rId4" Type="http://schemas.openxmlformats.org/officeDocument/2006/relationships/hyperlink" Target="https://edisciplinas.usp.br/user/view.php?id=57131&amp;course=66738" TargetMode="External"/><Relationship Id="rId9" Type="http://schemas.openxmlformats.org/officeDocument/2006/relationships/hyperlink" Target="https://edisciplinas.usp.br/user/view.php?id=217169&amp;course=6673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orms.gle/YMYEDHxbs3mNLpCu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forms.gle/jY9uxRLZuMp7bmcD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orms.gle/YMYEDHxbs3mNLpCu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estagiÃ¡rios">
            <a:extLst>
              <a:ext uri="{FF2B5EF4-FFF2-40B4-BE49-F238E27FC236}">
                <a16:creationId xmlns:a16="http://schemas.microsoft.com/office/drawing/2014/main" id="{1E0ABB13-6BCB-4B81-94A9-191DB9455853}"/>
              </a:ext>
            </a:extLst>
          </p:cNvPr>
          <p:cNvPicPr>
            <a:picLocks noChangeAspect="1" noChangeArrowheads="1"/>
          </p:cNvPicPr>
          <p:nvPr/>
        </p:nvPicPr>
        <p:blipFill>
          <a:blip r:embed="rId2">
            <a:duotone>
              <a:schemeClr val="accent1">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1582" y="-374968"/>
            <a:ext cx="12295163" cy="81879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teveduman.files.wordpress.com/2017/12/hci.png?w=1350&amp;h=900&amp;crop=1">
            <a:extLst>
              <a:ext uri="{FF2B5EF4-FFF2-40B4-BE49-F238E27FC236}">
                <a16:creationId xmlns:a16="http://schemas.microsoft.com/office/drawing/2014/main" id="{A3315F4E-CB1B-4E6F-8988-A6D4C96C3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5796564" cy="386437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E9FFCCD-425E-469F-83FB-C9E758B284C4}"/>
              </a:ext>
            </a:extLst>
          </p:cNvPr>
          <p:cNvSpPr>
            <a:spLocks noGrp="1"/>
          </p:cNvSpPr>
          <p:nvPr>
            <p:ph type="ctrTitle"/>
          </p:nvPr>
        </p:nvSpPr>
        <p:spPr>
          <a:xfrm>
            <a:off x="1524000" y="1122363"/>
            <a:ext cx="5910470" cy="2133599"/>
          </a:xfrm>
        </p:spPr>
        <p:txBody>
          <a:bodyPr/>
          <a:lstStyle/>
          <a:p>
            <a:pPr algn="l"/>
            <a:r>
              <a:rPr lang="pt-BR" dirty="0"/>
              <a:t>Relatório do teste de usabilidade</a:t>
            </a:r>
          </a:p>
        </p:txBody>
      </p:sp>
      <p:sp>
        <p:nvSpPr>
          <p:cNvPr id="3" name="Subtítulo 2">
            <a:extLst>
              <a:ext uri="{FF2B5EF4-FFF2-40B4-BE49-F238E27FC236}">
                <a16:creationId xmlns:a16="http://schemas.microsoft.com/office/drawing/2014/main" id="{17EBE361-7129-4F07-9939-19CA6BDC27F2}"/>
              </a:ext>
            </a:extLst>
          </p:cNvPr>
          <p:cNvSpPr>
            <a:spLocks noGrp="1"/>
          </p:cNvSpPr>
          <p:nvPr>
            <p:ph type="subTitle" idx="1"/>
          </p:nvPr>
        </p:nvSpPr>
        <p:spPr>
          <a:xfrm>
            <a:off x="5131558" y="4258100"/>
            <a:ext cx="5536442" cy="999699"/>
          </a:xfrm>
        </p:spPr>
        <p:txBody>
          <a:bodyPr/>
          <a:lstStyle/>
          <a:p>
            <a:r>
              <a:rPr lang="pt-BR" dirty="0"/>
              <a:t>PCS3x73 – Interação Humano-Computador</a:t>
            </a:r>
          </a:p>
          <a:p>
            <a:r>
              <a:rPr lang="pt-BR" dirty="0"/>
              <a:t>Turma de 2019</a:t>
            </a:r>
          </a:p>
        </p:txBody>
      </p:sp>
    </p:spTree>
    <p:extLst>
      <p:ext uri="{BB962C8B-B14F-4D97-AF65-F5344CB8AC3E}">
        <p14:creationId xmlns:p14="http://schemas.microsoft.com/office/powerpoint/2010/main" val="280204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82980B84-F031-4CFF-B330-BBBFE1D5D4A6}"/>
              </a:ext>
            </a:extLst>
          </p:cNvPr>
          <p:cNvSpPr>
            <a:spLocks noGrp="1"/>
          </p:cNvSpPr>
          <p:nvPr>
            <p:ph idx="1"/>
          </p:nvPr>
        </p:nvSpPr>
        <p:spPr>
          <a:xfrm>
            <a:off x="838200" y="211014"/>
            <a:ext cx="10515600" cy="6646985"/>
          </a:xfrm>
        </p:spPr>
        <p:txBody>
          <a:bodyPr>
            <a:normAutofit fontScale="47500" lnSpcReduction="20000"/>
          </a:bodyPr>
          <a:lstStyle/>
          <a:p>
            <a:pPr marL="0" indent="0">
              <a:buNone/>
            </a:pPr>
            <a:r>
              <a:rPr lang="pt-BR" dirty="0"/>
              <a:t>Alunos e respectivos moderadores</a:t>
            </a:r>
          </a:p>
          <a:p>
            <a:r>
              <a:rPr lang="pt-BR" dirty="0" err="1"/>
              <a:t>Gianlucca</a:t>
            </a:r>
            <a:r>
              <a:rPr lang="pt-BR" dirty="0"/>
              <a:t> </a:t>
            </a:r>
            <a:r>
              <a:rPr lang="pt-BR" dirty="0" err="1"/>
              <a:t>Stresser</a:t>
            </a:r>
            <a:r>
              <a:rPr lang="pt-BR" dirty="0"/>
              <a:t> </a:t>
            </a:r>
            <a:r>
              <a:rPr lang="pt-BR" dirty="0" err="1"/>
              <a:t>Nicolosi</a:t>
            </a:r>
            <a:r>
              <a:rPr lang="pt-BR" dirty="0"/>
              <a:t> - Giovanni Araujo Cavalcante </a:t>
            </a:r>
          </a:p>
          <a:p>
            <a:r>
              <a:rPr lang="pt-BR" dirty="0"/>
              <a:t>Gustavo Camargo </a:t>
            </a:r>
            <a:r>
              <a:rPr lang="pt-BR" dirty="0" err="1"/>
              <a:t>Rosanova</a:t>
            </a:r>
            <a:r>
              <a:rPr lang="pt-BR" dirty="0"/>
              <a:t> - Heitor Kenzo Koga </a:t>
            </a:r>
          </a:p>
          <a:p>
            <a:r>
              <a:rPr lang="pt-BR" dirty="0"/>
              <a:t>Hugo </a:t>
            </a:r>
            <a:r>
              <a:rPr lang="pt-BR" dirty="0" err="1"/>
              <a:t>Su</a:t>
            </a:r>
            <a:r>
              <a:rPr lang="pt-BR" dirty="0"/>
              <a:t> </a:t>
            </a:r>
            <a:r>
              <a:rPr lang="pt-BR" dirty="0" err="1"/>
              <a:t>Zhizuo</a:t>
            </a:r>
            <a:r>
              <a:rPr lang="pt-BR" dirty="0"/>
              <a:t> – Lucas Hideki </a:t>
            </a:r>
            <a:r>
              <a:rPr lang="pt-BR" dirty="0" err="1"/>
              <a:t>Hiroki</a:t>
            </a:r>
            <a:r>
              <a:rPr lang="pt-BR" dirty="0"/>
              <a:t> </a:t>
            </a:r>
          </a:p>
          <a:p>
            <a:r>
              <a:rPr lang="pt-BR" dirty="0"/>
              <a:t>Luiz </a:t>
            </a:r>
            <a:r>
              <a:rPr lang="pt-BR" dirty="0" err="1"/>
              <a:t>Victório</a:t>
            </a:r>
            <a:r>
              <a:rPr lang="pt-BR" dirty="0"/>
              <a:t> de Castro Cruz Martins - Pedro Henrique dos Santos Prado </a:t>
            </a:r>
          </a:p>
          <a:p>
            <a:r>
              <a:rPr lang="pt-BR" dirty="0">
                <a:solidFill>
                  <a:srgbClr val="FF0000"/>
                </a:solidFill>
              </a:rPr>
              <a:t>Rafael Lopez Barone</a:t>
            </a:r>
            <a:r>
              <a:rPr lang="pt-BR" dirty="0"/>
              <a:t> -</a:t>
            </a:r>
            <a:r>
              <a:rPr lang="pt-BR" dirty="0">
                <a:solidFill>
                  <a:srgbClr val="FF0000"/>
                </a:solidFill>
              </a:rPr>
              <a:t>Guilherme Navarro Borba </a:t>
            </a:r>
            <a:r>
              <a:rPr lang="pt-BR" dirty="0" err="1">
                <a:solidFill>
                  <a:srgbClr val="FF0000"/>
                </a:solidFill>
              </a:rPr>
              <a:t>Adissy</a:t>
            </a:r>
            <a:r>
              <a:rPr lang="pt-BR" dirty="0">
                <a:solidFill>
                  <a:srgbClr val="FF0000"/>
                </a:solidFill>
              </a:rPr>
              <a:t> </a:t>
            </a:r>
          </a:p>
          <a:p>
            <a:r>
              <a:rPr lang="pt-BR" dirty="0"/>
              <a:t>Tiago </a:t>
            </a:r>
            <a:r>
              <a:rPr lang="pt-BR" dirty="0" err="1"/>
              <a:t>Yukio</a:t>
            </a:r>
            <a:r>
              <a:rPr lang="pt-BR" dirty="0"/>
              <a:t> </a:t>
            </a:r>
            <a:r>
              <a:rPr lang="pt-BR" dirty="0" err="1"/>
              <a:t>Fujii</a:t>
            </a:r>
            <a:r>
              <a:rPr lang="pt-BR" dirty="0"/>
              <a:t>- </a:t>
            </a:r>
            <a:r>
              <a:rPr lang="pt-BR" dirty="0" err="1"/>
              <a:t>Stefanie</a:t>
            </a:r>
            <a:r>
              <a:rPr lang="pt-BR" dirty="0"/>
              <a:t> </a:t>
            </a:r>
            <a:r>
              <a:rPr lang="pt-BR" dirty="0" err="1"/>
              <a:t>Muroya</a:t>
            </a:r>
            <a:r>
              <a:rPr lang="pt-BR" dirty="0"/>
              <a:t> Lei</a:t>
            </a:r>
          </a:p>
          <a:p>
            <a:r>
              <a:rPr lang="pt-BR" dirty="0">
                <a:solidFill>
                  <a:srgbClr val="FF0000"/>
                </a:solidFill>
              </a:rPr>
              <a:t>Rafael Gomes de Oliveira</a:t>
            </a:r>
            <a:endParaRPr lang="pt-BR" dirty="0"/>
          </a:p>
          <a:p>
            <a:r>
              <a:rPr lang="pt-BR" dirty="0">
                <a:solidFill>
                  <a:srgbClr val="FF0000"/>
                </a:solidFill>
              </a:rPr>
              <a:t>Daniel </a:t>
            </a:r>
            <a:r>
              <a:rPr lang="pt-BR" dirty="0" err="1">
                <a:solidFill>
                  <a:srgbClr val="FF0000"/>
                </a:solidFill>
              </a:rPr>
              <a:t>Yoshio</a:t>
            </a:r>
            <a:r>
              <a:rPr lang="pt-BR" dirty="0">
                <a:solidFill>
                  <a:srgbClr val="FF0000"/>
                </a:solidFill>
              </a:rPr>
              <a:t> </a:t>
            </a:r>
            <a:r>
              <a:rPr lang="pt-BR" dirty="0" err="1">
                <a:solidFill>
                  <a:srgbClr val="FF0000"/>
                </a:solidFill>
              </a:rPr>
              <a:t>Hotta</a:t>
            </a:r>
            <a:r>
              <a:rPr lang="pt-BR" dirty="0">
                <a:solidFill>
                  <a:srgbClr val="FF0000"/>
                </a:solidFill>
              </a:rPr>
              <a:t> </a:t>
            </a:r>
            <a:r>
              <a:rPr lang="pt-BR" dirty="0"/>
              <a:t>- </a:t>
            </a:r>
            <a:r>
              <a:rPr lang="pt-BR" dirty="0">
                <a:solidFill>
                  <a:srgbClr val="FF0000"/>
                </a:solidFill>
              </a:rPr>
              <a:t>Leonardo Miranda Lapa </a:t>
            </a:r>
          </a:p>
          <a:p>
            <a:endParaRPr lang="pt-BR" dirty="0"/>
          </a:p>
          <a:p>
            <a:pPr marL="0" indent="0">
              <a:buNone/>
            </a:pPr>
            <a:r>
              <a:rPr lang="pt-BR" dirty="0"/>
              <a:t>Secretaria do PCS e respectivos moderadores</a:t>
            </a:r>
          </a:p>
          <a:p>
            <a:r>
              <a:rPr lang="pt-BR" dirty="0"/>
              <a:t> </a:t>
            </a:r>
            <a:r>
              <a:rPr lang="pt-BR" dirty="0" err="1"/>
              <a:t>Chanyee</a:t>
            </a:r>
            <a:r>
              <a:rPr lang="pt-BR" dirty="0"/>
              <a:t> Kim   - Bruno Correia Hirata</a:t>
            </a:r>
          </a:p>
          <a:p>
            <a:r>
              <a:rPr lang="pt-BR" dirty="0"/>
              <a:t>Everaldo Aparecido </a:t>
            </a:r>
            <a:r>
              <a:rPr lang="pt-BR" dirty="0" err="1"/>
              <a:t>Galiano</a:t>
            </a:r>
            <a:r>
              <a:rPr lang="pt-BR" dirty="0"/>
              <a:t> Junior - Renato </a:t>
            </a:r>
            <a:r>
              <a:rPr lang="pt-BR" dirty="0" err="1"/>
              <a:t>Rotenberg</a:t>
            </a:r>
            <a:endParaRPr lang="pt-BR" dirty="0"/>
          </a:p>
          <a:p>
            <a:endParaRPr lang="pt-BR" dirty="0"/>
          </a:p>
          <a:p>
            <a:pPr marL="0" indent="0">
              <a:buNone/>
            </a:pPr>
            <a:r>
              <a:rPr lang="pt-BR" dirty="0"/>
              <a:t>Comissão de estágio e respectivos moderadores</a:t>
            </a:r>
          </a:p>
          <a:p>
            <a:r>
              <a:rPr lang="pt-BR" dirty="0"/>
              <a:t> Bruno </a:t>
            </a:r>
            <a:r>
              <a:rPr lang="pt-BR" dirty="0" err="1"/>
              <a:t>Comenale</a:t>
            </a:r>
            <a:r>
              <a:rPr lang="pt-BR" dirty="0"/>
              <a:t> Azevedo </a:t>
            </a:r>
            <a:r>
              <a:rPr lang="pt-BR" dirty="0" err="1"/>
              <a:t>Fuzetti</a:t>
            </a:r>
            <a:r>
              <a:rPr lang="pt-BR" dirty="0"/>
              <a:t>   -  Daniel Dias Florentino</a:t>
            </a:r>
          </a:p>
          <a:p>
            <a:r>
              <a:rPr lang="pt-BR" dirty="0" err="1"/>
              <a:t>Donatien</a:t>
            </a:r>
            <a:r>
              <a:rPr lang="pt-BR" dirty="0"/>
              <a:t> Ferdinand Marie Joseph </a:t>
            </a:r>
            <a:r>
              <a:rPr lang="pt-BR" dirty="0" err="1"/>
              <a:t>Dujoncquoy</a:t>
            </a:r>
            <a:r>
              <a:rPr lang="pt-BR" dirty="0"/>
              <a:t>  -  Bruno </a:t>
            </a:r>
            <a:r>
              <a:rPr lang="pt-BR" dirty="0" err="1"/>
              <a:t>Andreetto</a:t>
            </a:r>
            <a:r>
              <a:rPr lang="pt-BR" dirty="0"/>
              <a:t>  </a:t>
            </a:r>
          </a:p>
          <a:p>
            <a:endParaRPr lang="pt-BR" dirty="0"/>
          </a:p>
          <a:p>
            <a:pPr marL="0" indent="0">
              <a:buNone/>
            </a:pPr>
            <a:r>
              <a:rPr lang="pt-BR" dirty="0"/>
              <a:t>Seção de estágio  e respectivos moderadores</a:t>
            </a:r>
          </a:p>
          <a:p>
            <a:r>
              <a:rPr lang="pt-BR" dirty="0"/>
              <a:t> Douglas Mitsuo Yamada Yoshida  - Fabio Hideki Saito  </a:t>
            </a:r>
          </a:p>
          <a:p>
            <a:r>
              <a:rPr lang="pt-BR" dirty="0"/>
              <a:t>Fábio de Almeida Aguiar  - Guilherme </a:t>
            </a:r>
            <a:r>
              <a:rPr lang="pt-BR" dirty="0" err="1"/>
              <a:t>Kurike</a:t>
            </a:r>
            <a:r>
              <a:rPr lang="pt-BR" dirty="0"/>
              <a:t> Matsumoto</a:t>
            </a:r>
          </a:p>
          <a:p>
            <a:pPr marL="0" indent="0">
              <a:buNone/>
            </a:pPr>
            <a:r>
              <a:rPr lang="pt-BR" dirty="0"/>
              <a:t>  </a:t>
            </a:r>
          </a:p>
          <a:p>
            <a:pPr marL="0" indent="0">
              <a:buNone/>
            </a:pPr>
            <a:r>
              <a:rPr lang="pt-BR" dirty="0"/>
              <a:t>Moderador global </a:t>
            </a:r>
          </a:p>
          <a:p>
            <a:r>
              <a:rPr lang="pt-BR" dirty="0">
                <a:solidFill>
                  <a:srgbClr val="FF0000"/>
                </a:solidFill>
              </a:rPr>
              <a:t>Gabriel Garcia Gomes do O </a:t>
            </a:r>
          </a:p>
        </p:txBody>
      </p:sp>
    </p:spTree>
    <p:extLst>
      <p:ext uri="{BB962C8B-B14F-4D97-AF65-F5344CB8AC3E}">
        <p14:creationId xmlns:p14="http://schemas.microsoft.com/office/powerpoint/2010/main" val="47102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F7779-BA2E-4F2D-AB5A-BCB6144F81E0}"/>
              </a:ext>
            </a:extLst>
          </p:cNvPr>
          <p:cNvSpPr>
            <a:spLocks noGrp="1"/>
          </p:cNvSpPr>
          <p:nvPr>
            <p:ph type="title"/>
          </p:nvPr>
        </p:nvSpPr>
        <p:spPr/>
        <p:txBody>
          <a:bodyPr/>
          <a:lstStyle/>
          <a:p>
            <a:r>
              <a:rPr lang="en-GB" dirty="0" err="1"/>
              <a:t>Os</a:t>
            </a:r>
            <a:r>
              <a:rPr lang="en-GB" dirty="0"/>
              <a:t> </a:t>
            </a:r>
            <a:r>
              <a:rPr lang="en-GB" dirty="0" err="1"/>
              <a:t>contratos</a:t>
            </a:r>
            <a:r>
              <a:rPr lang="en-GB" dirty="0"/>
              <a:t> dos </a:t>
            </a:r>
            <a:r>
              <a:rPr lang="en-GB" dirty="0" err="1"/>
              <a:t>estagiários</a:t>
            </a:r>
            <a:r>
              <a:rPr lang="en-GB" dirty="0"/>
              <a:t> </a:t>
            </a:r>
            <a:r>
              <a:rPr lang="en-GB" dirty="0" err="1"/>
              <a:t>tiveram</a:t>
            </a:r>
            <a:r>
              <a:rPr lang="en-GB" dirty="0"/>
              <a:t> </a:t>
            </a:r>
            <a:r>
              <a:rPr lang="en-GB" dirty="0" err="1"/>
              <a:t>fluxos</a:t>
            </a:r>
            <a:r>
              <a:rPr lang="en-GB" dirty="0"/>
              <a:t> </a:t>
            </a:r>
            <a:r>
              <a:rPr lang="en-GB" dirty="0" err="1"/>
              <a:t>diferentes</a:t>
            </a:r>
            <a:r>
              <a:rPr lang="en-GB" dirty="0"/>
              <a:t>:</a:t>
            </a:r>
          </a:p>
        </p:txBody>
      </p:sp>
      <p:sp>
        <p:nvSpPr>
          <p:cNvPr id="3" name="Espaço Reservado para Conteúdo 2">
            <a:extLst>
              <a:ext uri="{FF2B5EF4-FFF2-40B4-BE49-F238E27FC236}">
                <a16:creationId xmlns:a16="http://schemas.microsoft.com/office/drawing/2014/main" id="{D57C90BB-7D62-4AAD-B3A2-BCDC0C0AC124}"/>
              </a:ext>
            </a:extLst>
          </p:cNvPr>
          <p:cNvSpPr>
            <a:spLocks noGrp="1"/>
          </p:cNvSpPr>
          <p:nvPr>
            <p:ph idx="1"/>
          </p:nvPr>
        </p:nvSpPr>
        <p:spPr/>
        <p:txBody>
          <a:bodyPr>
            <a:normAutofit fontScale="70000" lnSpcReduction="20000"/>
          </a:bodyPr>
          <a:lstStyle/>
          <a:p>
            <a:r>
              <a:rPr lang="pt-BR" dirty="0"/>
              <a:t>aluno 1: </a:t>
            </a:r>
            <a:r>
              <a:rPr lang="pt-BR" dirty="0" err="1">
                <a:hlinkClick r:id="rId2"/>
              </a:rPr>
              <a:t>Gianlucca</a:t>
            </a:r>
            <a:r>
              <a:rPr lang="pt-BR" dirty="0">
                <a:hlinkClick r:id="rId2"/>
              </a:rPr>
              <a:t> </a:t>
            </a:r>
            <a:r>
              <a:rPr lang="pt-BR" dirty="0" err="1">
                <a:hlinkClick r:id="rId2"/>
              </a:rPr>
              <a:t>Stresser</a:t>
            </a:r>
            <a:r>
              <a:rPr lang="pt-BR" dirty="0">
                <a:hlinkClick r:id="rId2"/>
              </a:rPr>
              <a:t> </a:t>
            </a:r>
            <a:r>
              <a:rPr lang="pt-BR" dirty="0" err="1">
                <a:hlinkClick r:id="rId2"/>
              </a:rPr>
              <a:t>Nicolosi</a:t>
            </a:r>
            <a:r>
              <a:rPr lang="pt-BR" dirty="0"/>
              <a:t> </a:t>
            </a:r>
            <a:r>
              <a:rPr lang="pt-BR" dirty="0">
                <a:hlinkClick r:id="rId3"/>
              </a:rPr>
              <a:t> Oliveira</a:t>
            </a:r>
            <a:r>
              <a:rPr lang="pt-BR" dirty="0"/>
              <a:t> aprovado na secretaria, comissão aceita, seção de estágio rejeita, secretaria aprova, passa em todas</a:t>
            </a:r>
          </a:p>
          <a:p>
            <a:r>
              <a:rPr lang="pt-BR" dirty="0"/>
              <a:t>aluno 2: </a:t>
            </a:r>
            <a:r>
              <a:rPr lang="pt-BR" dirty="0">
                <a:hlinkClick r:id="rId4"/>
              </a:rPr>
              <a:t>Gustavo Camargo </a:t>
            </a:r>
            <a:r>
              <a:rPr lang="pt-BR" dirty="0" err="1">
                <a:hlinkClick r:id="rId4"/>
              </a:rPr>
              <a:t>Rosanova</a:t>
            </a:r>
            <a:r>
              <a:rPr lang="pt-BR" dirty="0"/>
              <a:t> rejeitado pela secretaria, </a:t>
            </a:r>
            <a:r>
              <a:rPr lang="pt-BR" dirty="0" err="1"/>
              <a:t>resubmete</a:t>
            </a:r>
            <a:r>
              <a:rPr lang="pt-BR" dirty="0"/>
              <a:t> e é aprovado em todas</a:t>
            </a:r>
          </a:p>
          <a:p>
            <a:r>
              <a:rPr lang="pt-BR" dirty="0"/>
              <a:t>aluno 3,</a:t>
            </a:r>
            <a:r>
              <a:rPr lang="pt-BR" dirty="0">
                <a:hlinkClick r:id="rId5"/>
              </a:rPr>
              <a:t>Hugo </a:t>
            </a:r>
            <a:r>
              <a:rPr lang="pt-BR" dirty="0" err="1">
                <a:hlinkClick r:id="rId5"/>
              </a:rPr>
              <a:t>Su</a:t>
            </a:r>
            <a:r>
              <a:rPr lang="pt-BR" dirty="0">
                <a:hlinkClick r:id="rId5"/>
              </a:rPr>
              <a:t> </a:t>
            </a:r>
            <a:r>
              <a:rPr lang="pt-BR" dirty="0" err="1">
                <a:hlinkClick r:id="rId5"/>
              </a:rPr>
              <a:t>Zhizuo</a:t>
            </a:r>
            <a:r>
              <a:rPr lang="pt-BR" dirty="0"/>
              <a:t> aprovado na secretaria, rejeitado na comissão, </a:t>
            </a:r>
            <a:r>
              <a:rPr lang="pt-BR" dirty="0" err="1"/>
              <a:t>resubmete</a:t>
            </a:r>
            <a:r>
              <a:rPr lang="pt-BR" dirty="0"/>
              <a:t> e passa em todas</a:t>
            </a:r>
          </a:p>
          <a:p>
            <a:r>
              <a:rPr lang="pt-BR" dirty="0"/>
              <a:t>aluno 4, </a:t>
            </a:r>
            <a:r>
              <a:rPr lang="pt-BR" dirty="0">
                <a:hlinkClick r:id="rId6"/>
              </a:rPr>
              <a:t>Luiz </a:t>
            </a:r>
            <a:r>
              <a:rPr lang="pt-BR" dirty="0" err="1">
                <a:hlinkClick r:id="rId6"/>
              </a:rPr>
              <a:t>Victório</a:t>
            </a:r>
            <a:r>
              <a:rPr lang="pt-BR" dirty="0">
                <a:hlinkClick r:id="rId6"/>
              </a:rPr>
              <a:t> de Castro Cruz Martins</a:t>
            </a:r>
            <a:r>
              <a:rPr lang="pt-BR" dirty="0"/>
              <a:t> aprovado na secretaria, comissão manda pra </a:t>
            </a:r>
            <a:r>
              <a:rPr lang="pt-BR" dirty="0" err="1"/>
              <a:t>coc</a:t>
            </a:r>
            <a:r>
              <a:rPr lang="pt-BR" dirty="0"/>
              <a:t>, </a:t>
            </a:r>
            <a:r>
              <a:rPr lang="pt-BR" dirty="0" err="1"/>
              <a:t>coc</a:t>
            </a:r>
            <a:r>
              <a:rPr lang="pt-BR" dirty="0"/>
              <a:t> aceita, passa nas demais</a:t>
            </a:r>
          </a:p>
          <a:p>
            <a:r>
              <a:rPr lang="pt-BR" dirty="0"/>
              <a:t>aluno 5, </a:t>
            </a:r>
            <a:r>
              <a:rPr lang="pt-BR" dirty="0">
                <a:hlinkClick r:id="rId7"/>
              </a:rPr>
              <a:t>Rafael Lopez </a:t>
            </a:r>
            <a:r>
              <a:rPr lang="pt-BR" dirty="0" err="1">
                <a:hlinkClick r:id="rId7"/>
              </a:rPr>
              <a:t>Barone</a:t>
            </a:r>
            <a:r>
              <a:rPr lang="pt-BR" dirty="0" err="1"/>
              <a:t>aprovado</a:t>
            </a:r>
            <a:r>
              <a:rPr lang="pt-BR" dirty="0"/>
              <a:t> na secretaria, comissão manda pra </a:t>
            </a:r>
            <a:r>
              <a:rPr lang="pt-BR" dirty="0" err="1"/>
              <a:t>coc</a:t>
            </a:r>
            <a:r>
              <a:rPr lang="pt-BR" dirty="0"/>
              <a:t>, </a:t>
            </a:r>
            <a:r>
              <a:rPr lang="pt-BR" dirty="0" err="1"/>
              <a:t>coc</a:t>
            </a:r>
            <a:r>
              <a:rPr lang="pt-BR" dirty="0"/>
              <a:t> rejeita, </a:t>
            </a:r>
            <a:r>
              <a:rPr lang="pt-BR" dirty="0" err="1"/>
              <a:t>resubmete</a:t>
            </a:r>
            <a:r>
              <a:rPr lang="pt-BR" dirty="0"/>
              <a:t> e passa em todas</a:t>
            </a:r>
          </a:p>
          <a:p>
            <a:r>
              <a:rPr lang="pt-BR" dirty="0"/>
              <a:t>aluno 6, </a:t>
            </a:r>
            <a:r>
              <a:rPr lang="pt-BR" dirty="0" err="1">
                <a:hlinkClick r:id="rId3"/>
              </a:rPr>
              <a:t>rafael</a:t>
            </a:r>
            <a:r>
              <a:rPr lang="pt-BR" dirty="0">
                <a:hlinkClick r:id="rId3"/>
              </a:rPr>
              <a:t> gomes de oliveira</a:t>
            </a:r>
            <a:r>
              <a:rPr lang="pt-BR" dirty="0"/>
              <a:t> aprovado na secretaria, comissão aceita, seção de estágio rejeita, secretaria aprova, passa em todas</a:t>
            </a:r>
          </a:p>
          <a:p>
            <a:r>
              <a:rPr lang="pt-BR" dirty="0"/>
              <a:t>aluno 7 </a:t>
            </a:r>
            <a:r>
              <a:rPr lang="pt-BR" dirty="0">
                <a:hlinkClick r:id="rId8"/>
              </a:rPr>
              <a:t>Tiago </a:t>
            </a:r>
            <a:r>
              <a:rPr lang="pt-BR" dirty="0" err="1">
                <a:hlinkClick r:id="rId8"/>
              </a:rPr>
              <a:t>Yukio</a:t>
            </a:r>
            <a:r>
              <a:rPr lang="pt-BR" dirty="0">
                <a:hlinkClick r:id="rId8"/>
              </a:rPr>
              <a:t> </a:t>
            </a:r>
            <a:r>
              <a:rPr lang="pt-BR" dirty="0" err="1">
                <a:hlinkClick r:id="rId8"/>
              </a:rPr>
              <a:t>Fujii</a:t>
            </a:r>
            <a:r>
              <a:rPr lang="pt-BR" dirty="0" err="1"/>
              <a:t>aprovado</a:t>
            </a:r>
            <a:r>
              <a:rPr lang="pt-BR" dirty="0"/>
              <a:t> na secretaria, comissão aceita, seção de estágio rejeita, secretaria rejeita aluno </a:t>
            </a:r>
            <a:r>
              <a:rPr lang="pt-BR" dirty="0" err="1"/>
              <a:t>resubmete</a:t>
            </a:r>
            <a:r>
              <a:rPr lang="pt-BR" dirty="0"/>
              <a:t>, passa em todas</a:t>
            </a:r>
          </a:p>
          <a:p>
            <a:r>
              <a:rPr lang="pt-BR" dirty="0"/>
              <a:t>aluno 8 </a:t>
            </a:r>
            <a:r>
              <a:rPr lang="pt-BR" dirty="0">
                <a:hlinkClick r:id="rId9"/>
              </a:rPr>
              <a:t>Daniel </a:t>
            </a:r>
            <a:r>
              <a:rPr lang="pt-BR" dirty="0" err="1">
                <a:hlinkClick r:id="rId9"/>
              </a:rPr>
              <a:t>Yoshio</a:t>
            </a:r>
            <a:r>
              <a:rPr lang="pt-BR" dirty="0">
                <a:hlinkClick r:id="rId9"/>
              </a:rPr>
              <a:t> </a:t>
            </a:r>
            <a:r>
              <a:rPr lang="pt-BR" dirty="0" err="1">
                <a:hlinkClick r:id="rId9"/>
              </a:rPr>
              <a:t>Hotta</a:t>
            </a:r>
            <a:r>
              <a:rPr lang="pt-BR" dirty="0"/>
              <a:t> livre</a:t>
            </a:r>
          </a:p>
          <a:p>
            <a:endParaRPr lang="en-GB" dirty="0"/>
          </a:p>
        </p:txBody>
      </p:sp>
    </p:spTree>
    <p:extLst>
      <p:ext uri="{BB962C8B-B14F-4D97-AF65-F5344CB8AC3E}">
        <p14:creationId xmlns:p14="http://schemas.microsoft.com/office/powerpoint/2010/main" val="261913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1D35954-E548-43D6-BCD5-976D362D3AC3}"/>
              </a:ext>
            </a:extLst>
          </p:cNvPr>
          <p:cNvSpPr>
            <a:spLocks noGrp="1"/>
          </p:cNvSpPr>
          <p:nvPr>
            <p:ph type="title"/>
          </p:nvPr>
        </p:nvSpPr>
        <p:spPr>
          <a:xfrm>
            <a:off x="838200" y="963877"/>
            <a:ext cx="3494362" cy="4930246"/>
          </a:xfrm>
        </p:spPr>
        <p:txBody>
          <a:bodyPr>
            <a:normAutofit/>
          </a:bodyPr>
          <a:lstStyle/>
          <a:p>
            <a:pPr algn="r"/>
            <a:r>
              <a:rPr lang="pt-BR" dirty="0">
                <a:solidFill>
                  <a:schemeClr val="accent1"/>
                </a:solidFill>
              </a:rPr>
              <a:t>Questionário pré-teste</a:t>
            </a:r>
            <a:endParaRPr lang="en-GB" dirty="0">
              <a:solidFill>
                <a:schemeClr val="accent1"/>
              </a:solidFill>
            </a:endParaRPr>
          </a:p>
        </p:txBody>
      </p:sp>
      <p:sp>
        <p:nvSpPr>
          <p:cNvPr id="5" name="Espaço Reservado para Conteúdo 4">
            <a:extLst>
              <a:ext uri="{FF2B5EF4-FFF2-40B4-BE49-F238E27FC236}">
                <a16:creationId xmlns:a16="http://schemas.microsoft.com/office/drawing/2014/main" id="{FAE12B17-4CE4-42AF-820A-E2AC61DABC30}"/>
              </a:ext>
            </a:extLst>
          </p:cNvPr>
          <p:cNvSpPr>
            <a:spLocks noGrp="1"/>
          </p:cNvSpPr>
          <p:nvPr>
            <p:ph idx="1"/>
          </p:nvPr>
        </p:nvSpPr>
        <p:spPr>
          <a:xfrm>
            <a:off x="461640" y="4462451"/>
            <a:ext cx="4247482" cy="838419"/>
          </a:xfrm>
        </p:spPr>
        <p:txBody>
          <a:bodyPr anchor="ctr">
            <a:normAutofit/>
          </a:bodyPr>
          <a:lstStyle/>
          <a:p>
            <a:r>
              <a:rPr lang="en-GB" sz="1800" dirty="0">
                <a:hlinkClick r:id="rId2"/>
              </a:rPr>
              <a:t>https://forms.gle/YMYEDHxbs3mNLpCu5</a:t>
            </a:r>
            <a:r>
              <a:rPr lang="en-GB" sz="1800" dirty="0"/>
              <a:t> </a:t>
            </a:r>
          </a:p>
        </p:txBody>
      </p:sp>
      <p:pic>
        <p:nvPicPr>
          <p:cNvPr id="9" name="Imagem 8">
            <a:extLst>
              <a:ext uri="{FF2B5EF4-FFF2-40B4-BE49-F238E27FC236}">
                <a16:creationId xmlns:a16="http://schemas.microsoft.com/office/drawing/2014/main" id="{02E2ACEE-8084-4703-A85E-14484B782F9F}"/>
              </a:ext>
            </a:extLst>
          </p:cNvPr>
          <p:cNvPicPr>
            <a:picLocks noChangeAspect="1"/>
          </p:cNvPicPr>
          <p:nvPr/>
        </p:nvPicPr>
        <p:blipFill>
          <a:blip r:embed="rId3"/>
          <a:stretch>
            <a:fillRect/>
          </a:stretch>
        </p:blipFill>
        <p:spPr>
          <a:xfrm>
            <a:off x="6269648" y="0"/>
            <a:ext cx="4857750" cy="6858000"/>
          </a:xfrm>
          <a:prstGeom prst="rect">
            <a:avLst/>
          </a:prstGeom>
        </p:spPr>
      </p:pic>
    </p:spTree>
    <p:extLst>
      <p:ext uri="{BB962C8B-B14F-4D97-AF65-F5344CB8AC3E}">
        <p14:creationId xmlns:p14="http://schemas.microsoft.com/office/powerpoint/2010/main" val="358168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204DD9-F1B2-4F0D-A008-0E206243DD6F}"/>
              </a:ext>
            </a:extLst>
          </p:cNvPr>
          <p:cNvSpPr>
            <a:spLocks noGrp="1"/>
          </p:cNvSpPr>
          <p:nvPr>
            <p:ph type="title" idx="4294967295"/>
          </p:nvPr>
        </p:nvSpPr>
        <p:spPr>
          <a:xfrm>
            <a:off x="0" y="365125"/>
            <a:ext cx="10515600" cy="1325563"/>
          </a:xfrm>
        </p:spPr>
        <p:txBody>
          <a:bodyPr/>
          <a:lstStyle/>
          <a:p>
            <a:r>
              <a:rPr lang="pt-BR" dirty="0"/>
              <a:t>Resultados</a:t>
            </a:r>
          </a:p>
        </p:txBody>
      </p:sp>
      <p:pic>
        <p:nvPicPr>
          <p:cNvPr id="2050" name="Picture 2" descr="Gráfico de respostas do Formulários Google. Título da pergunta: Você já fez algum contrato de estágio?. Número de respostas: 22 respostas.">
            <a:extLst>
              <a:ext uri="{FF2B5EF4-FFF2-40B4-BE49-F238E27FC236}">
                <a16:creationId xmlns:a16="http://schemas.microsoft.com/office/drawing/2014/main" id="{B2D962D1-4169-4726-B10E-F85CC0124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538"/>
            <a:ext cx="12192000" cy="56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3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5F947E-D3FB-4FC7-BF55-BAC1C345AA71}"/>
              </a:ext>
            </a:extLst>
          </p:cNvPr>
          <p:cNvSpPr>
            <a:spLocks noGrp="1"/>
          </p:cNvSpPr>
          <p:nvPr>
            <p:ph type="title"/>
          </p:nvPr>
        </p:nvSpPr>
        <p:spPr/>
        <p:txBody>
          <a:bodyPr/>
          <a:lstStyle/>
          <a:p>
            <a:r>
              <a:rPr lang="pt-BR" dirty="0"/>
              <a:t>Se o aluno já fez algum contrato de estágio:</a:t>
            </a:r>
          </a:p>
        </p:txBody>
      </p:sp>
      <p:pic>
        <p:nvPicPr>
          <p:cNvPr id="3074" name="Picture 2" descr="Gráfico de respostas do Formulários Google. Título da pergunta: O processo de assinatura do contrato de estágio correu normalmente, sem problemas?. Número de respostas: 20 respostas.">
            <a:extLst>
              <a:ext uri="{FF2B5EF4-FFF2-40B4-BE49-F238E27FC236}">
                <a16:creationId xmlns:a16="http://schemas.microsoft.com/office/drawing/2014/main" id="{16351F78-D5DB-4CAC-A021-15F3F4C25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71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5AE7B-E599-4782-98D4-959BF6969615}"/>
              </a:ext>
            </a:extLst>
          </p:cNvPr>
          <p:cNvSpPr>
            <a:spLocks noGrp="1"/>
          </p:cNvSpPr>
          <p:nvPr>
            <p:ph type="title"/>
          </p:nvPr>
        </p:nvSpPr>
        <p:spPr/>
        <p:txBody>
          <a:bodyPr/>
          <a:lstStyle/>
          <a:p>
            <a:r>
              <a:rPr lang="pt-BR" dirty="0"/>
              <a:t>Problemas mais comuns (de 14 reclamações)</a:t>
            </a:r>
          </a:p>
        </p:txBody>
      </p:sp>
      <p:sp>
        <p:nvSpPr>
          <p:cNvPr id="3" name="Espaço Reservado para Conteúdo 2">
            <a:extLst>
              <a:ext uri="{FF2B5EF4-FFF2-40B4-BE49-F238E27FC236}">
                <a16:creationId xmlns:a16="http://schemas.microsoft.com/office/drawing/2014/main" id="{5800FB56-B2CD-4158-9C59-7269C04D5142}"/>
              </a:ext>
            </a:extLst>
          </p:cNvPr>
          <p:cNvSpPr>
            <a:spLocks noGrp="1"/>
          </p:cNvSpPr>
          <p:nvPr>
            <p:ph idx="1"/>
          </p:nvPr>
        </p:nvSpPr>
        <p:spPr/>
        <p:txBody>
          <a:bodyPr/>
          <a:lstStyle/>
          <a:p>
            <a:r>
              <a:rPr lang="pt-BR" dirty="0"/>
              <a:t>Lentidão no processo: 9</a:t>
            </a:r>
          </a:p>
          <a:p>
            <a:r>
              <a:rPr lang="pt-BR" dirty="0"/>
              <a:t>Informações desencontradas entre a secretaria do PCS e o setor de estágios: 3</a:t>
            </a:r>
          </a:p>
          <a:p>
            <a:r>
              <a:rPr lang="pt-BR" dirty="0"/>
              <a:t>Documentos são perdidos ou solicitados novamente: 3</a:t>
            </a:r>
          </a:p>
          <a:p>
            <a:r>
              <a:rPr lang="pt-BR" dirty="0"/>
              <a:t>Falta de comunicação: 3</a:t>
            </a:r>
          </a:p>
          <a:p>
            <a:r>
              <a:rPr lang="pt-BR" dirty="0"/>
              <a:t>Informação insuficiente ou inadequada: 5</a:t>
            </a:r>
          </a:p>
        </p:txBody>
      </p:sp>
    </p:spTree>
    <p:extLst>
      <p:ext uri="{BB962C8B-B14F-4D97-AF65-F5344CB8AC3E}">
        <p14:creationId xmlns:p14="http://schemas.microsoft.com/office/powerpoint/2010/main" val="382275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42F381-9C0E-46A9-A66D-EE1B54517930}"/>
              </a:ext>
            </a:extLst>
          </p:cNvPr>
          <p:cNvSpPr>
            <a:spLocks noGrp="1"/>
          </p:cNvSpPr>
          <p:nvPr>
            <p:ph type="title"/>
          </p:nvPr>
        </p:nvSpPr>
        <p:spPr>
          <a:xfrm>
            <a:off x="838200" y="963877"/>
            <a:ext cx="3494362" cy="4930246"/>
          </a:xfrm>
        </p:spPr>
        <p:txBody>
          <a:bodyPr>
            <a:normAutofit/>
          </a:bodyPr>
          <a:lstStyle/>
          <a:p>
            <a:pPr algn="r"/>
            <a:r>
              <a:rPr lang="pt-BR" dirty="0">
                <a:solidFill>
                  <a:schemeClr val="accent1"/>
                </a:solidFill>
              </a:rPr>
              <a:t>Participação</a:t>
            </a:r>
            <a:endParaRPr lang="en-GB" dirty="0">
              <a:solidFill>
                <a:schemeClr val="accent1"/>
              </a:solidFill>
            </a:endParaRPr>
          </a:p>
        </p:txBody>
      </p:sp>
      <p:sp>
        <p:nvSpPr>
          <p:cNvPr id="3" name="Espaço Reservado para Conteúdo 2">
            <a:extLst>
              <a:ext uri="{FF2B5EF4-FFF2-40B4-BE49-F238E27FC236}">
                <a16:creationId xmlns:a16="http://schemas.microsoft.com/office/drawing/2014/main" id="{65FD37E1-F281-4893-91AF-18C9E4222A9C}"/>
              </a:ext>
            </a:extLst>
          </p:cNvPr>
          <p:cNvSpPr>
            <a:spLocks noGrp="1"/>
          </p:cNvSpPr>
          <p:nvPr>
            <p:ph idx="1"/>
          </p:nvPr>
        </p:nvSpPr>
        <p:spPr>
          <a:xfrm>
            <a:off x="4976031" y="963877"/>
            <a:ext cx="6377769" cy="4930246"/>
          </a:xfrm>
        </p:spPr>
        <p:txBody>
          <a:bodyPr anchor="ctr">
            <a:normAutofit/>
          </a:bodyPr>
          <a:lstStyle/>
          <a:p>
            <a:r>
              <a:rPr lang="pt-BR" sz="2400" dirty="0"/>
              <a:t>Os alunos selecionados como participantes tiveram um intervalo de 15 minutos, durante o qual os alunos moderadores receberam um breve treinamento de como deveriam agir no teste. </a:t>
            </a:r>
          </a:p>
          <a:p>
            <a:r>
              <a:rPr lang="pt-BR" sz="2400" dirty="0"/>
              <a:t>Os moderadores foram instruídos a não se manifestar durante as tentativas de uso do sistema. Cada moderador sabia o fluxo que o contrato de seu estagiário deveria seguir.</a:t>
            </a:r>
            <a:endParaRPr lang="en-GB" sz="2400" dirty="0"/>
          </a:p>
        </p:txBody>
      </p:sp>
    </p:spTree>
    <p:extLst>
      <p:ext uri="{BB962C8B-B14F-4D97-AF65-F5344CB8AC3E}">
        <p14:creationId xmlns:p14="http://schemas.microsoft.com/office/powerpoint/2010/main" val="199575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6A4450-68B4-49C8-8A98-0BF40D9524F2}"/>
              </a:ext>
            </a:extLst>
          </p:cNvPr>
          <p:cNvSpPr>
            <a:spLocks noGrp="1"/>
          </p:cNvSpPr>
          <p:nvPr>
            <p:ph type="title"/>
          </p:nvPr>
        </p:nvSpPr>
        <p:spPr/>
        <p:txBody>
          <a:bodyPr/>
          <a:lstStyle/>
          <a:p>
            <a:r>
              <a:rPr lang="pt-BR" dirty="0"/>
              <a:t>Exemplos das telas do sistema</a:t>
            </a:r>
          </a:p>
        </p:txBody>
      </p:sp>
      <p:sp>
        <p:nvSpPr>
          <p:cNvPr id="4" name="Espaço Reservado para Texto 3">
            <a:extLst>
              <a:ext uri="{FF2B5EF4-FFF2-40B4-BE49-F238E27FC236}">
                <a16:creationId xmlns:a16="http://schemas.microsoft.com/office/drawing/2014/main" id="{E772FBCE-50A1-41C0-B778-5F1C5917E14B}"/>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244439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41C-5039-442B-8FD6-892DD7428686}"/>
              </a:ext>
            </a:extLst>
          </p:cNvPr>
          <p:cNvSpPr>
            <a:spLocks noGrp="1"/>
          </p:cNvSpPr>
          <p:nvPr>
            <p:ph type="title"/>
          </p:nvPr>
        </p:nvSpPr>
        <p:spPr/>
        <p:txBody>
          <a:bodyPr/>
          <a:lstStyle/>
          <a:p>
            <a:endParaRPr lang="en-GB" dirty="0"/>
          </a:p>
        </p:txBody>
      </p:sp>
      <p:pic>
        <p:nvPicPr>
          <p:cNvPr id="4" name="Espaço Reservado para Conteúdo 3">
            <a:extLst>
              <a:ext uri="{FF2B5EF4-FFF2-40B4-BE49-F238E27FC236}">
                <a16:creationId xmlns:a16="http://schemas.microsoft.com/office/drawing/2014/main" id="{E73B5B6F-D51E-48C4-8D97-96551BD82EA9}"/>
              </a:ext>
            </a:extLst>
          </p:cNvPr>
          <p:cNvPicPr>
            <a:picLocks noGrp="1" noChangeAspect="1"/>
          </p:cNvPicPr>
          <p:nvPr>
            <p:ph idx="1"/>
          </p:nvPr>
        </p:nvPicPr>
        <p:blipFill>
          <a:blip r:embed="rId2"/>
          <a:stretch>
            <a:fillRect/>
          </a:stretch>
        </p:blipFill>
        <p:spPr>
          <a:xfrm>
            <a:off x="2226255" y="1825625"/>
            <a:ext cx="7739489" cy="4351338"/>
          </a:xfrm>
          <a:prstGeom prst="rect">
            <a:avLst/>
          </a:prstGeom>
        </p:spPr>
      </p:pic>
    </p:spTree>
    <p:extLst>
      <p:ext uri="{BB962C8B-B14F-4D97-AF65-F5344CB8AC3E}">
        <p14:creationId xmlns:p14="http://schemas.microsoft.com/office/powerpoint/2010/main" val="1052860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DC56B-E4B7-4D72-8299-EAF37F17A1F8}"/>
              </a:ext>
            </a:extLst>
          </p:cNvPr>
          <p:cNvSpPr>
            <a:spLocks noGrp="1"/>
          </p:cNvSpPr>
          <p:nvPr>
            <p:ph type="title"/>
          </p:nvPr>
        </p:nvSpPr>
        <p:spPr/>
        <p:txBody>
          <a:bodyPr/>
          <a:lstStyle/>
          <a:p>
            <a:endParaRPr lang="en-GB"/>
          </a:p>
        </p:txBody>
      </p:sp>
      <p:sp>
        <p:nvSpPr>
          <p:cNvPr id="3" name="Espaço Reservado para Conteúdo 2">
            <a:extLst>
              <a:ext uri="{FF2B5EF4-FFF2-40B4-BE49-F238E27FC236}">
                <a16:creationId xmlns:a16="http://schemas.microsoft.com/office/drawing/2014/main" id="{D152D18B-52A7-42BF-AF97-901505BED3AA}"/>
              </a:ext>
            </a:extLst>
          </p:cNvPr>
          <p:cNvSpPr>
            <a:spLocks noGrp="1"/>
          </p:cNvSpPr>
          <p:nvPr>
            <p:ph idx="1"/>
          </p:nvPr>
        </p:nvSpPr>
        <p:spPr/>
        <p:txBody>
          <a:bodyPr/>
          <a:lstStyle/>
          <a:p>
            <a:endParaRPr lang="en-GB"/>
          </a:p>
        </p:txBody>
      </p:sp>
      <p:pic>
        <p:nvPicPr>
          <p:cNvPr id="4" name="Imagem 3">
            <a:extLst>
              <a:ext uri="{FF2B5EF4-FFF2-40B4-BE49-F238E27FC236}">
                <a16:creationId xmlns:a16="http://schemas.microsoft.com/office/drawing/2014/main" id="{D23316C1-D210-42A0-BB89-7A89D5F4EFE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27331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10A6D9A-8053-4F67-AC89-536C39108579}"/>
              </a:ext>
            </a:extLst>
          </p:cNvPr>
          <p:cNvSpPr>
            <a:spLocks noGrp="1"/>
          </p:cNvSpPr>
          <p:nvPr>
            <p:ph type="title"/>
          </p:nvPr>
        </p:nvSpPr>
        <p:spPr>
          <a:xfrm>
            <a:off x="655320" y="365125"/>
            <a:ext cx="9013052" cy="1623312"/>
          </a:xfrm>
        </p:spPr>
        <p:txBody>
          <a:bodyPr anchor="b">
            <a:normAutofit/>
          </a:bodyPr>
          <a:lstStyle/>
          <a:p>
            <a:r>
              <a:rPr lang="pt-BR" sz="4000" dirty="0"/>
              <a:t>Problema que o sistema quer resolver:</a:t>
            </a:r>
            <a:endParaRPr lang="en-GB" sz="4000" dirty="0"/>
          </a:p>
        </p:txBody>
      </p:sp>
      <p:sp>
        <p:nvSpPr>
          <p:cNvPr id="5" name="Espaço Reservado para Conteúdo 4">
            <a:extLst>
              <a:ext uri="{FF2B5EF4-FFF2-40B4-BE49-F238E27FC236}">
                <a16:creationId xmlns:a16="http://schemas.microsoft.com/office/drawing/2014/main" id="{AB121F14-7287-4C9D-9409-899D8DD812DF}"/>
              </a:ext>
            </a:extLst>
          </p:cNvPr>
          <p:cNvSpPr>
            <a:spLocks noGrp="1"/>
          </p:cNvSpPr>
          <p:nvPr>
            <p:ph idx="1"/>
          </p:nvPr>
        </p:nvSpPr>
        <p:spPr>
          <a:xfrm>
            <a:off x="655320" y="2644518"/>
            <a:ext cx="9013052" cy="3327251"/>
          </a:xfrm>
        </p:spPr>
        <p:txBody>
          <a:bodyPr>
            <a:normAutofit/>
          </a:bodyPr>
          <a:lstStyle/>
          <a:p>
            <a:r>
              <a:rPr lang="pt-BR" sz="2000" dirty="0"/>
              <a:t>O contrato de estágio dos alunos deve passar por uma sequência de aprovações do departamento e da Poli.</a:t>
            </a:r>
          </a:p>
          <a:p>
            <a:r>
              <a:rPr lang="pt-BR" sz="2000" dirty="0"/>
              <a:t>O workflow não é atendido pelo sistema de controle dos processos da USP.</a:t>
            </a:r>
          </a:p>
          <a:p>
            <a:r>
              <a:rPr lang="pt-BR" sz="2000" dirty="0"/>
              <a:t>O aluno não conhece o workflow nem seus prazos e perde tempo no processo a ponto de inviabilizar o contrato</a:t>
            </a:r>
          </a:p>
          <a:p>
            <a:r>
              <a:rPr lang="pt-BR" sz="2000" dirty="0"/>
              <a:t>As secretarias envolvidas têm um número grande de contratos e não consegue administrar corretamente o fluxo.</a:t>
            </a:r>
          </a:p>
          <a:p>
            <a:pPr marL="0" indent="0">
              <a:buNone/>
            </a:pPr>
            <a:endParaRPr lang="en-GB" sz="2000" dirty="0"/>
          </a:p>
        </p:txBody>
      </p:sp>
    </p:spTree>
    <p:extLst>
      <p:ext uri="{BB962C8B-B14F-4D97-AF65-F5344CB8AC3E}">
        <p14:creationId xmlns:p14="http://schemas.microsoft.com/office/powerpoint/2010/main" val="174381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DE4E6-9C89-43AC-BB27-72C335673369}"/>
              </a:ext>
            </a:extLst>
          </p:cNvPr>
          <p:cNvSpPr>
            <a:spLocks noGrp="1"/>
          </p:cNvSpPr>
          <p:nvPr>
            <p:ph type="title"/>
          </p:nvPr>
        </p:nvSpPr>
        <p:spPr/>
        <p:txBody>
          <a:bodyPr/>
          <a:lstStyle/>
          <a:p>
            <a:endParaRPr lang="en-GB"/>
          </a:p>
        </p:txBody>
      </p:sp>
      <p:sp>
        <p:nvSpPr>
          <p:cNvPr id="3" name="Espaço Reservado para Conteúdo 2">
            <a:extLst>
              <a:ext uri="{FF2B5EF4-FFF2-40B4-BE49-F238E27FC236}">
                <a16:creationId xmlns:a16="http://schemas.microsoft.com/office/drawing/2014/main" id="{AA8703E3-5AB0-487B-8ECF-4EE2041D7E39}"/>
              </a:ext>
            </a:extLst>
          </p:cNvPr>
          <p:cNvSpPr>
            <a:spLocks noGrp="1"/>
          </p:cNvSpPr>
          <p:nvPr>
            <p:ph idx="1"/>
          </p:nvPr>
        </p:nvSpPr>
        <p:spPr/>
        <p:txBody>
          <a:bodyPr/>
          <a:lstStyle/>
          <a:p>
            <a:endParaRPr lang="en-GB"/>
          </a:p>
        </p:txBody>
      </p:sp>
      <p:pic>
        <p:nvPicPr>
          <p:cNvPr id="4" name="Imagem 3">
            <a:extLst>
              <a:ext uri="{FF2B5EF4-FFF2-40B4-BE49-F238E27FC236}">
                <a16:creationId xmlns:a16="http://schemas.microsoft.com/office/drawing/2014/main" id="{1C320E00-0FD8-425C-9A72-3D9A925AEF9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20028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BA384-1CF1-460C-8F01-737FAA22F821}"/>
              </a:ext>
            </a:extLst>
          </p:cNvPr>
          <p:cNvSpPr>
            <a:spLocks noGrp="1"/>
          </p:cNvSpPr>
          <p:nvPr>
            <p:ph type="title"/>
          </p:nvPr>
        </p:nvSpPr>
        <p:spPr/>
        <p:txBody>
          <a:bodyPr/>
          <a:lstStyle/>
          <a:p>
            <a:endParaRPr lang="en-GB"/>
          </a:p>
        </p:txBody>
      </p:sp>
      <p:sp>
        <p:nvSpPr>
          <p:cNvPr id="3" name="Espaço Reservado para Conteúdo 2">
            <a:extLst>
              <a:ext uri="{FF2B5EF4-FFF2-40B4-BE49-F238E27FC236}">
                <a16:creationId xmlns:a16="http://schemas.microsoft.com/office/drawing/2014/main" id="{9A965D9B-C413-427C-8D2B-61CB170E9C58}"/>
              </a:ext>
            </a:extLst>
          </p:cNvPr>
          <p:cNvSpPr>
            <a:spLocks noGrp="1"/>
          </p:cNvSpPr>
          <p:nvPr>
            <p:ph idx="1"/>
          </p:nvPr>
        </p:nvSpPr>
        <p:spPr/>
        <p:txBody>
          <a:bodyPr/>
          <a:lstStyle/>
          <a:p>
            <a:endParaRPr lang="en-GB"/>
          </a:p>
        </p:txBody>
      </p:sp>
      <p:pic>
        <p:nvPicPr>
          <p:cNvPr id="4" name="Imagem 3">
            <a:extLst>
              <a:ext uri="{FF2B5EF4-FFF2-40B4-BE49-F238E27FC236}">
                <a16:creationId xmlns:a16="http://schemas.microsoft.com/office/drawing/2014/main" id="{985F03F5-0A8E-4BA3-875C-91F6886B1045}"/>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94067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F3410-2AC0-44BD-91D6-1B1EA98DA577}"/>
              </a:ext>
            </a:extLst>
          </p:cNvPr>
          <p:cNvSpPr>
            <a:spLocks noGrp="1"/>
          </p:cNvSpPr>
          <p:nvPr>
            <p:ph type="title"/>
          </p:nvPr>
        </p:nvSpPr>
        <p:spPr>
          <a:xfrm>
            <a:off x="831850" y="1709738"/>
            <a:ext cx="10515600" cy="2852737"/>
          </a:xfrm>
        </p:spPr>
        <p:txBody>
          <a:bodyPr/>
          <a:lstStyle/>
          <a:p>
            <a:r>
              <a:rPr lang="pt-BR" dirty="0"/>
              <a:t>Resultados</a:t>
            </a:r>
          </a:p>
        </p:txBody>
      </p:sp>
      <p:sp>
        <p:nvSpPr>
          <p:cNvPr id="4" name="Espaço Reservado para Texto 3">
            <a:extLst>
              <a:ext uri="{FF2B5EF4-FFF2-40B4-BE49-F238E27FC236}">
                <a16:creationId xmlns:a16="http://schemas.microsoft.com/office/drawing/2014/main" id="{18F135C7-93BF-46F8-B689-F0F3E47A23F3}"/>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389333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2BDAA84-DD92-4DE0-9F47-75BABDED6920}"/>
              </a:ext>
            </a:extLst>
          </p:cNvPr>
          <p:cNvSpPr>
            <a:spLocks noGrp="1"/>
          </p:cNvSpPr>
          <p:nvPr>
            <p:ph type="title"/>
          </p:nvPr>
        </p:nvSpPr>
        <p:spPr/>
        <p:txBody>
          <a:bodyPr/>
          <a:lstStyle/>
          <a:p>
            <a:r>
              <a:rPr lang="pt-BR" dirty="0"/>
              <a:t>Papel: visão geral</a:t>
            </a:r>
          </a:p>
        </p:txBody>
      </p:sp>
      <p:sp>
        <p:nvSpPr>
          <p:cNvPr id="5" name="Espaço Reservado para Conteúdo 4">
            <a:extLst>
              <a:ext uri="{FF2B5EF4-FFF2-40B4-BE49-F238E27FC236}">
                <a16:creationId xmlns:a16="http://schemas.microsoft.com/office/drawing/2014/main" id="{B3842E76-4236-41F1-BDDF-AD70209175BD}"/>
              </a:ext>
            </a:extLst>
          </p:cNvPr>
          <p:cNvSpPr>
            <a:spLocks noGrp="1"/>
          </p:cNvSpPr>
          <p:nvPr>
            <p:ph sz="half" idx="1"/>
          </p:nvPr>
        </p:nvSpPr>
        <p:spPr/>
        <p:txBody>
          <a:bodyPr/>
          <a:lstStyle/>
          <a:p>
            <a:r>
              <a:rPr lang="pt-BR" dirty="0"/>
              <a:t>Campo de busca é essencial.</a:t>
            </a:r>
          </a:p>
          <a:p>
            <a:br>
              <a:rPr lang="pt-BR" dirty="0"/>
            </a:br>
            <a:r>
              <a:rPr lang="pt-BR" dirty="0"/>
              <a:t>Seria de muita ajuda ao aluno se este tivesse acesso ao monitor para acompanhar o status do seu contrato. Neste cenário é importante que haja um feedback do motivo de rejeição da papelada se ocorrer em qualquer ponto do processo.</a:t>
            </a:r>
          </a:p>
        </p:txBody>
      </p:sp>
      <p:pic>
        <p:nvPicPr>
          <p:cNvPr id="11" name="Espaço Reservado para Conteúdo 10" descr="Uma imagem contendo texto, quadro de comunicações&#10;&#10;Descrição gerada automaticamente">
            <a:extLst>
              <a:ext uri="{FF2B5EF4-FFF2-40B4-BE49-F238E27FC236}">
                <a16:creationId xmlns:a16="http://schemas.microsoft.com/office/drawing/2014/main" id="{2CE8C81E-BFC4-480B-BE6C-F04441366F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586"/>
            <a:ext cx="5181600" cy="3885415"/>
          </a:xfrm>
          <a:prstGeom prst="rect">
            <a:avLst/>
          </a:prstGeom>
        </p:spPr>
      </p:pic>
    </p:spTree>
    <p:extLst>
      <p:ext uri="{BB962C8B-B14F-4D97-AF65-F5344CB8AC3E}">
        <p14:creationId xmlns:p14="http://schemas.microsoft.com/office/powerpoint/2010/main" val="2860245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3A37B29-DBB9-4CCA-976F-93846DBF728E}"/>
              </a:ext>
            </a:extLst>
          </p:cNvPr>
          <p:cNvSpPr>
            <a:spLocks noGrp="1"/>
          </p:cNvSpPr>
          <p:nvPr>
            <p:ph type="title"/>
          </p:nvPr>
        </p:nvSpPr>
        <p:spPr/>
        <p:txBody>
          <a:bodyPr/>
          <a:lstStyle/>
          <a:p>
            <a:r>
              <a:rPr lang="pt-BR" dirty="0"/>
              <a:t>Papel: Comissão/COC</a:t>
            </a:r>
          </a:p>
        </p:txBody>
      </p:sp>
      <p:sp>
        <p:nvSpPr>
          <p:cNvPr id="5" name="Espaço Reservado para Conteúdo 4">
            <a:extLst>
              <a:ext uri="{FF2B5EF4-FFF2-40B4-BE49-F238E27FC236}">
                <a16:creationId xmlns:a16="http://schemas.microsoft.com/office/drawing/2014/main" id="{88F78141-B72C-4681-861C-36B5EEFDE3A5}"/>
              </a:ext>
            </a:extLst>
          </p:cNvPr>
          <p:cNvSpPr>
            <a:spLocks noGrp="1"/>
          </p:cNvSpPr>
          <p:nvPr>
            <p:ph idx="1"/>
          </p:nvPr>
        </p:nvSpPr>
        <p:spPr>
          <a:xfrm>
            <a:off x="838200" y="1853760"/>
            <a:ext cx="10515600" cy="4351338"/>
          </a:xfrm>
        </p:spPr>
        <p:txBody>
          <a:bodyPr>
            <a:normAutofit fontScale="47500" lnSpcReduction="20000"/>
          </a:bodyPr>
          <a:lstStyle/>
          <a:p>
            <a:pPr marL="0" indent="0">
              <a:buNone/>
            </a:pPr>
            <a:br>
              <a:rPr lang="pt-BR" dirty="0"/>
            </a:br>
            <a:r>
              <a:rPr lang="pt-BR" dirty="0"/>
              <a:t>	Não soube bem o que fazer no começo.</a:t>
            </a:r>
            <a:br>
              <a:rPr lang="pt-BR" dirty="0"/>
            </a:br>
            <a:r>
              <a:rPr lang="pt-BR" dirty="0"/>
              <a:t>	</a:t>
            </a:r>
            <a:br>
              <a:rPr lang="pt-BR" dirty="0"/>
            </a:br>
            <a:r>
              <a:rPr lang="pt-BR" dirty="0"/>
              <a:t>	Deduziu pelo que estava escrito nos </a:t>
            </a:r>
            <a:r>
              <a:rPr lang="pt-BR" dirty="0" err="1"/>
              <a:t>cards</a:t>
            </a:r>
            <a:r>
              <a:rPr lang="pt-BR" dirty="0"/>
              <a:t> que a secretaria tinha que fazer algo antes dele</a:t>
            </a:r>
            <a:br>
              <a:rPr lang="pt-BR" dirty="0"/>
            </a:br>
            <a:br>
              <a:rPr lang="pt-BR" dirty="0"/>
            </a:br>
            <a:r>
              <a:rPr lang="pt-BR" dirty="0"/>
              <a:t>	Ficou muito confuso quando alguns </a:t>
            </a:r>
            <a:r>
              <a:rPr lang="pt-BR" dirty="0" err="1"/>
              <a:t>cards</a:t>
            </a:r>
            <a:r>
              <a:rPr lang="pt-BR" dirty="0"/>
              <a:t> sumiram</a:t>
            </a:r>
            <a:br>
              <a:rPr lang="pt-BR" dirty="0"/>
            </a:br>
            <a:br>
              <a:rPr lang="pt-BR" dirty="0"/>
            </a:br>
            <a:r>
              <a:rPr lang="pt-BR" dirty="0"/>
              <a:t>	“Não tem botão nenhum” - Reclamava frequentemente</a:t>
            </a:r>
            <a:endParaRPr lang="en-GB" dirty="0"/>
          </a:p>
          <a:p>
            <a:r>
              <a:rPr lang="pt-BR" dirty="0"/>
              <a:t> </a:t>
            </a:r>
            <a:endParaRPr lang="en-GB" dirty="0"/>
          </a:p>
          <a:p>
            <a:r>
              <a:rPr lang="pt-BR" dirty="0"/>
              <a:t>	Tentou clicar desesperadamente pela tela</a:t>
            </a:r>
            <a:endParaRPr lang="en-GB" dirty="0"/>
          </a:p>
          <a:p>
            <a:r>
              <a:rPr lang="pt-BR" dirty="0"/>
              <a:t> </a:t>
            </a:r>
            <a:endParaRPr lang="en-GB" dirty="0"/>
          </a:p>
          <a:p>
            <a:r>
              <a:rPr lang="pt-BR" dirty="0"/>
              <a:t>	Ficou muito confuso com o que aconteceu com o </a:t>
            </a:r>
            <a:r>
              <a:rPr lang="pt-BR" dirty="0" err="1"/>
              <a:t>gustavo</a:t>
            </a:r>
            <a:r>
              <a:rPr lang="pt-BR" dirty="0"/>
              <a:t> quando o </a:t>
            </a:r>
            <a:r>
              <a:rPr lang="pt-BR" dirty="0" err="1"/>
              <a:t>card</a:t>
            </a:r>
            <a:r>
              <a:rPr lang="pt-BR" dirty="0"/>
              <a:t> ele sumiu</a:t>
            </a:r>
            <a:endParaRPr lang="en-GB" dirty="0"/>
          </a:p>
          <a:p>
            <a:r>
              <a:rPr lang="pt-BR" dirty="0"/>
              <a:t>	</a:t>
            </a:r>
            <a:endParaRPr lang="en-GB" dirty="0"/>
          </a:p>
          <a:p>
            <a:r>
              <a:rPr lang="pt-BR" dirty="0"/>
              <a:t>	Ficou atualizando a tela loucamente.</a:t>
            </a:r>
            <a:br>
              <a:rPr lang="pt-BR" dirty="0"/>
            </a:br>
            <a:br>
              <a:rPr lang="pt-BR" dirty="0"/>
            </a:br>
            <a:r>
              <a:rPr lang="pt-BR" dirty="0"/>
              <a:t>	Depois se contentou em atualizar a tela de vez em quando</a:t>
            </a:r>
            <a:br>
              <a:rPr lang="pt-BR" dirty="0"/>
            </a:br>
            <a:br>
              <a:rPr lang="pt-BR" dirty="0"/>
            </a:br>
            <a:r>
              <a:rPr lang="pt-BR" dirty="0"/>
              <a:t>	Ficou realmente confuso quando os </a:t>
            </a:r>
            <a:r>
              <a:rPr lang="pt-BR" dirty="0" err="1"/>
              <a:t>cards</a:t>
            </a:r>
            <a:r>
              <a:rPr lang="pt-BR" dirty="0"/>
              <a:t> sumiram</a:t>
            </a:r>
            <a:br>
              <a:rPr lang="pt-BR" dirty="0"/>
            </a:br>
            <a:br>
              <a:rPr lang="pt-BR" dirty="0"/>
            </a:br>
            <a:r>
              <a:rPr lang="pt-BR" dirty="0"/>
              <a:t>	Não entendeu que ele é a </a:t>
            </a:r>
            <a:r>
              <a:rPr lang="pt-BR" dirty="0" err="1"/>
              <a:t>coc</a:t>
            </a:r>
            <a:br>
              <a:rPr lang="pt-BR" dirty="0"/>
            </a:br>
            <a:br>
              <a:rPr lang="pt-BR" dirty="0"/>
            </a:br>
            <a:r>
              <a:rPr lang="pt-BR" dirty="0"/>
              <a:t>	Ficou um bom tempo esperando a resposta da COC, sendo que ele é a COC.</a:t>
            </a:r>
          </a:p>
          <a:p>
            <a:endParaRPr lang="pt-BR" dirty="0"/>
          </a:p>
          <a:p>
            <a:endParaRPr lang="en-GB" dirty="0"/>
          </a:p>
          <a:p>
            <a:endParaRPr lang="pt-BR" dirty="0"/>
          </a:p>
        </p:txBody>
      </p:sp>
    </p:spTree>
    <p:extLst>
      <p:ext uri="{BB962C8B-B14F-4D97-AF65-F5344CB8AC3E}">
        <p14:creationId xmlns:p14="http://schemas.microsoft.com/office/powerpoint/2010/main" val="173286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1001C-BEEC-4FA4-AD6A-A77E5AA74E00}"/>
              </a:ext>
            </a:extLst>
          </p:cNvPr>
          <p:cNvSpPr>
            <a:spLocks noGrp="1"/>
          </p:cNvSpPr>
          <p:nvPr>
            <p:ph type="title"/>
          </p:nvPr>
        </p:nvSpPr>
        <p:spPr/>
        <p:txBody>
          <a:bodyPr/>
          <a:lstStyle/>
          <a:p>
            <a:r>
              <a:rPr lang="pt-BR" dirty="0"/>
              <a:t>Papel: Comissão</a:t>
            </a:r>
          </a:p>
        </p:txBody>
      </p:sp>
      <p:sp>
        <p:nvSpPr>
          <p:cNvPr id="3" name="Espaço Reservado para Conteúdo 2">
            <a:extLst>
              <a:ext uri="{FF2B5EF4-FFF2-40B4-BE49-F238E27FC236}">
                <a16:creationId xmlns:a16="http://schemas.microsoft.com/office/drawing/2014/main" id="{0CF208EE-0E70-4F81-B11B-1E5100D8E449}"/>
              </a:ext>
            </a:extLst>
          </p:cNvPr>
          <p:cNvSpPr>
            <a:spLocks noGrp="1"/>
          </p:cNvSpPr>
          <p:nvPr>
            <p:ph idx="1"/>
          </p:nvPr>
        </p:nvSpPr>
        <p:spPr/>
        <p:txBody>
          <a:bodyPr/>
          <a:lstStyle/>
          <a:p>
            <a:r>
              <a:rPr lang="pt-BR" dirty="0"/>
              <a:t>O estado "encaminhado" pareceu confuso. Encaminhado de onde para onde?</a:t>
            </a:r>
            <a:br>
              <a:rPr lang="pt-BR" dirty="0"/>
            </a:br>
            <a:r>
              <a:rPr lang="pt-BR" dirty="0"/>
              <a:t>Por que os contratos demoraram para chegar na comissão?</a:t>
            </a:r>
            <a:br>
              <a:rPr lang="pt-BR" dirty="0"/>
            </a:br>
            <a:r>
              <a:rPr lang="pt-BR" dirty="0"/>
              <a:t>O sistema não atualizava sozinho e nem tinha botão para atualizar.</a:t>
            </a:r>
          </a:p>
        </p:txBody>
      </p:sp>
    </p:spTree>
    <p:extLst>
      <p:ext uri="{BB962C8B-B14F-4D97-AF65-F5344CB8AC3E}">
        <p14:creationId xmlns:p14="http://schemas.microsoft.com/office/powerpoint/2010/main" val="839990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D1C45-56FF-4A5E-968D-DE302612FCA6}"/>
              </a:ext>
            </a:extLst>
          </p:cNvPr>
          <p:cNvSpPr>
            <a:spLocks noGrp="1"/>
          </p:cNvSpPr>
          <p:nvPr>
            <p:ph type="title"/>
          </p:nvPr>
        </p:nvSpPr>
        <p:spPr/>
        <p:txBody>
          <a:bodyPr/>
          <a:lstStyle/>
          <a:p>
            <a:r>
              <a:rPr lang="pt-BR" dirty="0"/>
              <a:t>Papel: Secretaria</a:t>
            </a:r>
          </a:p>
        </p:txBody>
      </p:sp>
      <p:sp>
        <p:nvSpPr>
          <p:cNvPr id="3" name="Espaço Reservado para Conteúdo 2">
            <a:extLst>
              <a:ext uri="{FF2B5EF4-FFF2-40B4-BE49-F238E27FC236}">
                <a16:creationId xmlns:a16="http://schemas.microsoft.com/office/drawing/2014/main" id="{7691032B-1AD3-45B9-8241-A26210A0FFE4}"/>
              </a:ext>
            </a:extLst>
          </p:cNvPr>
          <p:cNvSpPr>
            <a:spLocks noGrp="1"/>
          </p:cNvSpPr>
          <p:nvPr>
            <p:ph idx="1"/>
          </p:nvPr>
        </p:nvSpPr>
        <p:spPr/>
        <p:txBody>
          <a:bodyPr>
            <a:normAutofit fontScale="92500" lnSpcReduction="20000"/>
          </a:bodyPr>
          <a:lstStyle/>
          <a:p>
            <a:r>
              <a:rPr lang="pt-BR" dirty="0"/>
              <a:t>Sentia certa insegurança, certo receio de errar, principalmente ao notar que os </a:t>
            </a:r>
            <a:r>
              <a:rPr lang="pt-BR" dirty="0" err="1"/>
              <a:t>cards</a:t>
            </a:r>
            <a:r>
              <a:rPr lang="pt-BR" dirty="0"/>
              <a:t> dos alunos trocavam de ordem, por exemplo, um </a:t>
            </a:r>
            <a:r>
              <a:rPr lang="pt-BR" dirty="0" err="1"/>
              <a:t>card</a:t>
            </a:r>
            <a:r>
              <a:rPr lang="pt-BR" dirty="0"/>
              <a:t> de aluno que era o primeiro no lado esquerdo, após eu clicar em 'Recebendo', foi para o lado direito, dessa vez aparecendo 'Aceitar, 'Recusar'</a:t>
            </a:r>
            <a:br>
              <a:rPr lang="pt-BR" dirty="0"/>
            </a:br>
            <a:r>
              <a:rPr lang="pt-BR" dirty="0"/>
              <a:t>Também houve um caso em que dois alunos adjacentes estavam com a opção 'Recebendo', e eu cliquei em apenas um deles, mas os dois abriram as opções de 'Aceitar' e 'Rejeitar', e os dois foram aceitos simultaneamente</a:t>
            </a:r>
          </a:p>
          <a:p>
            <a:r>
              <a:rPr lang="pt-BR" dirty="0"/>
              <a:t>Um aluno enviou um novo contrato, sendo que já tinha um contrato assinado. Nesse caso foi fácil identificar por que eram poucos, mas imagino que poderia ter algum indicador para inconsistências assim... Daria pra trocar para o monitor e usar "CTRL-F", mas talvez seria melhor ter um link para o histórico ou uma mensagem direto no </a:t>
            </a:r>
            <a:r>
              <a:rPr lang="pt-BR" dirty="0" err="1"/>
              <a:t>card</a:t>
            </a:r>
            <a:endParaRPr lang="pt-BR" dirty="0"/>
          </a:p>
          <a:p>
            <a:r>
              <a:rPr lang="pt-BR" dirty="0"/>
              <a:t>Os status não atualizavam sozinhos, sendo necessário recarregar a página, gerando demora para perceber necessidade de ação</a:t>
            </a:r>
          </a:p>
        </p:txBody>
      </p:sp>
    </p:spTree>
    <p:extLst>
      <p:ext uri="{BB962C8B-B14F-4D97-AF65-F5344CB8AC3E}">
        <p14:creationId xmlns:p14="http://schemas.microsoft.com/office/powerpoint/2010/main" val="1834779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21084-EEA4-4918-923E-3DE386CB0423}"/>
              </a:ext>
            </a:extLst>
          </p:cNvPr>
          <p:cNvSpPr>
            <a:spLocks noGrp="1"/>
          </p:cNvSpPr>
          <p:nvPr>
            <p:ph type="title"/>
          </p:nvPr>
        </p:nvSpPr>
        <p:spPr/>
        <p:txBody>
          <a:bodyPr/>
          <a:lstStyle/>
          <a:p>
            <a:r>
              <a:rPr lang="pt-BR" dirty="0"/>
              <a:t>Papel: secretaria</a:t>
            </a:r>
          </a:p>
        </p:txBody>
      </p:sp>
      <p:sp>
        <p:nvSpPr>
          <p:cNvPr id="3" name="Espaço Reservado para Conteúdo 2">
            <a:extLst>
              <a:ext uri="{FF2B5EF4-FFF2-40B4-BE49-F238E27FC236}">
                <a16:creationId xmlns:a16="http://schemas.microsoft.com/office/drawing/2014/main" id="{0DCCEFCD-E54B-4ED5-9360-682B16ED8D0F}"/>
              </a:ext>
            </a:extLst>
          </p:cNvPr>
          <p:cNvSpPr>
            <a:spLocks noGrp="1"/>
          </p:cNvSpPr>
          <p:nvPr>
            <p:ph idx="1"/>
          </p:nvPr>
        </p:nvSpPr>
        <p:spPr/>
        <p:txBody>
          <a:bodyPr>
            <a:normAutofit fontScale="92500" lnSpcReduction="10000"/>
          </a:bodyPr>
          <a:lstStyle/>
          <a:p>
            <a:r>
              <a:rPr lang="pt-BR" dirty="0"/>
              <a:t>Foi difícil de me informar sobre o estado do sistema: não havia navegação e informação sobre a página que estou no momento. O nome do usuário estava sendo usado como H2, seguido pela lista de alunos, sem informação prévia teria dificuldade em induzir qual é a informação que está sendo mostrado.</a:t>
            </a:r>
            <a:br>
              <a:rPr lang="pt-BR" dirty="0"/>
            </a:br>
            <a:r>
              <a:rPr lang="pt-BR" dirty="0"/>
              <a:t>Foi difícil acompanhar situação atual dos </a:t>
            </a:r>
            <a:r>
              <a:rPr lang="pt-BR" dirty="0" err="1"/>
              <a:t>cards</a:t>
            </a:r>
            <a:r>
              <a:rPr lang="pt-BR" dirty="0"/>
              <a:t>. Tipografia usado no Estado do contrato era igual das demais informações, faltando destaque para facilitar identificação. A interação com </a:t>
            </a:r>
            <a:r>
              <a:rPr lang="pt-BR" dirty="0" err="1"/>
              <a:t>cards</a:t>
            </a:r>
            <a:r>
              <a:rPr lang="pt-BR" dirty="0"/>
              <a:t> poderia ser melhorada: não havia modal de confirmação nas ações, podendo apertar acidentalmente em algum botão e aceitar/recusar contrato. Reordenação dos elementos ao clicar em algum deles dificultou a identificação também. Em geral, as funcionalidades estavam implementadas porém usabilidade de cada um estava bem fraco, na minha visão.</a:t>
            </a:r>
          </a:p>
        </p:txBody>
      </p:sp>
    </p:spTree>
    <p:extLst>
      <p:ext uri="{BB962C8B-B14F-4D97-AF65-F5344CB8AC3E}">
        <p14:creationId xmlns:p14="http://schemas.microsoft.com/office/powerpoint/2010/main" val="724112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770B37-F05D-44DD-ADF5-ACB2AFDF3CD4}"/>
              </a:ext>
            </a:extLst>
          </p:cNvPr>
          <p:cNvSpPr>
            <a:spLocks noGrp="1"/>
          </p:cNvSpPr>
          <p:nvPr>
            <p:ph type="title"/>
          </p:nvPr>
        </p:nvSpPr>
        <p:spPr/>
        <p:txBody>
          <a:bodyPr/>
          <a:lstStyle/>
          <a:p>
            <a:r>
              <a:rPr lang="pt-BR" dirty="0"/>
              <a:t>Papel: Secretaria</a:t>
            </a:r>
          </a:p>
        </p:txBody>
      </p:sp>
      <p:sp>
        <p:nvSpPr>
          <p:cNvPr id="3" name="Espaço Reservado para Conteúdo 2">
            <a:extLst>
              <a:ext uri="{FF2B5EF4-FFF2-40B4-BE49-F238E27FC236}">
                <a16:creationId xmlns:a16="http://schemas.microsoft.com/office/drawing/2014/main" id="{6F633E1C-0A8D-40D1-8C33-7ECE518B9239}"/>
              </a:ext>
            </a:extLst>
          </p:cNvPr>
          <p:cNvSpPr>
            <a:spLocks noGrp="1"/>
          </p:cNvSpPr>
          <p:nvPr>
            <p:ph idx="1"/>
          </p:nvPr>
        </p:nvSpPr>
        <p:spPr/>
        <p:txBody>
          <a:bodyPr>
            <a:normAutofit fontScale="92500" lnSpcReduction="10000"/>
          </a:bodyPr>
          <a:lstStyle/>
          <a:p>
            <a:r>
              <a:rPr lang="pt-BR" dirty="0"/>
              <a:t>O usuário (secretaria do PCS) ficou aguardando instruções para começar </a:t>
            </a:r>
            <a:r>
              <a:rPr lang="pt-BR" dirty="0" err="1"/>
              <a:t>logar</a:t>
            </a:r>
            <a:r>
              <a:rPr lang="pt-BR" dirty="0"/>
              <a:t> no sistema, e resolveu </a:t>
            </a:r>
            <a:r>
              <a:rPr lang="pt-BR" dirty="0" err="1"/>
              <a:t>logar</a:t>
            </a:r>
            <a:r>
              <a:rPr lang="pt-BR" dirty="0"/>
              <a:t> alguns instantes depois. O usuário ficou confuso em relação à apresentação das informações na tela, e demorou um pouco para se acostumar e entender o que estava acontecendo em relação a cada contrato. No início, o usuário tomou algumas ações intuitivamente, ainda sem saber direito do que se tratava. Após uma inspeção mais calma das informações na tela, o usuário foi capaz de entender melhor do fluxo do sistema, ainda que em parte. O usuário também mostrou-se impaciente em relação ao andamento do fluxo do sistema, principalmente pela necessidade de atualizar a página frequentemente ter acesso a novos dados.</a:t>
            </a:r>
          </a:p>
          <a:p>
            <a:br>
              <a:rPr lang="pt-BR" dirty="0"/>
            </a:br>
            <a:endParaRPr lang="pt-BR" dirty="0"/>
          </a:p>
        </p:txBody>
      </p:sp>
    </p:spTree>
    <p:extLst>
      <p:ext uri="{BB962C8B-B14F-4D97-AF65-F5344CB8AC3E}">
        <p14:creationId xmlns:p14="http://schemas.microsoft.com/office/powerpoint/2010/main" val="122431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E2DF8-3AF8-4C9F-B9E9-B110E8F007D8}"/>
              </a:ext>
            </a:extLst>
          </p:cNvPr>
          <p:cNvSpPr>
            <a:spLocks noGrp="1"/>
          </p:cNvSpPr>
          <p:nvPr>
            <p:ph type="title"/>
          </p:nvPr>
        </p:nvSpPr>
        <p:spPr/>
        <p:txBody>
          <a:bodyPr/>
          <a:lstStyle/>
          <a:p>
            <a:r>
              <a:rPr lang="pt-BR" dirty="0"/>
              <a:t>Papel: secretaria</a:t>
            </a:r>
          </a:p>
        </p:txBody>
      </p:sp>
      <p:pic>
        <p:nvPicPr>
          <p:cNvPr id="5" name="Espaço Reservado para Conteúdo 4">
            <a:extLst>
              <a:ext uri="{FF2B5EF4-FFF2-40B4-BE49-F238E27FC236}">
                <a16:creationId xmlns:a16="http://schemas.microsoft.com/office/drawing/2014/main" id="{4C6B6F8F-733B-438F-BE10-E0FB8F6B2D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563577" y="1001737"/>
            <a:ext cx="6472702" cy="4854526"/>
          </a:xfrm>
        </p:spPr>
      </p:pic>
    </p:spTree>
    <p:extLst>
      <p:ext uri="{BB962C8B-B14F-4D97-AF65-F5344CB8AC3E}">
        <p14:creationId xmlns:p14="http://schemas.microsoft.com/office/powerpoint/2010/main" val="331079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E244A-63CB-41C2-85AC-99D1FAF54744}"/>
              </a:ext>
            </a:extLst>
          </p:cNvPr>
          <p:cNvSpPr>
            <a:spLocks noGrp="1"/>
          </p:cNvSpPr>
          <p:nvPr>
            <p:ph type="title"/>
          </p:nvPr>
        </p:nvSpPr>
        <p:spPr>
          <a:xfrm>
            <a:off x="1524000" y="1122362"/>
            <a:ext cx="9144000" cy="2840037"/>
          </a:xfrm>
        </p:spPr>
        <p:txBody>
          <a:bodyPr vert="horz" lIns="91440" tIns="45720" rIns="91440" bIns="45720" rtlCol="0" anchor="b">
            <a:normAutofit fontScale="90000"/>
          </a:bodyPr>
          <a:lstStyle/>
          <a:p>
            <a:pPr algn="ctr"/>
            <a:r>
              <a:rPr lang="en-US" sz="5800" kern="1200" dirty="0" err="1">
                <a:solidFill>
                  <a:schemeClr val="tx1"/>
                </a:solidFill>
                <a:latin typeface="+mj-lt"/>
                <a:ea typeface="+mj-ea"/>
                <a:cs typeface="+mj-cs"/>
              </a:rPr>
              <a:t>Proposta</a:t>
            </a:r>
            <a:r>
              <a:rPr lang="en-US" sz="5800" kern="1200" dirty="0">
                <a:solidFill>
                  <a:schemeClr val="tx1"/>
                </a:solidFill>
                <a:latin typeface="+mj-lt"/>
                <a:ea typeface="+mj-ea"/>
                <a:cs typeface="+mj-cs"/>
              </a:rPr>
              <a:t> de </a:t>
            </a:r>
            <a:r>
              <a:rPr lang="en-US" sz="5800" kern="1200" dirty="0" err="1">
                <a:solidFill>
                  <a:schemeClr val="tx1"/>
                </a:solidFill>
                <a:latin typeface="+mj-lt"/>
                <a:ea typeface="+mj-ea"/>
                <a:cs typeface="+mj-cs"/>
              </a:rPr>
              <a:t>solução</a:t>
            </a:r>
            <a:r>
              <a:rPr lang="en-US" sz="5800" kern="1200" dirty="0">
                <a:solidFill>
                  <a:schemeClr val="tx1"/>
                </a:solidFill>
                <a:latin typeface="+mj-lt"/>
                <a:ea typeface="+mj-ea"/>
                <a:cs typeface="+mj-cs"/>
              </a:rPr>
              <a:t>:</a:t>
            </a:r>
            <a:br>
              <a:rPr lang="en-US" sz="5800" kern="1200" dirty="0">
                <a:solidFill>
                  <a:schemeClr val="tx1"/>
                </a:solidFill>
                <a:latin typeface="+mj-lt"/>
                <a:ea typeface="+mj-ea"/>
                <a:cs typeface="+mj-cs"/>
              </a:rPr>
            </a:br>
            <a:r>
              <a:rPr lang="en-US" sz="6000" dirty="0">
                <a:solidFill>
                  <a:schemeClr val="accent1"/>
                </a:solidFill>
              </a:rPr>
              <a:t>Sistema de </a:t>
            </a:r>
            <a:r>
              <a:rPr lang="en-US" sz="6000" dirty="0" err="1">
                <a:solidFill>
                  <a:schemeClr val="accent1"/>
                </a:solidFill>
              </a:rPr>
              <a:t>monitoramento</a:t>
            </a:r>
            <a:r>
              <a:rPr lang="en-US" sz="6000" dirty="0">
                <a:solidFill>
                  <a:schemeClr val="accent1"/>
                </a:solidFill>
              </a:rPr>
              <a:t> de </a:t>
            </a:r>
            <a:r>
              <a:rPr lang="en-US" sz="6000" dirty="0" err="1">
                <a:solidFill>
                  <a:schemeClr val="accent1"/>
                </a:solidFill>
              </a:rPr>
              <a:t>contratos</a:t>
            </a:r>
            <a:r>
              <a:rPr lang="en-US" sz="6000" dirty="0">
                <a:solidFill>
                  <a:schemeClr val="accent1"/>
                </a:solidFill>
              </a:rPr>
              <a:t> de </a:t>
            </a:r>
            <a:r>
              <a:rPr lang="en-US" sz="6000" dirty="0" err="1">
                <a:solidFill>
                  <a:schemeClr val="accent1"/>
                </a:solidFill>
              </a:rPr>
              <a:t>estágio</a:t>
            </a:r>
            <a:r>
              <a:rPr lang="en-US" sz="6000" dirty="0">
                <a:solidFill>
                  <a:schemeClr val="accent1"/>
                </a:solidFill>
              </a:rPr>
              <a:t> do PCS</a:t>
            </a:r>
            <a:endParaRPr lang="en-US" sz="5800" kern="1200" dirty="0">
              <a:solidFill>
                <a:schemeClr val="tx1"/>
              </a:solidFill>
              <a:latin typeface="+mj-lt"/>
              <a:ea typeface="+mj-ea"/>
              <a:cs typeface="+mj-cs"/>
            </a:endParaRPr>
          </a:p>
        </p:txBody>
      </p:sp>
      <p:sp>
        <p:nvSpPr>
          <p:cNvPr id="3" name="Espaço Reservado para Conteúdo 2">
            <a:extLst>
              <a:ext uri="{FF2B5EF4-FFF2-40B4-BE49-F238E27FC236}">
                <a16:creationId xmlns:a16="http://schemas.microsoft.com/office/drawing/2014/main" id="{77425E2A-4E56-45E5-BF08-2D928784D5A2}"/>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endParaRPr lang="en-US" sz="2400" kern="1200" dirty="0">
              <a:solidFill>
                <a:schemeClr val="accent1"/>
              </a:solidFill>
              <a:latin typeface="+mn-lt"/>
              <a:ea typeface="+mn-ea"/>
              <a:cs typeface="+mn-cs"/>
            </a:endParaRPr>
          </a:p>
        </p:txBody>
      </p:sp>
    </p:spTree>
    <p:extLst>
      <p:ext uri="{BB962C8B-B14F-4D97-AF65-F5344CB8AC3E}">
        <p14:creationId xmlns:p14="http://schemas.microsoft.com/office/powerpoint/2010/main" val="1201708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739E8-5FD2-49D6-969A-88BBA2860600}"/>
              </a:ext>
            </a:extLst>
          </p:cNvPr>
          <p:cNvSpPr>
            <a:spLocks noGrp="1"/>
          </p:cNvSpPr>
          <p:nvPr>
            <p:ph type="title"/>
          </p:nvPr>
        </p:nvSpPr>
        <p:spPr/>
        <p:txBody>
          <a:bodyPr/>
          <a:lstStyle/>
          <a:p>
            <a:r>
              <a:rPr lang="pt-BR" dirty="0"/>
              <a:t>Papel: Seção de estágio</a:t>
            </a:r>
          </a:p>
        </p:txBody>
      </p:sp>
      <p:sp>
        <p:nvSpPr>
          <p:cNvPr id="3" name="Espaço Reservado para Conteúdo 2">
            <a:extLst>
              <a:ext uri="{FF2B5EF4-FFF2-40B4-BE49-F238E27FC236}">
                <a16:creationId xmlns:a16="http://schemas.microsoft.com/office/drawing/2014/main" id="{BD7664C7-DB15-4342-BEBC-C14C39C67C35}"/>
              </a:ext>
            </a:extLst>
          </p:cNvPr>
          <p:cNvSpPr>
            <a:spLocks noGrp="1"/>
          </p:cNvSpPr>
          <p:nvPr>
            <p:ph sz="half" idx="1"/>
          </p:nvPr>
        </p:nvSpPr>
        <p:spPr/>
        <p:txBody>
          <a:bodyPr/>
          <a:lstStyle/>
          <a:p>
            <a:r>
              <a:rPr lang="pt-BR" dirty="0"/>
              <a:t>Sistema não é intuitivo. Demora um tempo até entender o que esta acontecendo e para perceber que a tela não esta atualizando automaticamente. </a:t>
            </a:r>
            <a:br>
              <a:rPr lang="pt-BR" dirty="0"/>
            </a:br>
            <a:r>
              <a:rPr lang="pt-BR" dirty="0"/>
              <a:t>Não tem indicação se um novo contrato está por vir ou se </a:t>
            </a:r>
            <a:r>
              <a:rPr lang="pt-BR" dirty="0" err="1"/>
              <a:t>ja</a:t>
            </a:r>
            <a:r>
              <a:rPr lang="pt-BR" dirty="0"/>
              <a:t> encerrou as requisições.</a:t>
            </a:r>
          </a:p>
        </p:txBody>
      </p:sp>
      <p:pic>
        <p:nvPicPr>
          <p:cNvPr id="4" name="Imagem 3">
            <a:extLst>
              <a:ext uri="{FF2B5EF4-FFF2-40B4-BE49-F238E27FC236}">
                <a16:creationId xmlns:a16="http://schemas.microsoft.com/office/drawing/2014/main" id="{47074058-B181-416D-B23A-04B4211B112A}"/>
              </a:ext>
            </a:extLst>
          </p:cNvPr>
          <p:cNvPicPr>
            <a:picLocks noChangeAspect="1"/>
          </p:cNvPicPr>
          <p:nvPr/>
        </p:nvPicPr>
        <p:blipFill>
          <a:blip r:embed="rId2"/>
          <a:stretch>
            <a:fillRect/>
          </a:stretch>
        </p:blipFill>
        <p:spPr>
          <a:xfrm>
            <a:off x="6935372" y="19405"/>
            <a:ext cx="4776633" cy="6838595"/>
          </a:xfrm>
          <a:prstGeom prst="rect">
            <a:avLst/>
          </a:prstGeom>
        </p:spPr>
      </p:pic>
    </p:spTree>
    <p:extLst>
      <p:ext uri="{BB962C8B-B14F-4D97-AF65-F5344CB8AC3E}">
        <p14:creationId xmlns:p14="http://schemas.microsoft.com/office/powerpoint/2010/main" val="425248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66424D-C4F3-42C0-BBFE-205B6F777EE9}"/>
              </a:ext>
            </a:extLst>
          </p:cNvPr>
          <p:cNvSpPr>
            <a:spLocks noGrp="1"/>
          </p:cNvSpPr>
          <p:nvPr>
            <p:ph type="title"/>
          </p:nvPr>
        </p:nvSpPr>
        <p:spPr/>
        <p:txBody>
          <a:bodyPr/>
          <a:lstStyle/>
          <a:p>
            <a:r>
              <a:rPr lang="pt-BR" dirty="0"/>
              <a:t>Papel: seção de estágios</a:t>
            </a:r>
          </a:p>
        </p:txBody>
      </p:sp>
      <p:sp>
        <p:nvSpPr>
          <p:cNvPr id="6" name="Espaço Reservado para Conteúdo 5">
            <a:extLst>
              <a:ext uri="{FF2B5EF4-FFF2-40B4-BE49-F238E27FC236}">
                <a16:creationId xmlns:a16="http://schemas.microsoft.com/office/drawing/2014/main" id="{4197E8B3-7E4C-43FE-9BBB-477A145D6338}"/>
              </a:ext>
            </a:extLst>
          </p:cNvPr>
          <p:cNvSpPr>
            <a:spLocks noGrp="1"/>
          </p:cNvSpPr>
          <p:nvPr>
            <p:ph idx="1"/>
          </p:nvPr>
        </p:nvSpPr>
        <p:spPr/>
        <p:txBody>
          <a:bodyPr>
            <a:normAutofit fontScale="55000" lnSpcReduction="20000"/>
          </a:bodyPr>
          <a:lstStyle/>
          <a:p>
            <a:pPr lvl="0"/>
            <a:r>
              <a:rPr lang="pt-BR" dirty="0"/>
              <a:t>Login ocorreu sem problemas.</a:t>
            </a:r>
            <a:endParaRPr lang="en-GB" dirty="0"/>
          </a:p>
          <a:p>
            <a:pPr lvl="0"/>
            <a:r>
              <a:rPr lang="pt-BR" dirty="0"/>
              <a:t>Houve </a:t>
            </a:r>
            <a:r>
              <a:rPr lang="pt-BR" u="sng" dirty="0"/>
              <a:t>bastante tempo de espera sem que o usuário apertasse f5</a:t>
            </a:r>
            <a:r>
              <a:rPr lang="pt-BR" dirty="0"/>
              <a:t>.</a:t>
            </a:r>
            <a:endParaRPr lang="en-GB" dirty="0"/>
          </a:p>
          <a:p>
            <a:pPr lvl="0"/>
            <a:r>
              <a:rPr lang="pt-BR" u="sng" dirty="0"/>
              <a:t>Tentou usar outro browser</a:t>
            </a:r>
            <a:r>
              <a:rPr lang="pt-BR" dirty="0"/>
              <a:t>. Passou do Firefox para o Chrome, mas nada mudou (o “correto” deveria ser apertar f5).</a:t>
            </a:r>
            <a:endParaRPr lang="en-GB" dirty="0"/>
          </a:p>
          <a:p>
            <a:pPr lvl="0"/>
            <a:r>
              <a:rPr lang="pt-BR" dirty="0"/>
              <a:t>Usuário confuso pois os </a:t>
            </a:r>
            <a:r>
              <a:rPr lang="pt-BR" u="sng" dirty="0"/>
              <a:t>contratos apareciam mas não havia nenhuma ação possível</a:t>
            </a:r>
            <a:r>
              <a:rPr lang="pt-BR" dirty="0"/>
              <a:t>.</a:t>
            </a:r>
            <a:endParaRPr lang="en-GB" dirty="0"/>
          </a:p>
          <a:p>
            <a:pPr lvl="0"/>
            <a:r>
              <a:rPr lang="pt-BR" dirty="0"/>
              <a:t>Tentou </a:t>
            </a:r>
            <a:r>
              <a:rPr lang="pt-BR" dirty="0" err="1"/>
              <a:t>relogar</a:t>
            </a:r>
            <a:r>
              <a:rPr lang="pt-BR" dirty="0"/>
              <a:t> no sistema para ver se algo mudava.</a:t>
            </a:r>
            <a:endParaRPr lang="en-GB" dirty="0"/>
          </a:p>
          <a:p>
            <a:pPr lvl="0"/>
            <a:r>
              <a:rPr lang="pt-BR" dirty="0"/>
              <a:t>Ficou confuso pois alguns contratos desapareceram (foram rejeitados por alguma instância).</a:t>
            </a:r>
            <a:endParaRPr lang="en-GB" dirty="0"/>
          </a:p>
          <a:p>
            <a:pPr lvl="0"/>
            <a:r>
              <a:rPr lang="pt-BR" u="sng" dirty="0"/>
              <a:t>Reclamou que não possuía controle de nada</a:t>
            </a:r>
            <a:r>
              <a:rPr lang="pt-BR" dirty="0"/>
              <a:t>.</a:t>
            </a:r>
            <a:endParaRPr lang="en-GB" dirty="0"/>
          </a:p>
          <a:p>
            <a:pPr lvl="0"/>
            <a:r>
              <a:rPr lang="pt-BR" u="sng" dirty="0"/>
              <a:t>Reclamou que os contratos desapareciam</a:t>
            </a:r>
            <a:r>
              <a:rPr lang="pt-BR" dirty="0"/>
              <a:t>.</a:t>
            </a:r>
            <a:endParaRPr lang="en-GB" dirty="0"/>
          </a:p>
          <a:p>
            <a:pPr lvl="0"/>
            <a:r>
              <a:rPr lang="pt-BR" dirty="0"/>
              <a:t>Tentou apertar e selecionar vários pontos da tela, sem sucesso.</a:t>
            </a:r>
            <a:endParaRPr lang="en-GB" dirty="0"/>
          </a:p>
          <a:p>
            <a:pPr lvl="0"/>
            <a:r>
              <a:rPr lang="pt-BR" dirty="0"/>
              <a:t>Conseguiu aprovar o contrato do aluno </a:t>
            </a:r>
            <a:r>
              <a:rPr lang="pt-BR" dirty="0" err="1"/>
              <a:t>xxx</a:t>
            </a:r>
            <a:r>
              <a:rPr lang="pt-BR" dirty="0"/>
              <a:t>. </a:t>
            </a:r>
            <a:r>
              <a:rPr lang="pt-BR" u="sng" dirty="0"/>
              <a:t>À partir de então passou a compreender melhor o fluxo do sistema</a:t>
            </a:r>
            <a:r>
              <a:rPr lang="pt-BR" dirty="0"/>
              <a:t>.</a:t>
            </a:r>
            <a:endParaRPr lang="en-GB" dirty="0"/>
          </a:p>
          <a:p>
            <a:pPr lvl="0"/>
            <a:r>
              <a:rPr lang="pt-BR" dirty="0"/>
              <a:t>Começou a apertar f5 repetidamente.</a:t>
            </a:r>
            <a:endParaRPr lang="en-GB" dirty="0"/>
          </a:p>
          <a:p>
            <a:pPr lvl="0"/>
            <a:r>
              <a:rPr lang="pt-BR" dirty="0"/>
              <a:t>Ficou frustrado com a demora da COC (em função do usuário fazendo papel da Comissão, que não sabia ao certo o que fazer após enviar o contrato à COC).</a:t>
            </a:r>
            <a:endParaRPr lang="en-GB" dirty="0"/>
          </a:p>
          <a:p>
            <a:pPr lvl="0"/>
            <a:r>
              <a:rPr lang="pt-BR" dirty="0"/>
              <a:t>Usuário </a:t>
            </a:r>
            <a:r>
              <a:rPr lang="pt-BR" u="sng" dirty="0" err="1"/>
              <a:t>xxx</a:t>
            </a:r>
            <a:r>
              <a:rPr lang="pt-BR" u="sng" dirty="0"/>
              <a:t> entrou com pedido diversas vezes, mesmo após ter um contrato aceito</a:t>
            </a:r>
            <a:r>
              <a:rPr lang="pt-BR" dirty="0"/>
              <a:t>.</a:t>
            </a:r>
            <a:endParaRPr lang="en-GB" dirty="0"/>
          </a:p>
          <a:p>
            <a:endParaRPr lang="pt-BR" dirty="0"/>
          </a:p>
        </p:txBody>
      </p:sp>
    </p:spTree>
    <p:extLst>
      <p:ext uri="{BB962C8B-B14F-4D97-AF65-F5344CB8AC3E}">
        <p14:creationId xmlns:p14="http://schemas.microsoft.com/office/powerpoint/2010/main" val="251832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47EA6-5C3B-4A57-BEBE-4C841AACF2F9}"/>
              </a:ext>
            </a:extLst>
          </p:cNvPr>
          <p:cNvSpPr>
            <a:spLocks noGrp="1"/>
          </p:cNvSpPr>
          <p:nvPr>
            <p:ph type="title"/>
          </p:nvPr>
        </p:nvSpPr>
        <p:spPr/>
        <p:txBody>
          <a:bodyPr/>
          <a:lstStyle/>
          <a:p>
            <a:r>
              <a:rPr lang="pt-BR" dirty="0"/>
              <a:t>Papel: Seção de estágios</a:t>
            </a:r>
          </a:p>
        </p:txBody>
      </p:sp>
      <p:sp>
        <p:nvSpPr>
          <p:cNvPr id="3" name="Espaço Reservado para Conteúdo 2">
            <a:extLst>
              <a:ext uri="{FF2B5EF4-FFF2-40B4-BE49-F238E27FC236}">
                <a16:creationId xmlns:a16="http://schemas.microsoft.com/office/drawing/2014/main" id="{C36A442C-8393-43AF-819B-091CFE790BEA}"/>
              </a:ext>
            </a:extLst>
          </p:cNvPr>
          <p:cNvSpPr>
            <a:spLocks noGrp="1"/>
          </p:cNvSpPr>
          <p:nvPr>
            <p:ph idx="1"/>
          </p:nvPr>
        </p:nvSpPr>
        <p:spPr/>
        <p:txBody>
          <a:bodyPr>
            <a:normAutofit lnSpcReduction="10000"/>
          </a:bodyPr>
          <a:lstStyle/>
          <a:p>
            <a:r>
              <a:rPr lang="pt-BR" dirty="0"/>
              <a:t>No começo não tinha ficado claro que o sistema já estava funcionando </a:t>
            </a:r>
            <a:br>
              <a:rPr lang="pt-BR" dirty="0"/>
            </a:br>
            <a:br>
              <a:rPr lang="pt-BR" dirty="0"/>
            </a:br>
            <a:r>
              <a:rPr lang="pt-BR" dirty="0"/>
              <a:t>quando os alunos foram aparecendo na tela não ficou claro que ainda não era para eu mexer. Ao falhar não havia feedback e me confundiu</a:t>
            </a:r>
            <a:br>
              <a:rPr lang="pt-BR" dirty="0"/>
            </a:br>
            <a:br>
              <a:rPr lang="pt-BR" dirty="0"/>
            </a:br>
            <a:r>
              <a:rPr lang="pt-BR" dirty="0"/>
              <a:t>Tinha que dar </a:t>
            </a:r>
            <a:r>
              <a:rPr lang="pt-BR" dirty="0" err="1"/>
              <a:t>refresh</a:t>
            </a:r>
            <a:r>
              <a:rPr lang="pt-BR" dirty="0"/>
              <a:t> na página para atualizar o estado da tela.</a:t>
            </a:r>
            <a:br>
              <a:rPr lang="pt-BR" dirty="0"/>
            </a:br>
            <a:br>
              <a:rPr lang="pt-BR" dirty="0"/>
            </a:br>
            <a:r>
              <a:rPr lang="pt-BR" dirty="0"/>
              <a:t>As vezes alunos sumiam do sistema, e depois apareciam de volta.</a:t>
            </a:r>
          </a:p>
          <a:p>
            <a:r>
              <a:rPr lang="pt-BR" dirty="0"/>
              <a:t>Achei inconsistente que ao rejeitar tinha que </a:t>
            </a:r>
            <a:r>
              <a:rPr lang="pt-BR" dirty="0" err="1"/>
              <a:t>clickar</a:t>
            </a:r>
            <a:r>
              <a:rPr lang="pt-BR" dirty="0"/>
              <a:t> de volta para encaminhar (mas não era possível cancelar), mas ao aceitar ia direto</a:t>
            </a:r>
          </a:p>
        </p:txBody>
      </p:sp>
    </p:spTree>
    <p:extLst>
      <p:ext uri="{BB962C8B-B14F-4D97-AF65-F5344CB8AC3E}">
        <p14:creationId xmlns:p14="http://schemas.microsoft.com/office/powerpoint/2010/main" val="288518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ABEA06-5BDE-40A7-88B7-78D7C969A14D}"/>
              </a:ext>
            </a:extLst>
          </p:cNvPr>
          <p:cNvSpPr>
            <a:spLocks noGrp="1"/>
          </p:cNvSpPr>
          <p:nvPr>
            <p:ph type="title"/>
          </p:nvPr>
        </p:nvSpPr>
        <p:spPr/>
        <p:txBody>
          <a:bodyPr/>
          <a:lstStyle/>
          <a:p>
            <a:r>
              <a:rPr lang="pt-BR" dirty="0"/>
              <a:t>Papel: aluno</a:t>
            </a:r>
          </a:p>
        </p:txBody>
      </p:sp>
      <p:sp>
        <p:nvSpPr>
          <p:cNvPr id="3" name="Espaço Reservado para Conteúdo 2">
            <a:extLst>
              <a:ext uri="{FF2B5EF4-FFF2-40B4-BE49-F238E27FC236}">
                <a16:creationId xmlns:a16="http://schemas.microsoft.com/office/drawing/2014/main" id="{AC9D79E2-3CD7-4F38-AA49-9F48E8D12D40}"/>
              </a:ext>
            </a:extLst>
          </p:cNvPr>
          <p:cNvSpPr>
            <a:spLocks noGrp="1"/>
          </p:cNvSpPr>
          <p:nvPr>
            <p:ph idx="1"/>
          </p:nvPr>
        </p:nvSpPr>
        <p:spPr/>
        <p:txBody>
          <a:bodyPr>
            <a:normAutofit fontScale="85000" lnSpcReduction="20000"/>
          </a:bodyPr>
          <a:lstStyle/>
          <a:p>
            <a:r>
              <a:rPr lang="pt-BR" dirty="0"/>
              <a:t>Apesar de o sistema ser bem claro sobre seus estados, a interpretação desses estados pelo usuário não é perfeitamente clara. As descrições dos estados são confusas e podem induzir ao erro.</a:t>
            </a:r>
          </a:p>
          <a:p>
            <a:r>
              <a:rPr lang="pt-BR" dirty="0"/>
              <a:t>● A forma como os estados são alterados, através de uma atualização manual do status de cada contrato, pode induzir o sistema a erros ou não detectar alguns erros. Por exemplo: ao encaminhar um contrato da Secretaria para o Setor de Estágios, a pessoa da Secretaria responsável pode marcar como encaminhado um contrato que não foi de fato fisicamente encaminhado por uma falha. Para o usuário isso indicaria que a falha / trava no processo está no Setor de Estágios quando na verdade a causa é que ele não foi encaminhado por falha humana.</a:t>
            </a:r>
          </a:p>
          <a:p>
            <a:r>
              <a:rPr lang="pt-BR" dirty="0"/>
              <a:t> Isso poderia ser resolvido / identificado através de redundância na confirmação de encaminhamento, uma confirmação na Secretaria e uma no Setor de Estágios. De preferência a segunda confirmação deveria disponibilizar para a pessoa fazendo a conferência quais contratos espera receber para poder validar que de fato recebeu tudo que foi encaminhado naquele lote</a:t>
            </a:r>
          </a:p>
        </p:txBody>
      </p:sp>
    </p:spTree>
    <p:extLst>
      <p:ext uri="{BB962C8B-B14F-4D97-AF65-F5344CB8AC3E}">
        <p14:creationId xmlns:p14="http://schemas.microsoft.com/office/powerpoint/2010/main" val="47587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2E62-00A7-4CEF-B6D7-34E96A924667}"/>
              </a:ext>
            </a:extLst>
          </p:cNvPr>
          <p:cNvSpPr>
            <a:spLocks noGrp="1"/>
          </p:cNvSpPr>
          <p:nvPr>
            <p:ph type="title"/>
          </p:nvPr>
        </p:nvSpPr>
        <p:spPr/>
        <p:txBody>
          <a:bodyPr/>
          <a:lstStyle/>
          <a:p>
            <a:r>
              <a:rPr lang="pt-BR" dirty="0"/>
              <a:t>Papel: aluno</a:t>
            </a:r>
          </a:p>
        </p:txBody>
      </p:sp>
      <p:sp>
        <p:nvSpPr>
          <p:cNvPr id="3" name="Espaço Reservado para Conteúdo 2">
            <a:extLst>
              <a:ext uri="{FF2B5EF4-FFF2-40B4-BE49-F238E27FC236}">
                <a16:creationId xmlns:a16="http://schemas.microsoft.com/office/drawing/2014/main" id="{F4386347-BA3C-4C8D-8FF9-D28997503F9D}"/>
              </a:ext>
            </a:extLst>
          </p:cNvPr>
          <p:cNvSpPr>
            <a:spLocks noGrp="1"/>
          </p:cNvSpPr>
          <p:nvPr>
            <p:ph idx="1"/>
          </p:nvPr>
        </p:nvSpPr>
        <p:spPr/>
        <p:txBody>
          <a:bodyPr>
            <a:normAutofit fontScale="92500" lnSpcReduction="10000"/>
          </a:bodyPr>
          <a:lstStyle/>
          <a:p>
            <a:r>
              <a:rPr lang="pt-BR" dirty="0"/>
              <a:t>O teste da aplicação foi realizada em um iPhone. Inicialmente, houve dificuldade em se realizar o login utilizando no aplicativo utilizando a conta Google quando acessando se o mesmo pelo aplicativo do Google do IPhone. Foi necessário para o funcionamento adequado do mesmo que se usasse o aplicativo do Safari feito isso. Realizado o login enviou-se o contrato de estágio para a secretaria é aguardou-se seu retorno, com o processo estagnando na etapa “aguardando avaliação do CoC”. Em circunstâncias normais isso não indicaria problema ao usuário, visto que não se espera que o processo seja imediato, no entanto como o esperado fosse que o processo se concluísse dentro de 15 minutos pôde-se concluir que talvez tenha ocorrido um erro em algum aspecto do aplicativo que tenha impossibilitado a aprovação ou rejeição do contrato.</a:t>
            </a:r>
          </a:p>
        </p:txBody>
      </p:sp>
    </p:spTree>
    <p:extLst>
      <p:ext uri="{BB962C8B-B14F-4D97-AF65-F5344CB8AC3E}">
        <p14:creationId xmlns:p14="http://schemas.microsoft.com/office/powerpoint/2010/main" val="3811575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6E4AC-B354-4759-9A37-4798052C7B14}"/>
              </a:ext>
            </a:extLst>
          </p:cNvPr>
          <p:cNvSpPr>
            <a:spLocks noGrp="1"/>
          </p:cNvSpPr>
          <p:nvPr>
            <p:ph type="title"/>
          </p:nvPr>
        </p:nvSpPr>
        <p:spPr/>
        <p:txBody>
          <a:bodyPr/>
          <a:lstStyle/>
          <a:p>
            <a:r>
              <a:rPr lang="pt-BR" dirty="0"/>
              <a:t>Papel: aluno</a:t>
            </a:r>
          </a:p>
        </p:txBody>
      </p:sp>
      <p:sp>
        <p:nvSpPr>
          <p:cNvPr id="3" name="Espaço Reservado para Conteúdo 2">
            <a:extLst>
              <a:ext uri="{FF2B5EF4-FFF2-40B4-BE49-F238E27FC236}">
                <a16:creationId xmlns:a16="http://schemas.microsoft.com/office/drawing/2014/main" id="{C3D94217-F803-4F4B-9674-F2D4122E2E87}"/>
              </a:ext>
            </a:extLst>
          </p:cNvPr>
          <p:cNvSpPr>
            <a:spLocks noGrp="1"/>
          </p:cNvSpPr>
          <p:nvPr>
            <p:ph idx="1"/>
          </p:nvPr>
        </p:nvSpPr>
        <p:spPr/>
        <p:txBody>
          <a:bodyPr>
            <a:normAutofit lnSpcReduction="10000"/>
          </a:bodyPr>
          <a:lstStyle/>
          <a:p>
            <a:r>
              <a:rPr lang="pt-BR" dirty="0"/>
              <a:t>Na primeira utilização como aluno, ao clicar no botão enviar contrato, a página atualiza mostrando o status do contrato, mas não é possível clicar em mais nenhum botão na página, dando impressão de que a tarefa está finalizada e que o está tudo certo com o contrato. Depois de um tempo, recarreguei a página e descobri que o sistema informa exatamente em qual etapa do processo estou. Seria interessante se a página atualizasse automaticamente quando a situação é modificada. Quando o contrato foi rejeitado pela primeira vez, eu não tive feedback do motivo pelo qual fui rejeitado, mas tentei uma segunda vez usando os mesmos passos de antes. Quando o contrato é aceito, um botão de recolher o contrato aparece, mas não entendi se deveria ou não clicar nele, e qual a sua função</a:t>
            </a:r>
          </a:p>
        </p:txBody>
      </p:sp>
    </p:spTree>
    <p:extLst>
      <p:ext uri="{BB962C8B-B14F-4D97-AF65-F5344CB8AC3E}">
        <p14:creationId xmlns:p14="http://schemas.microsoft.com/office/powerpoint/2010/main" val="116226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2903F-99B0-4F2E-B27C-FCA2CB74E0A8}"/>
              </a:ext>
            </a:extLst>
          </p:cNvPr>
          <p:cNvSpPr>
            <a:spLocks noGrp="1"/>
          </p:cNvSpPr>
          <p:nvPr>
            <p:ph type="title"/>
          </p:nvPr>
        </p:nvSpPr>
        <p:spPr/>
        <p:txBody>
          <a:bodyPr/>
          <a:lstStyle/>
          <a:p>
            <a:r>
              <a:rPr lang="pt-BR" dirty="0"/>
              <a:t>Papel: aluno</a:t>
            </a:r>
          </a:p>
        </p:txBody>
      </p:sp>
      <p:sp>
        <p:nvSpPr>
          <p:cNvPr id="3" name="Espaço Reservado para Conteúdo 2">
            <a:extLst>
              <a:ext uri="{FF2B5EF4-FFF2-40B4-BE49-F238E27FC236}">
                <a16:creationId xmlns:a16="http://schemas.microsoft.com/office/drawing/2014/main" id="{C183292E-8F52-4225-827D-BF9D74B12CFE}"/>
              </a:ext>
            </a:extLst>
          </p:cNvPr>
          <p:cNvSpPr>
            <a:spLocks noGrp="1"/>
          </p:cNvSpPr>
          <p:nvPr>
            <p:ph idx="1"/>
          </p:nvPr>
        </p:nvSpPr>
        <p:spPr/>
        <p:txBody>
          <a:bodyPr/>
          <a:lstStyle/>
          <a:p>
            <a:r>
              <a:rPr lang="pt-BR" dirty="0"/>
              <a:t>Por parte do aluno o sistema é bem simples (e não acho que deveria ser diferente) e de fácil acompanhamento. Seria interessante, por exemplo, adicionar o número de dias úteis de cada etapa, para o aluno ter alguma noção de quando tempo o processo deveria demorar em cada estágio.</a:t>
            </a:r>
          </a:p>
        </p:txBody>
      </p:sp>
    </p:spTree>
    <p:extLst>
      <p:ext uri="{BB962C8B-B14F-4D97-AF65-F5344CB8AC3E}">
        <p14:creationId xmlns:p14="http://schemas.microsoft.com/office/powerpoint/2010/main" val="3717872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720E6-8304-4B7A-ACF5-7DE477A0061A}"/>
              </a:ext>
            </a:extLst>
          </p:cNvPr>
          <p:cNvSpPr>
            <a:spLocks noGrp="1"/>
          </p:cNvSpPr>
          <p:nvPr>
            <p:ph type="title"/>
          </p:nvPr>
        </p:nvSpPr>
        <p:spPr/>
        <p:txBody>
          <a:bodyPr/>
          <a:lstStyle/>
          <a:p>
            <a:r>
              <a:rPr lang="pt-BR" dirty="0"/>
              <a:t>Papel: aluno</a:t>
            </a:r>
          </a:p>
        </p:txBody>
      </p:sp>
      <p:sp>
        <p:nvSpPr>
          <p:cNvPr id="3" name="Espaço Reservado para Conteúdo 2">
            <a:extLst>
              <a:ext uri="{FF2B5EF4-FFF2-40B4-BE49-F238E27FC236}">
                <a16:creationId xmlns:a16="http://schemas.microsoft.com/office/drawing/2014/main" id="{0CA62152-1F7A-467C-BC21-2A4E500E8ECD}"/>
              </a:ext>
            </a:extLst>
          </p:cNvPr>
          <p:cNvSpPr>
            <a:spLocks noGrp="1"/>
          </p:cNvSpPr>
          <p:nvPr>
            <p:ph idx="1"/>
          </p:nvPr>
        </p:nvSpPr>
        <p:spPr/>
        <p:txBody>
          <a:bodyPr/>
          <a:lstStyle/>
          <a:p>
            <a:r>
              <a:rPr lang="pt-BR" dirty="0"/>
              <a:t>Os estados do contrato não deixam claro onde o mesmo se encontra e o que deve se esperar acontecer. O sistema deve dizer próximo passo. Interface não intuitiva.</a:t>
            </a:r>
          </a:p>
        </p:txBody>
      </p:sp>
    </p:spTree>
    <p:extLst>
      <p:ext uri="{BB962C8B-B14F-4D97-AF65-F5344CB8AC3E}">
        <p14:creationId xmlns:p14="http://schemas.microsoft.com/office/powerpoint/2010/main" val="1463247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1FA96-FBF3-4BBC-B67D-2A40E011DAB8}"/>
              </a:ext>
            </a:extLst>
          </p:cNvPr>
          <p:cNvSpPr>
            <a:spLocks noGrp="1"/>
          </p:cNvSpPr>
          <p:nvPr>
            <p:ph type="title"/>
          </p:nvPr>
        </p:nvSpPr>
        <p:spPr/>
        <p:txBody>
          <a:bodyPr/>
          <a:lstStyle/>
          <a:p>
            <a:r>
              <a:rPr lang="pt-BR" dirty="0"/>
              <a:t>Papel: Aluno</a:t>
            </a:r>
          </a:p>
        </p:txBody>
      </p:sp>
      <p:sp>
        <p:nvSpPr>
          <p:cNvPr id="3" name="Espaço Reservado para Conteúdo 2">
            <a:extLst>
              <a:ext uri="{FF2B5EF4-FFF2-40B4-BE49-F238E27FC236}">
                <a16:creationId xmlns:a16="http://schemas.microsoft.com/office/drawing/2014/main" id="{1172DD5A-3491-4AC9-97E0-6B5B14D7F7E1}"/>
              </a:ext>
            </a:extLst>
          </p:cNvPr>
          <p:cNvSpPr>
            <a:spLocks noGrp="1"/>
          </p:cNvSpPr>
          <p:nvPr>
            <p:ph idx="1"/>
          </p:nvPr>
        </p:nvSpPr>
        <p:spPr/>
        <p:txBody>
          <a:bodyPr/>
          <a:lstStyle/>
          <a:p>
            <a:r>
              <a:rPr lang="pt-BR" dirty="0"/>
              <a:t>Status de "aprovado" é vago, na minha opinião deve ser adicionado como "aprovado, aguarde </a:t>
            </a:r>
            <a:r>
              <a:rPr lang="pt-BR" dirty="0" err="1"/>
              <a:t>email</a:t>
            </a:r>
            <a:r>
              <a:rPr lang="pt-BR" dirty="0"/>
              <a:t> de confirmação para retirada do documento", caso contrário o aluno não sabe se deve fazer algo ou não. Após o primeiro contrato ser aprovado e tentou-se enviar outro, perdeu-se o feedback do primeiro e foi como se o sistema fosse reiniciado.</a:t>
            </a:r>
          </a:p>
        </p:txBody>
      </p:sp>
    </p:spTree>
    <p:extLst>
      <p:ext uri="{BB962C8B-B14F-4D97-AF65-F5344CB8AC3E}">
        <p14:creationId xmlns:p14="http://schemas.microsoft.com/office/powerpoint/2010/main" val="222272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2C714-4B98-4F4B-9E49-118DAB425239}"/>
              </a:ext>
            </a:extLst>
          </p:cNvPr>
          <p:cNvSpPr>
            <a:spLocks noGrp="1"/>
          </p:cNvSpPr>
          <p:nvPr>
            <p:ph type="title"/>
          </p:nvPr>
        </p:nvSpPr>
        <p:spPr/>
        <p:txBody>
          <a:bodyPr/>
          <a:lstStyle/>
          <a:p>
            <a:r>
              <a:rPr lang="pt-BR" dirty="0"/>
              <a:t>Papel: Aluno</a:t>
            </a:r>
          </a:p>
        </p:txBody>
      </p:sp>
      <p:pic>
        <p:nvPicPr>
          <p:cNvPr id="6" name="Espaço Reservado para Conteúdo 5">
            <a:extLst>
              <a:ext uri="{FF2B5EF4-FFF2-40B4-BE49-F238E27FC236}">
                <a16:creationId xmlns:a16="http://schemas.microsoft.com/office/drawing/2014/main" id="{966FF1D5-F6AF-46F0-A3F8-4FBBC85807FD}"/>
              </a:ext>
            </a:extLst>
          </p:cNvPr>
          <p:cNvPicPr>
            <a:picLocks noGrp="1" noChangeAspect="1"/>
          </p:cNvPicPr>
          <p:nvPr>
            <p:ph sz="half" idx="1"/>
          </p:nvPr>
        </p:nvPicPr>
        <p:blipFill>
          <a:blip r:embed="rId2"/>
          <a:stretch>
            <a:fillRect/>
          </a:stretch>
        </p:blipFill>
        <p:spPr>
          <a:xfrm>
            <a:off x="1576868" y="1825625"/>
            <a:ext cx="3704264" cy="4351338"/>
          </a:xfrm>
          <a:prstGeom prst="rect">
            <a:avLst/>
          </a:prstGeom>
        </p:spPr>
      </p:pic>
      <p:pic>
        <p:nvPicPr>
          <p:cNvPr id="7" name="Espaço Reservado para Conteúdo 6">
            <a:extLst>
              <a:ext uri="{FF2B5EF4-FFF2-40B4-BE49-F238E27FC236}">
                <a16:creationId xmlns:a16="http://schemas.microsoft.com/office/drawing/2014/main" id="{3FC61522-7C0D-4335-A28A-9A46D5B85D51}"/>
              </a:ext>
            </a:extLst>
          </p:cNvPr>
          <p:cNvPicPr>
            <a:picLocks noGrp="1" noChangeAspect="1"/>
          </p:cNvPicPr>
          <p:nvPr>
            <p:ph sz="half" idx="2"/>
          </p:nvPr>
        </p:nvPicPr>
        <p:blipFill>
          <a:blip r:embed="rId3"/>
          <a:stretch>
            <a:fillRect/>
          </a:stretch>
        </p:blipFill>
        <p:spPr>
          <a:xfrm>
            <a:off x="6982494" y="1825625"/>
            <a:ext cx="3561011" cy="4351338"/>
          </a:xfrm>
          <a:prstGeom prst="rect">
            <a:avLst/>
          </a:prstGeom>
        </p:spPr>
      </p:pic>
    </p:spTree>
    <p:extLst>
      <p:ext uri="{BB962C8B-B14F-4D97-AF65-F5344CB8AC3E}">
        <p14:creationId xmlns:p14="http://schemas.microsoft.com/office/powerpoint/2010/main" val="17599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6374C-9EA2-44BC-976C-A5E50D512E5C}"/>
              </a:ext>
            </a:extLst>
          </p:cNvPr>
          <p:cNvSpPr>
            <a:spLocks noGrp="1"/>
          </p:cNvSpPr>
          <p:nvPr>
            <p:ph type="title"/>
          </p:nvPr>
        </p:nvSpPr>
        <p:spPr/>
        <p:txBody>
          <a:bodyPr/>
          <a:lstStyle/>
          <a:p>
            <a:r>
              <a:rPr lang="pt-BR" dirty="0"/>
              <a:t>Papéis dos usuários</a:t>
            </a:r>
            <a:endParaRPr lang="en-GB" dirty="0"/>
          </a:p>
        </p:txBody>
      </p:sp>
      <p:sp>
        <p:nvSpPr>
          <p:cNvPr id="3" name="Espaço Reservado para Conteúdo 2">
            <a:extLst>
              <a:ext uri="{FF2B5EF4-FFF2-40B4-BE49-F238E27FC236}">
                <a16:creationId xmlns:a16="http://schemas.microsoft.com/office/drawing/2014/main" id="{7A45C205-0609-4AB9-BAE0-4319539C6DA1}"/>
              </a:ext>
            </a:extLst>
          </p:cNvPr>
          <p:cNvSpPr>
            <a:spLocks noGrp="1"/>
          </p:cNvSpPr>
          <p:nvPr>
            <p:ph idx="1"/>
          </p:nvPr>
        </p:nvSpPr>
        <p:spPr/>
        <p:txBody>
          <a:bodyPr/>
          <a:lstStyle/>
          <a:p>
            <a:r>
              <a:rPr lang="pt-BR" dirty="0"/>
              <a:t>Aluno</a:t>
            </a:r>
          </a:p>
          <a:p>
            <a:r>
              <a:rPr lang="pt-BR" dirty="0"/>
              <a:t>Secretaria do PCS</a:t>
            </a:r>
          </a:p>
          <a:p>
            <a:r>
              <a:rPr lang="pt-BR" dirty="0"/>
              <a:t>Comissão de estágio </a:t>
            </a:r>
          </a:p>
          <a:p>
            <a:r>
              <a:rPr lang="pt-BR" dirty="0"/>
              <a:t>Seção de estágios da Poli</a:t>
            </a:r>
          </a:p>
          <a:p>
            <a:endParaRPr lang="pt-BR" dirty="0"/>
          </a:p>
          <a:p>
            <a:r>
              <a:rPr lang="pt-BR" dirty="0"/>
              <a:t>CoC (não participa ativamente, é usuário secundário)</a:t>
            </a:r>
            <a:endParaRPr lang="en-GB" dirty="0"/>
          </a:p>
        </p:txBody>
      </p:sp>
    </p:spTree>
    <p:extLst>
      <p:ext uri="{BB962C8B-B14F-4D97-AF65-F5344CB8AC3E}">
        <p14:creationId xmlns:p14="http://schemas.microsoft.com/office/powerpoint/2010/main" val="4243558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84C01-285C-4AD1-9AB1-DD48EAD827AD}"/>
              </a:ext>
            </a:extLst>
          </p:cNvPr>
          <p:cNvSpPr>
            <a:spLocks noGrp="1"/>
          </p:cNvSpPr>
          <p:nvPr>
            <p:ph type="title"/>
          </p:nvPr>
        </p:nvSpPr>
        <p:spPr/>
        <p:txBody>
          <a:bodyPr/>
          <a:lstStyle/>
          <a:p>
            <a:r>
              <a:rPr lang="pt-BR" dirty="0"/>
              <a:t>Papel: aluno</a:t>
            </a:r>
          </a:p>
        </p:txBody>
      </p:sp>
      <p:pic>
        <p:nvPicPr>
          <p:cNvPr id="6" name="Espaço Reservado para Conteúdo 5" descr="Uma imagem contendo captura de tela&#10;&#10;Descrição gerada automaticamente">
            <a:extLst>
              <a:ext uri="{FF2B5EF4-FFF2-40B4-BE49-F238E27FC236}">
                <a16:creationId xmlns:a16="http://schemas.microsoft.com/office/drawing/2014/main" id="{47F8F3E6-AB48-4DCC-87FA-79957834E4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5186" y="1825625"/>
            <a:ext cx="2447627" cy="4351338"/>
          </a:xfrm>
        </p:spPr>
      </p:pic>
      <p:pic>
        <p:nvPicPr>
          <p:cNvPr id="8" name="Espaço Reservado para Conteúdo 7" descr="Uma imagem contendo texto, quadro de comunicações&#10;&#10;Descrição gerada automaticamente">
            <a:extLst>
              <a:ext uri="{FF2B5EF4-FFF2-40B4-BE49-F238E27FC236}">
                <a16:creationId xmlns:a16="http://schemas.microsoft.com/office/drawing/2014/main" id="{20803490-46E9-4A96-ACF9-9F4790C6549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444830"/>
            <a:ext cx="4809877" cy="6413170"/>
          </a:xfrm>
        </p:spPr>
      </p:pic>
    </p:spTree>
    <p:extLst>
      <p:ext uri="{BB962C8B-B14F-4D97-AF65-F5344CB8AC3E}">
        <p14:creationId xmlns:p14="http://schemas.microsoft.com/office/powerpoint/2010/main" val="2034152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D0CFF-6DF1-4EDE-B769-760BD095E44D}"/>
              </a:ext>
            </a:extLst>
          </p:cNvPr>
          <p:cNvSpPr>
            <a:spLocks noGrp="1"/>
          </p:cNvSpPr>
          <p:nvPr>
            <p:ph type="title"/>
          </p:nvPr>
        </p:nvSpPr>
        <p:spPr/>
        <p:txBody>
          <a:bodyPr/>
          <a:lstStyle/>
          <a:p>
            <a:r>
              <a:rPr lang="pt-BR" dirty="0"/>
              <a:t>Papel: Aluno</a:t>
            </a:r>
          </a:p>
        </p:txBody>
      </p:sp>
      <p:pic>
        <p:nvPicPr>
          <p:cNvPr id="4" name="Espaço Reservado para Conteúdo 3">
            <a:extLst>
              <a:ext uri="{FF2B5EF4-FFF2-40B4-BE49-F238E27FC236}">
                <a16:creationId xmlns:a16="http://schemas.microsoft.com/office/drawing/2014/main" id="{853FC9D2-61BF-4970-8DC7-C7EA21986ED0}"/>
              </a:ext>
            </a:extLst>
          </p:cNvPr>
          <p:cNvPicPr>
            <a:picLocks noGrp="1" noChangeAspect="1"/>
          </p:cNvPicPr>
          <p:nvPr>
            <p:ph idx="1"/>
          </p:nvPr>
        </p:nvPicPr>
        <p:blipFill>
          <a:blip r:embed="rId2"/>
          <a:stretch>
            <a:fillRect/>
          </a:stretch>
        </p:blipFill>
        <p:spPr>
          <a:xfrm>
            <a:off x="2295525" y="2701131"/>
            <a:ext cx="7600950" cy="2600325"/>
          </a:xfrm>
          <a:prstGeom prst="rect">
            <a:avLst/>
          </a:prstGeom>
        </p:spPr>
      </p:pic>
    </p:spTree>
    <p:extLst>
      <p:ext uri="{BB962C8B-B14F-4D97-AF65-F5344CB8AC3E}">
        <p14:creationId xmlns:p14="http://schemas.microsoft.com/office/powerpoint/2010/main" val="2590664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C247F-5B2B-41A0-AD7F-DED022228807}"/>
              </a:ext>
            </a:extLst>
          </p:cNvPr>
          <p:cNvSpPr>
            <a:spLocks noGrp="1"/>
          </p:cNvSpPr>
          <p:nvPr>
            <p:ph type="title"/>
          </p:nvPr>
        </p:nvSpPr>
        <p:spPr/>
        <p:txBody>
          <a:bodyPr/>
          <a:lstStyle/>
          <a:p>
            <a:r>
              <a:rPr lang="pt-BR" dirty="0"/>
              <a:t>Papel: Aluno</a:t>
            </a:r>
          </a:p>
        </p:txBody>
      </p:sp>
      <p:sp>
        <p:nvSpPr>
          <p:cNvPr id="3" name="Espaço Reservado para Conteúdo 2">
            <a:extLst>
              <a:ext uri="{FF2B5EF4-FFF2-40B4-BE49-F238E27FC236}">
                <a16:creationId xmlns:a16="http://schemas.microsoft.com/office/drawing/2014/main" id="{30826C39-B57B-4C3D-AB98-05CFECCDD6FA}"/>
              </a:ext>
            </a:extLst>
          </p:cNvPr>
          <p:cNvSpPr>
            <a:spLocks noGrp="1"/>
          </p:cNvSpPr>
          <p:nvPr>
            <p:ph idx="1"/>
          </p:nvPr>
        </p:nvSpPr>
        <p:spPr/>
        <p:txBody>
          <a:bodyPr/>
          <a:lstStyle/>
          <a:p>
            <a:r>
              <a:rPr lang="pt-BR" dirty="0"/>
              <a:t>Participei do teste de usabilidade como usuário, participando da simulação de envio de um contrato. Creio que o sistema em si foi de simples utilização, já que só foi necessário ação no início e no fim do fluxo, e foi possível acompanhar o que acontecia em dado momento. As ações eram intuitivas também, e o método de login é agradável. O maior problema de usabilidade foi não saber quais eram as etapas e o que esperar a seguir. Quando o status foi alterado para APROVADO, por exemplo, imaginei que aquele poderia ser o final do fluxo, sendo surpreendido quando vi que ainda havia mais. Saber em que ponto do processo o contrato está e o falta (até com gráficos, talvez?) acrescentaria bastante ao sistema.</a:t>
            </a:r>
          </a:p>
        </p:txBody>
      </p:sp>
    </p:spTree>
    <p:extLst>
      <p:ext uri="{BB962C8B-B14F-4D97-AF65-F5344CB8AC3E}">
        <p14:creationId xmlns:p14="http://schemas.microsoft.com/office/powerpoint/2010/main" val="1659758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682DAA-9878-43BF-BC26-C08A4870F39B}"/>
              </a:ext>
            </a:extLst>
          </p:cNvPr>
          <p:cNvSpPr>
            <a:spLocks noGrp="1"/>
          </p:cNvSpPr>
          <p:nvPr>
            <p:ph type="title"/>
          </p:nvPr>
        </p:nvSpPr>
        <p:spPr/>
        <p:txBody>
          <a:bodyPr/>
          <a:lstStyle/>
          <a:p>
            <a:r>
              <a:rPr lang="pt-BR" dirty="0"/>
              <a:t>Papel: Aluno</a:t>
            </a:r>
          </a:p>
        </p:txBody>
      </p:sp>
      <p:sp>
        <p:nvSpPr>
          <p:cNvPr id="3" name="Espaço Reservado para Conteúdo 2">
            <a:extLst>
              <a:ext uri="{FF2B5EF4-FFF2-40B4-BE49-F238E27FC236}">
                <a16:creationId xmlns:a16="http://schemas.microsoft.com/office/drawing/2014/main" id="{CEF8F9E8-41C2-4B9A-803D-1C8390299ACA}"/>
              </a:ext>
            </a:extLst>
          </p:cNvPr>
          <p:cNvSpPr>
            <a:spLocks noGrp="1"/>
          </p:cNvSpPr>
          <p:nvPr>
            <p:ph idx="1"/>
          </p:nvPr>
        </p:nvSpPr>
        <p:spPr/>
        <p:txBody>
          <a:bodyPr/>
          <a:lstStyle/>
          <a:p>
            <a:r>
              <a:rPr lang="pt-BR" dirty="0"/>
              <a:t>Achei o sistema muito simples de utilizar e intuitivo, acredito q atende bem ao propósito para o qual foi concebido, apenas me incomodou um pouco o fato de ter uma grande espaço vazio na tela</a:t>
            </a:r>
          </a:p>
        </p:txBody>
      </p:sp>
    </p:spTree>
    <p:extLst>
      <p:ext uri="{BB962C8B-B14F-4D97-AF65-F5344CB8AC3E}">
        <p14:creationId xmlns:p14="http://schemas.microsoft.com/office/powerpoint/2010/main" val="3316648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96337-9017-41E7-B0D1-A1233852ED14}"/>
              </a:ext>
            </a:extLst>
          </p:cNvPr>
          <p:cNvSpPr>
            <a:spLocks noGrp="1"/>
          </p:cNvSpPr>
          <p:nvPr>
            <p:ph type="title"/>
          </p:nvPr>
        </p:nvSpPr>
        <p:spPr/>
        <p:txBody>
          <a:bodyPr/>
          <a:lstStyle/>
          <a:p>
            <a:r>
              <a:rPr lang="pt-BR" dirty="0"/>
              <a:t>Questionário pós-teste: SUS</a:t>
            </a:r>
            <a:endParaRPr lang="en-GB" dirty="0"/>
          </a:p>
        </p:txBody>
      </p:sp>
      <p:sp>
        <p:nvSpPr>
          <p:cNvPr id="16" name="Espaço Reservado para Conteúdo 2">
            <a:extLst>
              <a:ext uri="{FF2B5EF4-FFF2-40B4-BE49-F238E27FC236}">
                <a16:creationId xmlns:a16="http://schemas.microsoft.com/office/drawing/2014/main" id="{175DD5CF-E47D-426C-A260-B091278E00A4}"/>
              </a:ext>
            </a:extLst>
          </p:cNvPr>
          <p:cNvSpPr>
            <a:spLocks noGrp="1"/>
          </p:cNvSpPr>
          <p:nvPr>
            <p:ph idx="1"/>
          </p:nvPr>
        </p:nvSpPr>
        <p:spPr/>
        <p:txBody>
          <a:bodyPr>
            <a:normAutofit fontScale="92500" lnSpcReduction="10000"/>
          </a:bodyPr>
          <a:lstStyle/>
          <a:p>
            <a:r>
              <a:rPr lang="pt-BR" dirty="0"/>
              <a:t>Este questionário é padrão na área de usabilidade, embora sua eficácia seja bastante limitada.</a:t>
            </a:r>
          </a:p>
          <a:p>
            <a:r>
              <a:rPr lang="pt-BR" dirty="0"/>
              <a:t>O SUS foi criado por John Brooke em 1986</a:t>
            </a:r>
          </a:p>
          <a:p>
            <a:r>
              <a:rPr lang="pt-BR" dirty="0"/>
              <a:t>Pode ser usado para avaliar qualquer coisa: produtos, serviços, hardware, software, websites, aplicações</a:t>
            </a:r>
          </a:p>
          <a:p>
            <a:r>
              <a:rPr lang="pt-BR" dirty="0"/>
              <a:t>Critérios que o SUS ajuda a </a:t>
            </a:r>
            <a:r>
              <a:rPr lang="pt-BR" dirty="0" err="1"/>
              <a:t>availar</a:t>
            </a:r>
            <a:r>
              <a:rPr lang="pt-BR" dirty="0"/>
              <a:t>:</a:t>
            </a:r>
          </a:p>
          <a:p>
            <a:pPr lvl="1"/>
            <a:r>
              <a:rPr lang="pt-BR" dirty="0"/>
              <a:t>Eficácia (os usuários conseguem completar seus objetivos?)</a:t>
            </a:r>
          </a:p>
          <a:p>
            <a:pPr lvl="1"/>
            <a:r>
              <a:rPr lang="pt-BR" dirty="0"/>
              <a:t>Eficiência (quanto esforço e recursos são necessários para isso?)</a:t>
            </a:r>
          </a:p>
          <a:p>
            <a:pPr lvl="1"/>
            <a:r>
              <a:rPr lang="pt-BR" dirty="0"/>
              <a:t>Satisfação (a experiência foi satisfatória?)</a:t>
            </a:r>
          </a:p>
          <a:p>
            <a:pPr lvl="1"/>
            <a:endParaRPr lang="pt-BR" dirty="0"/>
          </a:p>
          <a:p>
            <a:r>
              <a:rPr lang="pt-BR" dirty="0"/>
              <a:t>A média do SUS é 68 pontos. O ideal é que o número seja superior.</a:t>
            </a:r>
          </a:p>
          <a:p>
            <a:pPr lvl="1"/>
            <a:endParaRPr lang="pt-BR" dirty="0"/>
          </a:p>
          <a:p>
            <a:endParaRPr lang="en-GB" dirty="0"/>
          </a:p>
        </p:txBody>
      </p:sp>
    </p:spTree>
    <p:extLst>
      <p:ext uri="{BB962C8B-B14F-4D97-AF65-F5344CB8AC3E}">
        <p14:creationId xmlns:p14="http://schemas.microsoft.com/office/powerpoint/2010/main" val="1395815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00A1C2-A5AD-43A2-8634-4ED16A948D8D}"/>
              </a:ext>
            </a:extLst>
          </p:cNvPr>
          <p:cNvSpPr>
            <a:spLocks noGrp="1"/>
          </p:cNvSpPr>
          <p:nvPr>
            <p:ph type="title"/>
          </p:nvPr>
        </p:nvSpPr>
        <p:spPr/>
        <p:txBody>
          <a:bodyPr/>
          <a:lstStyle/>
          <a:p>
            <a:r>
              <a:rPr lang="pt-BR" dirty="0"/>
              <a:t>Preencha o questionário pós-teste</a:t>
            </a:r>
            <a:endParaRPr lang="en-GB" dirty="0"/>
          </a:p>
        </p:txBody>
      </p:sp>
      <p:sp>
        <p:nvSpPr>
          <p:cNvPr id="3" name="Espaço Reservado para Conteúdo 2">
            <a:extLst>
              <a:ext uri="{FF2B5EF4-FFF2-40B4-BE49-F238E27FC236}">
                <a16:creationId xmlns:a16="http://schemas.microsoft.com/office/drawing/2014/main" id="{8858002E-335A-4858-9064-B08209D2655F}"/>
              </a:ext>
            </a:extLst>
          </p:cNvPr>
          <p:cNvSpPr>
            <a:spLocks noGrp="1"/>
          </p:cNvSpPr>
          <p:nvPr>
            <p:ph idx="1"/>
          </p:nvPr>
        </p:nvSpPr>
        <p:spPr/>
        <p:txBody>
          <a:bodyPr/>
          <a:lstStyle/>
          <a:p>
            <a:r>
              <a:rPr lang="pt-BR" dirty="0"/>
              <a:t>O questionário consiste de 10 perguntas, e para cada uma delas o usuário pode responder em uma escala de 1 a 5, onde 1 significa Discordo Completamente e 5 significa Concordo Completamente.</a:t>
            </a:r>
          </a:p>
          <a:p>
            <a:endParaRPr lang="pt-BR" dirty="0"/>
          </a:p>
          <a:p>
            <a:r>
              <a:rPr lang="en-GB" dirty="0">
                <a:hlinkClick r:id="rId2"/>
              </a:rPr>
              <a:t>https://forms.gle/jY9uxRLZuMp7bmcD9</a:t>
            </a:r>
            <a:r>
              <a:rPr lang="en-GB" dirty="0"/>
              <a:t> </a:t>
            </a:r>
          </a:p>
        </p:txBody>
      </p:sp>
    </p:spTree>
    <p:extLst>
      <p:ext uri="{BB962C8B-B14F-4D97-AF65-F5344CB8AC3E}">
        <p14:creationId xmlns:p14="http://schemas.microsoft.com/office/powerpoint/2010/main" val="2467912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965FB-44F1-43DD-9401-41C44BD100FF}"/>
              </a:ext>
            </a:extLst>
          </p:cNvPr>
          <p:cNvSpPr>
            <a:spLocks noGrp="1"/>
          </p:cNvSpPr>
          <p:nvPr>
            <p:ph type="title"/>
          </p:nvPr>
        </p:nvSpPr>
        <p:spPr>
          <a:xfrm>
            <a:off x="0" y="166342"/>
            <a:ext cx="12192000" cy="450849"/>
          </a:xfrm>
        </p:spPr>
        <p:txBody>
          <a:bodyPr>
            <a:normAutofit fontScale="90000"/>
          </a:bodyPr>
          <a:lstStyle/>
          <a:p>
            <a:pPr algn="ctr"/>
            <a:r>
              <a:rPr lang="pt-BR" dirty="0"/>
              <a:t>SUS</a:t>
            </a:r>
          </a:p>
        </p:txBody>
      </p:sp>
      <p:pic>
        <p:nvPicPr>
          <p:cNvPr id="4" name="Espaço Reservado para Conteúdo 3">
            <a:extLst>
              <a:ext uri="{FF2B5EF4-FFF2-40B4-BE49-F238E27FC236}">
                <a16:creationId xmlns:a16="http://schemas.microsoft.com/office/drawing/2014/main" id="{676C2311-A0C9-4496-8444-C097BEEF52A8}"/>
              </a:ext>
            </a:extLst>
          </p:cNvPr>
          <p:cNvPicPr>
            <a:picLocks noGrp="1" noChangeAspect="1"/>
          </p:cNvPicPr>
          <p:nvPr>
            <p:ph idx="1"/>
          </p:nvPr>
        </p:nvPicPr>
        <p:blipFill>
          <a:blip r:embed="rId2"/>
          <a:stretch>
            <a:fillRect/>
          </a:stretch>
        </p:blipFill>
        <p:spPr>
          <a:xfrm>
            <a:off x="1252286" y="729000"/>
            <a:ext cx="3821262" cy="5400000"/>
          </a:xfrm>
          <a:prstGeom prst="rect">
            <a:avLst/>
          </a:prstGeom>
        </p:spPr>
      </p:pic>
      <p:pic>
        <p:nvPicPr>
          <p:cNvPr id="5" name="Imagem 4">
            <a:extLst>
              <a:ext uri="{FF2B5EF4-FFF2-40B4-BE49-F238E27FC236}">
                <a16:creationId xmlns:a16="http://schemas.microsoft.com/office/drawing/2014/main" id="{51B45F44-CA9C-4CE7-AD2A-3A6071582525}"/>
              </a:ext>
            </a:extLst>
          </p:cNvPr>
          <p:cNvPicPr>
            <a:picLocks noChangeAspect="1"/>
          </p:cNvPicPr>
          <p:nvPr/>
        </p:nvPicPr>
        <p:blipFill>
          <a:blip r:embed="rId3"/>
          <a:stretch>
            <a:fillRect/>
          </a:stretch>
        </p:blipFill>
        <p:spPr>
          <a:xfrm>
            <a:off x="7121078" y="729000"/>
            <a:ext cx="3818636" cy="5400000"/>
          </a:xfrm>
          <a:prstGeom prst="rect">
            <a:avLst/>
          </a:prstGeom>
        </p:spPr>
      </p:pic>
    </p:spTree>
    <p:extLst>
      <p:ext uri="{BB962C8B-B14F-4D97-AF65-F5344CB8AC3E}">
        <p14:creationId xmlns:p14="http://schemas.microsoft.com/office/powerpoint/2010/main" val="1726455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2A4D91-89D0-42EC-BFCD-EB1BED1450F4}"/>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pt-BR" sz="2800">
                <a:solidFill>
                  <a:schemeClr val="bg1"/>
                </a:solidFill>
              </a:rPr>
              <a:t>Cálculo do score SUS</a:t>
            </a:r>
          </a:p>
        </p:txBody>
      </p:sp>
      <p:sp>
        <p:nvSpPr>
          <p:cNvPr id="5" name="Espaço Reservado para Texto 4">
            <a:extLst>
              <a:ext uri="{FF2B5EF4-FFF2-40B4-BE49-F238E27FC236}">
                <a16:creationId xmlns:a16="http://schemas.microsoft.com/office/drawing/2014/main" id="{70AAF6BE-577E-438E-90CD-20E77FDA4D58}"/>
              </a:ext>
            </a:extLst>
          </p:cNvPr>
          <p:cNvSpPr>
            <a:spLocks noGrp="1"/>
          </p:cNvSpPr>
          <p:nvPr>
            <p:ph type="body" sz="half" idx="4294967295"/>
          </p:nvPr>
        </p:nvSpPr>
        <p:spPr>
          <a:xfrm>
            <a:off x="643468" y="2638044"/>
            <a:ext cx="3363974" cy="3415622"/>
          </a:xfrm>
        </p:spPr>
        <p:txBody>
          <a:bodyPr>
            <a:normAutofit/>
          </a:bodyPr>
          <a:lstStyle/>
          <a:p>
            <a:r>
              <a:rPr lang="pt-BR" sz="2000" dirty="0">
                <a:solidFill>
                  <a:schemeClr val="bg1"/>
                </a:solidFill>
              </a:rPr>
              <a:t>O cálculo do score de usabilidade do SUS precisa inverter a escala no caso de perguntas de conotação negativa.</a:t>
            </a:r>
          </a:p>
        </p:txBody>
      </p:sp>
      <p:pic>
        <p:nvPicPr>
          <p:cNvPr id="4" name="Espaço Reservado para Conteúdo 3" descr="Uma imagem contendo interior&#10;&#10;Descrição gerada automaticamente">
            <a:extLst>
              <a:ext uri="{FF2B5EF4-FFF2-40B4-BE49-F238E27FC236}">
                <a16:creationId xmlns:a16="http://schemas.microsoft.com/office/drawing/2014/main" id="{E73C14A6-15BC-4005-8274-B37EB68A8AB5}"/>
              </a:ext>
            </a:extLst>
          </p:cNvPr>
          <p:cNvPicPr>
            <a:picLocks noGrp="1" noChangeAspect="1"/>
          </p:cNvPicPr>
          <p:nvPr>
            <p:ph idx="1"/>
          </p:nvPr>
        </p:nvPicPr>
        <p:blipFill>
          <a:blip r:embed="rId2"/>
          <a:stretch>
            <a:fillRect/>
          </a:stretch>
        </p:blipFill>
        <p:spPr>
          <a:xfrm>
            <a:off x="5297763" y="2504712"/>
            <a:ext cx="6250769" cy="1687708"/>
          </a:xfrm>
          <a:prstGeom prst="rect">
            <a:avLst/>
          </a:prstGeom>
        </p:spPr>
      </p:pic>
    </p:spTree>
    <p:extLst>
      <p:ext uri="{BB962C8B-B14F-4D97-AF65-F5344CB8AC3E}">
        <p14:creationId xmlns:p14="http://schemas.microsoft.com/office/powerpoint/2010/main" val="325398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86EE9-4EEB-423B-9CA2-E03D24184FC5}"/>
              </a:ext>
            </a:extLst>
          </p:cNvPr>
          <p:cNvSpPr>
            <a:spLocks noGrp="1"/>
          </p:cNvSpPr>
          <p:nvPr>
            <p:ph type="title"/>
          </p:nvPr>
        </p:nvSpPr>
        <p:spPr>
          <a:xfrm>
            <a:off x="134816" y="336989"/>
            <a:ext cx="10515600" cy="450801"/>
          </a:xfrm>
        </p:spPr>
        <p:txBody>
          <a:bodyPr>
            <a:normAutofit fontScale="90000"/>
          </a:bodyPr>
          <a:lstStyle/>
          <a:p>
            <a:r>
              <a:rPr lang="pt-BR" dirty="0"/>
              <a:t>No sistema avaliado, o score foi 60,5</a:t>
            </a:r>
          </a:p>
        </p:txBody>
      </p:sp>
      <p:pic>
        <p:nvPicPr>
          <p:cNvPr id="4" name="Espaço Reservado para Conteúdo 3">
            <a:extLst>
              <a:ext uri="{FF2B5EF4-FFF2-40B4-BE49-F238E27FC236}">
                <a16:creationId xmlns:a16="http://schemas.microsoft.com/office/drawing/2014/main" id="{448D1DC1-2C36-4211-BC7B-CD39F4BEB6B5}"/>
              </a:ext>
            </a:extLst>
          </p:cNvPr>
          <p:cNvPicPr>
            <a:picLocks noGrp="1" noChangeAspect="1"/>
          </p:cNvPicPr>
          <p:nvPr>
            <p:ph idx="1"/>
          </p:nvPr>
        </p:nvPicPr>
        <p:blipFill>
          <a:blip r:embed="rId2"/>
          <a:stretch>
            <a:fillRect/>
          </a:stretch>
        </p:blipFill>
        <p:spPr>
          <a:xfrm>
            <a:off x="547640" y="1054599"/>
            <a:ext cx="11096719" cy="5466412"/>
          </a:xfrm>
          <a:prstGeom prst="rect">
            <a:avLst/>
          </a:prstGeom>
        </p:spPr>
      </p:pic>
    </p:spTree>
    <p:extLst>
      <p:ext uri="{BB962C8B-B14F-4D97-AF65-F5344CB8AC3E}">
        <p14:creationId xmlns:p14="http://schemas.microsoft.com/office/powerpoint/2010/main" val="308841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CDC63-BFCF-4CF8-A260-A2AF5B1D42A6}"/>
              </a:ext>
            </a:extLst>
          </p:cNvPr>
          <p:cNvSpPr>
            <a:spLocks noGrp="1"/>
          </p:cNvSpPr>
          <p:nvPr>
            <p:ph type="title"/>
          </p:nvPr>
        </p:nvSpPr>
        <p:spPr/>
        <p:txBody>
          <a:bodyPr/>
          <a:lstStyle/>
          <a:p>
            <a:r>
              <a:rPr lang="pt-BR" dirty="0"/>
              <a:t>Teste de usabilidade</a:t>
            </a:r>
            <a:endParaRPr lang="en-GB" dirty="0"/>
          </a:p>
        </p:txBody>
      </p:sp>
      <p:sp>
        <p:nvSpPr>
          <p:cNvPr id="3" name="Espaço Reservado para Conteúdo 2">
            <a:extLst>
              <a:ext uri="{FF2B5EF4-FFF2-40B4-BE49-F238E27FC236}">
                <a16:creationId xmlns:a16="http://schemas.microsoft.com/office/drawing/2014/main" id="{38139BED-402F-4E8E-87B5-F15DE0D13984}"/>
              </a:ext>
            </a:extLst>
          </p:cNvPr>
          <p:cNvSpPr>
            <a:spLocks noGrp="1"/>
          </p:cNvSpPr>
          <p:nvPr>
            <p:ph idx="1"/>
          </p:nvPr>
        </p:nvSpPr>
        <p:spPr/>
        <p:txBody>
          <a:bodyPr/>
          <a:lstStyle/>
          <a:p>
            <a:r>
              <a:rPr lang="pt-BR" dirty="0"/>
              <a:t>Feito durante a aula de PCS3x73 – Interação Humano-Computador</a:t>
            </a:r>
          </a:p>
          <a:p>
            <a:r>
              <a:rPr lang="pt-BR" dirty="0"/>
              <a:t>Alunos foram selecionados para executar cada um dos papéis do sistema</a:t>
            </a:r>
          </a:p>
          <a:p>
            <a:r>
              <a:rPr lang="pt-BR" dirty="0"/>
              <a:t>Outros alunos foram designados como moderadores, devendo acompanhar o fluxo do trabalho e anotar as dificuldades dos participantes.</a:t>
            </a:r>
          </a:p>
          <a:p>
            <a:endParaRPr lang="en-GB" dirty="0"/>
          </a:p>
        </p:txBody>
      </p:sp>
    </p:spTree>
    <p:extLst>
      <p:ext uri="{BB962C8B-B14F-4D97-AF65-F5344CB8AC3E}">
        <p14:creationId xmlns:p14="http://schemas.microsoft.com/office/powerpoint/2010/main" val="308152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95B4E-2787-4BCD-BA35-5886E9B76698}"/>
              </a:ext>
            </a:extLst>
          </p:cNvPr>
          <p:cNvSpPr>
            <a:spLocks noGrp="1"/>
          </p:cNvSpPr>
          <p:nvPr>
            <p:ph type="title"/>
          </p:nvPr>
        </p:nvSpPr>
        <p:spPr/>
        <p:txBody>
          <a:bodyPr/>
          <a:lstStyle/>
          <a:p>
            <a:r>
              <a:rPr lang="pt-BR" dirty="0"/>
              <a:t>Processo de teste</a:t>
            </a:r>
            <a:endParaRPr lang="en-GB" dirty="0"/>
          </a:p>
        </p:txBody>
      </p:sp>
      <p:sp>
        <p:nvSpPr>
          <p:cNvPr id="3" name="Espaço Reservado para Conteúdo 2">
            <a:extLst>
              <a:ext uri="{FF2B5EF4-FFF2-40B4-BE49-F238E27FC236}">
                <a16:creationId xmlns:a16="http://schemas.microsoft.com/office/drawing/2014/main" id="{893B5C27-2979-44F3-8621-64720D71C37B}"/>
              </a:ext>
            </a:extLst>
          </p:cNvPr>
          <p:cNvSpPr>
            <a:spLocks noGrp="1"/>
          </p:cNvSpPr>
          <p:nvPr>
            <p:ph idx="1"/>
          </p:nvPr>
        </p:nvSpPr>
        <p:spPr/>
        <p:txBody>
          <a:bodyPr/>
          <a:lstStyle/>
          <a:p>
            <a:r>
              <a:rPr lang="pt-BR" dirty="0"/>
              <a:t>TCLE (a tarefa não era obrigatória)</a:t>
            </a:r>
          </a:p>
          <a:p>
            <a:r>
              <a:rPr lang="pt-BR" dirty="0"/>
              <a:t>Divisão dos papéis</a:t>
            </a:r>
          </a:p>
          <a:p>
            <a:r>
              <a:rPr lang="pt-BR" dirty="0"/>
              <a:t>Pré-teste</a:t>
            </a:r>
          </a:p>
          <a:p>
            <a:r>
              <a:rPr lang="pt-BR" dirty="0"/>
              <a:t>Execução do experimento</a:t>
            </a:r>
          </a:p>
          <a:p>
            <a:r>
              <a:rPr lang="pt-BR" dirty="0"/>
              <a:t>Pós-teste (SUS)</a:t>
            </a:r>
          </a:p>
          <a:p>
            <a:r>
              <a:rPr lang="pt-BR" dirty="0" err="1"/>
              <a:t>Debriefing</a:t>
            </a:r>
            <a:endParaRPr lang="en-GB" dirty="0"/>
          </a:p>
        </p:txBody>
      </p:sp>
    </p:spTree>
    <p:extLst>
      <p:ext uri="{BB962C8B-B14F-4D97-AF65-F5344CB8AC3E}">
        <p14:creationId xmlns:p14="http://schemas.microsoft.com/office/powerpoint/2010/main" val="390774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BE41D-5DBC-40D3-930A-764EFB5BD795}"/>
              </a:ext>
            </a:extLst>
          </p:cNvPr>
          <p:cNvSpPr>
            <a:spLocks noGrp="1"/>
          </p:cNvSpPr>
          <p:nvPr>
            <p:ph type="title"/>
          </p:nvPr>
        </p:nvSpPr>
        <p:spPr/>
        <p:txBody>
          <a:bodyPr/>
          <a:lstStyle/>
          <a:p>
            <a:r>
              <a:rPr lang="pt-BR" dirty="0"/>
              <a:t>TCLE</a:t>
            </a:r>
            <a:endParaRPr lang="en-GB" dirty="0"/>
          </a:p>
        </p:txBody>
      </p:sp>
      <p:sp>
        <p:nvSpPr>
          <p:cNvPr id="3" name="Espaço Reservado para Conteúdo 2">
            <a:extLst>
              <a:ext uri="{FF2B5EF4-FFF2-40B4-BE49-F238E27FC236}">
                <a16:creationId xmlns:a16="http://schemas.microsoft.com/office/drawing/2014/main" id="{EDBBFE30-0EEB-4E23-8C5A-B757F2FA0892}"/>
              </a:ext>
            </a:extLst>
          </p:cNvPr>
          <p:cNvSpPr>
            <a:spLocks noGrp="1"/>
          </p:cNvSpPr>
          <p:nvPr>
            <p:ph idx="1"/>
          </p:nvPr>
        </p:nvSpPr>
        <p:spPr>
          <a:xfrm>
            <a:off x="382137" y="1825625"/>
            <a:ext cx="11232108" cy="4351338"/>
          </a:xfrm>
        </p:spPr>
        <p:txBody>
          <a:bodyPr>
            <a:normAutofit fontScale="70000" lnSpcReduction="20000"/>
          </a:bodyPr>
          <a:lstStyle/>
          <a:p>
            <a:pPr marL="0" indent="0">
              <a:buNone/>
            </a:pPr>
            <a:r>
              <a:rPr lang="pt-BR" dirty="0"/>
              <a:t>Você está sendo convidado(a) a participar de um teste de usabilidade do sistema de controle dos contratos de estágio do PCS. O objetivo do teste é, em primeiro lugar, complementar a sua formação em usabilidade. O segundo é verificar a qualidade da interação de sistema que será disponibilizado em breve no PCS.</a:t>
            </a:r>
          </a:p>
          <a:p>
            <a:pPr marL="0" indent="0">
              <a:buNone/>
            </a:pPr>
            <a:r>
              <a:rPr lang="pt-BR" dirty="0"/>
              <a:t>Você não é obrigado(a) a participar. Sua não-participação no teste não exclui a necessidade de participar da aula, mas você pode ficar apenas observando o que vai acontecer.</a:t>
            </a:r>
          </a:p>
          <a:p>
            <a:pPr marL="0" indent="0">
              <a:buNone/>
            </a:pPr>
            <a:r>
              <a:rPr lang="pt-BR" dirty="0"/>
              <a:t>Sua atividade consiste em preencher um questionário, exercer o papel determinado a você no teste, preencher o questionário pós-teste e participar do </a:t>
            </a:r>
            <a:r>
              <a:rPr lang="pt-BR" dirty="0" err="1"/>
              <a:t>debriefing</a:t>
            </a:r>
            <a:r>
              <a:rPr lang="pt-BR" dirty="0"/>
              <a:t> no final da aula. Você participará como usuário(a) ou como moderador(a).</a:t>
            </a:r>
          </a:p>
          <a:p>
            <a:pPr marL="0" indent="0">
              <a:buNone/>
            </a:pPr>
            <a:r>
              <a:rPr lang="pt-BR" dirty="0"/>
              <a:t>Para os usuários, o sistema exige a sua autenticação com a senha única da USP, mas ela não é armazenada no sistema. Você não precisará fornecer nenhum outro dado pessoal e nenhuma informação sobre você será registrada ao longo do teste.</a:t>
            </a:r>
          </a:p>
          <a:p>
            <a:pPr marL="0" indent="0">
              <a:buNone/>
            </a:pPr>
            <a:r>
              <a:rPr lang="pt-BR" dirty="0"/>
              <a:t>Se você aceitar participar, preencha o questionário pré-teste em </a:t>
            </a:r>
            <a:r>
              <a:rPr lang="pt-BR" dirty="0">
                <a:hlinkClick r:id="rId2"/>
              </a:rPr>
              <a:t>https://forms.gle/YMYEDHxbs3mNLpCu5</a:t>
            </a:r>
            <a:endParaRPr lang="pt-BR" dirty="0"/>
          </a:p>
          <a:p>
            <a:pPr marL="0" indent="0">
              <a:buNone/>
            </a:pPr>
            <a:r>
              <a:rPr lang="pt-BR" dirty="0"/>
              <a:t> Ao preencher o questionário, você expressa seu consentimento em participar do experimento.</a:t>
            </a:r>
          </a:p>
          <a:p>
            <a:pPr marL="0" indent="0">
              <a:buNone/>
            </a:pPr>
            <a:endParaRPr lang="pt-BR" dirty="0"/>
          </a:p>
          <a:p>
            <a:pPr marL="0" indent="0">
              <a:buNone/>
            </a:pPr>
            <a:r>
              <a:rPr lang="pt-BR" dirty="0"/>
              <a:t>Obrigada! Lucia Filgueiras, professora da disciplina.</a:t>
            </a:r>
            <a:endParaRPr lang="en-GB" dirty="0"/>
          </a:p>
        </p:txBody>
      </p:sp>
    </p:spTree>
    <p:extLst>
      <p:ext uri="{BB962C8B-B14F-4D97-AF65-F5344CB8AC3E}">
        <p14:creationId xmlns:p14="http://schemas.microsoft.com/office/powerpoint/2010/main" val="223272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B5B8B-1FE2-462F-ADB8-1920B1BAA39A}"/>
              </a:ext>
            </a:extLst>
          </p:cNvPr>
          <p:cNvSpPr>
            <a:spLocks noGrp="1"/>
          </p:cNvSpPr>
          <p:nvPr>
            <p:ph type="title"/>
          </p:nvPr>
        </p:nvSpPr>
        <p:spPr/>
        <p:txBody>
          <a:bodyPr/>
          <a:lstStyle/>
          <a:p>
            <a:r>
              <a:rPr lang="pt-BR" dirty="0"/>
              <a:t>Questão para reflexão</a:t>
            </a:r>
            <a:endParaRPr lang="en-GB" dirty="0"/>
          </a:p>
        </p:txBody>
      </p:sp>
      <p:sp>
        <p:nvSpPr>
          <p:cNvPr id="3" name="Espaço Reservado para Conteúdo 2">
            <a:extLst>
              <a:ext uri="{FF2B5EF4-FFF2-40B4-BE49-F238E27FC236}">
                <a16:creationId xmlns:a16="http://schemas.microsoft.com/office/drawing/2014/main" id="{9B03F229-1784-4224-8AD1-5FA68E72BE8D}"/>
              </a:ext>
            </a:extLst>
          </p:cNvPr>
          <p:cNvSpPr>
            <a:spLocks noGrp="1"/>
          </p:cNvSpPr>
          <p:nvPr>
            <p:ph idx="1"/>
          </p:nvPr>
        </p:nvSpPr>
        <p:spPr>
          <a:xfrm>
            <a:off x="838200" y="1799121"/>
            <a:ext cx="10515600" cy="4351338"/>
          </a:xfrm>
        </p:spPr>
        <p:txBody>
          <a:bodyPr>
            <a:normAutofit fontScale="92500" lnSpcReduction="20000"/>
          </a:bodyPr>
          <a:lstStyle/>
          <a:p>
            <a:pPr marL="0" indent="0">
              <a:buNone/>
            </a:pPr>
            <a:r>
              <a:rPr lang="pt-BR" dirty="0"/>
              <a:t>Por que não é necessário submeter este procedimento ao CEP-USP?</a:t>
            </a:r>
          </a:p>
          <a:p>
            <a:pPr marL="0" indent="0">
              <a:buNone/>
            </a:pPr>
            <a:r>
              <a:rPr lang="pt-BR" dirty="0"/>
              <a:t>Procure a resposta na resolução CNS 510/2016!</a:t>
            </a:r>
          </a:p>
          <a:p>
            <a:pPr marL="0" indent="0">
              <a:buNone/>
            </a:pPr>
            <a:endParaRPr lang="pt-BR" dirty="0"/>
          </a:p>
          <a:p>
            <a:pPr marL="0" indent="0">
              <a:buNone/>
            </a:pPr>
            <a:endParaRPr lang="pt-BR" dirty="0"/>
          </a:p>
          <a:p>
            <a:pPr marL="0" indent="0">
              <a:buNone/>
            </a:pPr>
            <a:endParaRPr lang="pt-BR" dirty="0">
              <a:solidFill>
                <a:srgbClr val="002060"/>
              </a:solidFill>
            </a:endParaRPr>
          </a:p>
          <a:p>
            <a:pPr marL="0" indent="0">
              <a:buNone/>
            </a:pPr>
            <a:r>
              <a:rPr lang="pt-BR" dirty="0"/>
              <a:t>Resposta: </a:t>
            </a:r>
          </a:p>
          <a:p>
            <a:pPr marL="457200" lvl="1" indent="0">
              <a:buNone/>
            </a:pPr>
            <a:r>
              <a:rPr lang="pt-BR" dirty="0">
                <a:solidFill>
                  <a:srgbClr val="002060"/>
                </a:solidFill>
              </a:rPr>
              <a:t>De acordo com o Artigo 1º da CNS 510/2016, parágrafo único:</a:t>
            </a:r>
          </a:p>
          <a:p>
            <a:pPr marL="457200" lvl="1" indent="0">
              <a:buNone/>
            </a:pPr>
            <a:r>
              <a:rPr lang="pt-BR" dirty="0">
                <a:solidFill>
                  <a:srgbClr val="002060"/>
                </a:solidFill>
              </a:rPr>
              <a:t>“ Não serão registradas nem avaliadas pelo sistema CEP/CONEP:</a:t>
            </a:r>
          </a:p>
          <a:p>
            <a:pPr marL="457200" lvl="1" indent="0">
              <a:buNone/>
            </a:pPr>
            <a:r>
              <a:rPr lang="pt-BR" dirty="0">
                <a:solidFill>
                  <a:srgbClr val="002060"/>
                </a:solidFill>
              </a:rPr>
              <a:t>...</a:t>
            </a:r>
          </a:p>
          <a:p>
            <a:pPr marL="457200" lvl="1" indent="0">
              <a:buNone/>
            </a:pPr>
            <a:r>
              <a:rPr lang="pt-BR" dirty="0">
                <a:solidFill>
                  <a:srgbClr val="002060"/>
                </a:solidFill>
              </a:rPr>
              <a:t>VIII - atividade realizada com o intuito exclusivamente de educação, ensino ou treinamento sem finalidade de pesquisa científica, de alunos de graduação, de curso técnico, ou de profissionais em especialização.” </a:t>
            </a:r>
          </a:p>
          <a:p>
            <a:pPr marL="0" indent="0">
              <a:buNone/>
            </a:pPr>
            <a:endParaRPr lang="en-GB" dirty="0"/>
          </a:p>
        </p:txBody>
      </p:sp>
    </p:spTree>
    <p:extLst>
      <p:ext uri="{BB962C8B-B14F-4D97-AF65-F5344CB8AC3E}">
        <p14:creationId xmlns:p14="http://schemas.microsoft.com/office/powerpoint/2010/main" val="339115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3DDE2-55FD-4B57-9DCB-A52FEF6EF244}"/>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err="1">
                <a:solidFill>
                  <a:schemeClr val="tx1"/>
                </a:solidFill>
                <a:latin typeface="+mj-lt"/>
                <a:ea typeface="+mj-ea"/>
                <a:cs typeface="+mj-cs"/>
              </a:rPr>
              <a:t>Distribuição</a:t>
            </a:r>
            <a:r>
              <a:rPr lang="en-US" sz="5800" kern="1200" dirty="0">
                <a:solidFill>
                  <a:schemeClr val="tx1"/>
                </a:solidFill>
                <a:latin typeface="+mj-lt"/>
                <a:ea typeface="+mj-ea"/>
                <a:cs typeface="+mj-cs"/>
              </a:rPr>
              <a:t> de </a:t>
            </a:r>
            <a:r>
              <a:rPr lang="en-US" sz="5800" kern="1200" dirty="0" err="1">
                <a:solidFill>
                  <a:schemeClr val="tx1"/>
                </a:solidFill>
                <a:latin typeface="+mj-lt"/>
                <a:ea typeface="+mj-ea"/>
                <a:cs typeface="+mj-cs"/>
              </a:rPr>
              <a:t>papeis</a:t>
            </a:r>
            <a:endParaRPr lang="en-US" sz="5800" kern="1200" dirty="0">
              <a:solidFill>
                <a:schemeClr val="tx1"/>
              </a:solidFill>
              <a:latin typeface="+mj-lt"/>
              <a:ea typeface="+mj-ea"/>
              <a:cs typeface="+mj-cs"/>
            </a:endParaRPr>
          </a:p>
        </p:txBody>
      </p:sp>
      <p:sp>
        <p:nvSpPr>
          <p:cNvPr id="4" name="Espaço Reservado para Texto 3">
            <a:extLst>
              <a:ext uri="{FF2B5EF4-FFF2-40B4-BE49-F238E27FC236}">
                <a16:creationId xmlns:a16="http://schemas.microsoft.com/office/drawing/2014/main" id="{35773BFC-DFDF-4170-A679-2F279036C33B}"/>
              </a:ext>
            </a:extLst>
          </p:cNvPr>
          <p:cNvSpPr>
            <a:spLocks noGrp="1"/>
          </p:cNvSpPr>
          <p:nvPr>
            <p:ph type="body" idx="1"/>
          </p:nvPr>
        </p:nvSpPr>
        <p:spPr>
          <a:xfrm>
            <a:off x="1524000" y="4256436"/>
            <a:ext cx="9144000" cy="1600818"/>
          </a:xfrm>
        </p:spPr>
        <p:txBody>
          <a:bodyPr vert="horz" lIns="91440" tIns="45720" rIns="91440" bIns="45720" rtlCol="0">
            <a:normAutofit/>
          </a:bodyPr>
          <a:lstStyle/>
          <a:p>
            <a:pPr algn="ctr"/>
            <a:endParaRPr lang="en-US" sz="2400" kern="1200">
              <a:solidFill>
                <a:schemeClr val="accent1"/>
              </a:solidFill>
              <a:latin typeface="+mn-lt"/>
              <a:ea typeface="+mn-ea"/>
              <a:cs typeface="+mn-cs"/>
            </a:endParaRPr>
          </a:p>
        </p:txBody>
      </p:sp>
    </p:spTree>
    <p:extLst>
      <p:ext uri="{BB962C8B-B14F-4D97-AF65-F5344CB8AC3E}">
        <p14:creationId xmlns:p14="http://schemas.microsoft.com/office/powerpoint/2010/main" val="11170933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2312</Words>
  <Application>Microsoft Office PowerPoint</Application>
  <PresentationFormat>Widescreen</PresentationFormat>
  <Paragraphs>178</Paragraphs>
  <Slides>48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48</vt:i4>
      </vt:variant>
    </vt:vector>
  </HeadingPairs>
  <TitlesOfParts>
    <vt:vector size="52" baseType="lpstr">
      <vt:lpstr>Arial</vt:lpstr>
      <vt:lpstr>Calibri</vt:lpstr>
      <vt:lpstr>Calibri Light</vt:lpstr>
      <vt:lpstr>Tema do Office</vt:lpstr>
      <vt:lpstr>Relatório do teste de usabilidade</vt:lpstr>
      <vt:lpstr>Problema que o sistema quer resolver:</vt:lpstr>
      <vt:lpstr>Proposta de solução: Sistema de monitoramento de contratos de estágio do PCS</vt:lpstr>
      <vt:lpstr>Papéis dos usuários</vt:lpstr>
      <vt:lpstr>Teste de usabilidade</vt:lpstr>
      <vt:lpstr>Processo de teste</vt:lpstr>
      <vt:lpstr>TCLE</vt:lpstr>
      <vt:lpstr>Questão para reflexão</vt:lpstr>
      <vt:lpstr>Distribuição de papeis</vt:lpstr>
      <vt:lpstr>Apresentação do PowerPoint</vt:lpstr>
      <vt:lpstr>Os contratos dos estagiários tiveram fluxos diferentes:</vt:lpstr>
      <vt:lpstr>Questionário pré-teste</vt:lpstr>
      <vt:lpstr>Resultados</vt:lpstr>
      <vt:lpstr>Se o aluno já fez algum contrato de estágio:</vt:lpstr>
      <vt:lpstr>Problemas mais comuns (de 14 reclamações)</vt:lpstr>
      <vt:lpstr>Participação</vt:lpstr>
      <vt:lpstr>Exemplos das telas do sistema</vt:lpstr>
      <vt:lpstr>Apresentação do PowerPoint</vt:lpstr>
      <vt:lpstr>Apresentação do PowerPoint</vt:lpstr>
      <vt:lpstr>Apresentação do PowerPoint</vt:lpstr>
      <vt:lpstr>Apresentação do PowerPoint</vt:lpstr>
      <vt:lpstr>Resultados</vt:lpstr>
      <vt:lpstr>Papel: visão geral</vt:lpstr>
      <vt:lpstr>Papel: Comissão/COC</vt:lpstr>
      <vt:lpstr>Papel: Comissão</vt:lpstr>
      <vt:lpstr>Papel: Secretaria</vt:lpstr>
      <vt:lpstr>Papel: secretaria</vt:lpstr>
      <vt:lpstr>Papel: Secretaria</vt:lpstr>
      <vt:lpstr>Papel: secretaria</vt:lpstr>
      <vt:lpstr>Papel: Seção de estágio</vt:lpstr>
      <vt:lpstr>Papel: seção de estágios</vt:lpstr>
      <vt:lpstr>Papel: Seção de estágios</vt:lpstr>
      <vt:lpstr>Papel: aluno</vt:lpstr>
      <vt:lpstr>Papel: aluno</vt:lpstr>
      <vt:lpstr>Papel: aluno</vt:lpstr>
      <vt:lpstr>Papel: aluno</vt:lpstr>
      <vt:lpstr>Papel: aluno</vt:lpstr>
      <vt:lpstr>Papel: Aluno</vt:lpstr>
      <vt:lpstr>Papel: Aluno</vt:lpstr>
      <vt:lpstr>Papel: aluno</vt:lpstr>
      <vt:lpstr>Papel: Aluno</vt:lpstr>
      <vt:lpstr>Papel: Aluno</vt:lpstr>
      <vt:lpstr>Papel: Aluno</vt:lpstr>
      <vt:lpstr>Questionário pós-teste: SUS</vt:lpstr>
      <vt:lpstr>Preencha o questionário pós-teste</vt:lpstr>
      <vt:lpstr>SUS</vt:lpstr>
      <vt:lpstr>Cálculo do score SUS</vt:lpstr>
      <vt:lpstr>No sistema avaliado, o score foi 60,5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do teste de usabilidade</dc:title>
  <dc:creator>revisor</dc:creator>
  <cp:lastModifiedBy>revisor</cp:lastModifiedBy>
  <cp:revision>12</cp:revision>
  <dcterms:created xsi:type="dcterms:W3CDTF">2019-07-03T20:43:54Z</dcterms:created>
  <dcterms:modified xsi:type="dcterms:W3CDTF">2019-07-03T21:35:59Z</dcterms:modified>
</cp:coreProperties>
</file>