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78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9907588" cy="6858000"/>
  <p:notesSz cx="6832600" cy="99790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ahoma" pitchFamily="34" charset="0"/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ahoma" pitchFamily="34" charset="0"/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ahoma" pitchFamily="34" charset="0"/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ahoma" pitchFamily="34" charset="0"/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ahoma" pitchFamily="34" charset="0"/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2" autoAdjust="0"/>
    <p:restoredTop sz="94667" autoAdjust="0"/>
  </p:normalViewPr>
  <p:slideViewPr>
    <p:cSldViewPr>
      <p:cViewPr>
        <p:scale>
          <a:sx n="74" d="100"/>
          <a:sy n="74" d="100"/>
        </p:scale>
        <p:origin x="-60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32600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32600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91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9213" y="0"/>
            <a:ext cx="29591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776288"/>
            <a:ext cx="5440363" cy="37671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893763" y="4767263"/>
            <a:ext cx="5029200" cy="443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24988"/>
            <a:ext cx="29591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9213" y="9424988"/>
            <a:ext cx="295910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742A4A9-169A-4C74-9233-CC2303F32FC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38E2E28-73C5-49F2-B9FF-0901C63628E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687388" y="776288"/>
            <a:ext cx="5446712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893763" y="4767263"/>
            <a:ext cx="5030787" cy="443547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913" y="0"/>
            <a:ext cx="2474912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75513" cy="5586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8213" y="981075"/>
            <a:ext cx="2263775" cy="5146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1075"/>
            <a:ext cx="6640513" cy="5146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225" y="981075"/>
            <a:ext cx="5846763" cy="2544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513"/>
            <a:ext cx="48752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052513"/>
            <a:ext cx="4875212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513"/>
            <a:ext cx="9902825" cy="453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59788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330200" y="5805488"/>
            <a:ext cx="9245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271463" y="5876925"/>
            <a:ext cx="9359900" cy="949325"/>
            <a:chOff x="171" y="3702"/>
            <a:chExt cx="5896" cy="598"/>
          </a:xfrm>
        </p:grpSpPr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98" y="3793"/>
              <a:ext cx="3291" cy="4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34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1" y="3702"/>
              <a:ext cx="738" cy="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35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 t="-10387" r="75580"/>
            <a:stretch>
              <a:fillRect/>
            </a:stretch>
          </p:blipFill>
          <p:spPr bwMode="auto">
            <a:xfrm>
              <a:off x="5134" y="3785"/>
              <a:ext cx="934" cy="4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482600" y="1000125"/>
            <a:ext cx="9245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1071563"/>
            <a:ext cx="9907588" cy="464343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9pPr>
    </p:titleStyle>
    <p:bodyStyle>
      <a:lvl1pPr marL="339725" indent="-339725" algn="l" defTabSz="449263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00000"/>
        <a:buFont typeface="Arial" charset="0"/>
        <a:buChar char="•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00000"/>
        <a:buFont typeface="Arial" charset="0"/>
        <a:defRPr sz="2000">
          <a:solidFill>
            <a:srgbClr val="0033C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33CC"/>
        </a:buClr>
        <a:buSzPct val="100000"/>
        <a:buFont typeface="Arial" charset="0"/>
        <a:buChar char="•"/>
        <a:defRPr>
          <a:solidFill>
            <a:srgbClr val="0033C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–"/>
        <a:defRPr sz="1600">
          <a:solidFill>
            <a:srgbClr val="0033C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49650" y="914400"/>
            <a:ext cx="6161088" cy="48196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5225" y="981075"/>
            <a:ext cx="5846763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330200" y="5805488"/>
            <a:ext cx="92456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8075" y="6021388"/>
            <a:ext cx="5224463" cy="69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5213" y="2622550"/>
            <a:ext cx="1171575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7"/>
          <p:cNvPicPr>
            <a:picLocks noChangeAspect="1" noChangeArrowheads="1"/>
          </p:cNvPicPr>
          <p:nvPr/>
        </p:nvPicPr>
        <p:blipFill>
          <a:blip r:embed="rId16" cstate="print"/>
          <a:srcRect t="-10387" r="75580"/>
          <a:stretch>
            <a:fillRect/>
          </a:stretch>
        </p:blipFill>
        <p:spPr bwMode="auto">
          <a:xfrm>
            <a:off x="777875" y="981075"/>
            <a:ext cx="1482725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9038" y="4365625"/>
            <a:ext cx="568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200">
          <a:solidFill>
            <a:srgbClr val="000000"/>
          </a:solidFill>
          <a:latin typeface="Arial" charset="0"/>
        </a:defRPr>
      </a:lvl9pPr>
    </p:titleStyle>
    <p:bodyStyle>
      <a:lvl1pPr marL="339725" indent="-339725" algn="ctr" defTabSz="449263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00000"/>
        <a:buFont typeface="Arial" charset="0"/>
        <a:defRPr sz="2400">
          <a:solidFill>
            <a:srgbClr val="0033CC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00000"/>
        <a:buFont typeface="Arial" charset="0"/>
        <a:defRPr sz="2000">
          <a:solidFill>
            <a:srgbClr val="0033CC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33CC"/>
        </a:buClr>
        <a:buSzPct val="100000"/>
        <a:buFont typeface="Arial" charset="0"/>
        <a:defRPr>
          <a:solidFill>
            <a:srgbClr val="0033CC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defRPr sz="1600">
          <a:solidFill>
            <a:srgbClr val="0033CC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defRPr sz="1600">
          <a:solidFill>
            <a:srgbClr val="0033CC"/>
          </a:solidFill>
          <a:latin typeface="+mn-lt"/>
        </a:defRPr>
      </a:lvl5pPr>
      <a:lvl6pPr marL="25146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6pPr>
      <a:lvl7pPr marL="29718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7pPr>
      <a:lvl8pPr marL="34290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8pPr>
      <a:lvl9pPr marL="3886200" indent="-228600" algn="l" defTabSz="449263" rtl="0" fontAlgn="base">
        <a:spcBef>
          <a:spcPts val="400"/>
        </a:spcBef>
        <a:spcAft>
          <a:spcPct val="0"/>
        </a:spcAft>
        <a:buClr>
          <a:srgbClr val="0033CC"/>
        </a:buClr>
        <a:buSzPct val="100000"/>
        <a:buFont typeface="Arial" charset="0"/>
        <a:buChar char="»"/>
        <a:defRPr sz="1600">
          <a:solidFill>
            <a:srgbClr val="0033C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3586163" y="981075"/>
            <a:ext cx="6048375" cy="4752975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RCC-0107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Aula 1 – 02/08/2011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Introdução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Davi R. de </a:t>
            </a:r>
            <a:r>
              <a:rPr lang="en-US" sz="2800" dirty="0" err="1" smtClean="0">
                <a:solidFill>
                  <a:schemeClr val="bg1"/>
                </a:solidFill>
              </a:rPr>
              <a:t>Moura</a:t>
            </a:r>
            <a:r>
              <a:rPr lang="en-US" sz="2800" dirty="0" smtClean="0">
                <a:solidFill>
                  <a:schemeClr val="bg1"/>
                </a:solidFill>
              </a:rPr>
              <a:t> Costa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dirty="0" err="1" smtClean="0"/>
              <a:t>Assuntos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debatidos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45282" y="1412775"/>
          <a:ext cx="9001001" cy="3816426"/>
        </p:xfrm>
        <a:graphic>
          <a:graphicData uri="http://schemas.openxmlformats.org/drawingml/2006/table">
            <a:tbl>
              <a:tblPr/>
              <a:tblGrid>
                <a:gridCol w="563148"/>
                <a:gridCol w="869856"/>
                <a:gridCol w="4029790"/>
                <a:gridCol w="3538207"/>
              </a:tblGrid>
              <a:tr h="763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Set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Instituições: conceitos e pressupostos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North, D. C. Institutions. </a:t>
                      </a:r>
                      <a:r>
                        <a:rPr lang="en-US" sz="1600" i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Journal of Economic Perspectives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v. 5, n. 1, p. 97-112, 1992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Out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Estudo de caso – filme sobre a conduta dos agentes e as falhas das instituições.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Inside Job Movie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Out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desafio do Comportamento Ético nas Organizações.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Sims, R. R. The Challenge of Ethical Behavior in Organizations. </a:t>
                      </a:r>
                      <a:r>
                        <a:rPr lang="en-US" sz="1600" i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Journal of Business Ethics,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v. 11, p. 505 – 511, 1992.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The Advocate’s devil - movie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 Nov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Estudo de caso – Filme sobre a conduta ética e a motivação pessoal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72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08 Nov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Políticas de Ética nas Empresas Brasileiras.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Melé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D.;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Debeljuh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P.;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Arruda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M. C. Corporate Ethical Policies in Large Corporation in , , and . </a:t>
                      </a:r>
                      <a:r>
                        <a:rPr lang="fr-FR" sz="1600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Journal of Business </a:t>
                      </a:r>
                      <a:r>
                        <a:rPr lang="fr-FR" sz="1600" i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Ethics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v. 63, p. 21-38, 2006.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dirty="0" err="1" smtClean="0"/>
              <a:t>Assuntos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debatidos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  <a:endParaRPr lang="pt-BR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73272" y="1484784"/>
          <a:ext cx="9145017" cy="3170248"/>
        </p:xfrm>
        <a:graphic>
          <a:graphicData uri="http://schemas.openxmlformats.org/drawingml/2006/table">
            <a:tbl>
              <a:tblPr/>
              <a:tblGrid>
                <a:gridCol w="572159"/>
                <a:gridCol w="883773"/>
                <a:gridCol w="4094267"/>
                <a:gridCol w="3594818"/>
              </a:tblGrid>
              <a:tr h="4152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Nov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 aula – Proclamação da República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Nov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Comportamento do 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Controler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 do Contador, sob o prisma da Ética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Beu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D.; Buckley, M. R. The Hypothesized Relationship between Accountability and Ethical Behavior. </a:t>
                      </a:r>
                      <a:r>
                        <a:rPr lang="en-US" sz="1600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Journal of Business Ethics.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v. 34, p. 57-73, 2001.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 Nov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Prova 2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06 Dez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Prova </a:t>
                      </a:r>
                      <a:r>
                        <a:rPr lang="pt-BR" sz="1600" b="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Repositiva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Matéria toda</a:t>
                      </a:r>
                      <a:endParaRPr lang="en-US" sz="1600" b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 Dez</a:t>
                      </a:r>
                      <a:endParaRPr lang="en-US" sz="1600" b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Recuperação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990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smtClean="0"/>
              <a:t>Resumo da aula</a:t>
            </a:r>
            <a:endParaRPr lang="pt-B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" y="1125538"/>
            <a:ext cx="9742488" cy="4406900"/>
          </a:xfrm>
        </p:spPr>
        <p:txBody>
          <a:bodyPr/>
          <a:lstStyle/>
          <a:p>
            <a:pPr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Informações básicas e importantes sobre a disciplina</a:t>
            </a:r>
          </a:p>
          <a:p>
            <a:pPr marL="742950" lvl="1" indent="-285750">
              <a:lnSpc>
                <a:spcPct val="1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pt-BR" dirty="0" smtClean="0">
                <a:solidFill>
                  <a:schemeClr val="bg1"/>
                </a:solidFill>
              </a:rPr>
              <a:t>- As provas, os exercícios e a média final</a:t>
            </a:r>
          </a:p>
          <a:p>
            <a:pPr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Apresentação e discussão do Programa de aula</a:t>
            </a:r>
          </a:p>
          <a:p>
            <a:pPr>
              <a:lnSpc>
                <a:spcPct val="19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Calendário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dirty="0" err="1" smtClean="0"/>
              <a:t>Provas</a:t>
            </a:r>
            <a:r>
              <a:rPr lang="en-US" dirty="0" smtClean="0"/>
              <a:t>, </a:t>
            </a:r>
            <a:r>
              <a:rPr lang="en-US" dirty="0" err="1" smtClean="0"/>
              <a:t>Exercícios</a:t>
            </a:r>
            <a:r>
              <a:rPr lang="en-US" dirty="0" smtClean="0"/>
              <a:t> e </a:t>
            </a:r>
            <a:r>
              <a:rPr lang="en-US" dirty="0" err="1" smtClean="0"/>
              <a:t>Média</a:t>
            </a:r>
            <a:r>
              <a:rPr lang="en-US" dirty="0" smtClean="0"/>
              <a:t> Final</a:t>
            </a:r>
            <a:endParaRPr lang="pt-BR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" y="1196975"/>
            <a:ext cx="9742488" cy="4537075"/>
          </a:xfrm>
        </p:spPr>
        <p:txBody>
          <a:bodyPr/>
          <a:lstStyle/>
          <a:p>
            <a:pPr>
              <a:lnSpc>
                <a:spcPct val="190000"/>
              </a:lnSpc>
              <a:buFont typeface="Wingdings" pitchFamily="2" charset="2"/>
              <a:buNone/>
            </a:pPr>
            <a:r>
              <a:rPr lang="pt-BR" sz="2000" u="sng" dirty="0" smtClean="0">
                <a:solidFill>
                  <a:schemeClr val="bg1"/>
                </a:solidFill>
              </a:rPr>
              <a:t>Prova </a:t>
            </a:r>
            <a:r>
              <a:rPr lang="pt-BR" sz="2000" dirty="0" smtClean="0">
                <a:solidFill>
                  <a:schemeClr val="bg1"/>
                </a:solidFill>
              </a:rPr>
              <a:t> (dissertativa e assertivas - V ou F) - </a:t>
            </a:r>
            <a:r>
              <a:rPr lang="pt-BR" sz="2000" u="sng" dirty="0" smtClean="0">
                <a:solidFill>
                  <a:schemeClr val="bg1"/>
                </a:solidFill>
              </a:rPr>
              <a:t>com consulta</a:t>
            </a:r>
          </a:p>
          <a:p>
            <a:pPr>
              <a:lnSpc>
                <a:spcPct val="190000"/>
              </a:lnSpc>
              <a:buFont typeface="Wingdings" pitchFamily="2" charset="2"/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1) correção da prova será em ordem de número USP (crescente ou descrente a critério do professor). </a:t>
            </a:r>
          </a:p>
          <a:p>
            <a:pPr>
              <a:lnSpc>
                <a:spcPct val="190000"/>
              </a:lnSpc>
              <a:buFont typeface="Wingdings" pitchFamily="2" charset="2"/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>
              <a:lnSpc>
                <a:spcPct val="190000"/>
              </a:lnSpc>
              <a:buFont typeface="Wingdings" pitchFamily="2" charset="2"/>
              <a:buNone/>
            </a:pPr>
            <a:r>
              <a:rPr lang="pt-BR" sz="2000" u="sng" dirty="0" smtClean="0">
                <a:solidFill>
                  <a:schemeClr val="bg1"/>
                </a:solidFill>
              </a:rPr>
              <a:t>Exercícios </a:t>
            </a:r>
            <a:r>
              <a:rPr lang="pt-BR" sz="2000" dirty="0" smtClean="0">
                <a:solidFill>
                  <a:schemeClr val="bg1"/>
                </a:solidFill>
              </a:rPr>
              <a:t>– realizados nos dias aula (início da aula – 15 primeiros minutos) a critério do professor.</a:t>
            </a:r>
          </a:p>
          <a:p>
            <a:pPr>
              <a:buFont typeface="Wingdings" pitchFamily="2" charset="2"/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1) sem consulta e referente ao assunto a ser apresentado no dia.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3214688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smtClean="0"/>
              <a:t>Cálculo da Média final (M)</a:t>
            </a:r>
            <a:endParaRPr lang="pt-BR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1125538"/>
            <a:ext cx="9164638" cy="575270"/>
          </a:xfrm>
        </p:spPr>
        <p:txBody>
          <a:bodyPr/>
          <a:lstStyle/>
          <a:p>
            <a:pPr>
              <a:lnSpc>
                <a:spcPct val="1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bg1"/>
                </a:solidFill>
              </a:rPr>
              <a:t>A função (M) abaixo define a nota para fins de aprovação: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3214688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53975" y="1916832"/>
          <a:ext cx="3390900" cy="479425"/>
        </p:xfrm>
        <a:graphic>
          <a:graphicData uri="http://schemas.openxmlformats.org/presentationml/2006/ole">
            <p:oleObj spid="_x0000_s99333" name="Equation" r:id="rId3" imgW="1422360" imgH="203040" progId="Equation.3">
              <p:embed/>
            </p:oleObj>
          </a:graphicData>
        </a:graphic>
      </p:graphicFrame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781425" y="1928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endParaRPr lang="pt-BR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807382" y="1837273"/>
            <a:ext cx="4746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pt-BR" sz="2000" dirty="0">
                <a:latin typeface="Arial" charset="0"/>
              </a:rPr>
              <a:t>onde: M = média final</a:t>
            </a:r>
          </a:p>
          <a:p>
            <a:pPr defTabSz="914400"/>
            <a:r>
              <a:rPr lang="pt-BR" sz="2000" dirty="0">
                <a:latin typeface="Arial" charset="0"/>
                <a:cs typeface="Times New Roman" pitchFamily="18" charset="0"/>
              </a:rPr>
              <a:t>	P = média obtida nas provas</a:t>
            </a:r>
          </a:p>
          <a:p>
            <a:pPr defTabSz="914400"/>
            <a:r>
              <a:rPr lang="pt-BR" sz="2000" dirty="0">
                <a:latin typeface="Arial" charset="0"/>
                <a:cs typeface="Times New Roman" pitchFamily="18" charset="0"/>
              </a:rPr>
              <a:t>          	E = média obtida nos exercícios</a:t>
            </a:r>
            <a:endParaRPr lang="el-GR" sz="2000" dirty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1209378" y="3068960"/>
          <a:ext cx="2087562" cy="1019175"/>
        </p:xfrm>
        <a:graphic>
          <a:graphicData uri="http://schemas.openxmlformats.org/presentationml/2006/ole">
            <p:oleObj spid="_x0000_s99336" name="Equation" r:id="rId4" imgW="876240" imgH="431640" progId="Equation.3">
              <p:embed/>
            </p:oleObj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4339655" y="2852936"/>
          <a:ext cx="2846387" cy="1765300"/>
        </p:xfrm>
        <a:graphic>
          <a:graphicData uri="http://schemas.openxmlformats.org/presentationml/2006/ole">
            <p:oleObj spid="_x0000_s99338" name="Equation" r:id="rId5" imgW="1193760" imgH="749160" progId="Equation.3">
              <p:embed/>
            </p:oleObj>
          </a:graphicData>
        </a:graphic>
      </p:graphicFrame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128588" y="4653135"/>
          <a:ext cx="4752975" cy="1007889"/>
        </p:xfrm>
        <a:graphic>
          <a:graphicData uri="http://schemas.openxmlformats.org/presentationml/2006/ole">
            <p:oleObj spid="_x0000_s99341" name="Equation" r:id="rId6" imgW="2336760" imgH="457200" progId="Equation.3">
              <p:embed/>
            </p:oleObj>
          </a:graphicData>
        </a:graphic>
      </p:graphicFrame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828675" y="2492896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com,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3513634" y="3212976"/>
            <a:ext cx="34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53794" y="4941168"/>
            <a:ext cx="3759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Não há arredondamentos em 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3214688"/>
            <a:ext cx="9907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58" y="1123121"/>
            <a:ext cx="4905737" cy="41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86" y="1124744"/>
            <a:ext cx="4952950" cy="40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50" y="152400"/>
            <a:ext cx="891698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Calendário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1399644" y="1955469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1425402" y="2611154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1340515" y="3272105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425402" y="3861048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1497410" y="4521999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334825" y="2624033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7042026" y="2611154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7762106" y="2603541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8423057" y="2636912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5673874" y="2636912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6334825" y="3272105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6309067" y="3933056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342438" y="4555370"/>
            <a:ext cx="648072" cy="57606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50" y="152400"/>
            <a:ext cx="891698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Caléndário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24" y="1079094"/>
            <a:ext cx="4464496" cy="434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988" y="1073228"/>
            <a:ext cx="4968552" cy="432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ipse 21"/>
          <p:cNvSpPr/>
          <p:nvPr/>
        </p:nvSpPr>
        <p:spPr bwMode="auto">
          <a:xfrm>
            <a:off x="1517902" y="2924944"/>
            <a:ext cx="504056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1471652" y="3428999"/>
            <a:ext cx="576064" cy="50405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530781" y="3899685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5" name="Elipse 24"/>
          <p:cNvSpPr/>
          <p:nvPr/>
        </p:nvSpPr>
        <p:spPr bwMode="auto">
          <a:xfrm>
            <a:off x="1541512" y="4331733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6249938" y="2780928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7" name="Elipse 26"/>
          <p:cNvSpPr/>
          <p:nvPr/>
        </p:nvSpPr>
        <p:spPr bwMode="auto">
          <a:xfrm>
            <a:off x="6249938" y="3272105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6203688" y="4221088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6237059" y="4691773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 rot="5400000">
            <a:off x="1973899" y="2539146"/>
            <a:ext cx="433857" cy="3413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ector de seta reta 17"/>
          <p:cNvCxnSpPr/>
          <p:nvPr/>
        </p:nvCxnSpPr>
        <p:spPr bwMode="auto">
          <a:xfrm rot="10800000">
            <a:off x="6753998" y="5086994"/>
            <a:ext cx="288029" cy="28622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Elipse 20"/>
          <p:cNvSpPr/>
          <p:nvPr/>
        </p:nvSpPr>
        <p:spPr bwMode="auto">
          <a:xfrm>
            <a:off x="6177930" y="3645024"/>
            <a:ext cx="648072" cy="5760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150" y="152400"/>
            <a:ext cx="891698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Caléndário</a:t>
            </a: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30" y="1130010"/>
            <a:ext cx="6083374" cy="456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ipse 13"/>
          <p:cNvSpPr/>
          <p:nvPr/>
        </p:nvSpPr>
        <p:spPr bwMode="auto">
          <a:xfrm>
            <a:off x="1798321" y="2834791"/>
            <a:ext cx="491177" cy="3781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798321" y="3284984"/>
            <a:ext cx="504056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 bwMode="auto">
          <a:xfrm rot="5400000">
            <a:off x="2117915" y="2467138"/>
            <a:ext cx="433857" cy="3413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ector de seta reta 7"/>
          <p:cNvCxnSpPr/>
          <p:nvPr/>
        </p:nvCxnSpPr>
        <p:spPr bwMode="auto">
          <a:xfrm rot="5400000">
            <a:off x="2261931" y="2971194"/>
            <a:ext cx="433857" cy="34135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CaixaDeTexto 8"/>
          <p:cNvSpPr txBox="1"/>
          <p:nvPr/>
        </p:nvSpPr>
        <p:spPr>
          <a:xfrm>
            <a:off x="7186042" y="2276872"/>
            <a:ext cx="2482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Todo mundo 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pânico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r>
              <a:rPr lang="en-US" dirty="0" smtClean="0"/>
              <a:t>…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dirty="0" err="1" smtClean="0"/>
              <a:t>Assuntos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debatidos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  <a:endParaRPr lang="pt-BR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9258" y="1196752"/>
          <a:ext cx="9634313" cy="4392488"/>
        </p:xfrm>
        <a:graphic>
          <a:graphicData uri="http://schemas.openxmlformats.org/drawingml/2006/table">
            <a:tbl>
              <a:tblPr/>
              <a:tblGrid>
                <a:gridCol w="602771"/>
                <a:gridCol w="931059"/>
                <a:gridCol w="4313327"/>
                <a:gridCol w="3787156"/>
              </a:tblGrid>
              <a:tr h="30724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Conteúdo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4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Aula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Data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Assunto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Bibliografia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81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02 Ago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Introdução - apresentação da disciplina, sua importância e aplicabilidade;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Dienhart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J. W.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Business, Institutions, and Ethics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: Press.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2000. 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Introduction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p. 1 – 2.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09 Ago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Escolha, racionalidade e ação racional.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Silva, M. F. G. </a:t>
                      </a:r>
                      <a:r>
                        <a:rPr lang="pt-BR" sz="16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Ética e Economia: impactos na política, no direito e nas organizações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São Paulo: Editora Campus. 2007. </a:t>
                      </a:r>
                      <a:r>
                        <a:rPr lang="pt-BR" sz="1600" u="sng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2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p. 49 – 86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 Ago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Decisões individuais: conceitos e pressupostos.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2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Ago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Ética e Ética Econômica: conceitos e pressupostos.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Silva, M. F. G. </a:t>
                      </a:r>
                      <a:r>
                        <a:rPr lang="pt-BR" sz="16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Ética e Economia: impactos na política, no direito e nas organizações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São Paulo: Editora Campus. 2007. </a:t>
                      </a:r>
                      <a:r>
                        <a:rPr lang="pt-BR" sz="1600" u="sng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1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p. 1 – 28; </a:t>
                      </a:r>
                      <a:r>
                        <a:rPr lang="pt-BR" sz="1600" u="sng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Capítulo 4</a:t>
                      </a: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p. 155 – 177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Ago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Justiça e Justiça Econômica: conceitos e pressupostos.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52400"/>
            <a:ext cx="8916988" cy="838200"/>
          </a:xfrm>
        </p:spPr>
        <p:txBody>
          <a:bodyPr/>
          <a:lstStyle/>
          <a:p>
            <a:r>
              <a:rPr lang="en-US" dirty="0" err="1" smtClean="0"/>
              <a:t>Assuntos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debatidos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de aula</a:t>
            </a:r>
            <a:endParaRPr lang="pt-BR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89298" y="1556792"/>
          <a:ext cx="8856984" cy="3118022"/>
        </p:xfrm>
        <a:graphic>
          <a:graphicData uri="http://schemas.openxmlformats.org/drawingml/2006/table">
            <a:tbl>
              <a:tblPr/>
              <a:tblGrid>
                <a:gridCol w="554138"/>
                <a:gridCol w="855938"/>
                <a:gridCol w="3965313"/>
                <a:gridCol w="3481595"/>
              </a:tblGrid>
              <a:tr h="879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 Set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Assimetria de Informação: </a:t>
                      </a:r>
                      <a:r>
                        <a:rPr lang="pt-BR" sz="1600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moral </a:t>
                      </a:r>
                      <a:r>
                        <a:rPr lang="pt-BR" sz="1600" i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hazard</a:t>
                      </a:r>
                      <a:r>
                        <a:rPr lang="pt-BR" sz="1600" i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i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problem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definir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Set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Teoria de Agência: conceitos e aplicações nas ciências contábeis.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 definir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 Set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Estudo de caso – filme sobre a conduta dos agentes.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 Wall Street (I ou II) Movie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 The Firm  Movie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04 Out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3" marR="43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ahoma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652</Words>
  <Application>Microsoft Office PowerPoint</Application>
  <PresentationFormat>Personalizar</PresentationFormat>
  <Paragraphs>102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Design padrão</vt:lpstr>
      <vt:lpstr>1_Design padrão</vt:lpstr>
      <vt:lpstr>Equation</vt:lpstr>
      <vt:lpstr> RCC-0107    Aula 1 – 02/08/2011  Introdução    Davi R. de Moura Costa</vt:lpstr>
      <vt:lpstr>Resumo da aula</vt:lpstr>
      <vt:lpstr>Provas, Exercícios e Média Final</vt:lpstr>
      <vt:lpstr>Cálculo da Média final (M)</vt:lpstr>
      <vt:lpstr>Slide 5</vt:lpstr>
      <vt:lpstr>Slide 6</vt:lpstr>
      <vt:lpstr>Slide 7</vt:lpstr>
      <vt:lpstr>Assuntos a serem debatidos em sala de aula</vt:lpstr>
      <vt:lpstr>Assuntos a serem debatidos em sala de aula</vt:lpstr>
      <vt:lpstr>Assuntos a serem debatidos em sala de aula</vt:lpstr>
      <vt:lpstr>Assuntos a serem debatidos em sala de aula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sbialosk</dc:creator>
  <cp:lastModifiedBy> </cp:lastModifiedBy>
  <cp:revision>374</cp:revision>
  <dcterms:modified xsi:type="dcterms:W3CDTF">2011-08-03T22:04:15Z</dcterms:modified>
</cp:coreProperties>
</file>