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02" r:id="rId2"/>
    <p:sldId id="296" r:id="rId3"/>
    <p:sldId id="278" r:id="rId4"/>
    <p:sldId id="279" r:id="rId5"/>
    <p:sldId id="280" r:id="rId6"/>
    <p:sldId id="281" r:id="rId7"/>
    <p:sldId id="282" r:id="rId8"/>
    <p:sldId id="283" r:id="rId9"/>
    <p:sldId id="297" r:id="rId10"/>
    <p:sldId id="298" r:id="rId11"/>
    <p:sldId id="284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7854-2E8E-464A-B876-5A5049C8C772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F0F2-B8B5-45C2-8D55-4F1B3B4062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5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249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6D687E-FFEA-439E-A712-1B953A859F83}" type="slidenum">
              <a:rPr lang="pt-BR" smtClean="0"/>
              <a:pPr eaLnBrk="1" hangingPunct="1"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269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D74D5-F4BC-4D50-A588-6B422A3752CF}" type="slidenum">
              <a:rPr lang="pt-BR" smtClean="0"/>
              <a:pPr eaLnBrk="1" hangingPunct="1"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280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2867BA-6FDB-4D77-A8F0-0AF0CB6873A4}" type="slidenum">
              <a:rPr lang="pt-BR" smtClean="0"/>
              <a:pPr eaLnBrk="1" hangingPunct="1"/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1F80C0-D58A-4F6B-9A4E-DA8E08681EEB}" type="slidenum">
              <a:rPr lang="pt-BR" smtClean="0"/>
              <a:pPr>
                <a:defRPr/>
              </a:pPr>
              <a:t>32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00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04BBD6-FA5D-4812-890F-10AAED587FEE}" type="slidenum">
              <a:rPr lang="pt-BR" smtClean="0"/>
              <a:pPr eaLnBrk="1" hangingPunct="1"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2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64BFCD-E94E-405E-9740-6D6E5B303CF6}" type="slidenum">
              <a:rPr lang="pt-BR" smtClean="0"/>
              <a:pPr eaLnBrk="1" hangingPunct="1"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3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0BD26-FD1E-4C5F-92F8-8D99C3F6E003}" type="slidenum">
              <a:rPr lang="pt-BR" smtClean="0"/>
              <a:pPr eaLnBrk="1" hangingPunct="1"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35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AD4A66-F7E3-431B-A475-49DED15E5914}" type="slidenum">
              <a:rPr lang="pt-BR" smtClean="0"/>
              <a:pPr eaLnBrk="1" hangingPunct="1"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064E1E-8483-4F63-8FC1-52EF0CEBFA56}" type="slidenum">
              <a:rPr lang="pt-BR" smtClean="0"/>
              <a:pPr eaLnBrk="1" hangingPunct="1"/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44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F830A5-4993-49C3-973D-AD7C1B1DB9D7}" type="slidenum">
              <a:rPr lang="pt-BR" smtClean="0"/>
              <a:pPr eaLnBrk="1" hangingPunct="1"/>
              <a:t>10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70459-0777-4D9E-A571-8D808416BA7E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3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1D6B-F5D4-4245-B234-6707D03C491C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DCFA-D9B5-4D21-9292-AEC56C1F4E4D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24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B895-5AF2-4D74-9765-4135256766C2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8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BEAAE-10C7-4303-A485-782D7FF444CE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97E-1BAE-45C9-BB3F-B5280699301B}" type="datetime1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10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7C8C-87A0-43F0-B528-79CEC125EA3B}" type="datetime1">
              <a:rPr lang="pt-BR" smtClean="0"/>
              <a:t>11/08/2016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46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57FB-E47A-40A9-B612-213DF82B2BF1}" type="datetime1">
              <a:rPr lang="pt-BR" smtClean="0"/>
              <a:t>11/08/2016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FD40-1E19-4370-8FFC-DCD6009F184C}" type="datetime1">
              <a:rPr lang="pt-BR" smtClean="0"/>
              <a:t>11/08/2016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4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C31C-DDFB-40B8-A908-8FC92C2334BE}" type="datetime1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40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4E001-F4A8-42AA-B456-70C25F68D5B2}" type="datetime1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40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27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D8A4-28A5-443C-B19B-DB6D8E934674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40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EF26-94AC-42A9-9231-24BB4F8971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34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700808"/>
            <a:ext cx="7715250" cy="935360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b="1" dirty="0" smtClean="0"/>
              <a:t>Gestão Estratégica de Custos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57625"/>
            <a:ext cx="7698432" cy="26431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pt-BR" sz="2400" b="1" dirty="0" smtClean="0"/>
              <a:t>AULA  –   </a:t>
            </a:r>
            <a:r>
              <a:rPr lang="pt-BR" sz="2400" b="1" dirty="0" smtClean="0"/>
              <a:t>Tema 1</a:t>
            </a:r>
            <a:endParaRPr lang="pt-BR" sz="24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dirty="0" smtClean="0">
                <a:latin typeface="Arial" charset="0"/>
                <a:cs typeface="Arial" charset="0"/>
              </a:rPr>
              <a:t>ABC –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Activity</a:t>
            </a:r>
            <a:r>
              <a:rPr lang="pt-BR" sz="2400" b="1" i="1" dirty="0" smtClean="0">
                <a:latin typeface="Arial" charset="0"/>
                <a:cs typeface="Arial" charset="0"/>
              </a:rPr>
              <a:t>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Based</a:t>
            </a:r>
            <a:r>
              <a:rPr lang="pt-BR" sz="2400" b="1" i="1" dirty="0" smtClean="0">
                <a:latin typeface="Arial" charset="0"/>
                <a:cs typeface="Arial" charset="0"/>
              </a:rPr>
              <a:t> </a:t>
            </a:r>
            <a:r>
              <a:rPr lang="pt-BR" sz="2400" b="1" i="1" dirty="0" err="1" smtClean="0">
                <a:latin typeface="Arial" charset="0"/>
                <a:cs typeface="Arial" charset="0"/>
              </a:rPr>
              <a:t>Costing</a:t>
            </a:r>
            <a:endParaRPr lang="pt-BR" sz="2400" b="1" i="1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t-BR" sz="2400" b="1" i="1" dirty="0" smtClean="0">
                <a:latin typeface="Arial" charset="0"/>
                <a:cs typeface="Arial" charset="0"/>
              </a:rPr>
              <a:t>            </a:t>
            </a:r>
            <a:r>
              <a:rPr lang="pt-BR" sz="2400" b="1" dirty="0" smtClean="0">
                <a:latin typeface="Arial" charset="0"/>
                <a:cs typeface="Arial" charset="0"/>
              </a:rPr>
              <a:t>Custeio Baseado em Atividades</a:t>
            </a:r>
          </a:p>
          <a:p>
            <a:pPr eaLnBrk="1" hangingPunct="1">
              <a:defRPr/>
            </a:pPr>
            <a:endParaRPr lang="pt-BR" sz="2400" b="1" i="1" dirty="0" smtClean="0"/>
          </a:p>
          <a:p>
            <a:pPr eaLnBrk="1" hangingPunct="1">
              <a:defRPr/>
            </a:pPr>
            <a:r>
              <a:rPr lang="pt-BR" sz="2400" i="1" dirty="0" smtClean="0"/>
              <a:t>	</a:t>
            </a:r>
          </a:p>
          <a:p>
            <a:pPr eaLnBrk="1" hangingPunct="1">
              <a:defRPr/>
            </a:pPr>
            <a:r>
              <a:rPr lang="pt-BR" sz="1800" i="1" dirty="0" smtClean="0"/>
              <a:t>PROFA SOLANGE GARCIA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FEARP/USP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pt-BR" sz="1800" i="1" dirty="0" smtClean="0"/>
              <a:t>2º.sem  2016</a:t>
            </a:r>
          </a:p>
          <a:p>
            <a:pPr eaLnBrk="1" hangingPunct="1">
              <a:defRPr/>
            </a:pPr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68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ítulo 1"/>
          <p:cNvSpPr>
            <a:spLocks noGrp="1"/>
          </p:cNvSpPr>
          <p:nvPr>
            <p:ph type="title"/>
          </p:nvPr>
        </p:nvSpPr>
        <p:spPr bwMode="auto">
          <a:xfrm>
            <a:off x="1898650" y="571500"/>
            <a:ext cx="53467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3600" b="1" smtClean="0">
                <a:latin typeface="Arial" charset="0"/>
                <a:cs typeface="Arial" charset="0"/>
              </a:rPr>
              <a:t>Tratamento dos Custos no  Sistema ABC </a:t>
            </a:r>
          </a:p>
        </p:txBody>
      </p:sp>
      <p:sp>
        <p:nvSpPr>
          <p:cNvPr id="87043" name="Espaço Reservado para Conteúdo 4"/>
          <p:cNvSpPr>
            <a:spLocks noGrp="1"/>
          </p:cNvSpPr>
          <p:nvPr>
            <p:ph idx="1"/>
          </p:nvPr>
        </p:nvSpPr>
        <p:spPr bwMode="auto">
          <a:xfrm>
            <a:off x="306388" y="2071688"/>
            <a:ext cx="8531225" cy="4214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pt-BR" sz="2800" smtClean="0">
                <a:latin typeface="Arial" charset="0"/>
                <a:cs typeface="Arial" charset="0"/>
              </a:rPr>
              <a:t> Quando considerado o processo (conjunto de atividades) </a:t>
            </a:r>
          </a:p>
          <a:p>
            <a:pPr>
              <a:buFont typeface="Wingdings" pitchFamily="2" charset="2"/>
              <a:buChar char="Ø"/>
            </a:pPr>
            <a:r>
              <a:rPr lang="pt-BR" sz="2800" smtClean="0">
                <a:latin typeface="Arial" charset="0"/>
                <a:cs typeface="Arial" charset="0"/>
              </a:rPr>
              <a:t>Apropriação de custos de fabricação e de despesas do período.</a:t>
            </a:r>
          </a:p>
          <a:p>
            <a:pPr>
              <a:buFont typeface="Wingdings" pitchFamily="2" charset="2"/>
              <a:buChar char="Ø"/>
            </a:pPr>
            <a:r>
              <a:rPr lang="pt-BR" sz="2800" smtClean="0">
                <a:latin typeface="Arial" charset="0"/>
                <a:cs typeface="Arial" charset="0"/>
              </a:rPr>
              <a:t> Nem todos os custos de fabricação são apropriados aos produtos. É necessário observar a relação de causa e efeito, ou seja, se as decisões referentes ao produto afetam determinado custo.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endParaRPr lang="pt-BR" sz="280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pt-BR" sz="2800" smtClean="0">
                <a:latin typeface="Arial" charset="0"/>
                <a:cs typeface="Arial" charset="0"/>
              </a:rPr>
              <a:t> </a:t>
            </a:r>
            <a:endParaRPr lang="en-US" sz="280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ítulo 1"/>
          <p:cNvSpPr>
            <a:spLocks/>
          </p:cNvSpPr>
          <p:nvPr/>
        </p:nvSpPr>
        <p:spPr bwMode="auto">
          <a:xfrm>
            <a:off x="941662" y="548680"/>
            <a:ext cx="7093103" cy="60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20" rIns="91435" bIns="45720"/>
          <a:lstStyle/>
          <a:p>
            <a:pPr algn="ctr">
              <a:defRPr/>
            </a:pPr>
            <a:r>
              <a:rPr lang="pt-BR" sz="3200" b="1" dirty="0">
                <a:latin typeface="Arial" pitchFamily="34" charset="0"/>
                <a:cs typeface="Arial" pitchFamily="34" charset="0"/>
              </a:rPr>
              <a:t>Gestão Estratégica de Custos</a:t>
            </a:r>
          </a:p>
        </p:txBody>
      </p:sp>
      <p:sp>
        <p:nvSpPr>
          <p:cNvPr id="5" name="Título 1"/>
          <p:cNvSpPr>
            <a:spLocks/>
          </p:cNvSpPr>
          <p:nvPr/>
        </p:nvSpPr>
        <p:spPr bwMode="auto">
          <a:xfrm>
            <a:off x="487870" y="1548416"/>
            <a:ext cx="8168260" cy="530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20" rIns="91435" bIns="45720"/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 Tomada de decisão estratégica diz respeito às tomadas de decisão que afetam a posição competitiva de uma empresa a longo prazo.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É o ato de escolher  entre estratégias alternativas  com a meta de selecionar  uma estratégia ... que forneça uma garantia razoável de crescimento e sobrevivência a longo prazo.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Gestão Estratégica de Custos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: É o uso de dados de custos para desenvolver e identificar estratégias superiores que produzirão uma vantagem competitiva sustentável. (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Hansen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D. R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Mowen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M.M.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2001, p. 423)</a:t>
            </a:r>
            <a:endParaRPr lang="pt-BR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6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0" y="3169609"/>
            <a:ext cx="9143999" cy="63744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2279" tIns="41140" rIns="82279" bIns="41140">
            <a:spAutoFit/>
          </a:bodyPr>
          <a:lstStyle/>
          <a:p>
            <a:pPr algn="ctr">
              <a:defRPr/>
            </a:pPr>
            <a:r>
              <a:rPr lang="pt-BR" sz="3600" dirty="0">
                <a:solidFill>
                  <a:srgbClr val="024998"/>
                </a:solidFill>
              </a:rPr>
              <a:t>Caso: </a:t>
            </a:r>
            <a:r>
              <a:rPr lang="pt-BR" sz="3600" i="1" dirty="0" err="1">
                <a:solidFill>
                  <a:srgbClr val="024998"/>
                </a:solidFill>
              </a:rPr>
              <a:t>Classic</a:t>
            </a:r>
            <a:r>
              <a:rPr lang="pt-BR" sz="3600" i="1" dirty="0">
                <a:solidFill>
                  <a:srgbClr val="024998"/>
                </a:solidFill>
              </a:rPr>
              <a:t> </a:t>
            </a:r>
            <a:r>
              <a:rPr lang="pt-BR" sz="3600" i="1" dirty="0" err="1">
                <a:solidFill>
                  <a:srgbClr val="024998"/>
                </a:solidFill>
              </a:rPr>
              <a:t>Brass</a:t>
            </a:r>
            <a:endParaRPr lang="pt-BR" sz="3600" i="1" dirty="0">
              <a:solidFill>
                <a:srgbClr val="024998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" y="6087757"/>
            <a:ext cx="9143999" cy="582062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spcAft>
                <a:spcPts val="540"/>
              </a:spcAft>
            </a:pPr>
            <a:r>
              <a:rPr lang="pt-BR" sz="1600" dirty="0"/>
              <a:t>Todo o desenvolvimento do estudo de caso foi extraído de GARRISON, R. H. e NOREEN, E. W., 2001, p. 226 a 236.</a:t>
            </a:r>
          </a:p>
        </p:txBody>
      </p:sp>
    </p:spTree>
    <p:extLst>
      <p:ext uri="{BB962C8B-B14F-4D97-AF65-F5344CB8AC3E}">
        <p14:creationId xmlns:p14="http://schemas.microsoft.com/office/powerpoint/2010/main" val="13503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-7930"/>
            <a:ext cx="8686657" cy="1143715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: </a:t>
            </a:r>
            <a:r>
              <a:rPr lang="pt-BR" sz="2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</a:t>
            </a:r>
            <a:r>
              <a:rPr lang="pt-BR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Brass</a:t>
            </a: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124" name="Espaço Reservado para Conteúdo 4"/>
          <p:cNvSpPr>
            <a:spLocks noGrp="1"/>
          </p:cNvSpPr>
          <p:nvPr>
            <p:ph idx="1"/>
          </p:nvPr>
        </p:nvSpPr>
        <p:spPr>
          <a:xfrm>
            <a:off x="129655" y="1159330"/>
            <a:ext cx="8785784" cy="5698670"/>
          </a:xfrm>
        </p:spPr>
        <p:txBody>
          <a:bodyPr/>
          <a:lstStyle/>
          <a:p>
            <a:pPr>
              <a:spcAft>
                <a:spcPts val="540"/>
              </a:spcAft>
            </a:pPr>
            <a:endParaRPr lang="pt-BR" sz="1800" b="1" dirty="0"/>
          </a:p>
          <a:p>
            <a:pPr>
              <a:spcAft>
                <a:spcPts val="540"/>
              </a:spcAft>
            </a:pPr>
            <a:r>
              <a:rPr lang="pt-BR" sz="1800" b="1" dirty="0"/>
              <a:t>A </a:t>
            </a:r>
            <a:r>
              <a:rPr lang="pt-BR" sz="1800" b="1" i="1" dirty="0" err="1"/>
              <a:t>Classic</a:t>
            </a:r>
            <a:r>
              <a:rPr lang="pt-BR" sz="1800" b="1" i="1" dirty="0"/>
              <a:t> </a:t>
            </a:r>
            <a:r>
              <a:rPr lang="pt-BR" sz="1800" b="1" i="1" dirty="0" err="1"/>
              <a:t>Brass</a:t>
            </a:r>
            <a:r>
              <a:rPr lang="pt-BR" sz="1800" b="1" i="1" dirty="0"/>
              <a:t> </a:t>
            </a:r>
            <a:r>
              <a:rPr lang="pt-BR" sz="1800" b="1" dirty="0"/>
              <a:t>fabrica acessórios de latão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de mecânica fina para diversas aplicações, entre elas,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Pontaletes, travas e lemes para iates de luxo. 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O Presidente  convocou uma reunião  com os 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Gerentes de Produção, de Marketing e 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de Contabilidade.  O Gerente de Marketing  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está muito  preocupado devido a perda de todas 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as concorrências que envolvem 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grandes volumes.</a:t>
            </a:r>
          </a:p>
          <a:p>
            <a:pPr>
              <a:spcAft>
                <a:spcPts val="540"/>
              </a:spcAft>
              <a:buNone/>
            </a:pPr>
            <a:r>
              <a:rPr lang="pt-BR" sz="1800" b="1" dirty="0"/>
              <a:t> </a:t>
            </a:r>
            <a:endParaRPr lang="pt-BR" sz="1800" dirty="0"/>
          </a:p>
          <a:p>
            <a:pPr>
              <a:buNone/>
            </a:pPr>
            <a:r>
              <a:rPr lang="pt-BR" sz="1800" b="1" dirty="0"/>
              <a:t> </a:t>
            </a:r>
            <a:endParaRPr lang="pt-BR" sz="1800" dirty="0"/>
          </a:p>
          <a:p>
            <a:endParaRPr lang="en-US" sz="1800" dirty="0"/>
          </a:p>
        </p:txBody>
      </p:sp>
      <p:sp>
        <p:nvSpPr>
          <p:cNvPr id="6" name="Texto explicativo em elipse 5"/>
          <p:cNvSpPr/>
          <p:nvPr/>
        </p:nvSpPr>
        <p:spPr bwMode="auto">
          <a:xfrm>
            <a:off x="6776134" y="1678111"/>
            <a:ext cx="2367867" cy="1167259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33" tIns="41166" rIns="82333" bIns="41166" numCol="1" rtlCol="0" anchor="t" anchorCtr="0" compatLnSpc="1">
            <a:prstTxWarp prst="textNoShape">
              <a:avLst/>
            </a:prstTxWarp>
          </a:bodyPr>
          <a:lstStyle/>
          <a:p>
            <a:pPr defTabSz="914806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Arial" charset="0"/>
              </a:rPr>
              <a:t>Temos mais concorrência?</a:t>
            </a:r>
          </a:p>
        </p:txBody>
      </p:sp>
      <p:sp>
        <p:nvSpPr>
          <p:cNvPr id="7" name="Texto explicativo em elipse 6"/>
          <p:cNvSpPr/>
          <p:nvPr/>
        </p:nvSpPr>
        <p:spPr bwMode="auto">
          <a:xfrm>
            <a:off x="5998204" y="3104761"/>
            <a:ext cx="2982063" cy="1167259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33" tIns="41166" rIns="82333" bIns="41166" numCol="1" rtlCol="0" anchor="t" anchorCtr="0" compatLnSpc="1">
            <a:prstTxWarp prst="textNoShape">
              <a:avLst/>
            </a:prstTxWarp>
          </a:bodyPr>
          <a:lstStyle/>
          <a:p>
            <a:pPr defTabSz="914806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Arial" charset="0"/>
              </a:rPr>
              <a:t>O problema é a qualidade ou tempo de entrega?</a:t>
            </a:r>
          </a:p>
        </p:txBody>
      </p:sp>
      <p:sp>
        <p:nvSpPr>
          <p:cNvPr id="8" name="Texto explicativo em elipse 7"/>
          <p:cNvSpPr/>
          <p:nvPr/>
        </p:nvSpPr>
        <p:spPr bwMode="auto">
          <a:xfrm>
            <a:off x="5479584" y="4531411"/>
            <a:ext cx="3500683" cy="1167259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33" tIns="41166" rIns="82333" bIns="41166" numCol="1" rtlCol="0" anchor="t" anchorCtr="0" compatLnSpc="1">
            <a:prstTxWarp prst="textNoShape">
              <a:avLst/>
            </a:prstTxWarp>
          </a:bodyPr>
          <a:lstStyle/>
          <a:p>
            <a:pPr defTabSz="914806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Arial" charset="0"/>
              </a:rPr>
              <a:t>Porque a concorrência está fixando preços abaixo dos nossos?</a:t>
            </a:r>
          </a:p>
        </p:txBody>
      </p:sp>
      <p:sp>
        <p:nvSpPr>
          <p:cNvPr id="9" name="Texto explicativo em elipse 8"/>
          <p:cNvSpPr/>
          <p:nvPr/>
        </p:nvSpPr>
        <p:spPr bwMode="auto">
          <a:xfrm>
            <a:off x="1719591" y="5244736"/>
            <a:ext cx="4084131" cy="1296955"/>
          </a:xfrm>
          <a:prstGeom prst="wedgeEllipse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333" tIns="41166" rIns="82333" bIns="41166" numCol="1" rtlCol="0" anchor="t" anchorCtr="0" compatLnSpc="1">
            <a:prstTxWarp prst="textNoShape">
              <a:avLst/>
            </a:prstTxWarp>
          </a:bodyPr>
          <a:lstStyle/>
          <a:p>
            <a:pPr defTabSz="914806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latin typeface="Arial" charset="0"/>
              </a:rPr>
              <a:t>Como a concorrência pode trabalhar com preços abaixo dos custos?</a:t>
            </a:r>
          </a:p>
        </p:txBody>
      </p:sp>
    </p:spTree>
    <p:extLst>
      <p:ext uri="{BB962C8B-B14F-4D97-AF65-F5344CB8AC3E}">
        <p14:creationId xmlns:p14="http://schemas.microsoft.com/office/powerpoint/2010/main" val="39633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Cliente </a:t>
            </a:r>
            <a:r>
              <a:rPr lang="pt-BR" sz="2900" b="1" i="1" dirty="0" err="1"/>
              <a:t>Windward</a:t>
            </a:r>
            <a:r>
              <a:rPr lang="pt-BR" sz="2900" b="1" i="1" dirty="0"/>
              <a:t> </a:t>
            </a:r>
            <a:r>
              <a:rPr lang="pt-BR" sz="2900" b="1" i="1" dirty="0" err="1"/>
              <a:t>Yachts</a:t>
            </a: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87870" y="1289026"/>
            <a:ext cx="7844122" cy="421690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r>
              <a:rPr lang="pt-BR" sz="2200" b="1" dirty="0"/>
              <a:t>Dados referentes aos pedidos de produtos do cliente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93388" y="1937502"/>
          <a:ext cx="8591303" cy="5029200"/>
        </p:xfrm>
        <a:graphic>
          <a:graphicData uri="http://schemas.openxmlformats.org/drawingml/2006/table">
            <a:tbl>
              <a:tblPr/>
              <a:tblGrid>
                <a:gridCol w="8591303"/>
              </a:tblGrid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Calibri"/>
                          <a:ea typeface="Calibri"/>
                          <a:cs typeface="Times New Roman"/>
                        </a:rPr>
                        <a:t>Pontaletes Padronizados</a:t>
                      </a:r>
                      <a:endParaRPr lang="pt-B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1. Projeto padrão, que não necessita de quaisquer recursos de novo projeto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2. Foram pedidas 400 unidades no ano, em dois pedidos separados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1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3. Cada pontalete requer 0,5 hora-máquina, no total de 200 horas-máquinas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4. O preço de venda unitário foi de $34, no total de $13.600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5. Os materiais diretos das 400 unidades totalizaram $2.110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6. A mão de obra direta das 400 unidades totalizou $1.850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7. Os custos de expedição e entrega dos dois pedidos totalizaram $180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1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316309"/>
            <a:ext cx="8229314" cy="1143715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Cliente </a:t>
            </a:r>
            <a:r>
              <a:rPr lang="pt-BR" sz="2900" b="1" i="1" dirty="0" err="1"/>
              <a:t>Windward</a:t>
            </a:r>
            <a:r>
              <a:rPr lang="pt-BR" sz="2900" b="1" i="1" dirty="0"/>
              <a:t> </a:t>
            </a:r>
            <a:r>
              <a:rPr lang="pt-BR" sz="2900" b="1" i="1" dirty="0" err="1"/>
              <a:t>Yachts</a:t>
            </a: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87870" y="1548417"/>
            <a:ext cx="7844122" cy="421690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r>
              <a:rPr lang="pt-BR" sz="2200" b="1" dirty="0"/>
              <a:t>Dados referentes aos pedidos de produtos do cliente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23042" y="2114647"/>
          <a:ext cx="8103432" cy="4023360"/>
        </p:xfrm>
        <a:graphic>
          <a:graphicData uri="http://schemas.openxmlformats.org/drawingml/2006/table">
            <a:tbl>
              <a:tblPr/>
              <a:tblGrid>
                <a:gridCol w="8103432"/>
              </a:tblGrid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latin typeface="Calibri"/>
                          <a:ea typeface="Calibri"/>
                          <a:cs typeface="Times New Roman"/>
                        </a:rPr>
                        <a:t>Caixa Especial de Bússola</a:t>
                      </a:r>
                      <a:endParaRPr lang="pt-BR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1. Produto sob medida que exige novos recursos de projeto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2. Apenas um pedido de uma única unidade no ano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3. A caixa de bússola requer 4 horas-máquina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4. O preço de venda foi $650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5. Materiais diretos, $13 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6. Mão de obra direta, $50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0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7. Custos de expedição, $25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5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339853"/>
            <a:ext cx="8229314" cy="1143715"/>
          </a:xfrm>
        </p:spPr>
        <p:txBody>
          <a:bodyPr/>
          <a:lstStyle/>
          <a:p>
            <a:pPr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Atividades da </a:t>
            </a:r>
            <a:r>
              <a:rPr lang="pt-BR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</a:t>
            </a:r>
            <a:r>
              <a:rPr lang="pt-BR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Brass</a:t>
            </a:r>
            <a:endParaRPr lang="pt-B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7525" y="2067198"/>
          <a:ext cx="7779296" cy="2593910"/>
        </p:xfrm>
        <a:graphic>
          <a:graphicData uri="http://schemas.openxmlformats.org/drawingml/2006/table">
            <a:tbl>
              <a:tblPr/>
              <a:tblGrid>
                <a:gridCol w="3889648"/>
                <a:gridCol w="3889648"/>
              </a:tblGrid>
              <a:tr h="518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latin typeface="Calibri"/>
                          <a:ea typeface="Calibri"/>
                          <a:cs typeface="Times New Roman"/>
                        </a:rPr>
                        <a:t>Atividades</a:t>
                      </a:r>
                      <a:endParaRPr lang="pt-BR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b="1">
                          <a:latin typeface="Calibri"/>
                          <a:ea typeface="Calibri"/>
                          <a:cs typeface="Times New Roman"/>
                        </a:rPr>
                        <a:t>Medidas da Atividade</a:t>
                      </a:r>
                      <a:endParaRPr lang="pt-BR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Pedidos dos clientes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Número de pedidos dos clientes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Projeto do Produto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Número de projetos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Processamento da produção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Horas-máquinas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78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latin typeface="Calibri"/>
                          <a:ea typeface="Calibri"/>
                          <a:cs typeface="Times New Roman"/>
                        </a:rPr>
                        <a:t>Relações com o cliente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latin typeface="Calibri"/>
                          <a:ea typeface="Calibri"/>
                          <a:cs typeface="Times New Roman"/>
                        </a:rPr>
                        <a:t>Número de clientes ativos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4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358215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ABC da </a:t>
            </a:r>
            <a:r>
              <a:rPr lang="pt-BR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Classic</a:t>
            </a:r>
            <a:r>
              <a:rPr lang="pt-BR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Brass</a:t>
            </a:r>
            <a:endParaRPr lang="pt-BR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igitalizar0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60" y="1518527"/>
            <a:ext cx="8603561" cy="4309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88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0" y="1053179"/>
            <a:ext cx="9144000" cy="819476"/>
          </a:xfrm>
        </p:spPr>
        <p:txBody>
          <a:bodyPr/>
          <a:lstStyle/>
          <a:p>
            <a:pPr>
              <a:defRPr/>
            </a:pPr>
            <a:r>
              <a:rPr lang="pt-BR" sz="2200" b="1" dirty="0"/>
              <a:t>Custos Indiretos (de Fabricação e Não Fabris) da </a:t>
            </a:r>
            <a:r>
              <a:rPr lang="pt-BR" sz="2200" b="1" i="1" dirty="0" err="1"/>
              <a:t>Classic</a:t>
            </a:r>
            <a:r>
              <a:rPr lang="pt-BR" sz="2200" b="1" i="1" dirty="0"/>
              <a:t> </a:t>
            </a:r>
            <a:r>
              <a:rPr lang="pt-BR" sz="2200" b="1" i="1" dirty="0" err="1"/>
              <a:t>Brass</a:t>
            </a:r>
            <a:r>
              <a:rPr lang="pt-BR" sz="2200" b="1" dirty="0"/>
              <a:t/>
            </a:r>
            <a:br>
              <a:rPr lang="pt-BR" sz="2200" b="1" dirty="0"/>
            </a:b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93387" y="1613264"/>
          <a:ext cx="8168260" cy="5187896"/>
        </p:xfrm>
        <a:graphic>
          <a:graphicData uri="http://schemas.openxmlformats.org/drawingml/2006/table">
            <a:tbl>
              <a:tblPr/>
              <a:tblGrid>
                <a:gridCol w="5649480"/>
                <a:gridCol w="1388052"/>
                <a:gridCol w="1130728"/>
              </a:tblGrid>
              <a:tr h="3705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alibri"/>
                          <a:ea typeface="Calibri"/>
                          <a:cs typeface="Times New Roman"/>
                        </a:rPr>
                        <a:t>Departamento de Produção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Calibri"/>
                          <a:ea typeface="Calibri"/>
                          <a:cs typeface="Times New Roman"/>
                        </a:rPr>
                        <a:t>Totais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Salários indiretos da fábrica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$500.000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Depreciação do equipamento da fábrica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$300.000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Serviços de utilidade pública consumidos pela fábrica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$120.000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Aluguel do prédio da fábrica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$ 80.000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$1.000.000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Custos de expedição *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      40.000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Calibri"/>
                          <a:ea typeface="Calibri"/>
                          <a:cs typeface="Times New Roman"/>
                        </a:rPr>
                        <a:t>Departamento de Administração Geral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Salários e remunerações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$400.000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Depreciação do equipamento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$  50.000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Aluguel do prédio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$  60.000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  510.000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Calibri"/>
                          <a:ea typeface="Calibri"/>
                          <a:cs typeface="Times New Roman"/>
                        </a:rPr>
                        <a:t>Departamento de Marketing</a:t>
                      </a: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Salários e remunerações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$ 250.000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marL="4318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Despesas de vendas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$   50.000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$ 300.000</a:t>
                      </a: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5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alibri"/>
                          <a:ea typeface="Calibri"/>
                          <a:cs typeface="Times New Roman"/>
                        </a:rPr>
                        <a:t>Custo indireto total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Calibri"/>
                          <a:ea typeface="Calibri"/>
                          <a:cs typeface="Times New Roman"/>
                        </a:rPr>
                        <a:t>$1.850.000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6489" y="6347148"/>
            <a:ext cx="6871711" cy="304889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r>
              <a:rPr lang="pt-BR" sz="1400" dirty="0"/>
              <a:t>* Custos que podem ser apropriados diretamente aos pedidos dos clientes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58215" y="-7930"/>
            <a:ext cx="8229314" cy="114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20" rIns="91436" bIns="45720" numCol="1" anchor="ctr" anchorCtr="0" compatLnSpc="1">
            <a:prstTxWarp prst="textNoShape">
              <a:avLst/>
            </a:prstTxWarp>
          </a:bodyPr>
          <a:lstStyle/>
          <a:p>
            <a:pPr algn="ctr" defTabSz="91480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2. Recursos da </a:t>
            </a:r>
            <a:r>
              <a:rPr lang="pt-BR" sz="3200" b="1" i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Classic</a:t>
            </a:r>
            <a:r>
              <a:rPr lang="pt-BR" sz="3200" b="1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pt-BR" sz="3200" b="1" i="1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Brass</a:t>
            </a:r>
            <a:endParaRPr lang="pt-BR" sz="3200" b="1" i="1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028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Calculando as taxas de atividade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93389" y="1353866"/>
          <a:ext cx="8557222" cy="4863588"/>
        </p:xfrm>
        <a:graphic>
          <a:graphicData uri="http://schemas.openxmlformats.org/drawingml/2006/table">
            <a:tbl>
              <a:tblPr/>
              <a:tblGrid>
                <a:gridCol w="2913098"/>
                <a:gridCol w="931032"/>
                <a:gridCol w="931032"/>
                <a:gridCol w="931032"/>
                <a:gridCol w="931032"/>
                <a:gridCol w="926895"/>
                <a:gridCol w="993101"/>
              </a:tblGrid>
              <a:tr h="29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Centros de Custo da Atividade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do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do Produto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Processam.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Relações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indiretos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Serviços de utilidade pública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Custos de expedição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Administração Geral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Marketing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67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Despesas de vendas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6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/>
          </p:nvPr>
        </p:nvSpPr>
        <p:spPr bwMode="auto">
          <a:xfrm>
            <a:off x="251521" y="492125"/>
            <a:ext cx="7503418" cy="1436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</a:bodyPr>
          <a:lstStyle/>
          <a:p>
            <a:r>
              <a:rPr lang="pt-BR" sz="2800" b="1" dirty="0" smtClean="0">
                <a:latin typeface="Arial" charset="0"/>
                <a:cs typeface="Arial" charset="0"/>
              </a:rPr>
              <a:t> Importância do Sistema de Custeio  ABC</a:t>
            </a:r>
          </a:p>
        </p:txBody>
      </p:sp>
      <p:sp>
        <p:nvSpPr>
          <p:cNvPr id="67587" name="Espaço Reservado para Conteúdo 4"/>
          <p:cNvSpPr>
            <a:spLocks noGrp="1"/>
          </p:cNvSpPr>
          <p:nvPr>
            <p:ph idx="1"/>
          </p:nvPr>
        </p:nvSpPr>
        <p:spPr bwMode="auto">
          <a:xfrm>
            <a:off x="420689" y="1340768"/>
            <a:ext cx="8183760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endParaRPr lang="pt-BR" sz="20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200" dirty="0" smtClean="0">
                <a:latin typeface="Arial" charset="0"/>
                <a:cs typeface="Arial" charset="0"/>
              </a:rPr>
              <a:t>Com o avanço tecnológico e a crescente complexidade dos sistemas de produção, em muitas indústrias os custos indiretos aumentam continuamente, tanto em valores absolutos quanto em relativos, comparativamente aos diretos (destes, o item mão-de-obra é que mais vem decrescendo).</a:t>
            </a: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pt-BR" sz="2200" dirty="0" smtClean="0"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200" dirty="0" smtClean="0">
                <a:latin typeface="Arial" charset="0"/>
                <a:cs typeface="Arial" charset="0"/>
              </a:rPr>
              <a:t> Outro fenômeno importante que exige melhor alocação dos custos indiretos é a grande diversidade de produtos e modelos fabricados na mesma planta, principalmente em alguns setores industriais.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endParaRPr lang="pt-BR" sz="20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pt-BR" sz="2000" dirty="0" smtClean="0">
                <a:latin typeface="Arial" charset="0"/>
                <a:cs typeface="Arial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3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Calculando as taxas de atividade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7870" y="2002351"/>
            <a:ext cx="8038605" cy="4145787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/>
              <a:t> A alocação é feita usando os direcionadores de primeiro estágio. Direcionador de custos: é o fator que determina a ocorrência de uma atividade. As atividades exigem recursos para serem realizadas, o direcionador é a verdadeira causa dos custos.  O direcionador de primeiro estágio é chamado de </a:t>
            </a:r>
            <a:r>
              <a:rPr lang="pt-BR" sz="2200" b="1" i="1" dirty="0"/>
              <a:t>“direcionador de recursos”</a:t>
            </a:r>
            <a:r>
              <a:rPr lang="pt-BR" sz="2200" b="1" dirty="0"/>
              <a:t> </a:t>
            </a:r>
            <a:endParaRPr lang="pt-BR" sz="2200" dirty="0"/>
          </a:p>
          <a:p>
            <a:r>
              <a:rPr lang="pt-BR" sz="2200" b="1" dirty="0"/>
              <a:t> </a:t>
            </a:r>
            <a:endParaRPr lang="pt-BR" sz="2200" dirty="0"/>
          </a:p>
          <a:p>
            <a:r>
              <a:rPr lang="pt-BR" sz="2200" b="1" dirty="0"/>
              <a:t> Método de apuração: </a:t>
            </a:r>
            <a:endParaRPr lang="pt-BR" sz="2200" dirty="0"/>
          </a:p>
          <a:p>
            <a:r>
              <a:rPr lang="pt-BR" sz="2200" b="1" dirty="0"/>
              <a:t>Entrevistas: percentuais estimados de recursos (no quadro) utilizados nas atividades identificadas.</a:t>
            </a:r>
            <a:endParaRPr lang="pt-BR" sz="2200" dirty="0"/>
          </a:p>
          <a:p>
            <a:r>
              <a:rPr lang="pt-BR" sz="2200" b="1" dirty="0"/>
              <a:t>Apontamentos: verificação do tempo para execução das atividades.</a:t>
            </a:r>
            <a:endParaRPr lang="pt-BR" sz="2200" dirty="0"/>
          </a:p>
          <a:p>
            <a:pPr>
              <a:buFont typeface="Arial" pitchFamily="34" charset="0"/>
              <a:buChar char="•"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5550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66357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Alocação dos Recursos às atividades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93388" y="1613264"/>
          <a:ext cx="8427570" cy="4604181"/>
        </p:xfrm>
        <a:graphic>
          <a:graphicData uri="http://schemas.openxmlformats.org/drawingml/2006/table">
            <a:tbl>
              <a:tblPr/>
              <a:tblGrid>
                <a:gridCol w="2868961"/>
                <a:gridCol w="916926"/>
                <a:gridCol w="916926"/>
                <a:gridCol w="916926"/>
                <a:gridCol w="916926"/>
                <a:gridCol w="912850"/>
                <a:gridCol w="978055"/>
              </a:tblGrid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Centros de Custo da Atividade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8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do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do Produto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Processam.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Relações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Outros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indiretos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125.000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200.000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100.000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50.000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25.000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500.000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180.000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300.000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Serviços de utilidade pública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12.000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48.000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120.000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80.000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80.000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Custos de expedição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Administração Geral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20.000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40.000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120.000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400.000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15.000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12.500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22.500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50.000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60.000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Marketing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85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50.000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25.000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150.000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25.000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250.000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Despesas de vendas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35.000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10.000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50.000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6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315.000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257.000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380.000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367.500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490.500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$ 1.810.000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81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Custeio das Atividades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3042" y="1159330"/>
          <a:ext cx="7714468" cy="5534436"/>
        </p:xfrm>
        <a:graphic>
          <a:graphicData uri="http://schemas.openxmlformats.org/drawingml/2006/table">
            <a:tbl>
              <a:tblPr/>
              <a:tblGrid>
                <a:gridCol w="3385900"/>
                <a:gridCol w="1082142"/>
                <a:gridCol w="1082142"/>
                <a:gridCol w="1082142"/>
                <a:gridCol w="1082142"/>
              </a:tblGrid>
              <a:tr h="25562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Centros de Custo da Atividade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00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do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do Produto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Processam.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Relações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1.000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20.000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8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indiretos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500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9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Serviços de utilidade pública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3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Custos de expedição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Administração Geral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8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2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1.200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8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0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Marketing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8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50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1.500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83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Despesas de vendas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350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18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315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1.285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19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3.675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3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Custeio dos produtos do Cliente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28560" y="1179471"/>
          <a:ext cx="7908950" cy="5427685"/>
        </p:xfrm>
        <a:graphic>
          <a:graphicData uri="http://schemas.openxmlformats.org/drawingml/2006/table">
            <a:tbl>
              <a:tblPr/>
              <a:tblGrid>
                <a:gridCol w="3040571"/>
                <a:gridCol w="974542"/>
                <a:gridCol w="974542"/>
                <a:gridCol w="974542"/>
                <a:gridCol w="974542"/>
                <a:gridCol w="970211"/>
              </a:tblGrid>
              <a:tr h="227688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Custeio do Produto: Pontaletes Padronizados (2 pedidos e 400 unidades)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Centros de Custo da Atividade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3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do cliente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do Produto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Processam. produção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Relações cliente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de Produção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4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Salários indiretos da fábrica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250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1.000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1.250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4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 da fábrica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1.800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1.920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4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Serviços de utilidade pública da fábrica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600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600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Aluguel do prédio da fábrica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Custos de expedição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de Administração Geral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4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400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520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30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30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Aluguel do prédio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Departamento de Marketing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93" marR="8093" marT="809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49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88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Despesas de vendas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84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630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3.800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4.430 </a:t>
                      </a:r>
                    </a:p>
                  </a:txBody>
                  <a:tcPr marL="8093" marR="8093" marT="80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0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457343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Custeio dos produtos do Cliente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8560" y="1159329"/>
          <a:ext cx="8168261" cy="5382363"/>
        </p:xfrm>
        <a:graphic>
          <a:graphicData uri="http://schemas.openxmlformats.org/drawingml/2006/table">
            <a:tbl>
              <a:tblPr/>
              <a:tblGrid>
                <a:gridCol w="3140261"/>
                <a:gridCol w="1006495"/>
                <a:gridCol w="1006495"/>
                <a:gridCol w="1006495"/>
                <a:gridCol w="1006495"/>
                <a:gridCol w="1002020"/>
              </a:tblGrid>
              <a:tr h="229134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Custeio do Produto: Caixa Customizada de Bússola (1 pedidos e 1 caixa)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Centros de Custo da Atividade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4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do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do Produto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Processam.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Relações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33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indiretos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1.000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20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1.145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34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36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96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34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Serviços de utilidade pública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12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72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34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 da fábrica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Custos de expedição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Administração Geral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33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8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168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34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Depreciação do equipamento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Aluguel do prédio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Departamento de Marketing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33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Salários e remunerações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50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125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175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91">
                <a:tc>
                  <a:txBody>
                    <a:bodyPr/>
                    <a:lstStyle/>
                    <a:p>
                      <a:pPr algn="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Despesas de vendas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33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315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1.285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76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1.676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1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1364927" y="186614"/>
            <a:ext cx="5800171" cy="1143715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Apropriação do Custo aos Objetos de Custeio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7870" y="2002350"/>
            <a:ext cx="8038605" cy="3545622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500" b="1" dirty="0"/>
              <a:t> É denominado de segundo estágio de alocação, no qual as taxas de atividade também chamadas de  </a:t>
            </a:r>
            <a:r>
              <a:rPr lang="pt-BR" sz="2500" b="1" i="1" dirty="0"/>
              <a:t>“direcionadores de atividades”</a:t>
            </a:r>
            <a:r>
              <a:rPr lang="pt-BR" sz="2500" b="1" dirty="0"/>
              <a:t>são usadas para  atribuir os custos aos objetos de custeio – produtos e clientes. Os direcionadores de atividades identifica a maneira como os produtos “consomem”  atividades e serve para custear produtos, ou seja, indica a relação entre as atividades e os produtos. </a:t>
            </a:r>
            <a:endParaRPr lang="pt-BR" sz="2500" dirty="0"/>
          </a:p>
          <a:p>
            <a:endParaRPr lang="pt-BR" sz="2500" dirty="0"/>
          </a:p>
          <a:p>
            <a:pPr>
              <a:buFont typeface="Arial" pitchFamily="34" charset="0"/>
              <a:buChar char="•"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8361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358215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Resultado do Produto: Pontalete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87870" y="1483568"/>
          <a:ext cx="7584811" cy="4792644"/>
        </p:xfrm>
        <a:graphic>
          <a:graphicData uri="http://schemas.openxmlformats.org/drawingml/2006/table">
            <a:tbl>
              <a:tblPr/>
              <a:tblGrid>
                <a:gridCol w="4627129"/>
                <a:gridCol w="1478841"/>
                <a:gridCol w="1478841"/>
              </a:tblGrid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Pontaletes Padronizados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endParaRPr lang="pt-BR" sz="2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Vendas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13.600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4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 diretos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(3.960)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Materiais diretos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2.110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Mão de obra direta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1.850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4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 das Atividades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(4.610)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45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expedição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180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445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de clientes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630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de Produtos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-  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Processamento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3.800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Margem do Produto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5.030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358215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Resultado do Produto: Caixa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23042" y="1289025"/>
          <a:ext cx="7908951" cy="5250236"/>
        </p:xfrm>
        <a:graphic>
          <a:graphicData uri="http://schemas.openxmlformats.org/drawingml/2006/table">
            <a:tbl>
              <a:tblPr/>
              <a:tblGrid>
                <a:gridCol w="4824871"/>
                <a:gridCol w="1542040"/>
                <a:gridCol w="1542040"/>
              </a:tblGrid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Caixa Especial de Bússola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endParaRPr lang="pt-BR" sz="2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4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Vendas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650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4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 diretos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(63)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Materiais diretos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13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Mão de obra direta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50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4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 das Atividades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(1.701)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expedição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25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46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Pedidos de clientes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315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Projeto de Produtos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1.285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Processamento Produção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76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64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Margem do Produto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(1.114)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5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358215" y="56918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Resultado do Cliente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47180" y="1548415"/>
          <a:ext cx="7131020" cy="4474492"/>
        </p:xfrm>
        <a:graphic>
          <a:graphicData uri="http://schemas.openxmlformats.org/drawingml/2006/table">
            <a:tbl>
              <a:tblPr/>
              <a:tblGrid>
                <a:gridCol w="5400189"/>
                <a:gridCol w="1730831"/>
              </a:tblGrid>
              <a:tr h="3897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Rentabilidade do Cliente - Windward Yachts</a:t>
                      </a: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9253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6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Margens dos produtos pedidos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64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Margem pontalete padronizado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5.030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73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Margem Caixa de Bússola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(1.114)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6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Margem total dos produtos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3.916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76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Custos atividades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73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Relações com os clientes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(3.675)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73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Margem do cliente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241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8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2303040" y="121766"/>
            <a:ext cx="4797231" cy="1014534"/>
          </a:xfrm>
        </p:spPr>
        <p:txBody>
          <a:bodyPr/>
          <a:lstStyle/>
          <a:p>
            <a:pPr>
              <a:defRPr/>
            </a:pPr>
            <a:r>
              <a:rPr lang="pt-B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Margens dos Produtos no Custeio Tradicional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28560" y="1159329"/>
          <a:ext cx="8103433" cy="5301692"/>
        </p:xfrm>
        <a:graphic>
          <a:graphicData uri="http://schemas.openxmlformats.org/drawingml/2006/table">
            <a:tbl>
              <a:tblPr/>
              <a:tblGrid>
                <a:gridCol w="4943515"/>
                <a:gridCol w="1579959"/>
                <a:gridCol w="1579959"/>
              </a:tblGrid>
              <a:tr h="337968">
                <a:tc>
                  <a:txBody>
                    <a:bodyPr/>
                    <a:lstStyle/>
                    <a:p>
                      <a:pPr marL="288000"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Pontaletes Padronizados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Vendas (400 unidades X $34)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$13.600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Custo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Materiais Diretos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$2.110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Mão de obra Direta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$1.850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10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Custos indiretos de fabricação </a:t>
                      </a:r>
                    </a:p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(400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unid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X 0,5 hora máquina X $50 por hora máquina) *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$13.960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Margem do Produto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</a:t>
                      </a:r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(360)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Caixa Especial de Bússola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Vendas (1 unidade X $650)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$650</a:t>
                      </a:r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Custo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Materiais Diretos 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Mão de obra Direta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010"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Custos indiretos de fabricação </a:t>
                      </a:r>
                    </a:p>
                    <a:p>
                      <a:pPr algn="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unid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X 4 horas máquina X $50 por hora máquina) *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$263</a:t>
                      </a:r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6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Margem do Produto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</a:t>
                      </a:r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387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5" marR="8575" marT="857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28560" y="6440758"/>
            <a:ext cx="8233087" cy="304889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r>
              <a:rPr lang="pt-BR" sz="1400" dirty="0"/>
              <a:t>(*) (Total custos indiretos, $1.000.000/Total de horas-máquinas, 20.000 )= $50 por hora-máquina</a:t>
            </a:r>
          </a:p>
        </p:txBody>
      </p:sp>
    </p:spTree>
    <p:extLst>
      <p:ext uri="{BB962C8B-B14F-4D97-AF65-F5344CB8AC3E}">
        <p14:creationId xmlns:p14="http://schemas.microsoft.com/office/powerpoint/2010/main" val="150994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aixaDeTexto 35"/>
          <p:cNvSpPr txBox="1">
            <a:spLocks noChangeArrowheads="1"/>
          </p:cNvSpPr>
          <p:nvPr/>
        </p:nvSpPr>
        <p:spPr bwMode="auto">
          <a:xfrm>
            <a:off x="1273175" y="332656"/>
            <a:ext cx="6597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rIns="914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200" b="1" dirty="0"/>
              <a:t>ABC VISÃO GERAL DO MODELO</a:t>
            </a:r>
          </a:p>
        </p:txBody>
      </p:sp>
      <p:grpSp>
        <p:nvGrpSpPr>
          <p:cNvPr id="69635" name="Grupo 23"/>
          <p:cNvGrpSpPr>
            <a:grpSpLocks/>
          </p:cNvGrpSpPr>
          <p:nvPr/>
        </p:nvGrpSpPr>
        <p:grpSpPr bwMode="auto">
          <a:xfrm>
            <a:off x="223838" y="1120775"/>
            <a:ext cx="8661400" cy="5522913"/>
            <a:chOff x="-30163" y="692150"/>
            <a:chExt cx="9174163" cy="6048375"/>
          </a:xfrm>
        </p:grpSpPr>
        <p:sp>
          <p:nvSpPr>
            <p:cNvPr id="3" name="Retângulo 2"/>
            <p:cNvSpPr/>
            <p:nvPr/>
          </p:nvSpPr>
          <p:spPr>
            <a:xfrm>
              <a:off x="2843488" y="692150"/>
              <a:ext cx="2665149" cy="6048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tângulo 4"/>
            <p:cNvSpPr/>
            <p:nvPr/>
          </p:nvSpPr>
          <p:spPr>
            <a:xfrm>
              <a:off x="3132703" y="1989100"/>
              <a:ext cx="2086719" cy="7927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sz="1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Atribuição dos custos dos Recursos</a:t>
              </a:r>
            </a:p>
          </p:txBody>
        </p:sp>
        <p:sp>
          <p:nvSpPr>
            <p:cNvPr id="7" name="Retângulo 6"/>
            <p:cNvSpPr/>
            <p:nvPr/>
          </p:nvSpPr>
          <p:spPr>
            <a:xfrm>
              <a:off x="3132703" y="765169"/>
              <a:ext cx="2086719" cy="7927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RECURSOS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3203849" y="3284984"/>
              <a:ext cx="2088232" cy="792088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ATIVIDADES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3132703" y="4508242"/>
              <a:ext cx="2086719" cy="7927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sz="1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Atribuição dos custos de Atividades 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132703" y="5660892"/>
              <a:ext cx="2086719" cy="792773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sz="1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Objetos de Custo</a:t>
              </a:r>
            </a:p>
          </p:txBody>
        </p:sp>
        <p:sp>
          <p:nvSpPr>
            <p:cNvPr id="14" name="Elipse 13"/>
            <p:cNvSpPr/>
            <p:nvPr/>
          </p:nvSpPr>
          <p:spPr>
            <a:xfrm>
              <a:off x="6516824" y="1412776"/>
              <a:ext cx="2231640" cy="10093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Taxas de consumo de Recursos</a:t>
              </a:r>
            </a:p>
          </p:txBody>
        </p:sp>
        <p:sp>
          <p:nvSpPr>
            <p:cNvPr id="15" name="Elipse 14"/>
            <p:cNvSpPr/>
            <p:nvPr/>
          </p:nvSpPr>
          <p:spPr>
            <a:xfrm>
              <a:off x="6503070" y="5013176"/>
              <a:ext cx="2389410" cy="9273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r>
                <a:rPr lang="pt-BR" sz="1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Taxas de consumo de atividades</a:t>
              </a:r>
            </a:p>
          </p:txBody>
        </p:sp>
        <p:sp>
          <p:nvSpPr>
            <p:cNvPr id="20" name="Seta para baixo 19"/>
            <p:cNvSpPr/>
            <p:nvPr/>
          </p:nvSpPr>
          <p:spPr>
            <a:xfrm>
              <a:off x="4067607" y="1557942"/>
              <a:ext cx="216912" cy="431157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1" name="Seta para baixo 20"/>
            <p:cNvSpPr/>
            <p:nvPr/>
          </p:nvSpPr>
          <p:spPr>
            <a:xfrm>
              <a:off x="4067607" y="2853154"/>
              <a:ext cx="216912" cy="431157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2" name="Seta para baixo 21"/>
            <p:cNvSpPr/>
            <p:nvPr/>
          </p:nvSpPr>
          <p:spPr>
            <a:xfrm>
              <a:off x="4067607" y="4077084"/>
              <a:ext cx="216912" cy="431157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3" name="Seta para baixo 22"/>
            <p:cNvSpPr/>
            <p:nvPr/>
          </p:nvSpPr>
          <p:spPr>
            <a:xfrm>
              <a:off x="4067607" y="5301015"/>
              <a:ext cx="216912" cy="431157"/>
            </a:xfrm>
            <a:prstGeom prst="down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33" name="Conector reto 32"/>
            <p:cNvCxnSpPr/>
            <p:nvPr/>
          </p:nvCxnSpPr>
          <p:spPr>
            <a:xfrm flipV="1">
              <a:off x="107504" y="4429132"/>
              <a:ext cx="8750776" cy="7980"/>
            </a:xfrm>
            <a:prstGeom prst="lin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Seta para a esquerda 45"/>
            <p:cNvSpPr/>
            <p:nvPr/>
          </p:nvSpPr>
          <p:spPr>
            <a:xfrm>
              <a:off x="5579259" y="1773521"/>
              <a:ext cx="864281" cy="286859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47" name="Seta para a esquerda 46"/>
            <p:cNvSpPr/>
            <p:nvPr/>
          </p:nvSpPr>
          <p:spPr>
            <a:xfrm>
              <a:off x="5579259" y="5374034"/>
              <a:ext cx="864281" cy="28685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rIns="91438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9657" name="CaixaDeTexto 47"/>
            <p:cNvSpPr txBox="1">
              <a:spLocks noChangeArrowheads="1"/>
            </p:cNvSpPr>
            <p:nvPr/>
          </p:nvSpPr>
          <p:spPr bwMode="auto">
            <a:xfrm>
              <a:off x="-30163" y="5805488"/>
              <a:ext cx="2801938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8" rIns="91438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sz="1600"/>
                <a:t>Fonte: Adaptado CAM-I apud PLAYER, S. e LACERDA. R. 2000, p.72.</a:t>
              </a:r>
            </a:p>
          </p:txBody>
        </p:sp>
        <p:sp>
          <p:nvSpPr>
            <p:cNvPr id="69658" name="CaixaDeTexto 25"/>
            <p:cNvSpPr txBox="1">
              <a:spLocks noChangeArrowheads="1"/>
            </p:cNvSpPr>
            <p:nvPr/>
          </p:nvSpPr>
          <p:spPr bwMode="auto">
            <a:xfrm>
              <a:off x="5861679" y="794703"/>
              <a:ext cx="3243158" cy="438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sz="2000" b="1"/>
                <a:t>1º. Estágio de Alocação</a:t>
              </a:r>
            </a:p>
          </p:txBody>
        </p:sp>
        <p:sp>
          <p:nvSpPr>
            <p:cNvPr id="69659" name="CaixaDeTexto 26"/>
            <p:cNvSpPr txBox="1">
              <a:spLocks noChangeArrowheads="1"/>
            </p:cNvSpPr>
            <p:nvPr/>
          </p:nvSpPr>
          <p:spPr bwMode="auto">
            <a:xfrm>
              <a:off x="6237288" y="4067175"/>
              <a:ext cx="29067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b="1"/>
                <a:t>2º. Estágio de Alocação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320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1364927" y="186614"/>
            <a:ext cx="5800171" cy="1143715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da Rentabilidade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7870" y="1678112"/>
            <a:ext cx="8038605" cy="4353536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No sistema tradicional os custos do projeto foram distribuídos para todos os produtos, independentemente de eles terem realmente consumido este recurso.</a:t>
            </a:r>
          </a:p>
          <a:p>
            <a:pPr>
              <a:spcAft>
                <a:spcPts val="1080"/>
              </a:spcAft>
            </a:pPr>
            <a:endParaRPr lang="pt-BR" sz="2500" b="1" dirty="0"/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No sistema tradicional os custos de pedidos de clientes  (custos no nível do lote) foram aplicados em função de horas-máquinas (custo no nível da unidade do produto). Os produtos de alto volume de produção absorvem a maior parte dos custos do lote.</a:t>
            </a:r>
            <a:endParaRPr lang="pt-BR" sz="2500" dirty="0"/>
          </a:p>
          <a:p>
            <a:pPr>
              <a:buFont typeface="Arial" pitchFamily="34" charset="0"/>
              <a:buChar char="•"/>
            </a:pP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8649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1364927" y="186614"/>
            <a:ext cx="5800171" cy="1143715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Traçando Melhorias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87870" y="1224178"/>
            <a:ext cx="8168260" cy="4353536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Não aceitar produtos customizados não evitará todos os custos apontados. O sistema ABC apropria custos que não são eliminados pela descontinuidade do produto.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Não aceitar os produtos customizados pode levar à redução de demanda dos produtos padronizados.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Uma decisão pode ser aumentar os preços dos produtos customizados e reduzir os preços dos produtos padronizados, aproximando-os da concorrência.</a:t>
            </a:r>
          </a:p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Uma decisão pode ser a melhoria do processo de  projeto, reduzindo custos.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0603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1364927" y="186614"/>
            <a:ext cx="5800171" cy="1143715"/>
          </a:xfrm>
        </p:spPr>
        <p:txBody>
          <a:bodyPr/>
          <a:lstStyle/>
          <a:p>
            <a:pPr>
              <a:defRPr/>
            </a:pPr>
            <a:r>
              <a:rPr lang="pt-B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de Custeio </a:t>
            </a:r>
            <a:r>
              <a:rPr lang="pt-B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Adequado</a:t>
            </a:r>
            <a:endParaRPr lang="pt-BR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87870" y="1224177"/>
            <a:ext cx="8168260" cy="4315064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spcAft>
                <a:spcPts val="1080"/>
              </a:spcAft>
              <a:buFont typeface="Arial" pitchFamily="34" charset="0"/>
              <a:buChar char="•"/>
            </a:pPr>
            <a:r>
              <a:rPr lang="pt-BR" sz="2500" b="1" dirty="0"/>
              <a:t> Por meio da mensuração dos recursos consumidos pelos produtos (e outros objetos de custeio), um sistema ABC fornece uma base muito melhor para a tomada de decisão que o sistema de custeio tradicional ou a abordagem da contribuição (não aloca os custos indiretos não variáveis). No sistema tradicional os custos indiretos são alocados sem muita consideração sobre o que os poderia estar gerando. Um sistema ABC bem projetado fornece ao gerente estimativas dos custos potencialmente relevantes, que constitui o ponto de partida para a tomada de decisão sobre os recursos e sobre as atividades.</a:t>
            </a:r>
            <a:endParaRPr lang="pt-BR" sz="25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58215" y="6411995"/>
            <a:ext cx="7779295" cy="304889"/>
          </a:xfrm>
          <a:prstGeom prst="rect">
            <a:avLst/>
          </a:prstGeom>
          <a:noFill/>
        </p:spPr>
        <p:txBody>
          <a:bodyPr wrap="square" lIns="82333" tIns="41166" rIns="82333" bIns="41166" rtlCol="0">
            <a:spAutoFit/>
          </a:bodyPr>
          <a:lstStyle/>
          <a:p>
            <a:pPr>
              <a:spcAft>
                <a:spcPts val="540"/>
              </a:spcAft>
            </a:pPr>
            <a:r>
              <a:rPr lang="pt-BR" sz="1400" dirty="0"/>
              <a:t>Fonte: GARRISON, R. H. e NOREEN, E. W., 2001, p. 237.</a:t>
            </a:r>
          </a:p>
        </p:txBody>
      </p:sp>
    </p:spTree>
    <p:extLst>
      <p:ext uri="{BB962C8B-B14F-4D97-AF65-F5344CB8AC3E}">
        <p14:creationId xmlns:p14="http://schemas.microsoft.com/office/powerpoint/2010/main" val="257180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ESQUEMA  BÁSICO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27280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ESQUEMA BÁSICO COMPLETO</a:t>
            </a:r>
            <a:endParaRPr lang="pt-BR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5" y="1602773"/>
            <a:ext cx="7883921" cy="52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777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8215" y="1935930"/>
            <a:ext cx="8297915" cy="2896727"/>
          </a:xfrm>
          <a:prstGeom prst="rect">
            <a:avLst/>
          </a:prstGeom>
        </p:spPr>
        <p:txBody>
          <a:bodyPr wrap="square" lIns="82333" tIns="41166" rIns="82333" bIns="41166">
            <a:spAutoFit/>
          </a:bodyPr>
          <a:lstStyle/>
          <a:p>
            <a:pPr>
              <a:spcAft>
                <a:spcPts val="540"/>
              </a:spcAft>
            </a:pPr>
            <a:r>
              <a:rPr lang="pt-BR" dirty="0" smtClean="0"/>
              <a:t>GARRISON, R. H. e NOREEN, E. W. </a:t>
            </a:r>
            <a:r>
              <a:rPr lang="pt-BR" b="1" dirty="0" smtClean="0"/>
              <a:t>Contabilidade Gerencial</a:t>
            </a:r>
            <a:r>
              <a:rPr lang="pt-BR" dirty="0" smtClean="0"/>
              <a:t>, 9º. Edição, Rio de Janeiro, LTC, 2001.</a:t>
            </a:r>
          </a:p>
          <a:p>
            <a:pPr>
              <a:spcAft>
                <a:spcPts val="540"/>
              </a:spcAft>
            </a:pPr>
            <a:r>
              <a:rPr lang="pt-BR" dirty="0" smtClean="0"/>
              <a:t>HANSEN, D. R e MOWEN, </a:t>
            </a:r>
            <a:r>
              <a:rPr lang="pt-BR" dirty="0" err="1" smtClean="0"/>
              <a:t>M.M.</a:t>
            </a:r>
            <a:r>
              <a:rPr lang="pt-BR" dirty="0" smtClean="0"/>
              <a:t> </a:t>
            </a:r>
            <a:r>
              <a:rPr lang="pt-BR" b="1" dirty="0" smtClean="0"/>
              <a:t>Gestão de Custos</a:t>
            </a:r>
            <a:r>
              <a:rPr lang="pt-BR" dirty="0" smtClean="0"/>
              <a:t>. 10º.Edição. São Paulo: Pioneira </a:t>
            </a:r>
            <a:r>
              <a:rPr lang="pt-BR" dirty="0" err="1" smtClean="0"/>
              <a:t>Thomson</a:t>
            </a:r>
            <a:r>
              <a:rPr lang="pt-BR" dirty="0" smtClean="0"/>
              <a:t> </a:t>
            </a:r>
            <a:r>
              <a:rPr lang="pt-BR" dirty="0" err="1" smtClean="0"/>
              <a:t>Learning</a:t>
            </a:r>
            <a:r>
              <a:rPr lang="pt-BR" dirty="0" smtClean="0"/>
              <a:t>, 2001</a:t>
            </a:r>
          </a:p>
          <a:p>
            <a:pPr>
              <a:spcAft>
                <a:spcPts val="540"/>
              </a:spcAft>
            </a:pPr>
            <a:r>
              <a:rPr lang="pt-BR" dirty="0"/>
              <a:t>MAHER, M. </a:t>
            </a:r>
            <a:r>
              <a:rPr lang="pt-BR" b="1" dirty="0"/>
              <a:t>Contabilidade de Custos</a:t>
            </a:r>
            <a:r>
              <a:rPr lang="pt-BR" dirty="0"/>
              <a:t>. 1º Edição em português , São Paulo: Atlas, 2001.</a:t>
            </a:r>
          </a:p>
          <a:p>
            <a:pPr>
              <a:spcBef>
                <a:spcPct val="0"/>
              </a:spcBef>
              <a:spcAft>
                <a:spcPts val="540"/>
              </a:spcAft>
            </a:pPr>
            <a:r>
              <a:rPr lang="pt-BR" dirty="0"/>
              <a:t>MARTINS, E. </a:t>
            </a:r>
            <a:r>
              <a:rPr lang="pt-BR" b="1" dirty="0"/>
              <a:t>Contabilidade de Custos</a:t>
            </a:r>
            <a:r>
              <a:rPr lang="pt-BR" dirty="0"/>
              <a:t>. São Paulo: Atlas, 9a ed. Revisada, 2003.</a:t>
            </a:r>
          </a:p>
          <a:p>
            <a:pPr>
              <a:spcBef>
                <a:spcPct val="0"/>
              </a:spcBef>
              <a:spcAft>
                <a:spcPts val="540"/>
              </a:spcAft>
            </a:pPr>
            <a:r>
              <a:rPr lang="pt-BR" dirty="0"/>
              <a:t>PLAYER, S. e LACERDA, R. </a:t>
            </a:r>
            <a:r>
              <a:rPr lang="pt-BR" b="1" dirty="0"/>
              <a:t>Lições mundiais da Arthur Andersen em ABM – Estudos de Casos.</a:t>
            </a:r>
            <a:r>
              <a:rPr lang="pt-BR" dirty="0"/>
              <a:t> São Paulo: Editora Futura, 2000.</a:t>
            </a:r>
          </a:p>
          <a:p>
            <a:pPr>
              <a:spcAft>
                <a:spcPts val="540"/>
              </a:spcAft>
            </a:pPr>
            <a:endParaRPr lang="pt-BR" dirty="0"/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343" y="274492"/>
            <a:ext cx="8229314" cy="1014534"/>
          </a:xfrm>
        </p:spPr>
        <p:txBody>
          <a:bodyPr/>
          <a:lstStyle/>
          <a:p>
            <a:pPr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7039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 bwMode="auto">
          <a:xfrm>
            <a:off x="755576" y="260648"/>
            <a:ext cx="7207250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3200" b="1" dirty="0" smtClean="0">
                <a:latin typeface="Arial" charset="0"/>
                <a:cs typeface="Arial" charset="0"/>
              </a:rPr>
              <a:t>Definições para o Custeio ABC </a:t>
            </a:r>
          </a:p>
        </p:txBody>
      </p:sp>
      <p:sp>
        <p:nvSpPr>
          <p:cNvPr id="70659" name="Espaço Reservado para Conteúdo 4"/>
          <p:cNvSpPr>
            <a:spLocks noGrp="1"/>
          </p:cNvSpPr>
          <p:nvPr>
            <p:ph idx="1"/>
          </p:nvPr>
        </p:nvSpPr>
        <p:spPr bwMode="auto">
          <a:xfrm>
            <a:off x="251520" y="1124744"/>
            <a:ext cx="8136904" cy="54475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Recursos</a:t>
            </a:r>
            <a:r>
              <a:rPr lang="pt-BR" sz="2400" dirty="0" smtClean="0">
                <a:latin typeface="Arial" charset="0"/>
                <a:cs typeface="Arial" charset="0"/>
              </a:rPr>
              <a:t>: Bens materiais, humanos e financeiros à disposição da empresa</a:t>
            </a:r>
          </a:p>
          <a:p>
            <a:pPr algn="just">
              <a:spcBef>
                <a:spcPct val="0"/>
              </a:spcBef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Taxa de </a:t>
            </a:r>
            <a:r>
              <a:rPr lang="pt-BR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Recursos</a:t>
            </a:r>
            <a:r>
              <a:rPr lang="pt-BR" sz="2400" dirty="0" smtClean="0">
                <a:latin typeface="Arial" charset="0"/>
                <a:cs typeface="Arial" charset="0"/>
              </a:rPr>
              <a:t>: </a:t>
            </a:r>
            <a:r>
              <a:rPr lang="pt-BR" sz="2400" dirty="0">
                <a:latin typeface="Arial" charset="0"/>
                <a:cs typeface="Arial" charset="0"/>
              </a:rPr>
              <a:t>Medida do consumo de recursos pelas atividades</a:t>
            </a:r>
          </a:p>
          <a:p>
            <a:pPr algn="just">
              <a:spcBef>
                <a:spcPct val="0"/>
              </a:spcBef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Atividade</a:t>
            </a:r>
            <a:r>
              <a:rPr lang="pt-BR" sz="2400" dirty="0" smtClean="0">
                <a:latin typeface="Arial" charset="0"/>
                <a:cs typeface="Arial" charset="0"/>
              </a:rPr>
              <a:t>: é uma combinação de recursos humanos, materiais, tecnológicos e financeiros para se produzir bens ou serviços. É composta por um conjunto de tarefas. As atividades são necessárias para a concretização de um processo, que por sua vez é uma cadeia de atividades correlatas, inter-relacionadas. As atividades consomem recursos. </a:t>
            </a:r>
          </a:p>
          <a:p>
            <a:pPr algn="just">
              <a:spcBef>
                <a:spcPct val="0"/>
              </a:spcBef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b="1" dirty="0">
                <a:solidFill>
                  <a:schemeClr val="accent1"/>
                </a:solidFill>
                <a:latin typeface="Arial" charset="0"/>
                <a:cs typeface="Arial" charset="0"/>
              </a:rPr>
              <a:t>Taxa de </a:t>
            </a:r>
            <a:r>
              <a:rPr lang="pt-BR" sz="24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Atividades</a:t>
            </a:r>
            <a:r>
              <a:rPr lang="pt-BR" sz="2400" dirty="0" smtClean="0">
                <a:latin typeface="Arial" charset="0"/>
                <a:cs typeface="Arial" charset="0"/>
              </a:rPr>
              <a:t>: </a:t>
            </a:r>
            <a:r>
              <a:rPr lang="pt-BR" sz="2400" dirty="0">
                <a:latin typeface="Arial" charset="0"/>
                <a:cs typeface="Arial" charset="0"/>
              </a:rPr>
              <a:t>Medida do consumo das atividades pelos objetos de custeio</a:t>
            </a:r>
          </a:p>
          <a:p>
            <a:pPr algn="just">
              <a:spcBef>
                <a:spcPct val="0"/>
              </a:spcBef>
              <a:spcAft>
                <a:spcPts val="538"/>
              </a:spcAft>
              <a:buFont typeface="Wingdings" pitchFamily="2" charset="2"/>
              <a:buChar char="Ø"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ítulo 1"/>
          <p:cNvSpPr>
            <a:spLocks noGrp="1"/>
          </p:cNvSpPr>
          <p:nvPr>
            <p:ph type="title"/>
          </p:nvPr>
        </p:nvSpPr>
        <p:spPr bwMode="auto">
          <a:xfrm>
            <a:off x="754063" y="568325"/>
            <a:ext cx="7635875" cy="9164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3200" b="1" dirty="0" smtClean="0">
                <a:latin typeface="Arial" charset="0"/>
                <a:cs typeface="Arial" charset="0"/>
              </a:rPr>
              <a:t>Definições para o Custeio ABC </a:t>
            </a:r>
          </a:p>
        </p:txBody>
      </p:sp>
      <p:sp>
        <p:nvSpPr>
          <p:cNvPr id="72707" name="Espaço Reservado para Conteúdo 4"/>
          <p:cNvSpPr>
            <a:spLocks noGrp="1"/>
          </p:cNvSpPr>
          <p:nvPr>
            <p:ph idx="1"/>
          </p:nvPr>
        </p:nvSpPr>
        <p:spPr bwMode="auto">
          <a:xfrm>
            <a:off x="466725" y="1285875"/>
            <a:ext cx="8210550" cy="5357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Ø"/>
            </a:pPr>
            <a:endParaRPr lang="pt-BR" sz="2800" dirty="0" smtClean="0">
              <a:latin typeface="Arial" charset="0"/>
              <a:cs typeface="Arial" charset="0"/>
            </a:endParaRPr>
          </a:p>
          <a:p>
            <a:pPr algn="just">
              <a:spcBef>
                <a:spcPct val="0"/>
              </a:spcBef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Centros de Custos</a:t>
            </a:r>
            <a:r>
              <a:rPr lang="pt-BR" sz="2800" dirty="0" smtClean="0">
                <a:latin typeface="Arial" charset="0"/>
                <a:cs typeface="Arial" charset="0"/>
              </a:rPr>
              <a:t>: É uma unidade de acumulação de custos relativos a uma atividade definida no sistema ABC, compostas por tarefas correlacionadas (Ex. recebimento de encomendas e expedição de encomendas)</a:t>
            </a:r>
          </a:p>
          <a:p>
            <a:pPr algn="just">
              <a:spcBef>
                <a:spcPct val="0"/>
              </a:spcBef>
              <a:spcAft>
                <a:spcPts val="538"/>
              </a:spcAft>
              <a:buFont typeface="Arial" charset="0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 </a:t>
            </a:r>
          </a:p>
          <a:p>
            <a:pPr algn="just">
              <a:spcBef>
                <a:spcPct val="0"/>
              </a:spcBef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Objetos de Custo ou de Custeio</a:t>
            </a:r>
            <a:r>
              <a:rPr lang="pt-BR" sz="2800" dirty="0" smtClean="0">
                <a:latin typeface="Arial" charset="0"/>
                <a:cs typeface="Arial" charset="0"/>
              </a:rPr>
              <a:t>: Tudo aquilo que necessita ser custeado. Pode ser o produto, segmento de produtos, atividades, processos, clientes, unidades organizacionais, entre outras</a:t>
            </a: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pt-BR" sz="2000" dirty="0" smtClean="0">
                <a:latin typeface="Arial" charset="0"/>
                <a:cs typeface="Arial" charset="0"/>
              </a:rPr>
              <a:t> 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ítulo 1"/>
          <p:cNvSpPr>
            <a:spLocks noGrp="1"/>
          </p:cNvSpPr>
          <p:nvPr>
            <p:ph type="title"/>
          </p:nvPr>
        </p:nvSpPr>
        <p:spPr bwMode="auto">
          <a:xfrm>
            <a:off x="1871663" y="259556"/>
            <a:ext cx="5400675" cy="7211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pt-BR" sz="3200" b="1" dirty="0" smtClean="0">
                <a:latin typeface="Arial" charset="0"/>
                <a:cs typeface="Arial" charset="0"/>
              </a:rPr>
              <a:t>Etapas do ABC </a:t>
            </a:r>
          </a:p>
        </p:txBody>
      </p:sp>
      <p:sp>
        <p:nvSpPr>
          <p:cNvPr id="74755" name="Espaço Reservado para Conteúdo 4"/>
          <p:cNvSpPr>
            <a:spLocks noGrp="1"/>
          </p:cNvSpPr>
          <p:nvPr>
            <p:ph idx="1"/>
          </p:nvPr>
        </p:nvSpPr>
        <p:spPr bwMode="auto">
          <a:xfrm>
            <a:off x="323528" y="1052736"/>
            <a:ext cx="8208912" cy="58052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Identificação </a:t>
            </a:r>
            <a:r>
              <a:rPr lang="pt-BR" sz="2400" dirty="0">
                <a:latin typeface="Arial" charset="0"/>
                <a:cs typeface="Arial" charset="0"/>
              </a:rPr>
              <a:t>e definição das atividades e dos seus respectivos centros de custos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  <a:cs typeface="Arial" charset="0"/>
              </a:rPr>
              <a:t>Identificação dos recursos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  <a:cs typeface="Arial" charset="0"/>
              </a:rPr>
              <a:t>Identificação das taxas de consumo dos recursos pelas atividades (Direcionador de recursos)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>
                <a:latin typeface="Arial" charset="0"/>
                <a:cs typeface="Arial" charset="0"/>
              </a:rPr>
              <a:t>Apropriação dos custos dos recursos aos centros de custo da atividade </a:t>
            </a:r>
            <a:r>
              <a:rPr lang="pt-BR" sz="2000" b="1" dirty="0">
                <a:latin typeface="Arial" charset="0"/>
                <a:cs typeface="Arial" charset="0"/>
              </a:rPr>
              <a:t>(1º. Estágio de alocação</a:t>
            </a:r>
            <a:r>
              <a:rPr lang="pt-BR" sz="2400" dirty="0">
                <a:latin typeface="Arial" charset="0"/>
                <a:cs typeface="Arial" charset="0"/>
              </a:rPr>
              <a:t>)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Identificação dos objetos de custeio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Determinação das taxas de consumo das atividades pelos objetos de custeio (Direcionador de atividade)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Apropriação dos custos aos objetos de custeio, utilizando as taxas de atividade (</a:t>
            </a:r>
            <a:r>
              <a:rPr lang="pt-BR" sz="2000" b="1" dirty="0" smtClean="0">
                <a:latin typeface="Arial" charset="0"/>
                <a:cs typeface="Arial" charset="0"/>
              </a:rPr>
              <a:t>2º. Estágio de alocação</a:t>
            </a:r>
            <a:r>
              <a:rPr lang="pt-BR" sz="2000" dirty="0" smtClean="0">
                <a:latin typeface="Arial" charset="0"/>
                <a:cs typeface="Arial" charset="0"/>
              </a:rPr>
              <a:t>)</a:t>
            </a:r>
          </a:p>
          <a:p>
            <a:pPr>
              <a:buFont typeface="Arial" charset="0"/>
              <a:buNone/>
            </a:pPr>
            <a:r>
              <a:rPr lang="pt-BR" sz="2400" dirty="0" smtClean="0">
                <a:latin typeface="Arial" charset="0"/>
                <a:cs typeface="Arial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8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ítulo 1"/>
          <p:cNvSpPr>
            <a:spLocks noGrp="1"/>
          </p:cNvSpPr>
          <p:nvPr>
            <p:ph type="title"/>
          </p:nvPr>
        </p:nvSpPr>
        <p:spPr>
          <a:xfrm>
            <a:off x="-36512" y="332656"/>
            <a:ext cx="7632848" cy="633412"/>
          </a:xfrm>
        </p:spPr>
        <p:txBody>
          <a:bodyPr lIns="82333" tIns="41166" rIns="82333" bIns="41166">
            <a:noAutofit/>
          </a:bodyPr>
          <a:lstStyle/>
          <a:p>
            <a:pPr>
              <a:defRPr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Alocação de 1º. Estágio</a:t>
            </a:r>
          </a:p>
        </p:txBody>
      </p:sp>
      <p:sp>
        <p:nvSpPr>
          <p:cNvPr id="75779" name="CaixaDeTexto 5"/>
          <p:cNvSpPr txBox="1">
            <a:spLocks noChangeArrowheads="1"/>
          </p:cNvSpPr>
          <p:nvPr/>
        </p:nvSpPr>
        <p:spPr bwMode="auto">
          <a:xfrm>
            <a:off x="539553" y="1270981"/>
            <a:ext cx="7704856" cy="503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333" tIns="41166" rIns="82333" bIns="4116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400" dirty="0"/>
              <a:t> A alocação é feita usando os direcionadores de primeiro estágio. Direcionador de recursos: é o fator que determina a ocorrência de uma atividade.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 As atividades exigem recursos para serem realizadas, o direcionador é a verdadeira causa dos custos.  O direcionador de primeiro estágio é chamado de </a:t>
            </a:r>
            <a:r>
              <a:rPr lang="pt-BR" sz="2400" i="1" dirty="0"/>
              <a:t>“direcionador de recursos”</a:t>
            </a:r>
            <a:r>
              <a:rPr lang="pt-BR" sz="2400" dirty="0"/>
              <a:t> </a:t>
            </a:r>
            <a:endParaRPr lang="pt-BR" sz="2400" dirty="0" smtClean="0"/>
          </a:p>
          <a:p>
            <a:pPr eaLnBrk="1" hangingPunct="1"/>
            <a:endParaRPr lang="pt-BR" sz="2400" dirty="0" smtClean="0"/>
          </a:p>
          <a:p>
            <a:pPr eaLnBrk="1" hangingPunct="1">
              <a:spcAft>
                <a:spcPts val="600"/>
              </a:spcAft>
            </a:pPr>
            <a:r>
              <a:rPr lang="pt-BR" sz="2400" b="1" dirty="0" smtClean="0"/>
              <a:t>Método </a:t>
            </a:r>
            <a:r>
              <a:rPr lang="pt-BR" sz="2400" b="1" dirty="0"/>
              <a:t>de apuração:</a:t>
            </a:r>
          </a:p>
          <a:p>
            <a:pPr eaLnBrk="1" hangingPunct="1"/>
            <a:r>
              <a:rPr lang="pt-BR" sz="2400" dirty="0"/>
              <a:t> </a:t>
            </a:r>
            <a:r>
              <a:rPr lang="pt-BR" sz="2400" dirty="0" smtClean="0"/>
              <a:t> </a:t>
            </a:r>
            <a:r>
              <a:rPr lang="pt-BR" sz="2400" dirty="0"/>
              <a:t>Entrevistas: percentuais estimados de recursos (no quadro) utilizados nas atividades identificadas.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 Apontamentos: verificação do tempo para execução das atividades</a:t>
            </a:r>
            <a:r>
              <a:rPr lang="pt-BR" sz="2400" dirty="0" smtClean="0"/>
              <a:t>.</a:t>
            </a:r>
            <a:r>
              <a:rPr lang="pt-B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07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aixaDeTexto 5"/>
          <p:cNvSpPr txBox="1">
            <a:spLocks noChangeArrowheads="1"/>
          </p:cNvSpPr>
          <p:nvPr/>
        </p:nvSpPr>
        <p:spPr bwMode="auto">
          <a:xfrm>
            <a:off x="693738" y="1762125"/>
            <a:ext cx="7756525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333" tIns="41166" rIns="82333" bIns="4116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>
                <a:cs typeface="Arial" charset="0"/>
              </a:rPr>
              <a:t> As taxas de atividade também chamadas de  </a:t>
            </a:r>
            <a:r>
              <a:rPr lang="pt-BR" sz="2800" i="1">
                <a:cs typeface="Arial" charset="0"/>
              </a:rPr>
              <a:t>“direcionadores de atividades” </a:t>
            </a:r>
            <a:r>
              <a:rPr lang="pt-BR" sz="2800">
                <a:cs typeface="Arial" charset="0"/>
              </a:rPr>
              <a:t>são usadas para  atribuir os custos aos objetos de custeio – produtos, processos, clientes. </a:t>
            </a:r>
          </a:p>
          <a:p>
            <a:pPr eaLnBrk="1" hangingPunct="1">
              <a:spcAft>
                <a:spcPts val="600"/>
              </a:spcAft>
            </a:pPr>
            <a:endParaRPr lang="pt-BR" sz="800">
              <a:cs typeface="Arial" charset="0"/>
            </a:endParaRPr>
          </a:p>
          <a:p>
            <a:pPr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pt-BR" sz="2800">
                <a:cs typeface="Arial" charset="0"/>
              </a:rPr>
              <a:t>Os direcionadores de atividades identifica a maneira como os produtos “consomem”  atividades e serve para custear produtos, ou seja, indica a relação entre as atividades e os produtos.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536" y="570359"/>
            <a:ext cx="6737350" cy="842417"/>
          </a:xfrm>
          <a:prstGeom prst="rect">
            <a:avLst/>
          </a:prstGeom>
        </p:spPr>
        <p:txBody>
          <a:bodyPr lIns="82333" tIns="41166" rIns="82333" bIns="41166"/>
          <a:lstStyle/>
          <a:p>
            <a:pPr algn="ctr" eaLnBrk="0" hangingPunct="0">
              <a:defRPr/>
            </a:pPr>
            <a:r>
              <a:rPr lang="pt-BR" sz="3200" b="1" dirty="0">
                <a:latin typeface="Arial" pitchFamily="34" charset="0"/>
                <a:ea typeface="+mj-ea"/>
                <a:cs typeface="Arial" pitchFamily="34" charset="0"/>
              </a:rPr>
              <a:t>Alocação de 2º. Estágio</a:t>
            </a:r>
          </a:p>
        </p:txBody>
      </p:sp>
    </p:spTree>
    <p:extLst>
      <p:ext uri="{BB962C8B-B14F-4D97-AF65-F5344CB8AC3E}">
        <p14:creationId xmlns:p14="http://schemas.microsoft.com/office/powerpoint/2010/main" val="4091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 bwMode="auto">
          <a:xfrm>
            <a:off x="1403648" y="332656"/>
            <a:ext cx="5826125" cy="1009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pt-BR" sz="3600" b="1" dirty="0" smtClean="0">
                <a:latin typeface="Arial" charset="0"/>
                <a:cs typeface="Arial" charset="0"/>
              </a:rPr>
              <a:t>Importância do Sistema de Custeio ABC</a:t>
            </a:r>
          </a:p>
        </p:txBody>
      </p:sp>
      <p:sp>
        <p:nvSpPr>
          <p:cNvPr id="68611" name="Espaço Reservado para Conteúdo 4"/>
          <p:cNvSpPr>
            <a:spLocks noGrp="1"/>
          </p:cNvSpPr>
          <p:nvPr>
            <p:ph idx="1"/>
          </p:nvPr>
        </p:nvSpPr>
        <p:spPr bwMode="auto">
          <a:xfrm>
            <a:off x="512763" y="1556792"/>
            <a:ext cx="7947669" cy="492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333" tIns="41166" rIns="82333" bIns="41166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 Reduzir sensivelmente as distorções provocadas pelo rateio arbitrário dos custos indiretos. 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Podendo ser aplicado também aos custos diretos, principalmente à mão-de-obra direta. 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Neste caso não haverá diferenças significativas em relação aos chamados “sistemas tradicionais” (ou custeio por função). </a:t>
            </a:r>
          </a:p>
          <a:p>
            <a:pPr>
              <a:spcAft>
                <a:spcPts val="538"/>
              </a:spcAft>
              <a:buFont typeface="Wingdings" pitchFamily="2" charset="2"/>
              <a:buChar char="Ø"/>
            </a:pPr>
            <a:r>
              <a:rPr lang="pt-BR" sz="2400" dirty="0" smtClean="0">
                <a:latin typeface="Arial" charset="0"/>
                <a:cs typeface="Arial" charset="0"/>
              </a:rPr>
              <a:t>A diferença fundamental está no tratamento dado aos </a:t>
            </a:r>
            <a:r>
              <a:rPr lang="pt-BR" sz="2400" b="1" dirty="0" smtClean="0">
                <a:latin typeface="Arial" charset="0"/>
                <a:cs typeface="Arial" charset="0"/>
              </a:rPr>
              <a:t>custos indiretos</a:t>
            </a:r>
            <a:r>
              <a:rPr lang="pt-BR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Arial" charset="0"/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3212</Words>
  <Application>Microsoft Office PowerPoint</Application>
  <PresentationFormat>Apresentação na tela (4:3)</PresentationFormat>
  <Paragraphs>846</Paragraphs>
  <Slides>35</Slides>
  <Notes>31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Gestão Estratégica de Custos</vt:lpstr>
      <vt:lpstr> Importância do Sistema de Custeio  ABC</vt:lpstr>
      <vt:lpstr>Apresentação do PowerPoint</vt:lpstr>
      <vt:lpstr>Definições para o Custeio ABC </vt:lpstr>
      <vt:lpstr>Definições para o Custeio ABC </vt:lpstr>
      <vt:lpstr>Etapas do ABC </vt:lpstr>
      <vt:lpstr>Alocação de 1º. Estágio</vt:lpstr>
      <vt:lpstr>Apresentação do PowerPoint</vt:lpstr>
      <vt:lpstr>Importância do Sistema de Custeio ABC</vt:lpstr>
      <vt:lpstr>Tratamento dos Custos no  Sistema ABC </vt:lpstr>
      <vt:lpstr>Apresentação do PowerPoint</vt:lpstr>
      <vt:lpstr>Apresentação do PowerPoint</vt:lpstr>
      <vt:lpstr>Caso : Classic Brass </vt:lpstr>
      <vt:lpstr>O Cliente Windward Yachts </vt:lpstr>
      <vt:lpstr>O Cliente Windward Yachts </vt:lpstr>
      <vt:lpstr>1. Atividades da Classic Brass</vt:lpstr>
      <vt:lpstr>Modelo de ABC da Classic Brass</vt:lpstr>
      <vt:lpstr>Custos Indiretos (de Fabricação e Não Fabris) da Classic Brass </vt:lpstr>
      <vt:lpstr>3. Calculando as taxas de atividade</vt:lpstr>
      <vt:lpstr>Calculando as taxas de atividade</vt:lpstr>
      <vt:lpstr>4. Alocação dos Recursos às atividades</vt:lpstr>
      <vt:lpstr>5. Custeio das Atividades</vt:lpstr>
      <vt:lpstr>6. Custeio dos produtos do Cliente</vt:lpstr>
      <vt:lpstr>7. Custeio dos produtos do Cliente</vt:lpstr>
      <vt:lpstr>Apropriação do Custo aos Objetos de Custeio</vt:lpstr>
      <vt:lpstr>8. Resultado do Produto: Pontalete</vt:lpstr>
      <vt:lpstr>9. Resultado do Produto: Caixa </vt:lpstr>
      <vt:lpstr>10. Resultado do Cliente</vt:lpstr>
      <vt:lpstr>Margens dos Produtos no Custeio Tradicional </vt:lpstr>
      <vt:lpstr>Análise da Rentabilidade</vt:lpstr>
      <vt:lpstr>Traçando Melhorias</vt:lpstr>
      <vt:lpstr>Sistema de Custeio Adequado</vt:lpstr>
      <vt:lpstr>ESQUEMA  BÁSICO</vt:lpstr>
      <vt:lpstr>ESQUEMA BÁSICO COMPLETO</vt:lpstr>
      <vt:lpstr>Referências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SOLANGE</dc:creator>
  <cp:lastModifiedBy>solange</cp:lastModifiedBy>
  <cp:revision>8</cp:revision>
  <dcterms:created xsi:type="dcterms:W3CDTF">2013-04-24T15:02:26Z</dcterms:created>
  <dcterms:modified xsi:type="dcterms:W3CDTF">2016-08-11T12:57:29Z</dcterms:modified>
</cp:coreProperties>
</file>