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51" d="100"/>
          <a:sy n="51" d="100"/>
        </p:scale>
        <p:origin x="8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7A77-CA65-8F88-2C36-5203D4877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78365-451A-370B-2507-E1DE1B62E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C2882-3177-636D-A656-E477603C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C2B86-2620-7927-B3FD-ADBEAFFE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D8A9C-F890-FEF1-51D1-C241B480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72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DAF0-F4B9-552D-82BB-E3A84147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4F13A-CB63-6DE8-F086-31461191A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D2E12-F306-FE50-6129-A9DE5126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625EC-9708-FE0F-3A08-F1E9DCD7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2B21B-94F1-93C4-4F70-8D577F98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C26DD-DD34-87F3-E3D2-0F55FA8E7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B7D3B-B9C2-FDAE-0B6F-FCC24655C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D9692-D244-1B27-F080-43EA326B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47E7F-6716-0B43-E2CF-34F19FDC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7E1E9-1F37-0DD0-B7C0-797DC20B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95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3A63-D211-50CC-5488-1CF162D6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ED0F-5EAD-2D7B-961C-1F16AEF6C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2E06D-A9D5-66F0-1404-80E9401B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87558-3810-1D53-D737-A9D75F60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26A4-A4CF-34E3-B96C-4528C57B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80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745E6-EC8A-95AC-CDF0-4F647DC1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46EDF-D109-879A-5627-9F040114F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EDB9-D256-8724-9ABA-4ECB51DE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A03E9-D34C-6BAD-6B10-A9FA2609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034E5-C821-A84D-E686-52DCD947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75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BBA2-BF54-3053-7B91-2716CAB4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9B29-F51F-8434-D8C6-2504CE561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D303F-3583-26ED-BF7F-4C3A06E5A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16A29-35F7-D148-9AF4-391A58AF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6C733-56E8-BAED-D968-DF9F3A90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68AFE-2C7F-6199-157B-7E611DAE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6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1B1F-3A0A-E802-215D-071120B0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2ECAD-B81D-19A2-F2E5-911673B3E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DD44B-2C0D-5C48-D566-4B35B3E2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C27E8-6A1D-2077-657A-4A652966E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608D8-44BC-5DD8-B668-32507D3F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17FDB-04CE-5066-559B-55C24B39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7FFECA-6B5E-54FD-B58B-9FB050F9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0B3737-2058-C4F9-413A-AFB29F782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6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80DB-D0EA-021C-1C8B-058C2C2E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7AE7D-457F-D66D-D020-CE315366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72679-20FE-5653-9281-80F75CC7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E47B6-E063-5821-34A4-962426EC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1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E85F0-E902-A000-A785-B21F3533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A7CF9-E111-3A91-BDF0-290F1C9E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7D464-5554-A7B5-54BF-8A608120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9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96BD-306F-3E99-3DD2-7BEACDC0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1F3-02C7-7D08-E679-3555AB251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34833-A7A5-B27C-077A-C0DEF7E0D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66362-B436-0F70-4053-DBEDAEE8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E569D-4BC7-A5F5-4F0E-198A14B0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D5C5C-FE92-DD13-6F6E-9F108C5A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7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1A4C-67FD-86A1-EAD3-C5C12C35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B26126-8712-E3B0-6748-04C2E7F0C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825E-7D4C-750D-F3A1-425192A4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72E42-160C-12A3-369F-0D5F6C95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5C8A0-E1E3-DF0E-F458-A57C189A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00136-E225-973F-9B81-2770FCE8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40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BB5CE-450B-255F-CC0C-79AB2505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98C43-EA07-6E46-CE22-D7725E5D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573A7-6423-651E-8E62-E85CAF201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EAC8-90B2-433D-932E-4F683B3B211E}" type="datetimeFigureOut">
              <a:rPr lang="pt-BR" smtClean="0"/>
              <a:t>03/12/2023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07309-7AA7-AABA-7017-574B27DEB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9765E-2BCD-BC6B-71D3-389A78BA1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D71F-0CE9-4078-8E2E-575C0F6199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3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9065-0F3C-738E-694B-4C2F9835C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de governança em políticas públicas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5ACB9-125A-D8B4-DD45-F71C5BDE6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48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1FF1-607A-BEE1-08B5-E5B4D677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Governança: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DF84B-515D-982F-52CF-E5D0B8E9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(Guy Peters): </a:t>
            </a:r>
            <a:r>
              <a:rPr lang="pt-BR" sz="2400" b="0" i="0" u="none" strike="noStrike" baseline="0" dirty="0"/>
              <a:t>A raiz da palavra governança vem de uma vocábulo grego que significa direção (</a:t>
            </a:r>
            <a:r>
              <a:rPr lang="pt-BR" sz="2400" b="0" i="1" u="none" strike="noStrike" baseline="0" dirty="0" err="1"/>
              <a:t>steering</a:t>
            </a:r>
            <a:r>
              <a:rPr lang="pt-BR" sz="2400" b="0" i="0" u="none" strike="noStrike" baseline="0" dirty="0"/>
              <a:t>). Assim, logicamente, o significado fundamental da governança é dirigir a economia e a sociedade visando objetivos coletivos.</a:t>
            </a:r>
          </a:p>
          <a:p>
            <a:pPr algn="l"/>
            <a:r>
              <a:rPr lang="pt-BR" sz="2400" dirty="0"/>
              <a:t>A governança como um problema de coordenação, cooperação</a:t>
            </a:r>
          </a:p>
          <a:p>
            <a:pPr lvl="1"/>
            <a:r>
              <a:rPr lang="pt-BR" sz="2000" dirty="0"/>
              <a:t>Cooperação para sustentar o bem comum (regras de comportamento) e para dividir os custos da produção dos bens comuns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870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CAFE-781F-EB37-8A77-D8AD1320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Modos de governança: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3281C-3658-B8D5-B58A-47D74C1A6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pt-BR" sz="2800" dirty="0"/>
              <a:t>Até os anos sessenta do século passado  a ciência política (e a teoria econômica) concebia dois grandes mecanismos sociais que produziam essa coordenação:</a:t>
            </a:r>
          </a:p>
          <a:p>
            <a:pPr algn="l"/>
            <a:r>
              <a:rPr lang="pt-BR" sz="2800" b="1" dirty="0"/>
              <a:t>O Estado </a:t>
            </a:r>
            <a:r>
              <a:rPr lang="pt-BR" sz="2800" dirty="0"/>
              <a:t>– a autoridade pública – capaz de impor regras de comportamento, de impor sanções para comportamentos indesejados, e impor a obrigação de contribuição para a produção de bens comuns (impostos) – bens comuns</a:t>
            </a:r>
          </a:p>
          <a:p>
            <a:pPr algn="l"/>
            <a:r>
              <a:rPr lang="pt-BR" sz="2800" b="1" dirty="0"/>
              <a:t>O Mercado – </a:t>
            </a:r>
            <a:r>
              <a:rPr lang="pt-BR" sz="2800" dirty="0"/>
              <a:t>mecanismo de ajuste mútuo de atores independentes e </a:t>
            </a:r>
            <a:r>
              <a:rPr lang="pt-BR" sz="2800" dirty="0" err="1"/>
              <a:t>auto-referenciados</a:t>
            </a:r>
            <a:r>
              <a:rPr lang="pt-BR" sz="2800" dirty="0"/>
              <a:t> – bens privados</a:t>
            </a:r>
          </a:p>
          <a:p>
            <a:pPr algn="l"/>
            <a:r>
              <a:rPr lang="pt-BR" dirty="0"/>
              <a:t>Bens privados: uso rival e alta capacidade de exclusão</a:t>
            </a:r>
          </a:p>
          <a:p>
            <a:pPr algn="l"/>
            <a:r>
              <a:rPr lang="pt-BR" sz="2800" dirty="0"/>
              <a:t>Bens públicos: uso não rival, baixa capacidade de exclusão</a:t>
            </a:r>
          </a:p>
          <a:p>
            <a:pPr marL="0" indent="0" algn="l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82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ACD8-7EEF-CB6B-F033-8441B81F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tragédia dos bens comuns quando submetidos a uma lógica privada: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74CEC3-D55E-77E1-E5F9-6A8D5C520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3153" y="1825625"/>
            <a:ext cx="6545693" cy="4351338"/>
          </a:xfrm>
        </p:spPr>
      </p:pic>
    </p:spTree>
    <p:extLst>
      <p:ext uri="{BB962C8B-B14F-4D97-AF65-F5344CB8AC3E}">
        <p14:creationId xmlns:p14="http://schemas.microsoft.com/office/powerpoint/2010/main" val="26695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3CFAF9-5DB6-4D97-9327-FC1ABB64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os habitantes de </a:t>
            </a:r>
            <a:r>
              <a:rPr lang="pt-BR" dirty="0" err="1"/>
              <a:t>Toerbel</a:t>
            </a:r>
            <a:r>
              <a:rPr lang="pt-BR" dirty="0"/>
              <a:t> evitaram a tragédia dos bens comuns?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015D2-9157-200B-878F-869F20678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pt-BR" dirty="0"/>
              <a:t>Identifique quais regras são importantes e como cada uma delas contribui para evitar a superexploração dos bens comuns</a:t>
            </a:r>
          </a:p>
        </p:txBody>
      </p:sp>
    </p:spTree>
    <p:extLst>
      <p:ext uri="{BB962C8B-B14F-4D97-AF65-F5344CB8AC3E}">
        <p14:creationId xmlns:p14="http://schemas.microsoft.com/office/powerpoint/2010/main" val="396002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F0ED-AB57-B7D0-ED37-B76FE93A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questão da governança e tipos de bens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0DEC2-C55E-BAD7-DBED-2421F8FD1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570723" y="1825625"/>
            <a:ext cx="5181600" cy="4351338"/>
          </a:xfrm>
        </p:spPr>
        <p:txBody>
          <a:bodyPr/>
          <a:lstStyle/>
          <a:p>
            <a:endParaRPr lang="pt-BR" sz="1000" b="0" i="0" u="none" strike="noStrike" baseline="0" dirty="0"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7005C7-DB7A-DBB4-1C9C-FFBA72192F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Modos de governança e tipos de bens</a:t>
            </a:r>
          </a:p>
          <a:p>
            <a:r>
              <a:rPr lang="pt-BR" dirty="0"/>
              <a:t>A governança de bens comuns</a:t>
            </a:r>
          </a:p>
          <a:p>
            <a:pPr lvl="1"/>
            <a:r>
              <a:rPr lang="pt-BR" dirty="0"/>
              <a:t>Mercado</a:t>
            </a:r>
          </a:p>
          <a:p>
            <a:pPr lvl="1"/>
            <a:r>
              <a:rPr lang="pt-BR" dirty="0"/>
              <a:t>Estado</a:t>
            </a:r>
          </a:p>
          <a:p>
            <a:pPr lvl="1"/>
            <a:r>
              <a:rPr lang="pt-BR" dirty="0"/>
              <a:t>Associação</a:t>
            </a:r>
          </a:p>
          <a:p>
            <a:pPr lvl="1"/>
            <a:r>
              <a:rPr lang="pt-BR" dirty="0"/>
              <a:t>Governança complexa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3154C5-3934-155B-E6B5-50D55B25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89" y="2006083"/>
            <a:ext cx="4739950" cy="379755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23034F8-4C21-9F02-A639-6C38E21C3A16}"/>
              </a:ext>
            </a:extLst>
          </p:cNvPr>
          <p:cNvSpPr/>
          <p:nvPr/>
        </p:nvSpPr>
        <p:spPr>
          <a:xfrm>
            <a:off x="2006082" y="3013788"/>
            <a:ext cx="1502228" cy="152089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103CD1-EC32-5270-932E-07ED7D8CFFEE}"/>
              </a:ext>
            </a:extLst>
          </p:cNvPr>
          <p:cNvSpPr/>
          <p:nvPr/>
        </p:nvSpPr>
        <p:spPr>
          <a:xfrm>
            <a:off x="3601617" y="3013788"/>
            <a:ext cx="1502228" cy="152089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39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917E-B1D6-995F-5734-CFF4A468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para a governança de bens comuns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7C3E3-6D9D-DED9-C150-DA86A46643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condições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1DE4-0E3A-808C-B290-230C78984D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Delimitação dos usuários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Regras de apropriação são congruentes com as regras de provisão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Maioria dos afetados participam da decisão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Monitoramento com regras relevantes e aceitas,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Feito pelos membros do arranjo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Sansões graduadas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Mecanismos de resolução de conflitos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Governo respeita o arranjo local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Modelos complexos multicêntricos quando o arranjo envolve atores com diferentes recursos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531719-0D71-A3C2-3088-06071747D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Decorrências teóricas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40358C-BE41-2545-5CEA-9A7D81C9EF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Os resultados previstos pelos modelos da teoria dos jogos mudam se considerarmos diferentes regras de informação, ação e situação</a:t>
            </a:r>
          </a:p>
          <a:p>
            <a:pPr lvl="1"/>
            <a:r>
              <a:rPr lang="pt-BR" dirty="0"/>
              <a:t>Modelo de Análise Desenvolvimento Institucional (IAD)</a:t>
            </a:r>
          </a:p>
          <a:p>
            <a:pPr lvl="1"/>
            <a:r>
              <a:rPr lang="pt-BR" dirty="0"/>
              <a:t>“As predições da teoria de jogos não cooperativos se cumpriam apenas quando os participantes (do experimento) desconheciam seus parceiros de jogo” (pag. 38)</a:t>
            </a:r>
          </a:p>
          <a:p>
            <a:r>
              <a:rPr lang="pt-BR" dirty="0"/>
              <a:t>A concepção tradicional de indivíduo racional e da racionalidade individual se altera</a:t>
            </a:r>
          </a:p>
          <a:p>
            <a:pPr lvl="1"/>
            <a:r>
              <a:rPr lang="pt-BR" dirty="0"/>
              <a:t>Força da compulsão para a colaboração</a:t>
            </a:r>
          </a:p>
          <a:p>
            <a:pPr lvl="1"/>
            <a:r>
              <a:rPr lang="pt-BR" dirty="0"/>
              <a:t>Desconforto com a inequidade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26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81ADF6D-8BFE-DDFD-215C-F310666C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Fim....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7D29C0-4D70-1071-59FB-CBA01ED1B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26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Análise de governança em políticas públicas</vt:lpstr>
      <vt:lpstr>Governança:</vt:lpstr>
      <vt:lpstr>Modos de governança:</vt:lpstr>
      <vt:lpstr>A tragédia dos bens comuns quando submetidos a uma lógica privada:</vt:lpstr>
      <vt:lpstr>Como os habitantes de Toerbel evitaram a tragédia dos bens comuns?</vt:lpstr>
      <vt:lpstr>A questão da governança e tipos de bens</vt:lpstr>
      <vt:lpstr>Condições para a governança de bens comuns</vt:lpstr>
      <vt:lpstr>Fim....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governança em políticas públicas</dc:title>
  <dc:creator>Elizabeth Balbachevsky</dc:creator>
  <cp:lastModifiedBy>Elizabeth Balbachevsky</cp:lastModifiedBy>
  <cp:revision>1</cp:revision>
  <dcterms:created xsi:type="dcterms:W3CDTF">2023-12-03T20:39:00Z</dcterms:created>
  <dcterms:modified xsi:type="dcterms:W3CDTF">2023-12-03T22:33:33Z</dcterms:modified>
</cp:coreProperties>
</file>