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3"/>
  </p:notesMasterIdLst>
  <p:handoutMasterIdLst>
    <p:handoutMasterId r:id="rId34"/>
  </p:handoutMasterIdLst>
  <p:sldIdLst>
    <p:sldId id="447" r:id="rId13"/>
    <p:sldId id="870" r:id="rId14"/>
    <p:sldId id="791" r:id="rId15"/>
    <p:sldId id="878" r:id="rId16"/>
    <p:sldId id="879" r:id="rId17"/>
    <p:sldId id="880" r:id="rId18"/>
    <p:sldId id="906" r:id="rId19"/>
    <p:sldId id="907" r:id="rId20"/>
    <p:sldId id="908" r:id="rId21"/>
    <p:sldId id="885" r:id="rId22"/>
    <p:sldId id="909" r:id="rId23"/>
    <p:sldId id="910" r:id="rId24"/>
    <p:sldId id="911" r:id="rId25"/>
    <p:sldId id="912" r:id="rId26"/>
    <p:sldId id="913" r:id="rId27"/>
    <p:sldId id="914" r:id="rId28"/>
    <p:sldId id="915" r:id="rId29"/>
    <p:sldId id="916" r:id="rId30"/>
    <p:sldId id="855" r:id="rId31"/>
    <p:sldId id="869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8"/>
    <a:srgbClr val="90272A"/>
    <a:srgbClr val="000000"/>
    <a:srgbClr val="DCD324"/>
    <a:srgbClr val="C0C1BF"/>
    <a:srgbClr val="226A8A"/>
    <a:srgbClr val="7B2629"/>
    <a:srgbClr val="4D4D4F"/>
    <a:srgbClr val="505150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365" y="139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3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F3358-085B-4A7D-A503-842E9EF8602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44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2.png"/><Relationship Id="rId8" Type="http://schemas.openxmlformats.org/officeDocument/2006/relationships/image" Target="../media/image561.png"/><Relationship Id="rId3" Type="http://schemas.openxmlformats.org/officeDocument/2006/relationships/image" Target="../media/image28.wmf"/><Relationship Id="rId12" Type="http://schemas.openxmlformats.org/officeDocument/2006/relationships/image" Target="../media/image601.png"/><Relationship Id="rId7" Type="http://schemas.openxmlformats.org/officeDocument/2006/relationships/image" Target="../media/image551.png"/><Relationship Id="rId2" Type="http://schemas.openxmlformats.org/officeDocument/2006/relationships/oleObject" Target="../embeddings/oleObject6.bin"/><Relationship Id="rId16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92.png"/><Relationship Id="rId6" Type="http://schemas.openxmlformats.org/officeDocument/2006/relationships/image" Target="../media/image541.png"/><Relationship Id="rId5" Type="http://schemas.openxmlformats.org/officeDocument/2006/relationships/image" Target="../media/image582.png"/><Relationship Id="rId15" Type="http://schemas.openxmlformats.org/officeDocument/2006/relationships/image" Target="../media/image630.png"/><Relationship Id="rId10" Type="http://schemas.openxmlformats.org/officeDocument/2006/relationships/image" Target="../media/image581.png"/><Relationship Id="rId14" Type="http://schemas.openxmlformats.org/officeDocument/2006/relationships/image" Target="../media/image620.png"/><Relationship Id="rId9" Type="http://schemas.openxmlformats.org/officeDocument/2006/relationships/image" Target="../media/image57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0.png"/><Relationship Id="rId26" Type="http://schemas.openxmlformats.org/officeDocument/2006/relationships/image" Target="../media/image78.png"/><Relationship Id="rId21" Type="http://schemas.openxmlformats.org/officeDocument/2006/relationships/image" Target="../media/image74.png"/><Relationship Id="rId12" Type="http://schemas.openxmlformats.org/officeDocument/2006/relationships/image" Target="../media/image65.png"/><Relationship Id="rId17" Type="http://schemas.openxmlformats.org/officeDocument/2006/relationships/image" Target="../media/image701.png"/><Relationship Id="rId25" Type="http://schemas.openxmlformats.org/officeDocument/2006/relationships/image" Target="../media/image77.png"/><Relationship Id="rId16" Type="http://schemas.openxmlformats.org/officeDocument/2006/relationships/image" Target="../media/image690.png"/><Relationship Id="rId20" Type="http://schemas.openxmlformats.org/officeDocument/2006/relationships/image" Target="../media/image73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592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15" Type="http://schemas.openxmlformats.org/officeDocument/2006/relationships/image" Target="../media/image680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581.png"/><Relationship Id="rId19" Type="http://schemas.openxmlformats.org/officeDocument/2006/relationships/image" Target="../media/image72.png"/><Relationship Id="rId31" Type="http://schemas.openxmlformats.org/officeDocument/2006/relationships/image" Target="../media/image83.png"/><Relationship Id="rId14" Type="http://schemas.openxmlformats.org/officeDocument/2006/relationships/image" Target="../media/image670.png"/><Relationship Id="rId22" Type="http://schemas.openxmlformats.org/officeDocument/2006/relationships/image" Target="../media/image611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610.png"/><Relationship Id="rId26" Type="http://schemas.openxmlformats.org/officeDocument/2006/relationships/image" Target="../media/image91.png"/><Relationship Id="rId3" Type="http://schemas.openxmlformats.org/officeDocument/2006/relationships/image" Target="../media/image28.wmf"/><Relationship Id="rId21" Type="http://schemas.openxmlformats.org/officeDocument/2006/relationships/image" Target="../media/image861.png"/><Relationship Id="rId7" Type="http://schemas.openxmlformats.org/officeDocument/2006/relationships/image" Target="../media/image560.png"/><Relationship Id="rId12" Type="http://schemas.openxmlformats.org/officeDocument/2006/relationships/image" Target="../media/image590.png"/><Relationship Id="rId25" Type="http://schemas.openxmlformats.org/officeDocument/2006/relationships/image" Target="../media/image90.png"/><Relationship Id="rId2" Type="http://schemas.openxmlformats.org/officeDocument/2006/relationships/oleObject" Target="../embeddings/oleObject7.bin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00.png"/><Relationship Id="rId24" Type="http://schemas.openxmlformats.org/officeDocument/2006/relationships/image" Target="../media/image89.png"/><Relationship Id="rId5" Type="http://schemas.openxmlformats.org/officeDocument/2006/relationships/image" Target="../media/image540.png"/><Relationship Id="rId15" Type="http://schemas.openxmlformats.org/officeDocument/2006/relationships/image" Target="../media/image86.png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10" Type="http://schemas.openxmlformats.org/officeDocument/2006/relationships/image" Target="../media/image591.png"/><Relationship Id="rId9" Type="http://schemas.openxmlformats.org/officeDocument/2006/relationships/image" Target="../media/image580.png"/><Relationship Id="rId14" Type="http://schemas.openxmlformats.org/officeDocument/2006/relationships/image" Target="../media/image29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Relationship Id="rId30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8.wmf"/><Relationship Id="rId7" Type="http://schemas.openxmlformats.org/officeDocument/2006/relationships/image" Target="../media/image98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9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10.png"/><Relationship Id="rId18" Type="http://schemas.openxmlformats.org/officeDocument/2006/relationships/image" Target="../media/image820.png"/><Relationship Id="rId3" Type="http://schemas.openxmlformats.org/officeDocument/2006/relationships/image" Target="../media/image30.wmf"/><Relationship Id="rId21" Type="http://schemas.openxmlformats.org/officeDocument/2006/relationships/image" Target="../media/image830.png"/><Relationship Id="rId7" Type="http://schemas.openxmlformats.org/officeDocument/2006/relationships/image" Target="../media/image730.png"/><Relationship Id="rId12" Type="http://schemas.openxmlformats.org/officeDocument/2006/relationships/image" Target="../media/image700.png"/><Relationship Id="rId25" Type="http://schemas.openxmlformats.org/officeDocument/2006/relationships/image" Target="../media/image31.png"/><Relationship Id="rId17" Type="http://schemas.openxmlformats.org/officeDocument/2006/relationships/image" Target="../media/image810.png"/><Relationship Id="rId2" Type="http://schemas.openxmlformats.org/officeDocument/2006/relationships/oleObject" Target="../embeddings/oleObject10.bin"/><Relationship Id="rId20" Type="http://schemas.openxmlformats.org/officeDocument/2006/relationships/image" Target="../media/image840.png"/><Relationship Id="rId16" Type="http://schemas.openxmlformats.org/officeDocument/2006/relationships/image" Target="../media/image8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11" Type="http://schemas.openxmlformats.org/officeDocument/2006/relationships/image" Target="../media/image770.png"/><Relationship Id="rId24" Type="http://schemas.openxmlformats.org/officeDocument/2006/relationships/image" Target="../media/image870.png"/><Relationship Id="rId15" Type="http://schemas.openxmlformats.org/officeDocument/2006/relationships/image" Target="../media/image790.png"/><Relationship Id="rId23" Type="http://schemas.openxmlformats.org/officeDocument/2006/relationships/image" Target="../media/image860.png"/><Relationship Id="rId10" Type="http://schemas.openxmlformats.org/officeDocument/2006/relationships/image" Target="../media/image760.png"/><Relationship Id="rId19" Type="http://schemas.openxmlformats.org/officeDocument/2006/relationships/oleObject" Target="../embeddings/oleObject11.bin"/><Relationship Id="rId9" Type="http://schemas.openxmlformats.org/officeDocument/2006/relationships/image" Target="../media/image750.png"/><Relationship Id="rId14" Type="http://schemas.openxmlformats.org/officeDocument/2006/relationships/image" Target="../media/image780.png"/><Relationship Id="rId22" Type="http://schemas.openxmlformats.org/officeDocument/2006/relationships/image" Target="../media/image8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0.wmf"/><Relationship Id="rId7" Type="http://schemas.openxmlformats.org/officeDocument/2006/relationships/image" Target="../media/image106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9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93.png"/><Relationship Id="rId3" Type="http://schemas.openxmlformats.org/officeDocument/2006/relationships/image" Target="../media/image30.wmf"/><Relationship Id="rId7" Type="http://schemas.openxmlformats.org/officeDocument/2006/relationships/image" Target="../media/image172.png"/><Relationship Id="rId12" Type="http://schemas.openxmlformats.org/officeDocument/2006/relationships/image" Target="../media/image940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1.png"/><Relationship Id="rId5" Type="http://schemas.openxmlformats.org/officeDocument/2006/relationships/image" Target="../media/image890.png"/><Relationship Id="rId10" Type="http://schemas.openxmlformats.org/officeDocument/2006/relationships/image" Target="../media/image920.png"/><Relationship Id="rId9" Type="http://schemas.openxmlformats.org/officeDocument/2006/relationships/image" Target="../media/image911.png"/><Relationship Id="rId14" Type="http://schemas.openxmlformats.org/officeDocument/2006/relationships/image" Target="../media/image19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11.wmf"/><Relationship Id="rId21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2.wmf"/><Relationship Id="rId20" Type="http://schemas.openxmlformats.org/officeDocument/2006/relationships/image" Target="NULL"/><Relationship Id="rId1" Type="http://schemas.openxmlformats.org/officeDocument/2006/relationships/slideLayout" Target="../slideLayouts/slideLayout6.xml"/><Relationship Id="rId15" Type="http://schemas.openxmlformats.org/officeDocument/2006/relationships/oleObject" Target="../embeddings/oleObject2.bin"/><Relationship Id="rId1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2.wmf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oleObject" Target="../embeddings/oleObject3.bin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image" Target="../media/image11.wmf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oleObject" Target="../embeddings/oleObject4.bin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220.png"/><Relationship Id="rId3" Type="http://schemas.openxmlformats.org/officeDocument/2006/relationships/image" Target="../media/image160.png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17" Type="http://schemas.openxmlformats.org/officeDocument/2006/relationships/image" Target="../media/image26.png"/><Relationship Id="rId2" Type="http://schemas.openxmlformats.org/officeDocument/2006/relationships/image" Target="../media/image1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0.png"/><Relationship Id="rId5" Type="http://schemas.openxmlformats.org/officeDocument/2006/relationships/image" Target="../media/image180.png"/><Relationship Id="rId15" Type="http://schemas.openxmlformats.org/officeDocument/2006/relationships/image" Target="../media/image24.png"/><Relationship Id="rId10" Type="http://schemas.openxmlformats.org/officeDocument/2006/relationships/image" Target="../media/image200.png"/><Relationship Id="rId4" Type="http://schemas.openxmlformats.org/officeDocument/2006/relationships/image" Target="../media/image171.png"/><Relationship Id="rId9" Type="http://schemas.openxmlformats.org/officeDocument/2006/relationships/image" Target="../media/image170.png"/><Relationship Id="rId1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40.png"/><Relationship Id="rId18" Type="http://schemas.openxmlformats.org/officeDocument/2006/relationships/image" Target="../media/image390.png"/><Relationship Id="rId26" Type="http://schemas.openxmlformats.org/officeDocument/2006/relationships/image" Target="../media/image471.png"/><Relationship Id="rId21" Type="http://schemas.openxmlformats.org/officeDocument/2006/relationships/image" Target="../media/image420.png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17" Type="http://schemas.openxmlformats.org/officeDocument/2006/relationships/image" Target="../media/image38.png"/><Relationship Id="rId25" Type="http://schemas.openxmlformats.org/officeDocument/2006/relationships/image" Target="../media/image460.png"/><Relationship Id="rId2" Type="http://schemas.openxmlformats.org/officeDocument/2006/relationships/image" Target="../media/image13.wmf"/><Relationship Id="rId16" Type="http://schemas.openxmlformats.org/officeDocument/2006/relationships/image" Target="../media/image370.png"/><Relationship Id="rId20" Type="http://schemas.openxmlformats.org/officeDocument/2006/relationships/image" Target="../media/image410.png"/><Relationship Id="rId29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0.png"/><Relationship Id="rId11" Type="http://schemas.openxmlformats.org/officeDocument/2006/relationships/image" Target="../media/image320.png"/><Relationship Id="rId24" Type="http://schemas.openxmlformats.org/officeDocument/2006/relationships/image" Target="../media/image450.png"/><Relationship Id="rId5" Type="http://schemas.openxmlformats.org/officeDocument/2006/relationships/image" Target="../media/image260.png"/><Relationship Id="rId15" Type="http://schemas.openxmlformats.org/officeDocument/2006/relationships/image" Target="../media/image360.png"/><Relationship Id="rId23" Type="http://schemas.openxmlformats.org/officeDocument/2006/relationships/image" Target="../media/image440.png"/><Relationship Id="rId28" Type="http://schemas.openxmlformats.org/officeDocument/2006/relationships/image" Target="../media/image491.png"/><Relationship Id="rId10" Type="http://schemas.openxmlformats.org/officeDocument/2006/relationships/image" Target="../media/image310.png"/><Relationship Id="rId19" Type="http://schemas.openxmlformats.org/officeDocument/2006/relationships/image" Target="../media/image400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Relationship Id="rId14" Type="http://schemas.openxmlformats.org/officeDocument/2006/relationships/image" Target="../media/image350.png"/><Relationship Id="rId22" Type="http://schemas.openxmlformats.org/officeDocument/2006/relationships/image" Target="../media/image430.png"/><Relationship Id="rId27" Type="http://schemas.openxmlformats.org/officeDocument/2006/relationships/image" Target="../media/image4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5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80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30000"/>
            <a:ext cx="8990437" cy="122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28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Fundamentos de 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4300151 - Primeiro semestre de 2022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23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 – Diagrama de corpo livre. Forças de Tração</a:t>
            </a:r>
            <a:endParaRPr lang="pt-BR" sz="1600" b="1" kern="0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68560" y="4044351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err="1"/>
              <a:t>Nilberto</a:t>
            </a:r>
            <a:r>
              <a:rPr lang="pt-BR" sz="1600" b="1" kern="0" dirty="0"/>
              <a:t> H. Medina e </a:t>
            </a:r>
            <a:r>
              <a:rPr lang="pt-BR" sz="1600" b="1" kern="0" dirty="0" err="1"/>
              <a:t>Vito</a:t>
            </a:r>
            <a:r>
              <a:rPr lang="pt-BR" sz="1600" b="1" kern="0" dirty="0"/>
              <a:t> R. </a:t>
            </a:r>
            <a:r>
              <a:rPr lang="pt-BR" sz="1600" b="1" kern="0" dirty="0" err="1"/>
              <a:t>Vanin</a:t>
            </a:r>
            <a:endParaRPr lang="pt-BR" sz="1600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23/06/2022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35" y="949814"/>
            <a:ext cx="4231895" cy="30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037" y="0"/>
            <a:ext cx="6928775" cy="160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 12, ex. 6. </a:t>
            </a:r>
            <a:r>
              <a:rPr lang="pt-BR" sz="2000" b="1" dirty="0" err="1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Halliday</a:t>
            </a:r>
            <a:r>
              <a:rPr lang="pt-BR" sz="20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E.5.8 – Homem na plataforma elevadora.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homem da figura ao lado pesa 800 N; a plataforma e a polia sem atrito têm peso total de 190 N. Ignore o peso da corda. O homem puxa a corda e se levanta junto com a plataforma com uma aceleração de 0,37 m/s</a:t>
            </a:r>
            <a:r>
              <a:rPr lang="pt-BR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Adote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9,8 m/s</a:t>
            </a:r>
            <a:r>
              <a:rPr lang="pt-BR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calcule a força do homem sobre a corda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142812" y="622092"/>
          <a:ext cx="2059672" cy="293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743480" imgH="2572560" progId="Word.Picture.8">
                  <p:embed/>
                </p:oleObj>
              </mc:Choice>
              <mc:Fallback>
                <p:oleObj name="Picture" r:id="rId2" imgW="1743480" imgH="2572560" progId="Word.Picture.8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935" b="25166"/>
                      <a:stretch>
                        <a:fillRect/>
                      </a:stretch>
                    </p:blipFill>
                    <p:spPr bwMode="auto">
                      <a:xfrm>
                        <a:off x="7142812" y="622092"/>
                        <a:ext cx="2059672" cy="29342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27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142812" y="622092"/>
          <a:ext cx="2059672" cy="293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743480" imgH="2572560" progId="Word.Picture.8">
                  <p:embed/>
                </p:oleObj>
              </mc:Choice>
              <mc:Fallback>
                <p:oleObj name="Picture" r:id="rId2" imgW="1743480" imgH="2572560" progId="Word.Picture.8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935" b="25166"/>
                      <a:stretch>
                        <a:fillRect/>
                      </a:stretch>
                    </p:blipFill>
                    <p:spPr bwMode="auto">
                      <a:xfrm>
                        <a:off x="7142812" y="622092"/>
                        <a:ext cx="2059672" cy="29342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539171" y="4029335"/>
            <a:ext cx="38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8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748012" y="2868574"/>
            <a:ext cx="1245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tx2"/>
                </a:solidFill>
              </a:rPr>
              <a:t>P</a:t>
            </a:r>
            <a:r>
              <a:rPr lang="pt-BR" sz="1600" dirty="0">
                <a:solidFill>
                  <a:schemeClr val="tx2"/>
                </a:solidFill>
              </a:rPr>
              <a:t>lataforma</a:t>
            </a:r>
          </a:p>
        </p:txBody>
      </p:sp>
      <p:sp>
        <p:nvSpPr>
          <p:cNvPr id="12" name="Texto explicativo retangular 11"/>
          <p:cNvSpPr/>
          <p:nvPr/>
        </p:nvSpPr>
        <p:spPr>
          <a:xfrm>
            <a:off x="6627798" y="1797236"/>
            <a:ext cx="810005" cy="618932"/>
          </a:xfrm>
          <a:prstGeom prst="wedgeRectCallout">
            <a:avLst>
              <a:gd name="adj1" fmla="val 125682"/>
              <a:gd name="adj2" fmla="val 342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>
                <a:solidFill>
                  <a:srgbClr val="00B050"/>
                </a:solidFill>
              </a:rPr>
              <a:t>po</a:t>
            </a:r>
            <a:r>
              <a:rPr lang="pt-BR" dirty="0">
                <a:solidFill>
                  <a:srgbClr val="00B050"/>
                </a:solidFill>
              </a:rPr>
              <a:t>lia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116721" y="1294861"/>
            <a:ext cx="900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FF0000"/>
                </a:solidFill>
              </a:rPr>
              <a:t>H</a:t>
            </a:r>
            <a:r>
              <a:rPr lang="pt-BR" sz="1600" dirty="0">
                <a:solidFill>
                  <a:srgbClr val="FF0000"/>
                </a:solidFill>
              </a:rPr>
              <a:t>omem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5577" y="3945178"/>
                <a:ext cx="9082928" cy="1003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Homem puxa a corda,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pt-BR" sz="1600" dirty="0"/>
                  <a:t>, que reage no homem,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pt-BR" sz="1600" dirty="0"/>
                  <a:t> ; </a:t>
                </a:r>
              </a:p>
              <a:p>
                <a:r>
                  <a:rPr lang="pt-BR" sz="1600" b="1" dirty="0" err="1">
                    <a:solidFill>
                      <a:srgbClr val="FF0000"/>
                    </a:solidFill>
                  </a:rPr>
                  <a:t>tração</a:t>
                </a:r>
                <a:r>
                  <a:rPr lang="pt-BR" sz="1600" b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polia</a:t>
                </a:r>
                <a:r>
                  <a:rPr lang="pt-BR" sz="16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pt-BR" sz="1600" dirty="0">
                    <a:sym typeface="Wingdings" panose="05000000000000000000" pitchFamily="2" charset="2"/>
                  </a:rPr>
                  <a:t>polia puxa a plataforma,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, que reage na polia,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𝑝𝑜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</m:t>
                    </m:r>
                  </m:oMath>
                </a14:m>
                <a:endParaRPr lang="pt-BR" sz="1600" b="0" dirty="0">
                  <a:sym typeface="Wingdings" panose="05000000000000000000" pitchFamily="2" charset="2"/>
                </a:endParaRPr>
              </a:p>
              <a:p>
                <a:r>
                  <a:rPr lang="pt-BR" sz="1600" dirty="0"/>
                  <a:t>com puxão da polia na plataforma, ela empurra o homem,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/>
                  <a:t>, que reage na plataforma,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7" y="3945178"/>
                <a:ext cx="9082928" cy="1003993"/>
              </a:xfrm>
              <a:prstGeom prst="rect">
                <a:avLst/>
              </a:prstGeom>
              <a:blipFill rotWithShape="0">
                <a:blip r:embed="rId5"/>
                <a:stretch>
                  <a:fillRect l="-336" b="-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to 15"/>
          <p:cNvCxnSpPr/>
          <p:nvPr/>
        </p:nvCxnSpPr>
        <p:spPr>
          <a:xfrm>
            <a:off x="4669946" y="1291823"/>
            <a:ext cx="0" cy="1584000"/>
          </a:xfrm>
          <a:prstGeom prst="line">
            <a:avLst/>
          </a:prstGeom>
          <a:ln w="63500" cmpd="dbl">
            <a:solidFill>
              <a:srgbClr val="0F66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461784" y="111495"/>
            <a:ext cx="2360073" cy="2569401"/>
            <a:chOff x="589072" y="550534"/>
            <a:chExt cx="2360073" cy="2569401"/>
          </a:xfrm>
        </p:grpSpPr>
        <p:sp>
          <p:nvSpPr>
            <p:cNvPr id="29" name="Arco 28"/>
            <p:cNvSpPr/>
            <p:nvPr/>
          </p:nvSpPr>
          <p:spPr>
            <a:xfrm flipV="1">
              <a:off x="717145" y="550534"/>
              <a:ext cx="2232000" cy="2232000"/>
            </a:xfrm>
            <a:prstGeom prst="arc">
              <a:avLst>
                <a:gd name="adj1" fmla="val 12435018"/>
                <a:gd name="adj2" fmla="val 15413179"/>
              </a:avLst>
            </a:prstGeom>
            <a:ln w="88900" cmpd="dbl">
              <a:solidFill>
                <a:srgbClr val="205C7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Pizza 29"/>
            <p:cNvSpPr/>
            <p:nvPr/>
          </p:nvSpPr>
          <p:spPr>
            <a:xfrm>
              <a:off x="751671" y="553415"/>
              <a:ext cx="2160000" cy="2160000"/>
            </a:xfrm>
            <a:prstGeom prst="pie">
              <a:avLst>
                <a:gd name="adj1" fmla="val 6235572"/>
                <a:gd name="adj2" fmla="val 907329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1881702" y="2440046"/>
                  <a:ext cx="266355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1702" y="2440046"/>
                  <a:ext cx="266355" cy="31059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0930" r="-25581" b="-117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830047" y="1666534"/>
                  <a:ext cx="32566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047" y="1666534"/>
                  <a:ext cx="325667" cy="31059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4815" r="-18519" b="-117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Conector de seta reta 32"/>
            <p:cNvCxnSpPr/>
            <p:nvPr/>
          </p:nvCxnSpPr>
          <p:spPr>
            <a:xfrm>
              <a:off x="1568000" y="2747514"/>
              <a:ext cx="705061" cy="157376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de seta reta 35"/>
            <p:cNvCxnSpPr/>
            <p:nvPr/>
          </p:nvCxnSpPr>
          <p:spPr>
            <a:xfrm flipH="1" flipV="1">
              <a:off x="589072" y="1624705"/>
              <a:ext cx="251493" cy="569240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/>
            <p:cNvCxnSpPr/>
            <p:nvPr/>
          </p:nvCxnSpPr>
          <p:spPr>
            <a:xfrm flipH="1">
              <a:off x="722520" y="2526784"/>
              <a:ext cx="386478" cy="515844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/>
            <p:cNvCxnSpPr/>
            <p:nvPr/>
          </p:nvCxnSpPr>
          <p:spPr>
            <a:xfrm flipV="1">
              <a:off x="1198563" y="1921701"/>
              <a:ext cx="386478" cy="51584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1409464" y="2221694"/>
                  <a:ext cx="3759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464" y="2221694"/>
                  <a:ext cx="375937" cy="31245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2903" r="-12903" b="-769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921456" y="2807477"/>
                  <a:ext cx="356188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456" y="2807477"/>
                  <a:ext cx="356188" cy="31245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3559" r="-11864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o 17"/>
          <p:cNvGrpSpPr/>
          <p:nvPr/>
        </p:nvGrpSpPr>
        <p:grpSpPr>
          <a:xfrm>
            <a:off x="177859" y="2664196"/>
            <a:ext cx="3423261" cy="862412"/>
            <a:chOff x="177859" y="2664196"/>
            <a:chExt cx="3423261" cy="862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185313" y="2664196"/>
                  <a:ext cx="3415807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a14:m>
                  <a:r>
                    <a:rPr lang="pt-BR" sz="1600" dirty="0"/>
                    <a:t> 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a14:m>
                  <a:r>
                    <a:rPr lang="pt-BR" sz="1600" dirty="0"/>
                    <a:t> formam um par ação-reação</a:t>
                  </a:r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13" y="2664196"/>
                  <a:ext cx="3415807" cy="27776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961" t="-8696" r="-1783" b="-4565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aixaDeTexto 48"/>
                <p:cNvSpPr txBox="1"/>
                <p:nvPr/>
              </p:nvSpPr>
              <p:spPr>
                <a:xfrm>
                  <a:off x="177859" y="2951322"/>
                  <a:ext cx="3311612" cy="5752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p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p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pt-BR" sz="1600" b="0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BR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pt-BR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CaixaDeTexto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859" y="2951322"/>
                  <a:ext cx="3311612" cy="57528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737" t="-842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upo 1"/>
          <p:cNvGrpSpPr/>
          <p:nvPr/>
        </p:nvGrpSpPr>
        <p:grpSpPr>
          <a:xfrm>
            <a:off x="3762565" y="1239106"/>
            <a:ext cx="2718369" cy="2599024"/>
            <a:chOff x="3033132" y="1239106"/>
            <a:chExt cx="2718369" cy="2599024"/>
          </a:xfrm>
        </p:grpSpPr>
        <p:sp>
          <p:nvSpPr>
            <p:cNvPr id="4" name="Elipse 3"/>
            <p:cNvSpPr/>
            <p:nvPr/>
          </p:nvSpPr>
          <p:spPr>
            <a:xfrm>
              <a:off x="3983362" y="2328574"/>
              <a:ext cx="1080000" cy="10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3770722" y="3744871"/>
              <a:ext cx="1535602" cy="93259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5098008" y="2268069"/>
              <a:ext cx="0" cy="612000"/>
            </a:xfrm>
            <a:prstGeom prst="line">
              <a:avLst/>
            </a:prstGeom>
            <a:ln w="63500" cmpd="dbl">
              <a:solidFill>
                <a:srgbClr val="0F668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o 13"/>
            <p:cNvSpPr/>
            <p:nvPr/>
          </p:nvSpPr>
          <p:spPr>
            <a:xfrm flipV="1">
              <a:off x="3940513" y="2300512"/>
              <a:ext cx="1152000" cy="1152000"/>
            </a:xfrm>
            <a:prstGeom prst="arc">
              <a:avLst>
                <a:gd name="adj1" fmla="val 10793544"/>
                <a:gd name="adj2" fmla="val 0"/>
              </a:avLst>
            </a:prstGeom>
            <a:ln w="63500" cmpd="dbl">
              <a:solidFill>
                <a:srgbClr val="205C7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033132" y="1239106"/>
              <a:ext cx="2152185" cy="2328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440562" y="2863595"/>
              <a:ext cx="175098" cy="97453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Conector de seta reta 18"/>
            <p:cNvCxnSpPr/>
            <p:nvPr/>
          </p:nvCxnSpPr>
          <p:spPr>
            <a:xfrm flipV="1">
              <a:off x="5098873" y="1600168"/>
              <a:ext cx="0" cy="857115"/>
            </a:xfrm>
            <a:prstGeom prst="straightConnector1">
              <a:avLst/>
            </a:prstGeom>
            <a:ln>
              <a:solidFill>
                <a:srgbClr val="205C7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>
              <a:off x="5261473" y="2263492"/>
              <a:ext cx="0" cy="8640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4817135" y="1687201"/>
                  <a:ext cx="20704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7135" y="1687201"/>
                  <a:ext cx="207044" cy="3105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3529" r="-23529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5371332" y="2552997"/>
                  <a:ext cx="38016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332" y="2552997"/>
                  <a:ext cx="380169" cy="3105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13" r="-14516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4012436" y="1515911"/>
                  <a:ext cx="20704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2436" y="1515911"/>
                  <a:ext cx="207044" cy="3105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3529" r="-23529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onector de seta reta 25"/>
            <p:cNvCxnSpPr/>
            <p:nvPr/>
          </p:nvCxnSpPr>
          <p:spPr>
            <a:xfrm>
              <a:off x="3589422" y="1368678"/>
              <a:ext cx="0" cy="85711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3134558" y="1662000"/>
                  <a:ext cx="38016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4558" y="1662000"/>
                  <a:ext cx="380169" cy="31059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587" r="-12698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Conector de seta reta 44"/>
            <p:cNvCxnSpPr/>
            <p:nvPr/>
          </p:nvCxnSpPr>
          <p:spPr>
            <a:xfrm flipV="1">
              <a:off x="4018011" y="2083823"/>
              <a:ext cx="0" cy="8640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/>
            <p:nvPr/>
          </p:nvCxnSpPr>
          <p:spPr>
            <a:xfrm flipV="1">
              <a:off x="5011076" y="2120250"/>
              <a:ext cx="0" cy="8640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/>
            <p:cNvCxnSpPr/>
            <p:nvPr/>
          </p:nvCxnSpPr>
          <p:spPr>
            <a:xfrm rot="5400000" flipV="1">
              <a:off x="4450011" y="2492608"/>
              <a:ext cx="0" cy="8640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de seta reta 51"/>
            <p:cNvCxnSpPr/>
            <p:nvPr/>
          </p:nvCxnSpPr>
          <p:spPr>
            <a:xfrm rot="16200000" flipV="1">
              <a:off x="4586560" y="2566194"/>
              <a:ext cx="0" cy="8640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tângulo 53"/>
          <p:cNvSpPr/>
          <p:nvPr/>
        </p:nvSpPr>
        <p:spPr>
          <a:xfrm>
            <a:off x="61073" y="86806"/>
            <a:ext cx="768694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16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 12, ex. 6. </a:t>
            </a:r>
            <a:r>
              <a:rPr lang="pt-BR" sz="1600" b="1" dirty="0" err="1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Halliday</a:t>
            </a:r>
            <a:r>
              <a:rPr lang="pt-BR" sz="16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E.5.8 – Homem na plataforma elevadora.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homem pesa 800 N; plataforma + polia sem atrito pesam 190 N. Ignore o peso da corda. O homem puxa a corda e se levanta junto com a plataforma com aceleração de 0,37 m/s</a:t>
            </a:r>
            <a:r>
              <a:rPr lang="pt-BR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força do homem na corda e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força da plataforma sobre o homem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5577" y="3438102"/>
                <a:ext cx="4444578" cy="646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0070C0"/>
                    </a:solidFill>
                  </a:rPr>
                  <a:t>A integral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</a:rPr>
                  <a:t>  na metade esquerda da polia dá uma força cuja componente vertical vale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7" y="3438102"/>
                <a:ext cx="4444578" cy="646267"/>
              </a:xfrm>
              <a:prstGeom prst="rect">
                <a:avLst/>
              </a:prstGeom>
              <a:blipFill rotWithShape="0">
                <a:blip r:embed="rId16"/>
                <a:stretch>
                  <a:fillRect l="-686" r="-823" b="-113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de seta reta 23"/>
          <p:cNvCxnSpPr/>
          <p:nvPr/>
        </p:nvCxnSpPr>
        <p:spPr>
          <a:xfrm flipV="1">
            <a:off x="4669946" y="1299191"/>
            <a:ext cx="0" cy="857115"/>
          </a:xfrm>
          <a:prstGeom prst="straightConnector1">
            <a:avLst/>
          </a:prstGeom>
          <a:ln>
            <a:solidFill>
              <a:srgbClr val="205C7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7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24254" y="50108"/>
            <a:ext cx="8229600" cy="354699"/>
          </a:xfrm>
        </p:spPr>
        <p:txBody>
          <a:bodyPr>
            <a:noAutofit/>
          </a:bodyPr>
          <a:lstStyle/>
          <a:p>
            <a:r>
              <a:rPr lang="pt-BR" sz="2800" dirty="0"/>
              <a:t>Por que a força da corda vai para a polia ?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77131" y="143079"/>
            <a:ext cx="2360073" cy="2569401"/>
            <a:chOff x="589072" y="550534"/>
            <a:chExt cx="2360073" cy="2569401"/>
          </a:xfrm>
        </p:grpSpPr>
        <p:sp>
          <p:nvSpPr>
            <p:cNvPr id="4" name="Arco 3"/>
            <p:cNvSpPr/>
            <p:nvPr/>
          </p:nvSpPr>
          <p:spPr>
            <a:xfrm flipV="1">
              <a:off x="717145" y="550534"/>
              <a:ext cx="2232000" cy="2232000"/>
            </a:xfrm>
            <a:prstGeom prst="arc">
              <a:avLst>
                <a:gd name="adj1" fmla="val 12435018"/>
                <a:gd name="adj2" fmla="val 15413179"/>
              </a:avLst>
            </a:prstGeom>
            <a:ln w="88900" cmpd="dbl">
              <a:solidFill>
                <a:srgbClr val="205C7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Pizza 4"/>
            <p:cNvSpPr/>
            <p:nvPr/>
          </p:nvSpPr>
          <p:spPr>
            <a:xfrm>
              <a:off x="751671" y="553415"/>
              <a:ext cx="2160000" cy="2160000"/>
            </a:xfrm>
            <a:prstGeom prst="pie">
              <a:avLst>
                <a:gd name="adj1" fmla="val 6235572"/>
                <a:gd name="adj2" fmla="val 907329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1881702" y="2440046"/>
                  <a:ext cx="266355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1702" y="2440046"/>
                  <a:ext cx="266355" cy="31059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0930" r="-25581" b="-117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830047" y="1666534"/>
                  <a:ext cx="32566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047" y="1666534"/>
                  <a:ext cx="325667" cy="31059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4815" r="-18519" b="-117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de seta reta 7"/>
            <p:cNvCxnSpPr/>
            <p:nvPr/>
          </p:nvCxnSpPr>
          <p:spPr>
            <a:xfrm>
              <a:off x="1568000" y="2747514"/>
              <a:ext cx="705061" cy="157376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H="1" flipV="1">
              <a:off x="589072" y="1624705"/>
              <a:ext cx="251493" cy="569240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 flipH="1">
              <a:off x="722520" y="2526784"/>
              <a:ext cx="386478" cy="515844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 flipV="1">
              <a:off x="1198563" y="1921701"/>
              <a:ext cx="386478" cy="51584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409464" y="2221694"/>
                  <a:ext cx="3759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464" y="2221694"/>
                  <a:ext cx="375937" cy="31245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2903" r="-12903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921456" y="2807477"/>
                  <a:ext cx="356188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456" y="2807477"/>
                  <a:ext cx="356188" cy="31245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5517" r="-12069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o 13"/>
          <p:cNvGrpSpPr/>
          <p:nvPr/>
        </p:nvGrpSpPr>
        <p:grpSpPr>
          <a:xfrm>
            <a:off x="2305196" y="174108"/>
            <a:ext cx="2647866" cy="2576675"/>
            <a:chOff x="301279" y="550534"/>
            <a:chExt cx="2647866" cy="2576675"/>
          </a:xfrm>
        </p:grpSpPr>
        <p:sp>
          <p:nvSpPr>
            <p:cNvPr id="15" name="Arco 14"/>
            <p:cNvSpPr/>
            <p:nvPr/>
          </p:nvSpPr>
          <p:spPr>
            <a:xfrm flipV="1">
              <a:off x="717145" y="550534"/>
              <a:ext cx="2232000" cy="2232000"/>
            </a:xfrm>
            <a:prstGeom prst="arc">
              <a:avLst>
                <a:gd name="adj1" fmla="val 10661618"/>
                <a:gd name="adj2" fmla="val 16230417"/>
              </a:avLst>
            </a:prstGeom>
            <a:ln w="88900" cmpd="dbl">
              <a:solidFill>
                <a:srgbClr val="205C7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Pizza 15"/>
            <p:cNvSpPr/>
            <p:nvPr/>
          </p:nvSpPr>
          <p:spPr>
            <a:xfrm>
              <a:off x="751671" y="572871"/>
              <a:ext cx="2160000" cy="2160000"/>
            </a:xfrm>
            <a:prstGeom prst="pie">
              <a:avLst>
                <a:gd name="adj1" fmla="val 5389882"/>
                <a:gd name="adj2" fmla="val 1073148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1950749" y="2422273"/>
                  <a:ext cx="38497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′′′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0749" y="2422273"/>
                  <a:ext cx="384977" cy="31059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4286" r="-17460" b="-117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301279" y="1236118"/>
                  <a:ext cx="207043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279" y="1236118"/>
                  <a:ext cx="207043" cy="31059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3529" r="-23529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ector de seta reta 18"/>
            <p:cNvCxnSpPr/>
            <p:nvPr/>
          </p:nvCxnSpPr>
          <p:spPr>
            <a:xfrm>
              <a:off x="1827979" y="2774221"/>
              <a:ext cx="648000" cy="0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/>
            <p:cNvCxnSpPr/>
            <p:nvPr/>
          </p:nvCxnSpPr>
          <p:spPr>
            <a:xfrm flipV="1">
              <a:off x="714953" y="1003960"/>
              <a:ext cx="0" cy="648000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 flipH="1">
              <a:off x="417368" y="2479209"/>
              <a:ext cx="648000" cy="648000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>
            <a:xfrm flipV="1">
              <a:off x="1138502" y="1761517"/>
              <a:ext cx="648000" cy="6480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1455995" y="2085517"/>
                  <a:ext cx="23807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5995" y="2085517"/>
                  <a:ext cx="238079" cy="31059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3077" r="-17949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847038" y="2727588"/>
                  <a:ext cx="218330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38" y="2727588"/>
                  <a:ext cx="218330" cy="31059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5714" r="-20000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upo 29"/>
          <p:cNvGrpSpPr/>
          <p:nvPr/>
        </p:nvGrpSpPr>
        <p:grpSpPr>
          <a:xfrm>
            <a:off x="4683824" y="99000"/>
            <a:ext cx="2531777" cy="2576675"/>
            <a:chOff x="417368" y="550534"/>
            <a:chExt cx="2531777" cy="2576675"/>
          </a:xfrm>
        </p:grpSpPr>
        <p:sp>
          <p:nvSpPr>
            <p:cNvPr id="31" name="Arco 30"/>
            <p:cNvSpPr/>
            <p:nvPr/>
          </p:nvSpPr>
          <p:spPr>
            <a:xfrm flipV="1">
              <a:off x="717145" y="550534"/>
              <a:ext cx="2232000" cy="2232000"/>
            </a:xfrm>
            <a:prstGeom prst="arc">
              <a:avLst>
                <a:gd name="adj1" fmla="val 10661618"/>
                <a:gd name="adj2" fmla="val 16230417"/>
              </a:avLst>
            </a:prstGeom>
            <a:ln w="88900" cmpd="dbl">
              <a:solidFill>
                <a:srgbClr val="205C7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Pizza 31"/>
            <p:cNvSpPr/>
            <p:nvPr/>
          </p:nvSpPr>
          <p:spPr>
            <a:xfrm>
              <a:off x="751671" y="572871"/>
              <a:ext cx="2160000" cy="2160000"/>
            </a:xfrm>
            <a:prstGeom prst="pie">
              <a:avLst>
                <a:gd name="adj1" fmla="val 5389882"/>
                <a:gd name="adj2" fmla="val 1072973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1776620" y="2415289"/>
                  <a:ext cx="38497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′′′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620" y="2415289"/>
                  <a:ext cx="384977" cy="31059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2698" r="-17460" b="-117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924525" y="1881497"/>
                  <a:ext cx="207043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525" y="1881497"/>
                  <a:ext cx="207043" cy="31059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6471" r="-20588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Conector de seta reta 34"/>
            <p:cNvCxnSpPr/>
            <p:nvPr/>
          </p:nvCxnSpPr>
          <p:spPr>
            <a:xfrm>
              <a:off x="1139786" y="2419011"/>
              <a:ext cx="648000" cy="0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de seta reta 35"/>
            <p:cNvCxnSpPr/>
            <p:nvPr/>
          </p:nvCxnSpPr>
          <p:spPr>
            <a:xfrm flipV="1">
              <a:off x="1124633" y="1765141"/>
              <a:ext cx="0" cy="648000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 flipH="1">
              <a:off x="417368" y="2479209"/>
              <a:ext cx="648000" cy="648000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/>
            <p:cNvCxnSpPr/>
            <p:nvPr/>
          </p:nvCxnSpPr>
          <p:spPr>
            <a:xfrm flipV="1">
              <a:off x="1138502" y="1761517"/>
              <a:ext cx="648000" cy="6480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1424411" y="1546716"/>
                  <a:ext cx="23807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411" y="1546716"/>
                  <a:ext cx="238079" cy="31059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3077" r="-17949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/>
                <p:cNvSpPr txBox="1"/>
                <p:nvPr/>
              </p:nvSpPr>
              <p:spPr>
                <a:xfrm>
                  <a:off x="921456" y="2807477"/>
                  <a:ext cx="218330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456" y="2807477"/>
                  <a:ext cx="218330" cy="310598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2222" r="-19444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99300" y="3269216"/>
                <a:ext cx="3311612" cy="57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p/>
                      </m:sSup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p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pt-BR" sz="16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p/>
                          </m:sSup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p/>
                          </m:sSup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00" y="3269216"/>
                <a:ext cx="3311612" cy="575286"/>
              </a:xfrm>
              <a:prstGeom prst="rect">
                <a:avLst/>
              </a:prstGeom>
              <a:blipFill rotWithShape="0">
                <a:blip r:embed="rId23"/>
                <a:stretch>
                  <a:fillRect l="-1289" t="-84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upo 58"/>
          <p:cNvGrpSpPr/>
          <p:nvPr/>
        </p:nvGrpSpPr>
        <p:grpSpPr>
          <a:xfrm>
            <a:off x="6835704" y="270369"/>
            <a:ext cx="2160000" cy="2160000"/>
            <a:chOff x="6909667" y="379514"/>
            <a:chExt cx="2160000" cy="2160000"/>
          </a:xfrm>
        </p:grpSpPr>
        <p:grpSp>
          <p:nvGrpSpPr>
            <p:cNvPr id="42" name="Grupo 41"/>
            <p:cNvGrpSpPr/>
            <p:nvPr/>
          </p:nvGrpSpPr>
          <p:grpSpPr>
            <a:xfrm>
              <a:off x="6909667" y="379514"/>
              <a:ext cx="2160000" cy="2160000"/>
              <a:chOff x="751671" y="572871"/>
              <a:chExt cx="2160000" cy="2160000"/>
            </a:xfrm>
          </p:grpSpPr>
          <p:sp>
            <p:nvSpPr>
              <p:cNvPr id="44" name="Pizza 43"/>
              <p:cNvSpPr/>
              <p:nvPr/>
            </p:nvSpPr>
            <p:spPr>
              <a:xfrm>
                <a:off x="751671" y="572871"/>
                <a:ext cx="2160000" cy="2160000"/>
              </a:xfrm>
              <a:prstGeom prst="pie">
                <a:avLst>
                  <a:gd name="adj1" fmla="val 834"/>
                  <a:gd name="adj2" fmla="val 1072973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CaixaDeTexto 44"/>
                  <p:cNvSpPr txBox="1"/>
                  <p:nvPr/>
                </p:nvSpPr>
                <p:spPr>
                  <a:xfrm>
                    <a:off x="1390194" y="2405988"/>
                    <a:ext cx="384977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′′′</m:t>
                          </m:r>
                        </m:oMath>
                      </m:oMathPara>
                    </a14:m>
                    <a:endParaRPr lang="pt-BR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CaixaDeTexto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0194" y="2405988"/>
                    <a:ext cx="384977" cy="310598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l="-12698" r="-17460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CaixaDeTexto 45"/>
                  <p:cNvSpPr txBox="1"/>
                  <p:nvPr/>
                </p:nvSpPr>
                <p:spPr>
                  <a:xfrm>
                    <a:off x="924525" y="1881497"/>
                    <a:ext cx="207043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oMath>
                      </m:oMathPara>
                    </a14:m>
                    <a:endParaRPr lang="pt-BR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CaixaDeTexto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525" y="1881497"/>
                    <a:ext cx="207043" cy="310598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26471" r="-20588" b="-980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Conector de seta reta 46"/>
              <p:cNvCxnSpPr/>
              <p:nvPr/>
            </p:nvCxnSpPr>
            <p:spPr>
              <a:xfrm>
                <a:off x="1139786" y="2419011"/>
                <a:ext cx="648000" cy="0"/>
              </a:xfrm>
              <a:prstGeom prst="straightConnector1">
                <a:avLst/>
              </a:prstGeom>
              <a:ln>
                <a:solidFill>
                  <a:srgbClr val="205C77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de seta reta 47"/>
              <p:cNvCxnSpPr/>
              <p:nvPr/>
            </p:nvCxnSpPr>
            <p:spPr>
              <a:xfrm flipV="1">
                <a:off x="1124633" y="1765141"/>
                <a:ext cx="0" cy="648000"/>
              </a:xfrm>
              <a:prstGeom prst="straightConnector1">
                <a:avLst/>
              </a:prstGeom>
              <a:ln>
                <a:solidFill>
                  <a:srgbClr val="205C77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de seta reta 49"/>
              <p:cNvCxnSpPr/>
              <p:nvPr/>
            </p:nvCxnSpPr>
            <p:spPr>
              <a:xfrm flipV="1">
                <a:off x="1138502" y="1761517"/>
                <a:ext cx="648000" cy="648000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CaixaDeTexto 50"/>
                  <p:cNvSpPr txBox="1"/>
                  <p:nvPr/>
                </p:nvSpPr>
                <p:spPr>
                  <a:xfrm>
                    <a:off x="1424411" y="1546716"/>
                    <a:ext cx="238079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1" name="CaixaDeTexto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4411" y="1546716"/>
                    <a:ext cx="238079" cy="310598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 l="-23077" r="-17949" b="-980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/>
                <p:cNvSpPr txBox="1"/>
                <p:nvPr/>
              </p:nvSpPr>
              <p:spPr>
                <a:xfrm>
                  <a:off x="8179668" y="2228916"/>
                  <a:ext cx="55810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′′′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aixaDe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9668" y="2228916"/>
                  <a:ext cx="558102" cy="310598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1099" r="-12088" b="-117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/>
                <p:cNvSpPr txBox="1"/>
                <p:nvPr/>
              </p:nvSpPr>
              <p:spPr>
                <a:xfrm>
                  <a:off x="8510237" y="1643223"/>
                  <a:ext cx="207043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CaixaDe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0237" y="1643223"/>
                  <a:ext cx="207043" cy="310598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26471" r="-20588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Conector de seta reta 54"/>
            <p:cNvCxnSpPr/>
            <p:nvPr/>
          </p:nvCxnSpPr>
          <p:spPr>
            <a:xfrm flipH="1">
              <a:off x="8069280" y="2178928"/>
              <a:ext cx="648000" cy="0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de seta reta 55"/>
            <p:cNvCxnSpPr/>
            <p:nvPr/>
          </p:nvCxnSpPr>
          <p:spPr>
            <a:xfrm flipV="1">
              <a:off x="8727309" y="1515170"/>
              <a:ext cx="0" cy="648000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de seta reta 56"/>
            <p:cNvCxnSpPr/>
            <p:nvPr/>
          </p:nvCxnSpPr>
          <p:spPr>
            <a:xfrm flipH="1" flipV="1">
              <a:off x="8079309" y="1530928"/>
              <a:ext cx="648000" cy="6480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/>
                <p:cNvSpPr txBox="1"/>
                <p:nvPr/>
              </p:nvSpPr>
              <p:spPr>
                <a:xfrm>
                  <a:off x="8403309" y="1332625"/>
                  <a:ext cx="29738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8" name="CaixaDeTexto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09" y="1332625"/>
                  <a:ext cx="297389" cy="310598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16327" r="-20408" b="-117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upo 81"/>
          <p:cNvGrpSpPr/>
          <p:nvPr/>
        </p:nvGrpSpPr>
        <p:grpSpPr>
          <a:xfrm>
            <a:off x="6812858" y="2141951"/>
            <a:ext cx="2160000" cy="2160000"/>
            <a:chOff x="6835053" y="2258785"/>
            <a:chExt cx="2160000" cy="2160000"/>
          </a:xfrm>
        </p:grpSpPr>
        <p:sp>
          <p:nvSpPr>
            <p:cNvPr id="68" name="Pizza 67"/>
            <p:cNvSpPr/>
            <p:nvPr/>
          </p:nvSpPr>
          <p:spPr>
            <a:xfrm>
              <a:off x="6835053" y="2258785"/>
              <a:ext cx="2160000" cy="2160000"/>
            </a:xfrm>
            <a:prstGeom prst="pie">
              <a:avLst>
                <a:gd name="adj1" fmla="val 834"/>
                <a:gd name="adj2" fmla="val 1072973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aixaDeTexto 69"/>
                <p:cNvSpPr txBox="1"/>
                <p:nvPr/>
              </p:nvSpPr>
              <p:spPr>
                <a:xfrm>
                  <a:off x="7586918" y="3400630"/>
                  <a:ext cx="335285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CaixaDeTexto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6918" y="3400630"/>
                  <a:ext cx="335285" cy="310598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16364" r="-12727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Conector de seta reta 71"/>
            <p:cNvCxnSpPr/>
            <p:nvPr/>
          </p:nvCxnSpPr>
          <p:spPr>
            <a:xfrm flipV="1">
              <a:off x="7905642" y="2907929"/>
              <a:ext cx="0" cy="1296000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o 82"/>
          <p:cNvGrpSpPr/>
          <p:nvPr/>
        </p:nvGrpSpPr>
        <p:grpSpPr>
          <a:xfrm>
            <a:off x="4313376" y="2232838"/>
            <a:ext cx="2169295" cy="2160000"/>
            <a:chOff x="4409004" y="2437403"/>
            <a:chExt cx="2169295" cy="216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ixaDeTexto 74"/>
                <p:cNvSpPr txBox="1"/>
                <p:nvPr/>
              </p:nvSpPr>
              <p:spPr>
                <a:xfrm>
                  <a:off x="6307651" y="3124490"/>
                  <a:ext cx="207043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CaixaDeTexto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7651" y="3124490"/>
                  <a:ext cx="207043" cy="310598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23529" r="-23529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upo 76"/>
            <p:cNvGrpSpPr/>
            <p:nvPr/>
          </p:nvGrpSpPr>
          <p:grpSpPr>
            <a:xfrm>
              <a:off x="4409004" y="2437403"/>
              <a:ext cx="2160000" cy="2160000"/>
              <a:chOff x="751671" y="572871"/>
              <a:chExt cx="2160000" cy="2160000"/>
            </a:xfrm>
          </p:grpSpPr>
          <p:sp>
            <p:nvSpPr>
              <p:cNvPr id="78" name="Pizza 77"/>
              <p:cNvSpPr/>
              <p:nvPr/>
            </p:nvSpPr>
            <p:spPr>
              <a:xfrm>
                <a:off x="751671" y="572871"/>
                <a:ext cx="2160000" cy="2160000"/>
              </a:xfrm>
              <a:prstGeom prst="pie">
                <a:avLst>
                  <a:gd name="adj1" fmla="val 834"/>
                  <a:gd name="adj2" fmla="val 1072973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CaixaDeTexto 78"/>
                  <p:cNvSpPr txBox="1"/>
                  <p:nvPr/>
                </p:nvSpPr>
                <p:spPr>
                  <a:xfrm>
                    <a:off x="797953" y="1286940"/>
                    <a:ext cx="207043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oMath>
                      </m:oMathPara>
                    </a14:m>
                    <a:endParaRPr lang="pt-BR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CaixaDeTexto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953" y="1286940"/>
                    <a:ext cx="207043" cy="310598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 l="-23529" r="-23529" b="-980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0" name="Conector de seta reta 79"/>
              <p:cNvCxnSpPr/>
              <p:nvPr/>
            </p:nvCxnSpPr>
            <p:spPr>
              <a:xfrm flipV="1">
                <a:off x="751671" y="1044327"/>
                <a:ext cx="0" cy="648000"/>
              </a:xfrm>
              <a:prstGeom prst="straightConnector1">
                <a:avLst/>
              </a:prstGeom>
              <a:ln>
                <a:solidFill>
                  <a:srgbClr val="205C77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Conector de seta reta 80"/>
            <p:cNvCxnSpPr/>
            <p:nvPr/>
          </p:nvCxnSpPr>
          <p:spPr>
            <a:xfrm flipV="1">
              <a:off x="6578299" y="2873497"/>
              <a:ext cx="0" cy="648000"/>
            </a:xfrm>
            <a:prstGeom prst="straightConnector1">
              <a:avLst/>
            </a:prstGeom>
            <a:ln>
              <a:solidFill>
                <a:srgbClr val="205C77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o explicativo retangular 84"/>
          <p:cNvSpPr/>
          <p:nvPr/>
        </p:nvSpPr>
        <p:spPr>
          <a:xfrm>
            <a:off x="7112079" y="4464996"/>
            <a:ext cx="1365961" cy="348370"/>
          </a:xfrm>
          <a:prstGeom prst="wedgeRectCallout">
            <a:avLst>
              <a:gd name="adj1" fmla="val -13712"/>
              <a:gd name="adj2" fmla="val -91078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translação</a:t>
            </a:r>
          </a:p>
        </p:txBody>
      </p:sp>
      <p:sp>
        <p:nvSpPr>
          <p:cNvPr id="86" name="Texto explicativo retangular 85"/>
          <p:cNvSpPr/>
          <p:nvPr/>
        </p:nvSpPr>
        <p:spPr>
          <a:xfrm>
            <a:off x="4477906" y="4493508"/>
            <a:ext cx="1365961" cy="348370"/>
          </a:xfrm>
          <a:prstGeom prst="wedgeRectCallout">
            <a:avLst>
              <a:gd name="adj1" fmla="val -13712"/>
              <a:gd name="adj2" fmla="val -91078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rotação</a:t>
            </a:r>
          </a:p>
        </p:txBody>
      </p:sp>
    </p:spTree>
    <p:extLst>
      <p:ext uri="{BB962C8B-B14F-4D97-AF65-F5344CB8AC3E}">
        <p14:creationId xmlns:p14="http://schemas.microsoft.com/office/powerpoint/2010/main" val="29292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5" grpId="0" animBg="1"/>
      <p:bldP spid="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071" y="86806"/>
            <a:ext cx="6456461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16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 12, ex. 6. Homem na plataforma elevadora.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homem pesa 800 N; a plataforma e a polia sem atrito pesam 190 N.     Corda sem peso. Homem puxa corda e acelera a 0,37 m/s</a:t>
            </a:r>
            <a:r>
              <a:rPr lang="pt-BR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 a plataforma. 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055935" y="29714"/>
          <a:ext cx="2059672" cy="293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743480" imgH="2572560" progId="Word.Picture.8">
                  <p:embed/>
                </p:oleObj>
              </mc:Choice>
              <mc:Fallback>
                <p:oleObj name="Picture" r:id="rId2" imgW="1743480" imgH="2572560" progId="Word.Picture.8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935" b="25166"/>
                      <a:stretch>
                        <a:fillRect/>
                      </a:stretch>
                    </p:blipFill>
                    <p:spPr bwMode="auto">
                      <a:xfrm>
                        <a:off x="7055935" y="29714"/>
                        <a:ext cx="2059672" cy="29342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74498" y="911145"/>
            <a:ext cx="2454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Diagramas de corpo livre</a:t>
            </a:r>
          </a:p>
        </p:txBody>
      </p:sp>
      <p:grpSp>
        <p:nvGrpSpPr>
          <p:cNvPr id="59" name="Grupo 58"/>
          <p:cNvGrpSpPr/>
          <p:nvPr/>
        </p:nvGrpSpPr>
        <p:grpSpPr>
          <a:xfrm>
            <a:off x="60225" y="1356628"/>
            <a:ext cx="1090129" cy="1373290"/>
            <a:chOff x="60225" y="1356628"/>
            <a:chExt cx="1090129" cy="1373290"/>
          </a:xfrm>
        </p:grpSpPr>
        <p:grpSp>
          <p:nvGrpSpPr>
            <p:cNvPr id="30" name="Agrupar 29"/>
            <p:cNvGrpSpPr/>
            <p:nvPr/>
          </p:nvGrpSpPr>
          <p:grpSpPr>
            <a:xfrm>
              <a:off x="88788" y="1356628"/>
              <a:ext cx="1061566" cy="1045325"/>
              <a:chOff x="57193" y="2061685"/>
              <a:chExt cx="1061566" cy="1045325"/>
            </a:xfrm>
          </p:grpSpPr>
          <p:grpSp>
            <p:nvGrpSpPr>
              <p:cNvPr id="4" name="Agrupar 3"/>
              <p:cNvGrpSpPr/>
              <p:nvPr/>
            </p:nvGrpSpPr>
            <p:grpSpPr>
              <a:xfrm>
                <a:off x="305592" y="2061685"/>
                <a:ext cx="119269" cy="1040043"/>
                <a:chOff x="462989" y="2707955"/>
                <a:chExt cx="119269" cy="1040043"/>
              </a:xfrm>
            </p:grpSpPr>
            <p:cxnSp>
              <p:nvCxnSpPr>
                <p:cNvPr id="7" name="Conector de Seta Reta 6"/>
                <p:cNvCxnSpPr/>
                <p:nvPr/>
              </p:nvCxnSpPr>
              <p:spPr>
                <a:xfrm flipH="1">
                  <a:off x="510643" y="2707955"/>
                  <a:ext cx="6981" cy="104004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stealth" w="lg" len="lg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Elipse 5"/>
                <p:cNvSpPr/>
                <p:nvPr/>
              </p:nvSpPr>
              <p:spPr>
                <a:xfrm>
                  <a:off x="462989" y="3157071"/>
                  <a:ext cx="119269" cy="14180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cxnSp>
            <p:nvCxnSpPr>
              <p:cNvPr id="11" name="Conector de Seta Reta 10"/>
              <p:cNvCxnSpPr/>
              <p:nvPr/>
            </p:nvCxnSpPr>
            <p:spPr>
              <a:xfrm>
                <a:off x="492369" y="2581705"/>
                <a:ext cx="7495" cy="525305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57193" y="2652609"/>
                    <a:ext cx="272226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3" name="CaixaDeTexto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93" y="2652609"/>
                    <a:ext cx="272226" cy="3105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545" r="-15909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557003" y="2652609"/>
                    <a:ext cx="561756" cy="34259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/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4" name="CaixaDeTexto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003" y="2652609"/>
                    <a:ext cx="561756" cy="34259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87" b="-357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400148" y="2080915"/>
                    <a:ext cx="629531" cy="3816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5" name="CaixaDe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148" y="2080915"/>
                    <a:ext cx="629531" cy="38164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7767" t="-35484" b="-1129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CaixaDeTexto 30"/>
            <p:cNvSpPr txBox="1"/>
            <p:nvPr/>
          </p:nvSpPr>
          <p:spPr>
            <a:xfrm>
              <a:off x="60225" y="2422141"/>
              <a:ext cx="924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Homem</a:t>
              </a: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1293603" y="1373104"/>
            <a:ext cx="1056293" cy="1395298"/>
            <a:chOff x="1293603" y="1373104"/>
            <a:chExt cx="1056293" cy="1395298"/>
          </a:xfrm>
        </p:grpSpPr>
        <p:grpSp>
          <p:nvGrpSpPr>
            <p:cNvPr id="29" name="Agrupar 28"/>
            <p:cNvGrpSpPr/>
            <p:nvPr/>
          </p:nvGrpSpPr>
          <p:grpSpPr>
            <a:xfrm>
              <a:off x="1293603" y="1373104"/>
              <a:ext cx="922710" cy="1021927"/>
              <a:chOff x="1746429" y="2197523"/>
              <a:chExt cx="922710" cy="1021927"/>
            </a:xfrm>
          </p:grpSpPr>
          <p:cxnSp>
            <p:nvCxnSpPr>
              <p:cNvPr id="19" name="Conector de Seta Reta 18"/>
              <p:cNvCxnSpPr/>
              <p:nvPr/>
            </p:nvCxnSpPr>
            <p:spPr>
              <a:xfrm flipV="1">
                <a:off x="2288033" y="2197523"/>
                <a:ext cx="7495" cy="528367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aixaDeTexto 19"/>
                  <p:cNvSpPr txBox="1"/>
                  <p:nvPr/>
                </p:nvSpPr>
                <p:spPr>
                  <a:xfrm>
                    <a:off x="1746429" y="2772273"/>
                    <a:ext cx="272226" cy="37978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𝑝𝑜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0" name="CaixaDeTexto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6429" y="2772273"/>
                    <a:ext cx="272226" cy="37978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8889" t="-35484" r="-142222" b="-1129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CaixaDeTexto 20"/>
                  <p:cNvSpPr txBox="1"/>
                  <p:nvPr/>
                </p:nvSpPr>
                <p:spPr>
                  <a:xfrm>
                    <a:off x="2452285" y="2355502"/>
                    <a:ext cx="216854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1" name="CaixaDeTexto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2285" y="2355502"/>
                    <a:ext cx="216854" cy="31059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2222" r="-16667" b="-980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CaixaDeTexto 23"/>
                  <p:cNvSpPr txBox="1"/>
                  <p:nvPr/>
                </p:nvSpPr>
                <p:spPr>
                  <a:xfrm>
                    <a:off x="2042587" y="2355502"/>
                    <a:ext cx="216854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4" name="CaixaDeTexto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2587" y="2355502"/>
                    <a:ext cx="216854" cy="31059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5714" r="-17143" b="-980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Conector de Seta Reta 24"/>
              <p:cNvCxnSpPr/>
              <p:nvPr/>
            </p:nvCxnSpPr>
            <p:spPr>
              <a:xfrm flipV="1">
                <a:off x="2432938" y="2197523"/>
                <a:ext cx="7495" cy="528367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de Seta Reta 26"/>
              <p:cNvCxnSpPr/>
              <p:nvPr/>
            </p:nvCxnSpPr>
            <p:spPr>
              <a:xfrm>
                <a:off x="2352667" y="2759075"/>
                <a:ext cx="10369" cy="460375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Elipse 27"/>
              <p:cNvSpPr/>
              <p:nvPr/>
            </p:nvSpPr>
            <p:spPr>
              <a:xfrm>
                <a:off x="2277363" y="2666100"/>
                <a:ext cx="155575" cy="16018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2" name="CaixaDeTexto 31"/>
            <p:cNvSpPr txBox="1"/>
            <p:nvPr/>
          </p:nvSpPr>
          <p:spPr>
            <a:xfrm>
              <a:off x="1424909" y="2460625"/>
              <a:ext cx="924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Polia</a:t>
              </a:r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2408380" y="1349706"/>
            <a:ext cx="1096084" cy="1408699"/>
            <a:chOff x="2408380" y="1349706"/>
            <a:chExt cx="1096084" cy="1408699"/>
          </a:xfrm>
        </p:grpSpPr>
        <p:grpSp>
          <p:nvGrpSpPr>
            <p:cNvPr id="33" name="Agrupar 32"/>
            <p:cNvGrpSpPr/>
            <p:nvPr/>
          </p:nvGrpSpPr>
          <p:grpSpPr>
            <a:xfrm>
              <a:off x="2408380" y="1349706"/>
              <a:ext cx="1086469" cy="1045325"/>
              <a:chOff x="-269549" y="2061685"/>
              <a:chExt cx="1086469" cy="1045325"/>
            </a:xfrm>
          </p:grpSpPr>
          <p:grpSp>
            <p:nvGrpSpPr>
              <p:cNvPr id="34" name="Agrupar 33"/>
              <p:cNvGrpSpPr/>
              <p:nvPr/>
            </p:nvGrpSpPr>
            <p:grpSpPr>
              <a:xfrm>
                <a:off x="305592" y="2061685"/>
                <a:ext cx="119269" cy="1040043"/>
                <a:chOff x="462989" y="2707955"/>
                <a:chExt cx="119269" cy="1040043"/>
              </a:xfrm>
            </p:grpSpPr>
            <p:cxnSp>
              <p:nvCxnSpPr>
                <p:cNvPr id="39" name="Conector de Seta Reta 38"/>
                <p:cNvCxnSpPr/>
                <p:nvPr/>
              </p:nvCxnSpPr>
              <p:spPr>
                <a:xfrm flipH="1">
                  <a:off x="510643" y="2707955"/>
                  <a:ext cx="6981" cy="104004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stealth" w="lg" len="lg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462989" y="3157071"/>
                  <a:ext cx="119269" cy="141809"/>
                </a:xfrm>
                <a:prstGeom prst="ellipse">
                  <a:avLst/>
                </a:prstGeom>
                <a:solidFill>
                  <a:srgbClr val="2B77B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cxnSp>
            <p:nvCxnSpPr>
              <p:cNvPr id="35" name="Conector de Seta Reta 34"/>
              <p:cNvCxnSpPr/>
              <p:nvPr/>
            </p:nvCxnSpPr>
            <p:spPr>
              <a:xfrm>
                <a:off x="492369" y="2581705"/>
                <a:ext cx="7495" cy="525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CaixaDeTexto 35"/>
                  <p:cNvSpPr txBox="1"/>
                  <p:nvPr/>
                </p:nvSpPr>
                <p:spPr>
                  <a:xfrm>
                    <a:off x="544694" y="2680618"/>
                    <a:ext cx="272226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6" name="CaixaDeTexto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694" y="2680618"/>
                    <a:ext cx="272226" cy="31059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4444" r="-11111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CaixaDeTexto 36"/>
                  <p:cNvSpPr txBox="1"/>
                  <p:nvPr/>
                </p:nvSpPr>
                <p:spPr>
                  <a:xfrm>
                    <a:off x="-269549" y="2633353"/>
                    <a:ext cx="629531" cy="3816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7" name="CaixaDeTexto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69549" y="2633353"/>
                    <a:ext cx="629531" cy="381643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6731" t="-35484" b="-1129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CaixaDeTexto 37"/>
                  <p:cNvSpPr txBox="1"/>
                  <p:nvPr/>
                </p:nvSpPr>
                <p:spPr>
                  <a:xfrm>
                    <a:off x="-253519" y="2141080"/>
                    <a:ext cx="698781" cy="379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𝑝𝑜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8" name="CaixaDeTexto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53519" y="2141080"/>
                    <a:ext cx="698781" cy="37978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7018" t="-35484" b="-1129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" name="CaixaDeTexto 40"/>
            <p:cNvSpPr txBox="1"/>
            <p:nvPr/>
          </p:nvSpPr>
          <p:spPr>
            <a:xfrm>
              <a:off x="2408380" y="2450628"/>
              <a:ext cx="1096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Plataforma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aixaDeTexto 47"/>
              <p:cNvSpPr txBox="1"/>
              <p:nvPr/>
            </p:nvSpPr>
            <p:spPr>
              <a:xfrm>
                <a:off x="3477058" y="2276196"/>
                <a:ext cx="4088041" cy="569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pt-BR" sz="1600" dirty="0"/>
                  <a:t> 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1600" i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iv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substituindo em (</a:t>
                </a:r>
                <a:r>
                  <a:rPr lang="pt-BR" sz="16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58" y="2276196"/>
                <a:ext cx="4088041" cy="569387"/>
              </a:xfrm>
              <a:prstGeom prst="rect">
                <a:avLst/>
              </a:prstGeom>
              <a:blipFill>
                <a:blip r:embed="rId14"/>
                <a:stretch>
                  <a:fillRect l="-1639" b="-202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8713650" y="4149526"/>
            <a:ext cx="36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3512" y="3943011"/>
                <a:ext cx="9082928" cy="1003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Homem puxa a corda,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pt-BR" sz="1600" dirty="0"/>
                  <a:t>, que reage no homem,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pt-BR" sz="1600" dirty="0"/>
                  <a:t> ; pela discussão do slide anterior,</a:t>
                </a:r>
              </a:p>
              <a:p>
                <a:r>
                  <a:rPr lang="pt-BR" sz="1600" dirty="0" err="1"/>
                  <a:t>tração</a:t>
                </a:r>
                <a:r>
                  <a:rPr lang="pt-BR" sz="1600" dirty="0" err="1">
                    <a:sym typeface="Wingdings" panose="05000000000000000000" pitchFamily="2" charset="2"/>
                  </a:rPr>
                  <a:t>polia</a:t>
                </a:r>
                <a:r>
                  <a:rPr lang="pt-BR" sz="1600" dirty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 na plataforma, que reage na polia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𝑝𝑜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</m:t>
                    </m:r>
                  </m:oMath>
                </a14:m>
                <a:endParaRPr lang="pt-BR" sz="1600" b="0" dirty="0">
                  <a:sym typeface="Wingdings" panose="05000000000000000000" pitchFamily="2" charset="2"/>
                </a:endParaRPr>
              </a:p>
              <a:p>
                <a:r>
                  <a:rPr lang="pt-BR" sz="1600" dirty="0"/>
                  <a:t>com puxão da polia na plataforma, ela empurra o homem,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/>
                  <a:t>, que reage na plataforma,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2" y="3943011"/>
                <a:ext cx="9082928" cy="1003993"/>
              </a:xfrm>
              <a:prstGeom prst="rect">
                <a:avLst/>
              </a:prstGeom>
              <a:blipFill>
                <a:blip r:embed="rId15"/>
                <a:stretch>
                  <a:fillRect l="-336" b="-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7661135" y="2276196"/>
            <a:ext cx="1245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tx2"/>
                </a:solidFill>
              </a:rPr>
              <a:t>P</a:t>
            </a:r>
            <a:r>
              <a:rPr lang="pt-BR" sz="1600" dirty="0">
                <a:solidFill>
                  <a:schemeClr val="tx2"/>
                </a:solidFill>
              </a:rPr>
              <a:t>lataforma</a:t>
            </a:r>
          </a:p>
        </p:txBody>
      </p:sp>
      <p:sp>
        <p:nvSpPr>
          <p:cNvPr id="12" name="Texto explicativo retangular 11"/>
          <p:cNvSpPr/>
          <p:nvPr/>
        </p:nvSpPr>
        <p:spPr>
          <a:xfrm>
            <a:off x="6616788" y="443043"/>
            <a:ext cx="810005" cy="618932"/>
          </a:xfrm>
          <a:prstGeom prst="wedgeRectCallout">
            <a:avLst>
              <a:gd name="adj1" fmla="val 114487"/>
              <a:gd name="adj2" fmla="val 1627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>
                <a:solidFill>
                  <a:srgbClr val="00B050"/>
                </a:solidFill>
              </a:rPr>
              <a:t>po</a:t>
            </a:r>
            <a:r>
              <a:rPr lang="pt-BR" dirty="0">
                <a:solidFill>
                  <a:srgbClr val="00B050"/>
                </a:solidFill>
              </a:rPr>
              <a:t>lia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029844" y="702483"/>
            <a:ext cx="900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FF0000"/>
                </a:solidFill>
              </a:rPr>
              <a:t>H</a:t>
            </a:r>
            <a:r>
              <a:rPr lang="pt-BR" sz="1600" dirty="0">
                <a:solidFill>
                  <a:srgbClr val="FF0000"/>
                </a:solidFill>
              </a:rPr>
              <a:t>omem</a:t>
            </a:r>
          </a:p>
        </p:txBody>
      </p:sp>
      <p:grpSp>
        <p:nvGrpSpPr>
          <p:cNvPr id="64" name="Grupo 63"/>
          <p:cNvGrpSpPr/>
          <p:nvPr/>
        </p:nvGrpSpPr>
        <p:grpSpPr>
          <a:xfrm>
            <a:off x="3599957" y="885894"/>
            <a:ext cx="3534557" cy="1249527"/>
            <a:chOff x="3599957" y="885894"/>
            <a:chExt cx="3534557" cy="1249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3812603" y="1239104"/>
                  <a:ext cx="304634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b="0" dirty="0">
                      <a:solidFill>
                        <a:srgbClr val="FF0000"/>
                      </a:solidFill>
                    </a:rPr>
                    <a:t>Homem</a:t>
                  </a:r>
                  <a:r>
                    <a:rPr lang="pt-BR" sz="1600" b="0" dirty="0"/>
                    <a:t>: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pt-BR" sz="1600" dirty="0"/>
                    <a:t>  </a:t>
                  </a:r>
                  <a14:m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603" y="1239104"/>
                  <a:ext cx="3046347" cy="24622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4000" t="-24390" r="-2000" b="-48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4104324" y="1582453"/>
                  <a:ext cx="278140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b="0" dirty="0">
                      <a:solidFill>
                        <a:srgbClr val="00B050"/>
                      </a:solidFill>
                    </a:rPr>
                    <a:t>Polia</a:t>
                  </a:r>
                  <a:r>
                    <a:rPr lang="pt-BR" sz="1600" b="0" dirty="0"/>
                    <a:t>: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    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324" y="1582453"/>
                  <a:ext cx="2781402" cy="24622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4376" t="-27500" r="-2407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3599957" y="1889200"/>
                  <a:ext cx="353455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b="0" dirty="0">
                      <a:solidFill>
                        <a:srgbClr val="0070C0"/>
                      </a:solidFill>
                    </a:rPr>
                    <a:t>Plataforma</a:t>
                  </a:r>
                  <a:r>
                    <a:rPr lang="pt-BR" sz="1600" b="0" dirty="0"/>
                    <a:t>: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9957" y="1889200"/>
                  <a:ext cx="3534557" cy="24622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3627" t="-27500" r="-1727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3952620" y="885894"/>
                  <a:ext cx="2110268" cy="36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Corpo: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620" y="885894"/>
                  <a:ext cx="2110268" cy="368499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441" t="-13115" b="-1967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upo 43"/>
          <p:cNvGrpSpPr/>
          <p:nvPr/>
        </p:nvGrpSpPr>
        <p:grpSpPr>
          <a:xfrm>
            <a:off x="2752144" y="2919784"/>
            <a:ext cx="6148105" cy="567395"/>
            <a:chOff x="2752144" y="2919784"/>
            <a:chExt cx="6148105" cy="567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aixaDeTexto 48"/>
                <p:cNvSpPr txBox="1"/>
                <p:nvPr/>
              </p:nvSpPr>
              <p:spPr>
                <a:xfrm>
                  <a:off x="3816515" y="2919784"/>
                  <a:ext cx="32097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9" name="CaixaDeTexto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6515" y="2919784"/>
                  <a:ext cx="3209725" cy="246221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759" b="-2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/>
                <p:cNvSpPr txBox="1"/>
                <p:nvPr/>
              </p:nvSpPr>
              <p:spPr>
                <a:xfrm>
                  <a:off x="2752144" y="3240958"/>
                  <a:ext cx="6148105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800+190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+101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0,37→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=1,03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kN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0" name="CaixaDe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144" y="3240958"/>
                  <a:ext cx="6148105" cy="246221"/>
                </a:xfrm>
                <a:prstGeom prst="rect">
                  <a:avLst/>
                </a:prstGeom>
                <a:blipFill>
                  <a:blip r:embed="rId26"/>
                  <a:stretch>
                    <a:fillRect b="-2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upo 61"/>
          <p:cNvGrpSpPr/>
          <p:nvPr/>
        </p:nvGrpSpPr>
        <p:grpSpPr>
          <a:xfrm>
            <a:off x="280214" y="2752958"/>
            <a:ext cx="2676208" cy="424999"/>
            <a:chOff x="280214" y="2752958"/>
            <a:chExt cx="2676208" cy="424999"/>
          </a:xfrm>
        </p:grpSpPr>
        <p:sp>
          <p:nvSpPr>
            <p:cNvPr id="22" name="CaixaDeTexto 21"/>
            <p:cNvSpPr txBox="1"/>
            <p:nvPr/>
          </p:nvSpPr>
          <p:spPr>
            <a:xfrm>
              <a:off x="641184" y="2839403"/>
              <a:ext cx="21775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3 interações, 3 forças</a:t>
              </a:r>
            </a:p>
          </p:txBody>
        </p:sp>
        <p:cxnSp>
          <p:nvCxnSpPr>
            <p:cNvPr id="26" name="Conector de seta reta 25"/>
            <p:cNvCxnSpPr>
              <a:stCxn id="22" idx="1"/>
            </p:cNvCxnSpPr>
            <p:nvPr/>
          </p:nvCxnSpPr>
          <p:spPr>
            <a:xfrm flipH="1" flipV="1">
              <a:off x="280214" y="2752958"/>
              <a:ext cx="360970" cy="255722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/>
            <p:cNvCxnSpPr>
              <a:endCxn id="41" idx="2"/>
            </p:cNvCxnSpPr>
            <p:nvPr/>
          </p:nvCxnSpPr>
          <p:spPr>
            <a:xfrm flipV="1">
              <a:off x="2752144" y="2758405"/>
              <a:ext cx="204278" cy="227783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ector de seta reta 51"/>
          <p:cNvCxnSpPr/>
          <p:nvPr/>
        </p:nvCxnSpPr>
        <p:spPr>
          <a:xfrm flipV="1">
            <a:off x="8959638" y="86806"/>
            <a:ext cx="0" cy="2945759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8586439" y="2900570"/>
            <a:ext cx="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8527050" y="108665"/>
            <a:ext cx="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y</a:t>
            </a:r>
          </a:p>
        </p:txBody>
      </p:sp>
      <p:grpSp>
        <p:nvGrpSpPr>
          <p:cNvPr id="63" name="Grupo 62"/>
          <p:cNvGrpSpPr/>
          <p:nvPr/>
        </p:nvGrpSpPr>
        <p:grpSpPr>
          <a:xfrm>
            <a:off x="209748" y="3106435"/>
            <a:ext cx="2306209" cy="760710"/>
            <a:chOff x="209748" y="3106435"/>
            <a:chExt cx="2306209" cy="760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/>
                <p:cNvSpPr txBox="1"/>
                <p:nvPr/>
              </p:nvSpPr>
              <p:spPr>
                <a:xfrm>
                  <a:off x="209748" y="3106435"/>
                  <a:ext cx="2167709" cy="3454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4" name="CaixaDe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48" y="3106435"/>
                  <a:ext cx="2167709" cy="345479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39286" r="-562" b="-232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/>
                <p:cNvSpPr txBox="1"/>
                <p:nvPr/>
              </p:nvSpPr>
              <p:spPr>
                <a:xfrm>
                  <a:off x="209748" y="3523525"/>
                  <a:ext cx="2306209" cy="3436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𝑝𝑜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𝑝𝑜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7" name="CaixaDeTexto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48" y="3523525"/>
                  <a:ext cx="2306209" cy="34362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37500" r="-792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upo 64"/>
          <p:cNvGrpSpPr/>
          <p:nvPr/>
        </p:nvGrpSpPr>
        <p:grpSpPr>
          <a:xfrm>
            <a:off x="3382789" y="3551464"/>
            <a:ext cx="4489049" cy="324000"/>
            <a:chOff x="3382789" y="3551464"/>
            <a:chExt cx="4489049" cy="3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3382789" y="3574446"/>
                  <a:ext cx="448904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=2∙1027−19,4∙10,17=1863→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=1,86</m:t>
                      </m:r>
                    </m:oMath>
                  </a14:m>
                  <a:r>
                    <a:rPr lang="pt-BR" sz="1600" dirty="0"/>
                    <a:t> kN</a:t>
                  </a:r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2789" y="3574446"/>
                  <a:ext cx="4489049" cy="246221"/>
                </a:xfrm>
                <a:prstGeom prst="rect">
                  <a:avLst/>
                </a:prstGeom>
                <a:blipFill>
                  <a:blip r:embed="rId29"/>
                  <a:stretch>
                    <a:fillRect l="-1630" t="-24390" r="-1630" b="-48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tângulo 57"/>
            <p:cNvSpPr/>
            <p:nvPr/>
          </p:nvSpPr>
          <p:spPr>
            <a:xfrm>
              <a:off x="6683838" y="3551464"/>
              <a:ext cx="1188000" cy="324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 explicativo retangular 65"/>
              <p:cNvSpPr/>
              <p:nvPr/>
            </p:nvSpPr>
            <p:spPr>
              <a:xfrm>
                <a:off x="4529507" y="28580"/>
                <a:ext cx="2037653" cy="349044"/>
              </a:xfrm>
              <a:prstGeom prst="wedgeRectCallout">
                <a:avLst>
                  <a:gd name="adj1" fmla="val 24937"/>
                  <a:gd name="adj2" fmla="val 68956"/>
                </a:avLst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190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9,8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=19,4 </m:t>
                    </m:r>
                  </m:oMath>
                </a14:m>
                <a:r>
                  <a:rPr lang="pt-BR" sz="1600" dirty="0"/>
                  <a:t>kg</a:t>
                </a:r>
              </a:p>
            </p:txBody>
          </p:sp>
        </mc:Choice>
        <mc:Fallback xmlns="">
          <p:sp>
            <p:nvSpPr>
              <p:cNvPr id="66" name="Texto explicativo retangular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507" y="28580"/>
                <a:ext cx="2037653" cy="349044"/>
              </a:xfrm>
              <a:prstGeom prst="wedgeRectCallout">
                <a:avLst>
                  <a:gd name="adj1" fmla="val 24937"/>
                  <a:gd name="adj2" fmla="val 68956"/>
                </a:avLst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84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" grpId="0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780" y="71350"/>
            <a:ext cx="8229600" cy="345081"/>
          </a:xfrm>
        </p:spPr>
        <p:txBody>
          <a:bodyPr>
            <a:noAutofit/>
          </a:bodyPr>
          <a:lstStyle/>
          <a:p>
            <a:r>
              <a:rPr lang="pt-BR" sz="2800" dirty="0"/>
              <a:t>A força do homem é mais fácil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03773" y="1496821"/>
          <a:ext cx="2059672" cy="293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743480" imgH="2572560" progId="Word.Picture.8">
                  <p:embed/>
                </p:oleObj>
              </mc:Choice>
              <mc:Fallback>
                <p:oleObj name="Picture" r:id="rId2" imgW="1743480" imgH="2572560" progId="Word.Picture.8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935" b="25166"/>
                      <a:stretch>
                        <a:fillRect/>
                      </a:stretch>
                    </p:blipFill>
                    <p:spPr bwMode="auto">
                      <a:xfrm>
                        <a:off x="703773" y="1496821"/>
                        <a:ext cx="2059672" cy="29342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to 4"/>
          <p:cNvCxnSpPr/>
          <p:nvPr/>
        </p:nvCxnSpPr>
        <p:spPr>
          <a:xfrm flipV="1">
            <a:off x="1517515" y="1224447"/>
            <a:ext cx="0" cy="186771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877438" y="3657600"/>
            <a:ext cx="0" cy="992221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1518464" y="877230"/>
            <a:ext cx="0" cy="992221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630087" y="1186223"/>
                <a:ext cx="20704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87" y="1186223"/>
                <a:ext cx="207044" cy="310598"/>
              </a:xfrm>
              <a:prstGeom prst="rect">
                <a:avLst/>
              </a:prstGeom>
              <a:blipFill rotWithShape="0">
                <a:blip r:embed="rId5"/>
                <a:stretch>
                  <a:fillRect l="-23529" r="-23529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0"/>
          <p:cNvCxnSpPr/>
          <p:nvPr/>
        </p:nvCxnSpPr>
        <p:spPr>
          <a:xfrm flipV="1">
            <a:off x="540707" y="1164364"/>
            <a:ext cx="0" cy="2945759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67508" y="3978128"/>
            <a:ext cx="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119" y="1186223"/>
            <a:ext cx="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740252" y="1920280"/>
                <a:ext cx="413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Projeção </a:t>
                </a:r>
                <a:r>
                  <a:rPr lang="pt-BR" b="0" dirty="0" err="1"/>
                  <a:t>O</a:t>
                </a:r>
                <a:r>
                  <a:rPr lang="pt-BR" b="0" i="1" dirty="0" err="1"/>
                  <a:t>y</a:t>
                </a:r>
                <a:r>
                  <a:rPr lang="pt-BR" b="0" dirty="0"/>
                  <a:t>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52" y="1920280"/>
                <a:ext cx="413286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540" t="-28889" r="-442" b="-5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159970" y="2638055"/>
                <a:ext cx="2799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970" y="2638055"/>
                <a:ext cx="279916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304" r="-435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159970" y="3276309"/>
                <a:ext cx="2122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970" y="3276309"/>
                <a:ext cx="212269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719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740252" y="1186223"/>
                <a:ext cx="504849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/>
                  <a:t>Equação de movimento: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52" y="1186223"/>
                <a:ext cx="5048498" cy="310598"/>
              </a:xfrm>
              <a:prstGeom prst="rect">
                <a:avLst/>
              </a:prstGeom>
              <a:blipFill rotWithShape="0">
                <a:blip r:embed="rId9"/>
                <a:stretch>
                  <a:fillRect l="-2899" t="-29412" r="-6401" b="-45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994293" y="3978128"/>
                <a:ext cx="1023357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93" y="3978128"/>
                <a:ext cx="1023357" cy="402931"/>
              </a:xfrm>
              <a:prstGeom prst="rect">
                <a:avLst/>
              </a:prstGeom>
              <a:blipFill rotWithShape="0"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 explicativo em elipse 18"/>
          <p:cNvSpPr/>
          <p:nvPr/>
        </p:nvSpPr>
        <p:spPr>
          <a:xfrm>
            <a:off x="2219093" y="1555555"/>
            <a:ext cx="707417" cy="602747"/>
          </a:xfrm>
          <a:prstGeom prst="wedgeEllipseCallout">
            <a:avLst>
              <a:gd name="adj1" fmla="val -58665"/>
              <a:gd name="adj2" fmla="val 71750"/>
            </a:avLst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/>
              <a:t>M</a:t>
            </a:r>
          </a:p>
        </p:txBody>
      </p:sp>
      <p:sp>
        <p:nvSpPr>
          <p:cNvPr id="20" name="Texto explicativo em elipse 19"/>
          <p:cNvSpPr/>
          <p:nvPr/>
        </p:nvSpPr>
        <p:spPr>
          <a:xfrm>
            <a:off x="2219093" y="2770236"/>
            <a:ext cx="707417" cy="602747"/>
          </a:xfrm>
          <a:prstGeom prst="wedgeEllipseCallout">
            <a:avLst>
              <a:gd name="adj1" fmla="val -58665"/>
              <a:gd name="adj2" fmla="val 71750"/>
            </a:avLst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2565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1485" y="22109"/>
            <a:ext cx="7908512" cy="392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Dinâmica em sistemas de dois corpos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 12 ex. 7. Blocos com polia no plano inclinado.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 bloco de massa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3,7 kg está sobre um plano inclinado de ângulo 28º e é ligado por uma corda que passa em uma polia pequena e sem atrito</a:t>
            </a:r>
            <a:b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um segundo bloco de massa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1,86 kg, que pende </a:t>
            </a:r>
            <a:b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verticalmente conforme a figura  ao lado.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aceleração de cada bloco.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tração na corda.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massa </a:t>
            </a:r>
            <a:r>
              <a:rPr lang="pt-BR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deve ter o corpo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que o sistema fique em equilíbrio.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que ocorre se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</a:t>
            </a:r>
            <a:r>
              <a:rPr lang="pt-BR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que ocorre se se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pt-BR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56494" y="26175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6470601" y="782407"/>
          <a:ext cx="25781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17913" imgH="2565400" progId="MSDraw">
                  <p:embed/>
                </p:oleObj>
              </mc:Choice>
              <mc:Fallback>
                <p:oleObj r:id="rId2" imgW="3617913" imgH="2565400" progId="MSDraw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01" y="782407"/>
                        <a:ext cx="2578100" cy="183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363415" y="4393580"/>
            <a:ext cx="4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01012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6889" y="406725"/>
            <a:ext cx="316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Diagrama de corpo livre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86186" y="874907"/>
          <a:ext cx="1570535" cy="111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17913" imgH="2565400" progId="MSDraw">
                  <p:embed/>
                </p:oleObj>
              </mc:Choice>
              <mc:Fallback>
                <p:oleObj r:id="rId2" imgW="3617913" imgH="2565400" progId="MSDraw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86" y="874907"/>
                        <a:ext cx="1570535" cy="1117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de Seta Reta 5"/>
          <p:cNvCxnSpPr/>
          <p:nvPr/>
        </p:nvCxnSpPr>
        <p:spPr>
          <a:xfrm>
            <a:off x="1682216" y="1797440"/>
            <a:ext cx="0" cy="63519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1682216" y="1031899"/>
            <a:ext cx="0" cy="58051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760812" y="2013911"/>
                <a:ext cx="272226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12" y="2013911"/>
                <a:ext cx="272226" cy="310598"/>
              </a:xfrm>
              <a:prstGeom prst="rect">
                <a:avLst/>
              </a:prstGeom>
              <a:blipFill>
                <a:blip r:embed="rId6"/>
                <a:stretch>
                  <a:fillRect l="-28889" r="-2222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72725" y="1084386"/>
                <a:ext cx="25968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5" y="1084386"/>
                <a:ext cx="259686" cy="310598"/>
              </a:xfrm>
              <a:prstGeom prst="rect">
                <a:avLst/>
              </a:prstGeom>
              <a:blipFill>
                <a:blip r:embed="rId7"/>
                <a:stretch>
                  <a:fillRect l="-18605" r="-9302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760812" y="1084386"/>
                <a:ext cx="272226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12" y="1084386"/>
                <a:ext cx="272226" cy="310598"/>
              </a:xfrm>
              <a:prstGeom prst="rect">
                <a:avLst/>
              </a:prstGeom>
              <a:blipFill>
                <a:blip r:embed="rId8"/>
                <a:stretch>
                  <a:fillRect l="-8889" r="-2222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de Seta Reta 17"/>
          <p:cNvCxnSpPr/>
          <p:nvPr/>
        </p:nvCxnSpPr>
        <p:spPr>
          <a:xfrm>
            <a:off x="772468" y="1489257"/>
            <a:ext cx="0" cy="63519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 flipV="1">
            <a:off x="316074" y="920334"/>
            <a:ext cx="368134" cy="47465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923708" y="1031899"/>
            <a:ext cx="409501" cy="290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955117" y="866430"/>
                <a:ext cx="272226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17" y="866430"/>
                <a:ext cx="272226" cy="310598"/>
              </a:xfrm>
              <a:prstGeom prst="rect">
                <a:avLst/>
              </a:prstGeom>
              <a:blipFill>
                <a:blip r:embed="rId9"/>
                <a:stretch>
                  <a:fillRect l="-9091" r="-4545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reto 27"/>
          <p:cNvCxnSpPr/>
          <p:nvPr/>
        </p:nvCxnSpPr>
        <p:spPr>
          <a:xfrm>
            <a:off x="210484" y="784534"/>
            <a:ext cx="885586" cy="1137333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73290" y="2149842"/>
                <a:ext cx="272226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90" y="2149842"/>
                <a:ext cx="272226" cy="310598"/>
              </a:xfrm>
              <a:prstGeom prst="rect">
                <a:avLst/>
              </a:prstGeom>
              <a:blipFill>
                <a:blip r:embed="rId10"/>
                <a:stretch>
                  <a:fillRect l="-26667" r="-2222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o 36"/>
          <p:cNvSpPr/>
          <p:nvPr/>
        </p:nvSpPr>
        <p:spPr>
          <a:xfrm>
            <a:off x="728123" y="1601519"/>
            <a:ext cx="162560" cy="167640"/>
          </a:xfrm>
          <a:prstGeom prst="arc">
            <a:avLst>
              <a:gd name="adj1" fmla="val 21303200"/>
              <a:gd name="adj2" fmla="val 68249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828504" y="1760287"/>
                <a:ext cx="1559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4" y="1760287"/>
                <a:ext cx="155940" cy="215444"/>
              </a:xfrm>
              <a:prstGeom prst="rect">
                <a:avLst/>
              </a:prstGeom>
              <a:blipFill>
                <a:blip r:embed="rId11"/>
                <a:stretch>
                  <a:fillRect l="-28000" r="-20000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273250" y="2698374"/>
            <a:ext cx="1498680" cy="782863"/>
            <a:chOff x="273250" y="2698374"/>
            <a:chExt cx="1498680" cy="78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286186" y="2698374"/>
                  <a:ext cx="14769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86" y="2698374"/>
                  <a:ext cx="1476943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306" r="-2479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/>
                <p:cNvSpPr txBox="1"/>
                <p:nvPr/>
              </p:nvSpPr>
              <p:spPr>
                <a:xfrm>
                  <a:off x="273250" y="3182309"/>
                  <a:ext cx="1498680" cy="2989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m:rPr>
                                <m:nor/>
                              </m:rPr>
                              <a:rPr lang="pt-BR" dirty="0"/>
                              <m:t> </m:t>
                            </m:r>
                          </m:e>
                        </m:fun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0" name="CaixaDeTex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50" y="3182309"/>
                  <a:ext cx="1498680" cy="29892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252" b="-204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Retângulo 44"/>
          <p:cNvSpPr/>
          <p:nvPr/>
        </p:nvSpPr>
        <p:spPr>
          <a:xfrm>
            <a:off x="7573" y="18029"/>
            <a:ext cx="305083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aceleração de cada bloco.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46313" y="4107069"/>
            <a:ext cx="7587783" cy="710800"/>
            <a:chOff x="146313" y="4107069"/>
            <a:chExt cx="7587783" cy="710800"/>
          </a:xfrm>
        </p:grpSpPr>
        <p:sp>
          <p:nvSpPr>
            <p:cNvPr id="46" name="Retângulo 45"/>
            <p:cNvSpPr/>
            <p:nvPr/>
          </p:nvSpPr>
          <p:spPr>
            <a:xfrm>
              <a:off x="159244" y="4107069"/>
              <a:ext cx="2063385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0"/>
                </a:spcAft>
              </a:pPr>
              <a:r>
                <a:rPr lang="pt-BR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a tração na corda.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/>
                <p:cNvSpPr/>
                <p:nvPr/>
              </p:nvSpPr>
              <p:spPr>
                <a:xfrm>
                  <a:off x="146313" y="4448537"/>
                  <a:ext cx="75877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sen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=18,2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sentido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dire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çã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vide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figura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Retângulo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13" y="4448537"/>
                  <a:ext cx="7587783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upo 15"/>
          <p:cNvGrpSpPr/>
          <p:nvPr/>
        </p:nvGrpSpPr>
        <p:grpSpPr>
          <a:xfrm>
            <a:off x="6030449" y="303999"/>
            <a:ext cx="2746985" cy="2586884"/>
            <a:chOff x="6030449" y="303999"/>
            <a:chExt cx="2746985" cy="2586884"/>
          </a:xfrm>
        </p:grpSpPr>
        <p:graphicFrame>
          <p:nvGraphicFramePr>
            <p:cNvPr id="2" name="Objeto 1"/>
            <p:cNvGraphicFramePr>
              <a:graphicFrameLocks noChangeAspect="1"/>
            </p:cNvGraphicFramePr>
            <p:nvPr/>
          </p:nvGraphicFramePr>
          <p:xfrm>
            <a:off x="6280717" y="518802"/>
            <a:ext cx="2316873" cy="1649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9" imgW="3617913" imgH="2565400" progId="MSDraw">
                    <p:embed/>
                  </p:oleObj>
                </mc:Choice>
                <mc:Fallback>
                  <p:oleObj r:id="rId19" imgW="3617913" imgH="2565400" progId="MSDraw">
                    <p:embed/>
                    <p:pic>
                      <p:nvPicPr>
                        <p:cNvPr id="2" name="Objeto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0717" y="518802"/>
                          <a:ext cx="2316873" cy="16492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Conector reto 7"/>
            <p:cNvCxnSpPr/>
            <p:nvPr/>
          </p:nvCxnSpPr>
          <p:spPr>
            <a:xfrm flipV="1">
              <a:off x="6439159" y="591391"/>
              <a:ext cx="843830" cy="605943"/>
            </a:xfrm>
            <a:prstGeom prst="line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 flipV="1">
              <a:off x="6030449" y="415317"/>
              <a:ext cx="561111" cy="767154"/>
            </a:xfrm>
            <a:prstGeom prst="line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8777434" y="791697"/>
              <a:ext cx="0" cy="2099186"/>
            </a:xfrm>
            <a:prstGeom prst="line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/>
            <p:cNvSpPr txBox="1"/>
            <p:nvPr/>
          </p:nvSpPr>
          <p:spPr>
            <a:xfrm>
              <a:off x="6189634" y="339528"/>
              <a:ext cx="340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y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884301" y="303999"/>
              <a:ext cx="340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x</a:t>
              </a:r>
            </a:p>
          </p:txBody>
        </p:sp>
      </p:grpSp>
      <p:sp>
        <p:nvSpPr>
          <p:cNvPr id="50" name="CaixaDeTexto 49"/>
          <p:cNvSpPr txBox="1"/>
          <p:nvPr/>
        </p:nvSpPr>
        <p:spPr>
          <a:xfrm>
            <a:off x="8714375" y="2372986"/>
            <a:ext cx="43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y'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11669" y="3719809"/>
            <a:ext cx="8302954" cy="369332"/>
            <a:chOff x="111669" y="3719809"/>
            <a:chExt cx="830295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/>
                <p:cNvSpPr txBox="1"/>
                <p:nvPr/>
              </p:nvSpPr>
              <p:spPr>
                <a:xfrm>
                  <a:off x="3478464" y="3755517"/>
                  <a:ext cx="49361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/>
                    <a:t>Se</a:t>
                  </a:r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1" name="CaixaDeTexto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8464" y="3755517"/>
                  <a:ext cx="4936159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596" t="-13043" b="-413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aixaDeTexto 22"/>
            <p:cNvSpPr txBox="1"/>
            <p:nvPr/>
          </p:nvSpPr>
          <p:spPr>
            <a:xfrm>
              <a:off x="111669" y="3719809"/>
              <a:ext cx="3419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Conferindo as situações limite: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162421" y="653784"/>
            <a:ext cx="4161202" cy="713200"/>
            <a:chOff x="2162421" y="653784"/>
            <a:chExt cx="4161202" cy="71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/>
                <p:cNvSpPr txBox="1"/>
                <p:nvPr/>
              </p:nvSpPr>
              <p:spPr>
                <a:xfrm>
                  <a:off x="2714109" y="1003154"/>
                  <a:ext cx="36095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dirty="0"/>
                    <a:t>   </a:t>
                  </a:r>
                </a:p>
              </p:txBody>
            </p:sp>
          </mc:Choice>
          <mc:Fallback xmlns="">
            <p:sp>
              <p:nvSpPr>
                <p:cNvPr id="41" name="CaixaDe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4109" y="1003154"/>
                  <a:ext cx="3609514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689" t="-2222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2162421" y="854487"/>
                  <a:ext cx="3600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2421" y="854487"/>
                  <a:ext cx="360099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8475" r="-3390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2664765" y="659853"/>
                  <a:ext cx="3314241" cy="2989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:  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765" y="659853"/>
                  <a:ext cx="3314241" cy="298928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368" r="-1103" b="-204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have esquerda 24"/>
            <p:cNvSpPr/>
            <p:nvPr/>
          </p:nvSpPr>
          <p:spPr>
            <a:xfrm>
              <a:off x="2526480" y="653784"/>
              <a:ext cx="143666" cy="713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096810" y="1421784"/>
            <a:ext cx="4100678" cy="307798"/>
            <a:chOff x="2096810" y="1421784"/>
            <a:chExt cx="4100678" cy="3077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2798930" y="1452536"/>
                  <a:ext cx="33985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:   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        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930" y="1452536"/>
                  <a:ext cx="3398558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358" r="-1792" b="-3478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/>
                <p:cNvSpPr txBox="1"/>
                <p:nvPr/>
              </p:nvSpPr>
              <p:spPr>
                <a:xfrm>
                  <a:off x="2096810" y="1421784"/>
                  <a:ext cx="3654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3" name="CaixaDe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6810" y="1421784"/>
                  <a:ext cx="365420" cy="276999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8333" r="-3333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Seta para a direita 26"/>
            <p:cNvSpPr/>
            <p:nvPr/>
          </p:nvSpPr>
          <p:spPr>
            <a:xfrm>
              <a:off x="2473123" y="1471638"/>
              <a:ext cx="352111" cy="257944"/>
            </a:xfrm>
            <a:prstGeom prst="rightArrow">
              <a:avLst>
                <a:gd name="adj1" fmla="val 35536"/>
                <a:gd name="adj2" fmla="val 5276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152175" y="1856318"/>
                <a:ext cx="41766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Vínculo: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t-BR" sz="1600" dirty="0"/>
                  <a:t> ,  </a:t>
                </a:r>
                <a:r>
                  <a:rPr lang="pt-BR" sz="1600" i="1" dirty="0"/>
                  <a:t>c</a:t>
                </a:r>
                <a:r>
                  <a:rPr lang="pt-BR" sz="1600" dirty="0"/>
                  <a:t> </a:t>
                </a:r>
                <a:r>
                  <a:rPr lang="pt-BR" sz="1600" dirty="0">
                    <a:sym typeface="Wingdings" panose="05000000000000000000" pitchFamily="2" charset="2"/>
                  </a:rPr>
                  <a:t> </a:t>
                </a:r>
                <a:r>
                  <a:rPr lang="pt-BR" sz="1600" dirty="0"/>
                  <a:t>tamanho da corda</a:t>
                </a: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175" y="1856318"/>
                <a:ext cx="4176656" cy="246221"/>
              </a:xfrm>
              <a:prstGeom prst="rect">
                <a:avLst/>
              </a:prstGeom>
              <a:blipFill rotWithShape="0">
                <a:blip r:embed="rId24"/>
                <a:stretch>
                  <a:fillRect l="-2920" t="-27500" r="-1752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ixaDeTexto 33"/>
              <p:cNvSpPr txBox="1"/>
              <p:nvPr/>
            </p:nvSpPr>
            <p:spPr>
              <a:xfrm>
                <a:off x="2123994" y="2268077"/>
                <a:ext cx="40146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Derivando 2 vezes no tempo: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1600" dirty="0"/>
                  <a:t>   </a:t>
                </a:r>
                <a:r>
                  <a:rPr lang="pt-BR" sz="1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pt-BR" sz="16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iii</a:t>
                </a:r>
                <a:r>
                  <a:rPr lang="pt-BR" sz="1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94" y="2268077"/>
                <a:ext cx="4014625" cy="246221"/>
              </a:xfrm>
              <a:prstGeom prst="rect">
                <a:avLst/>
              </a:prstGeom>
              <a:blipFill>
                <a:blip r:embed="rId25"/>
                <a:stretch>
                  <a:fillRect l="-3035" t="-30000" r="-1517" b="-5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/>
          <p:cNvGrpSpPr/>
          <p:nvPr/>
        </p:nvGrpSpPr>
        <p:grpSpPr>
          <a:xfrm>
            <a:off x="2046142" y="2692467"/>
            <a:ext cx="6668234" cy="1008518"/>
            <a:chOff x="2046142" y="2692467"/>
            <a:chExt cx="6668234" cy="1008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2046142" y="2692467"/>
                  <a:ext cx="58610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usando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𝑖𝑖𝑖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)→  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m:rPr>
                            <m:nor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6142" y="2692467"/>
                  <a:ext cx="5861028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2222" r="-104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2637684" y="3118133"/>
                  <a:ext cx="4088234" cy="5828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sen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=0,22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684" y="3118133"/>
                  <a:ext cx="4088234" cy="58285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tângulo 29"/>
            <p:cNvSpPr/>
            <p:nvPr/>
          </p:nvSpPr>
          <p:spPr>
            <a:xfrm>
              <a:off x="5202469" y="3150200"/>
              <a:ext cx="1523449" cy="5058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7054606" y="3182309"/>
              <a:ext cx="1659770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O bloco 2 cai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5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977" y="6714"/>
            <a:ext cx="8229600" cy="376612"/>
          </a:xfrm>
        </p:spPr>
        <p:txBody>
          <a:bodyPr>
            <a:noAutofit/>
          </a:bodyPr>
          <a:lstStyle/>
          <a:p>
            <a:r>
              <a:rPr lang="pt-BR" sz="2800" dirty="0"/>
              <a:t>Detalhando a equação de vínculo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595552" y="1016965"/>
            <a:ext cx="2746984" cy="2499568"/>
            <a:chOff x="6030450" y="303999"/>
            <a:chExt cx="2746984" cy="2499568"/>
          </a:xfrm>
        </p:grpSpPr>
        <p:graphicFrame>
          <p:nvGraphicFramePr>
            <p:cNvPr id="4" name="Objeto 3"/>
            <p:cNvGraphicFramePr>
              <a:graphicFrameLocks noChangeAspect="1"/>
            </p:cNvGraphicFramePr>
            <p:nvPr/>
          </p:nvGraphicFramePr>
          <p:xfrm>
            <a:off x="6280717" y="518802"/>
            <a:ext cx="2316873" cy="1649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3617913" imgH="2565400" progId="MSDraw">
                    <p:embed/>
                  </p:oleObj>
                </mc:Choice>
                <mc:Fallback>
                  <p:oleObj r:id="rId2" imgW="3617913" imgH="2565400" progId="MSDraw">
                    <p:embed/>
                    <p:pic>
                      <p:nvPicPr>
                        <p:cNvPr id="4" name="Obje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0717" y="518802"/>
                          <a:ext cx="2316873" cy="16492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Conector reto 4"/>
            <p:cNvCxnSpPr/>
            <p:nvPr/>
          </p:nvCxnSpPr>
          <p:spPr>
            <a:xfrm flipV="1">
              <a:off x="6439159" y="591391"/>
              <a:ext cx="843830" cy="605943"/>
            </a:xfrm>
            <a:prstGeom prst="line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H="1" flipV="1">
              <a:off x="6030450" y="415317"/>
              <a:ext cx="1051387" cy="1425973"/>
            </a:xfrm>
            <a:prstGeom prst="line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8777434" y="1003567"/>
              <a:ext cx="0" cy="1800000"/>
            </a:xfrm>
            <a:prstGeom prst="line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6189634" y="339528"/>
              <a:ext cx="340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y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884301" y="303999"/>
              <a:ext cx="340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x</a:t>
              </a: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8384577" y="3503360"/>
            <a:ext cx="43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y'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7752661" y="1729464"/>
            <a:ext cx="8723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7835920" y="2110791"/>
            <a:ext cx="144000" cy="144000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675515" y="181887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997873" y="1689489"/>
            <a:ext cx="54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8488521" y="2016795"/>
                <a:ext cx="360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521" y="2016795"/>
                <a:ext cx="36061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3333" t="-6667" r="-3333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6968713" y="2116291"/>
                <a:ext cx="2873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713" y="2116291"/>
                <a:ext cx="28732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638" r="-6383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reto 18"/>
          <p:cNvCxnSpPr/>
          <p:nvPr/>
        </p:nvCxnSpPr>
        <p:spPr>
          <a:xfrm flipV="1">
            <a:off x="8158742" y="2165023"/>
            <a:ext cx="329779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14" idx="5"/>
            <a:endCxn id="17" idx="1"/>
          </p:cNvCxnSpPr>
          <p:nvPr/>
        </p:nvCxnSpPr>
        <p:spPr>
          <a:xfrm>
            <a:off x="6798427" y="1941786"/>
            <a:ext cx="170286" cy="31300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rco 22"/>
          <p:cNvSpPr/>
          <p:nvPr/>
        </p:nvSpPr>
        <p:spPr>
          <a:xfrm>
            <a:off x="7522092" y="1231767"/>
            <a:ext cx="399748" cy="327167"/>
          </a:xfrm>
          <a:prstGeom prst="arc">
            <a:avLst>
              <a:gd name="adj1" fmla="val 13049196"/>
              <a:gd name="adj2" fmla="val 0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reto 24"/>
          <p:cNvCxnSpPr/>
          <p:nvPr/>
        </p:nvCxnSpPr>
        <p:spPr>
          <a:xfrm flipH="1">
            <a:off x="6808871" y="1259753"/>
            <a:ext cx="792000" cy="576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23" idx="2"/>
            <a:endCxn id="13" idx="5"/>
          </p:cNvCxnSpPr>
          <p:nvPr/>
        </p:nvCxnSpPr>
        <p:spPr>
          <a:xfrm>
            <a:off x="7921840" y="1395351"/>
            <a:ext cx="0" cy="792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Arco 28"/>
          <p:cNvSpPr/>
          <p:nvPr/>
        </p:nvSpPr>
        <p:spPr>
          <a:xfrm>
            <a:off x="7272987" y="992923"/>
            <a:ext cx="900000" cy="900000"/>
          </a:xfrm>
          <a:prstGeom prst="arc">
            <a:avLst>
              <a:gd name="adj1" fmla="val 13049196"/>
              <a:gd name="adj2" fmla="val 0"/>
            </a:avLst>
          </a:prstGeom>
          <a:ln>
            <a:solidFill>
              <a:srgbClr val="0070C0"/>
            </a:solidFill>
            <a:prstDash val="dash"/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8253125" y="792294"/>
                <a:ext cx="176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125" y="792294"/>
                <a:ext cx="17626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7241" r="-13793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923367" y="1185206"/>
                <a:ext cx="352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/>
                      </m:sSub>
                    </m:oMath>
                  </m:oMathPara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367" y="1185206"/>
                <a:ext cx="35259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5517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8351021" y="1395696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021" y="1395696"/>
                <a:ext cx="24686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2500" t="-2222" r="-25000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de seta reta 33"/>
          <p:cNvCxnSpPr/>
          <p:nvPr/>
        </p:nvCxnSpPr>
        <p:spPr>
          <a:xfrm>
            <a:off x="8159311" y="1457595"/>
            <a:ext cx="0" cy="299466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29" idx="0"/>
          </p:cNvCxnSpPr>
          <p:nvPr/>
        </p:nvCxnSpPr>
        <p:spPr>
          <a:xfrm flipH="1">
            <a:off x="6253786" y="1169064"/>
            <a:ext cx="1112128" cy="847731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979790" y="890421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comprimento da corda 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1132654" y="1482306"/>
                <a:ext cx="25587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54" y="1482306"/>
                <a:ext cx="255871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667" t="-6522" b="-369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028628" y="2887900"/>
                <a:ext cx="3492944" cy="304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28" y="2887900"/>
                <a:ext cx="3492944" cy="304571"/>
              </a:xfrm>
              <a:prstGeom prst="rect">
                <a:avLst/>
              </a:prstGeom>
              <a:blipFill rotWithShape="0">
                <a:blip r:embed="rId11"/>
                <a:stretch>
                  <a:fillRect l="-1047" r="-175" b="-1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have esquerda 43"/>
          <p:cNvSpPr/>
          <p:nvPr/>
        </p:nvSpPr>
        <p:spPr>
          <a:xfrm rot="16200000">
            <a:off x="1705964" y="1569033"/>
            <a:ext cx="287326" cy="663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have esquerda 44"/>
          <p:cNvSpPr/>
          <p:nvPr/>
        </p:nvSpPr>
        <p:spPr>
          <a:xfrm rot="16200000">
            <a:off x="3027984" y="1565709"/>
            <a:ext cx="287326" cy="663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710195" y="2098288"/>
            <a:ext cx="1701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Sobre a parte inclinada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2650653" y="2070124"/>
            <a:ext cx="170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parte vertical</a:t>
            </a:r>
          </a:p>
        </p:txBody>
      </p:sp>
    </p:spTree>
    <p:extLst>
      <p:ext uri="{BB962C8B-B14F-4D97-AF65-F5344CB8AC3E}">
        <p14:creationId xmlns:p14="http://schemas.microsoft.com/office/powerpoint/2010/main" val="104963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766871" y="1147409"/>
          <a:ext cx="3579782" cy="254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17913" imgH="2565400" progId="MSDraw">
                  <p:embed/>
                </p:oleObj>
              </mc:Choice>
              <mc:Fallback>
                <p:oleObj r:id="rId2" imgW="3617913" imgH="2565400" progId="MSDraw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871" y="1147409"/>
                        <a:ext cx="3579782" cy="2548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tângulo 44"/>
          <p:cNvSpPr/>
          <p:nvPr/>
        </p:nvSpPr>
        <p:spPr>
          <a:xfrm>
            <a:off x="7573" y="18029"/>
            <a:ext cx="24481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Sistema em equilíbrio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97042" y="656136"/>
            <a:ext cx="4585065" cy="814117"/>
            <a:chOff x="697042" y="656136"/>
            <a:chExt cx="4585065" cy="8141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697043" y="656136"/>
                  <a:ext cx="42871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Bloco 1, de (</a:t>
                  </a:r>
                  <a:r>
                    <a:rPr lang="pt-BR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43" y="656136"/>
                  <a:ext cx="428718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36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697042" y="1079505"/>
                  <a:ext cx="4585065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Bloco 2, de (</a:t>
                  </a:r>
                  <a:r>
                    <a:rPr lang="pt-BR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lang="pt-BR" dirty="0"/>
                    <a:t>     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dirty="0"/>
                    <a:t>   </a:t>
                  </a:r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42" y="1079505"/>
                  <a:ext cx="4585065" cy="3907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64" t="-7813" b="-1875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74689" y="3618556"/>
                <a:ext cx="3573330" cy="3907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bloco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2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sobe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9" y="3618556"/>
                <a:ext cx="3573330" cy="390748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478620" y="4131245"/>
                <a:ext cx="3569400" cy="3907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bloco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2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desce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20" y="4131245"/>
                <a:ext cx="3569400" cy="390748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/>
          <p:cNvGrpSpPr/>
          <p:nvPr/>
        </p:nvGrpSpPr>
        <p:grpSpPr>
          <a:xfrm>
            <a:off x="548390" y="1684527"/>
            <a:ext cx="4014866" cy="1123276"/>
            <a:chOff x="548390" y="1684527"/>
            <a:chExt cx="4014866" cy="1123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548390" y="1684527"/>
                  <a:ext cx="4014866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𝑖𝑖𝑖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𝑒𝑞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390" y="1684527"/>
                  <a:ext cx="4014866" cy="39074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2261354" y="2143033"/>
                  <a:ext cx="2001189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1354" y="2143033"/>
                  <a:ext cx="2001189" cy="29841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10" b="-204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2261354" y="2509388"/>
                  <a:ext cx="1659813" cy="298415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1354" y="2509388"/>
                  <a:ext cx="1659813" cy="29841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65" b="-17647"/>
                  </a:stretch>
                </a:blipFill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o 13"/>
          <p:cNvGrpSpPr/>
          <p:nvPr/>
        </p:nvGrpSpPr>
        <p:grpSpPr>
          <a:xfrm>
            <a:off x="718249" y="2955073"/>
            <a:ext cx="3696354" cy="398004"/>
            <a:chOff x="718249" y="2955073"/>
            <a:chExt cx="3696354" cy="398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718249" y="2994266"/>
                  <a:ext cx="3523785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3,7 </m:t>
                        </m:r>
                        <m:r>
                          <m:rPr>
                            <m:nor/>
                          </m:rPr>
                          <a:rPr lang="pt-BR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m:rPr>
                            <m:nor/>
                          </m:rPr>
                          <a:rPr lang="pt-B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→ 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=1,7 </m:t>
                        </m:r>
                        <m:r>
                          <m:rPr>
                            <m:nor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kg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249" y="2994266"/>
                  <a:ext cx="3523785" cy="298415"/>
                </a:xfrm>
                <a:prstGeom prst="rect">
                  <a:avLst/>
                </a:prstGeom>
                <a:blipFill>
                  <a:blip r:embed="rId13"/>
                  <a:stretch>
                    <a:fillRect l="-346" r="-1903" b="-2653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tângulo 2"/>
            <p:cNvSpPr/>
            <p:nvPr/>
          </p:nvSpPr>
          <p:spPr>
            <a:xfrm>
              <a:off x="2832410" y="2955073"/>
              <a:ext cx="1582193" cy="39800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exto explicativo retangular com cantos arredondados 3"/>
          <p:cNvSpPr/>
          <p:nvPr/>
        </p:nvSpPr>
        <p:spPr>
          <a:xfrm>
            <a:off x="5133455" y="840802"/>
            <a:ext cx="1025912" cy="836786"/>
          </a:xfrm>
          <a:prstGeom prst="wedgeRoundRectCallout">
            <a:avLst>
              <a:gd name="adj1" fmla="val -6703"/>
              <a:gd name="adj2" fmla="val 91818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sempre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3,7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766871" y="3813717"/>
                <a:ext cx="3462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Nos itens a e b),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=1,86 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e achamos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=+0,22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m/s </a:t>
                </a:r>
                <a:r>
                  <a:rPr lang="pt-BR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71" y="3813717"/>
                <a:ext cx="3462729" cy="646331"/>
              </a:xfrm>
              <a:prstGeom prst="rect">
                <a:avLst/>
              </a:prstGeom>
              <a:blipFill>
                <a:blip r:embed="rId14"/>
                <a:stretch>
                  <a:fillRect l="-1585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6988" y="-90741"/>
            <a:ext cx="207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AVISOS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9444" y="852350"/>
            <a:ext cx="864856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Leitura: HRK seções 5.3 e 5.4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681" y="366"/>
            <a:ext cx="8229600" cy="428625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0418" y="896183"/>
            <a:ext cx="875358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spcAft>
                <a:spcPts val="600"/>
              </a:spcAft>
            </a:pPr>
            <a:endParaRPr lang="pt-BR" dirty="0"/>
          </a:p>
          <a:p>
            <a:pPr>
              <a:spcAft>
                <a:spcPts val="600"/>
              </a:spcAft>
            </a:pPr>
            <a:endParaRPr lang="pt-BR" dirty="0"/>
          </a:p>
          <a:p>
            <a:endParaRPr lang="pt-BR" dirty="0"/>
          </a:p>
        </p:txBody>
      </p:sp>
      <p:sp>
        <p:nvSpPr>
          <p:cNvPr id="5" name="CaixaDeTexto 5"/>
          <p:cNvSpPr txBox="1"/>
          <p:nvPr/>
        </p:nvSpPr>
        <p:spPr>
          <a:xfrm>
            <a:off x="8578922" y="4482131"/>
            <a:ext cx="47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3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87292" y="796155"/>
            <a:ext cx="51489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sz="2000" dirty="0"/>
              <a:t>2</a:t>
            </a:r>
            <a:r>
              <a:rPr lang="pt-BR" sz="2000" baseline="30000" dirty="0"/>
              <a:t>a</a:t>
            </a:r>
            <a:r>
              <a:rPr lang="pt-BR" sz="2000" dirty="0"/>
              <a:t> Lei de Newton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sz="2000" dirty="0"/>
              <a:t>Diagrama de corpo livre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sz="2000" dirty="0"/>
              <a:t>Forças de tração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sz="2000" dirty="0"/>
              <a:t>A polia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sz="2000" dirty="0"/>
              <a:t>Aplicações diretas</a:t>
            </a:r>
          </a:p>
        </p:txBody>
      </p:sp>
    </p:spTree>
    <p:extLst>
      <p:ext uri="{BB962C8B-B14F-4D97-AF65-F5344CB8AC3E}">
        <p14:creationId xmlns:p14="http://schemas.microsoft.com/office/powerpoint/2010/main" val="107823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8203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</a:p>
        </p:txBody>
      </p:sp>
    </p:spTree>
    <p:extLst>
      <p:ext uri="{BB962C8B-B14F-4D97-AF65-F5344CB8AC3E}">
        <p14:creationId xmlns:p14="http://schemas.microsoft.com/office/powerpoint/2010/main" val="28050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85"/>
          <p:cNvSpPr txBox="1">
            <a:spLocks noChangeArrowheads="1"/>
          </p:cNvSpPr>
          <p:nvPr/>
        </p:nvSpPr>
        <p:spPr bwMode="auto">
          <a:xfrm>
            <a:off x="3594535" y="1339426"/>
            <a:ext cx="762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10800" rIns="18000" bIns="1080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pt-BR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(P)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119" y="12466"/>
            <a:ext cx="8229600" cy="385333"/>
          </a:xfrm>
        </p:spPr>
        <p:txBody>
          <a:bodyPr>
            <a:noAutofit/>
          </a:bodyPr>
          <a:lstStyle/>
          <a:p>
            <a:r>
              <a:rPr lang="pt-BR" sz="2800" dirty="0"/>
              <a:t>As forças de tração</a:t>
            </a:r>
          </a:p>
        </p:txBody>
      </p:sp>
      <p:pic>
        <p:nvPicPr>
          <p:cNvPr id="3" name="Imagem 2" descr="igruryqt[1]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0" y="149774"/>
            <a:ext cx="17049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Line 80"/>
          <p:cNvCxnSpPr>
            <a:cxnSpLocks noChangeShapeType="1"/>
          </p:cNvCxnSpPr>
          <p:nvPr/>
        </p:nvCxnSpPr>
        <p:spPr bwMode="auto">
          <a:xfrm>
            <a:off x="1085712" y="1282357"/>
            <a:ext cx="2590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Line 81"/>
          <p:cNvCxnSpPr>
            <a:cxnSpLocks noChangeShapeType="1"/>
          </p:cNvCxnSpPr>
          <p:nvPr/>
        </p:nvCxnSpPr>
        <p:spPr bwMode="auto">
          <a:xfrm>
            <a:off x="4209175" y="806026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Line 82"/>
          <p:cNvCxnSpPr>
            <a:cxnSpLocks noChangeShapeType="1"/>
          </p:cNvCxnSpPr>
          <p:nvPr/>
        </p:nvCxnSpPr>
        <p:spPr bwMode="auto">
          <a:xfrm flipV="1">
            <a:off x="3828175" y="958426"/>
            <a:ext cx="3810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83"/>
          <p:cNvCxnSpPr>
            <a:cxnSpLocks noChangeShapeType="1"/>
          </p:cNvCxnSpPr>
          <p:nvPr/>
        </p:nvCxnSpPr>
        <p:spPr bwMode="auto">
          <a:xfrm>
            <a:off x="3599575" y="1263226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84"/>
          <p:cNvSpPr txBox="1">
            <a:spLocks noChangeArrowheads="1"/>
          </p:cNvSpPr>
          <p:nvPr/>
        </p:nvSpPr>
        <p:spPr bwMode="auto">
          <a:xfrm>
            <a:off x="3028075" y="815591"/>
            <a:ext cx="762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10800" rIns="18000" bIns="1080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pt-BR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(C)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Line 86"/>
          <p:cNvCxnSpPr>
            <a:cxnSpLocks noChangeShapeType="1"/>
          </p:cNvCxnSpPr>
          <p:nvPr/>
        </p:nvCxnSpPr>
        <p:spPr bwMode="auto">
          <a:xfrm flipH="1">
            <a:off x="2989975" y="1186391"/>
            <a:ext cx="914400" cy="6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 87"/>
          <p:cNvSpPr>
            <a:spLocks noChangeArrowheads="1"/>
          </p:cNvSpPr>
          <p:nvPr/>
        </p:nvSpPr>
        <p:spPr bwMode="auto">
          <a:xfrm>
            <a:off x="4047250" y="55837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  <p:cxnSp>
        <p:nvCxnSpPr>
          <p:cNvPr id="26" name="Line 88"/>
          <p:cNvCxnSpPr>
            <a:cxnSpLocks noChangeShapeType="1"/>
          </p:cNvCxnSpPr>
          <p:nvPr/>
        </p:nvCxnSpPr>
        <p:spPr bwMode="auto">
          <a:xfrm flipH="1">
            <a:off x="3751975" y="2025226"/>
            <a:ext cx="4572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89"/>
          <p:cNvSpPr>
            <a:spLocks noChangeArrowheads="1"/>
          </p:cNvSpPr>
          <p:nvPr/>
        </p:nvSpPr>
        <p:spPr bwMode="auto">
          <a:xfrm>
            <a:off x="2227975" y="1187026"/>
            <a:ext cx="228600" cy="228600"/>
          </a:xfrm>
          <a:prstGeom prst="ellipse">
            <a:avLst/>
          </a:prstGeom>
          <a:solidFill>
            <a:srgbClr val="FFFFFF">
              <a:alpha val="9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  <p:cxnSp>
        <p:nvCxnSpPr>
          <p:cNvPr id="28" name="Line 90"/>
          <p:cNvCxnSpPr>
            <a:cxnSpLocks noChangeShapeType="1"/>
          </p:cNvCxnSpPr>
          <p:nvPr/>
        </p:nvCxnSpPr>
        <p:spPr bwMode="auto">
          <a:xfrm flipH="1">
            <a:off x="2151775" y="1415626"/>
            <a:ext cx="15240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Forma livre 31"/>
          <p:cNvSpPr/>
          <p:nvPr/>
        </p:nvSpPr>
        <p:spPr>
          <a:xfrm>
            <a:off x="627038" y="1163009"/>
            <a:ext cx="458674" cy="200434"/>
          </a:xfrm>
          <a:custGeom>
            <a:avLst/>
            <a:gdLst>
              <a:gd name="connsiteX0" fmla="*/ 79295 w 458674"/>
              <a:gd name="connsiteY0" fmla="*/ 19455 h 200434"/>
              <a:gd name="connsiteX1" fmla="*/ 30657 w 458674"/>
              <a:gd name="connsiteY1" fmla="*/ 0 h 200434"/>
              <a:gd name="connsiteX2" fmla="*/ 1474 w 458674"/>
              <a:gd name="connsiteY2" fmla="*/ 19455 h 200434"/>
              <a:gd name="connsiteX3" fmla="*/ 30657 w 458674"/>
              <a:gd name="connsiteY3" fmla="*/ 107004 h 200434"/>
              <a:gd name="connsiteX4" fmla="*/ 89023 w 458674"/>
              <a:gd name="connsiteY4" fmla="*/ 136187 h 200434"/>
              <a:gd name="connsiteX5" fmla="*/ 186299 w 458674"/>
              <a:gd name="connsiteY5" fmla="*/ 175097 h 200434"/>
              <a:gd name="connsiteX6" fmla="*/ 215482 w 458674"/>
              <a:gd name="connsiteY6" fmla="*/ 184825 h 200434"/>
              <a:gd name="connsiteX7" fmla="*/ 244665 w 458674"/>
              <a:gd name="connsiteY7" fmla="*/ 194553 h 200434"/>
              <a:gd name="connsiteX8" fmla="*/ 439219 w 458674"/>
              <a:gd name="connsiteY8" fmla="*/ 165370 h 200434"/>
              <a:gd name="connsiteX9" fmla="*/ 458674 w 458674"/>
              <a:gd name="connsiteY9" fmla="*/ 136187 h 200434"/>
              <a:gd name="connsiteX10" fmla="*/ 448946 w 458674"/>
              <a:gd name="connsiteY10" fmla="*/ 87549 h 200434"/>
              <a:gd name="connsiteX11" fmla="*/ 390580 w 458674"/>
              <a:gd name="connsiteY11" fmla="*/ 68093 h 20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674" h="200434">
                <a:moveTo>
                  <a:pt x="79295" y="19455"/>
                </a:moveTo>
                <a:cubicBezTo>
                  <a:pt x="63082" y="12970"/>
                  <a:pt x="48119" y="0"/>
                  <a:pt x="30657" y="0"/>
                </a:cubicBezTo>
                <a:cubicBezTo>
                  <a:pt x="18966" y="0"/>
                  <a:pt x="4309" y="8113"/>
                  <a:pt x="1474" y="19455"/>
                </a:cubicBezTo>
                <a:cubicBezTo>
                  <a:pt x="-5047" y="45541"/>
                  <a:pt x="11032" y="87379"/>
                  <a:pt x="30657" y="107004"/>
                </a:cubicBezTo>
                <a:cubicBezTo>
                  <a:pt x="54023" y="130370"/>
                  <a:pt x="61333" y="124320"/>
                  <a:pt x="89023" y="136187"/>
                </a:cubicBezTo>
                <a:cubicBezTo>
                  <a:pt x="189214" y="179126"/>
                  <a:pt x="53452" y="130815"/>
                  <a:pt x="186299" y="175097"/>
                </a:cubicBezTo>
                <a:lnTo>
                  <a:pt x="215482" y="184825"/>
                </a:lnTo>
                <a:lnTo>
                  <a:pt x="244665" y="194553"/>
                </a:lnTo>
                <a:cubicBezTo>
                  <a:pt x="347810" y="188823"/>
                  <a:pt x="391153" y="225452"/>
                  <a:pt x="439219" y="165370"/>
                </a:cubicBezTo>
                <a:cubicBezTo>
                  <a:pt x="446522" y="156241"/>
                  <a:pt x="452189" y="145915"/>
                  <a:pt x="458674" y="136187"/>
                </a:cubicBezTo>
                <a:cubicBezTo>
                  <a:pt x="455431" y="119974"/>
                  <a:pt x="458556" y="101003"/>
                  <a:pt x="448946" y="87549"/>
                </a:cubicBezTo>
                <a:cubicBezTo>
                  <a:pt x="432977" y="65193"/>
                  <a:pt x="411683" y="68093"/>
                  <a:pt x="390580" y="6809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5641056" y="1435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7" name="Text Box 84"/>
          <p:cNvSpPr txBox="1">
            <a:spLocks noChangeArrowheads="1"/>
          </p:cNvSpPr>
          <p:nvPr/>
        </p:nvSpPr>
        <p:spPr bwMode="auto">
          <a:xfrm>
            <a:off x="1161176" y="1399234"/>
            <a:ext cx="762000" cy="381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rot="0" vert="horz" wrap="square" lIns="18000" tIns="10800" rIns="18000" bIns="1080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pt-BR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(A)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" name="Line 86"/>
          <p:cNvCxnSpPr>
            <a:cxnSpLocks noChangeShapeType="1"/>
          </p:cNvCxnSpPr>
          <p:nvPr/>
        </p:nvCxnSpPr>
        <p:spPr bwMode="auto">
          <a:xfrm flipH="1">
            <a:off x="441416" y="1282357"/>
            <a:ext cx="914400" cy="6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182601" y="1995759"/>
                <a:ext cx="4026573" cy="949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força </a:t>
                </a:r>
                <a:r>
                  <a:rPr lang="pt-BR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Árvore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devido à Corda,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reação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não está representada,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 é a protagonista do exemplo! </a:t>
                </a: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01" y="1995759"/>
                <a:ext cx="4026573" cy="949619"/>
              </a:xfrm>
              <a:prstGeom prst="rect">
                <a:avLst/>
              </a:prstGeom>
              <a:blipFill>
                <a:blip r:embed="rId3"/>
                <a:stretch>
                  <a:fillRect l="-909" t="-5128" b="-70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4371100" y="526110"/>
            <a:ext cx="4725325" cy="2135926"/>
            <a:chOff x="4371100" y="526110"/>
            <a:chExt cx="4725325" cy="2135926"/>
          </a:xfrm>
        </p:grpSpPr>
        <p:grpSp>
          <p:nvGrpSpPr>
            <p:cNvPr id="4" name="Grupo 3"/>
            <p:cNvGrpSpPr/>
            <p:nvPr/>
          </p:nvGrpSpPr>
          <p:grpSpPr>
            <a:xfrm>
              <a:off x="4728106" y="526110"/>
              <a:ext cx="3822055" cy="1607324"/>
              <a:chOff x="4728106" y="526110"/>
              <a:chExt cx="3822055" cy="1607324"/>
            </a:xfrm>
          </p:grpSpPr>
          <p:sp>
            <p:nvSpPr>
              <p:cNvPr id="33" name="Retângulo 32"/>
              <p:cNvSpPr/>
              <p:nvPr/>
            </p:nvSpPr>
            <p:spPr>
              <a:xfrm>
                <a:off x="5217133" y="526110"/>
                <a:ext cx="3333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2ª lei de Newton para a corda é </a:t>
                </a:r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CaixaDeTexto 35"/>
                  <p:cNvSpPr txBox="1"/>
                  <p:nvPr/>
                </p:nvSpPr>
                <p:spPr>
                  <a:xfrm>
                    <a:off x="5771275" y="838089"/>
                    <a:ext cx="2142638" cy="3436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6" name="CaixaDeTexto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1275" y="838089"/>
                    <a:ext cx="2142638" cy="34362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994" t="-36842" r="-11111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Texto explicativo retangular 40"/>
              <p:cNvSpPr/>
              <p:nvPr/>
            </p:nvSpPr>
            <p:spPr>
              <a:xfrm>
                <a:off x="6974374" y="1458542"/>
                <a:ext cx="1130133" cy="672281"/>
              </a:xfrm>
              <a:prstGeom prst="wedgeRectCallout">
                <a:avLst>
                  <a:gd name="adj1" fmla="val -52661"/>
                  <a:gd name="adj2" fmla="val -92418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árvore, </a:t>
                </a:r>
              </a:p>
              <a:p>
                <a:pPr algn="ctr"/>
                <a:r>
                  <a:rPr lang="pt-BR" sz="1600" dirty="0"/>
                  <a:t>quem faz a força</a:t>
                </a:r>
              </a:p>
            </p:txBody>
          </p:sp>
          <p:sp>
            <p:nvSpPr>
              <p:cNvPr id="42" name="Texto explicativo em elipse 41"/>
              <p:cNvSpPr/>
              <p:nvPr/>
            </p:nvSpPr>
            <p:spPr>
              <a:xfrm>
                <a:off x="4728106" y="1399234"/>
                <a:ext cx="1881535" cy="734200"/>
              </a:xfrm>
              <a:prstGeom prst="wedgeEllipseCallout">
                <a:avLst>
                  <a:gd name="adj1" fmla="val 15944"/>
                  <a:gd name="adj2" fmla="val -79310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Corda, quem sente força</a:t>
                </a:r>
              </a:p>
            </p:txBody>
          </p:sp>
        </p:grpSp>
        <p:sp>
          <p:nvSpPr>
            <p:cNvPr id="43" name="CaixaDeTexto 42"/>
            <p:cNvSpPr txBox="1"/>
            <p:nvPr/>
          </p:nvSpPr>
          <p:spPr>
            <a:xfrm>
              <a:off x="4371100" y="2292704"/>
              <a:ext cx="4725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letra entre parênteses indica a origem da força.</a:t>
              </a:r>
            </a:p>
          </p:txBody>
        </p:sp>
      </p:grp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7882" y="446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" name="CaixaDeTexto 58"/>
          <p:cNvSpPr txBox="1"/>
          <p:nvPr/>
        </p:nvSpPr>
        <p:spPr>
          <a:xfrm>
            <a:off x="2069920" y="358689"/>
            <a:ext cx="130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7B2629"/>
                </a:solidFill>
              </a:rPr>
              <a:t>Homem puxa a árvore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43499" y="1248809"/>
            <a:ext cx="5799248" cy="2872070"/>
            <a:chOff x="43499" y="1248809"/>
            <a:chExt cx="5799248" cy="2872070"/>
          </a:xfrm>
        </p:grpSpPr>
        <p:grpSp>
          <p:nvGrpSpPr>
            <p:cNvPr id="44" name="Tela 41"/>
            <p:cNvGrpSpPr/>
            <p:nvPr/>
          </p:nvGrpSpPr>
          <p:grpSpPr>
            <a:xfrm>
              <a:off x="155941" y="2787380"/>
              <a:ext cx="5486400" cy="1143000"/>
              <a:chOff x="0" y="0"/>
              <a:chExt cx="5486400" cy="1143000"/>
            </a:xfrm>
          </p:grpSpPr>
          <p:sp>
            <p:nvSpPr>
              <p:cNvPr id="45" name="Retângulo 44"/>
              <p:cNvSpPr/>
              <p:nvPr/>
            </p:nvSpPr>
            <p:spPr>
              <a:xfrm>
                <a:off x="0" y="0"/>
                <a:ext cx="5486400" cy="1143000"/>
              </a:xfrm>
              <a:prstGeom prst="rect">
                <a:avLst/>
              </a:prstGeom>
              <a:noFill/>
            </p:spPr>
          </p:sp>
          <p:cxnSp>
            <p:nvCxnSpPr>
              <p:cNvPr id="46" name="Line 43"/>
              <p:cNvCxnSpPr>
                <a:cxnSpLocks noChangeShapeType="1"/>
              </p:cNvCxnSpPr>
              <p:nvPr/>
            </p:nvCxnSpPr>
            <p:spPr bwMode="auto">
              <a:xfrm>
                <a:off x="609600" y="304800"/>
                <a:ext cx="3886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Line 44"/>
              <p:cNvCxnSpPr>
                <a:cxnSpLocks noChangeShapeType="1"/>
              </p:cNvCxnSpPr>
              <p:nvPr/>
            </p:nvCxnSpPr>
            <p:spPr bwMode="auto">
              <a:xfrm>
                <a:off x="685800" y="913765"/>
                <a:ext cx="3886200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Line 45"/>
              <p:cNvCxnSpPr>
                <a:cxnSpLocks noChangeShapeType="1"/>
              </p:cNvCxnSpPr>
              <p:nvPr/>
            </p:nvCxnSpPr>
            <p:spPr bwMode="auto">
              <a:xfrm>
                <a:off x="1371600" y="304800"/>
                <a:ext cx="0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Line 46"/>
              <p:cNvCxnSpPr>
                <a:cxnSpLocks noChangeShapeType="1"/>
              </p:cNvCxnSpPr>
              <p:nvPr/>
            </p:nvCxnSpPr>
            <p:spPr bwMode="auto">
              <a:xfrm>
                <a:off x="3580765" y="304800"/>
                <a:ext cx="635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Line 47"/>
              <p:cNvCxnSpPr>
                <a:cxnSpLocks noChangeShapeType="1"/>
              </p:cNvCxnSpPr>
              <p:nvPr/>
            </p:nvCxnSpPr>
            <p:spPr bwMode="auto">
              <a:xfrm>
                <a:off x="3352800" y="685800"/>
                <a:ext cx="152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" name="Text Box 48"/>
              <p:cNvSpPr txBox="1">
                <a:spLocks noChangeArrowheads="1"/>
              </p:cNvSpPr>
              <p:nvPr/>
            </p:nvSpPr>
            <p:spPr bwMode="auto">
              <a:xfrm>
                <a:off x="4114800" y="381000"/>
                <a:ext cx="609600" cy="228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8000" tIns="10800" rIns="18000" bIns="108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pt-BR" sz="14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pt-BR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(D)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52" name="Line 49"/>
              <p:cNvCxnSpPr>
                <a:cxnSpLocks noChangeShapeType="1"/>
              </p:cNvCxnSpPr>
              <p:nvPr/>
            </p:nvCxnSpPr>
            <p:spPr bwMode="auto">
              <a:xfrm flipH="1">
                <a:off x="152400" y="685800"/>
                <a:ext cx="1524000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" name="Text Box 50"/>
              <p:cNvSpPr txBox="1">
                <a:spLocks noChangeArrowheads="1"/>
              </p:cNvSpPr>
              <p:nvPr/>
            </p:nvSpPr>
            <p:spPr bwMode="auto">
              <a:xfrm>
                <a:off x="533400" y="381000"/>
                <a:ext cx="609600" cy="228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8000" tIns="10800" rIns="18000" bIns="108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pt-BR" sz="1400" b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pt-BR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(E)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57" name="Retângulo 56"/>
            <p:cNvSpPr/>
            <p:nvPr/>
          </p:nvSpPr>
          <p:spPr>
            <a:xfrm>
              <a:off x="2256781" y="1248809"/>
              <a:ext cx="180000" cy="72000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43499" y="3782325"/>
              <a:ext cx="5799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pedaço do lado esquerdo da corda e D  pedaço da direita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luxograma: Processo 59"/>
            <p:cNvSpPr/>
            <p:nvPr/>
          </p:nvSpPr>
          <p:spPr>
            <a:xfrm>
              <a:off x="1543339" y="3115251"/>
              <a:ext cx="2178000" cy="576000"/>
            </a:xfrm>
            <a:prstGeom prst="flowChartProcess">
              <a:avLst/>
            </a:prstGeom>
            <a:solidFill>
              <a:srgbClr val="00B05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p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299473" y="2658878"/>
            <a:ext cx="3570814" cy="1684042"/>
            <a:chOff x="5299473" y="2658878"/>
            <a:chExt cx="3570814" cy="1684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5742065" y="3542246"/>
                  <a:ext cx="2226250" cy="3436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2065" y="3542246"/>
                  <a:ext cx="2226250" cy="343620"/>
                </a:xfrm>
                <a:prstGeom prst="rect">
                  <a:avLst/>
                </a:prstGeom>
                <a:blipFill>
                  <a:blip r:embed="rId6"/>
                  <a:stretch>
                    <a:fillRect l="-2192" t="-37500" r="-10137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exto explicativo retangular com cantos arredondados 61"/>
            <p:cNvSpPr/>
            <p:nvPr/>
          </p:nvSpPr>
          <p:spPr>
            <a:xfrm>
              <a:off x="7786088" y="2743647"/>
              <a:ext cx="1084199" cy="725809"/>
            </a:xfrm>
            <a:prstGeom prst="wedgeRoundRectCallout">
              <a:avLst>
                <a:gd name="adj1" fmla="val -34400"/>
                <a:gd name="adj2" fmla="val 63736"/>
                <a:gd name="adj3" fmla="val 16667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Nula, se estiver parada</a:t>
              </a:r>
            </a:p>
          </p:txBody>
        </p:sp>
        <p:sp>
          <p:nvSpPr>
            <p:cNvPr id="63" name="Texto explicativo retangular com cantos arredondados 62"/>
            <p:cNvSpPr/>
            <p:nvPr/>
          </p:nvSpPr>
          <p:spPr>
            <a:xfrm>
              <a:off x="6031068" y="2658878"/>
              <a:ext cx="1267186" cy="810579"/>
            </a:xfrm>
            <a:prstGeom prst="wedgeRoundRectCallout">
              <a:avLst>
                <a:gd name="adj1" fmla="val 49260"/>
                <a:gd name="adj2" fmla="val 65513"/>
                <a:gd name="adj3" fmla="val 16667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Pode ser ignorada, se corda leve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7340637" y="3967478"/>
                  <a:ext cx="1514197" cy="3436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637" y="3967478"/>
                  <a:ext cx="1514197" cy="343620"/>
                </a:xfrm>
                <a:prstGeom prst="rect">
                  <a:avLst/>
                </a:prstGeom>
                <a:blipFill>
                  <a:blip r:embed="rId7"/>
                  <a:stretch>
                    <a:fillRect l="-3213" t="-39286" r="-2811" b="-232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CaixaDeTexto 64"/>
            <p:cNvSpPr txBox="1"/>
            <p:nvPr/>
          </p:nvSpPr>
          <p:spPr>
            <a:xfrm>
              <a:off x="5299473" y="3973588"/>
              <a:ext cx="2253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 caso ou noutro, </a:t>
              </a:r>
            </a:p>
          </p:txBody>
        </p:sp>
        <p:sp>
          <p:nvSpPr>
            <p:cNvPr id="66" name="Fluxograma: Processo 65"/>
            <p:cNvSpPr/>
            <p:nvPr/>
          </p:nvSpPr>
          <p:spPr>
            <a:xfrm>
              <a:off x="5299473" y="3973588"/>
              <a:ext cx="3570814" cy="368067"/>
            </a:xfrm>
            <a:prstGeom prst="flowChartProcess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68" name="Retângulo 67"/>
          <p:cNvSpPr/>
          <p:nvPr/>
        </p:nvSpPr>
        <p:spPr>
          <a:xfrm>
            <a:off x="-14396" y="4317208"/>
            <a:ext cx="8570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Conclusão: A corda transmite a força efetuada pelo agente externo;</a:t>
            </a:r>
          </a:p>
          <a:p>
            <a:pPr>
              <a:spcAft>
                <a:spcPts val="0"/>
              </a:spcAft>
            </a:pP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cada pequeno pedaço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há um par de forças de tração, cuja resultante pode ser ignorada.</a:t>
            </a:r>
            <a:endParaRPr lang="pt-BR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4BD995-A7FD-4070-9764-CF8FE69C4504}"/>
              </a:ext>
            </a:extLst>
          </p:cNvPr>
          <p:cNvSpPr txBox="1"/>
          <p:nvPr/>
        </p:nvSpPr>
        <p:spPr>
          <a:xfrm>
            <a:off x="695530" y="4027804"/>
            <a:ext cx="440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o pedaço da corda, que tem massa </a:t>
            </a:r>
            <a:r>
              <a:rPr lang="pt-BR" sz="1600" i="1" dirty="0">
                <a:latin typeface="Symbol" panose="05050102010706020507" pitchFamily="18" charset="2"/>
              </a:rPr>
              <a:t>d</a:t>
            </a:r>
            <a:r>
              <a:rPr lang="pt-BR" sz="1600" i="1" dirty="0"/>
              <a:t>m</a:t>
            </a:r>
            <a:endParaRPr lang="pt-BR" sz="16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107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653" y="0"/>
            <a:ext cx="8229600" cy="390293"/>
          </a:xfrm>
        </p:spPr>
        <p:txBody>
          <a:bodyPr>
            <a:noAutofit/>
          </a:bodyPr>
          <a:lstStyle/>
          <a:p>
            <a:r>
              <a:rPr lang="pt-BR" sz="2800" dirty="0"/>
              <a:t>A transformação de Galileu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0" y="1226634"/>
          <a:ext cx="40100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011758" imgH="2250126" progId="Word.Picture.8">
                  <p:embed/>
                </p:oleObj>
              </mc:Choice>
              <mc:Fallback>
                <p:oleObj name="Picture" r:id="rId2" imgW="4011758" imgH="2250126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26634"/>
                        <a:ext cx="4010025" cy="225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73908" y="629568"/>
            <a:ext cx="3980911" cy="4071439"/>
            <a:chOff x="111512" y="627020"/>
            <a:chExt cx="3980911" cy="4071439"/>
          </a:xfrm>
        </p:grpSpPr>
        <p:sp>
          <p:nvSpPr>
            <p:cNvPr id="5" name="Texto explicativo em elipse 4"/>
            <p:cNvSpPr/>
            <p:nvPr/>
          </p:nvSpPr>
          <p:spPr>
            <a:xfrm>
              <a:off x="1015049" y="649552"/>
              <a:ext cx="1271239" cy="446049"/>
            </a:xfrm>
            <a:prstGeom prst="wedgeEllipseCallout">
              <a:avLst>
                <a:gd name="adj1" fmla="val 23904"/>
                <a:gd name="adj2" fmla="val 102500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ô</a:t>
              </a:r>
              <a:r>
                <a:rPr lang="pt-BR" dirty="0"/>
                <a:t>nibus</a:t>
              </a:r>
            </a:p>
          </p:txBody>
        </p:sp>
        <p:sp>
          <p:nvSpPr>
            <p:cNvPr id="6" name="Texto explicativo em elipse 5"/>
            <p:cNvSpPr/>
            <p:nvPr/>
          </p:nvSpPr>
          <p:spPr>
            <a:xfrm>
              <a:off x="111512" y="3484058"/>
              <a:ext cx="2458844" cy="1214401"/>
            </a:xfrm>
            <a:prstGeom prst="wedgeEllipseCallout">
              <a:avLst>
                <a:gd name="adj1" fmla="val -35467"/>
                <a:gd name="adj2" fmla="val -87742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observadora parada no ponto, fixo ao </a:t>
              </a:r>
              <a:r>
                <a:rPr lang="pt-BR" sz="1600" dirty="0">
                  <a:solidFill>
                    <a:schemeClr val="tx1"/>
                  </a:solidFill>
                </a:rPr>
                <a:t>s</a:t>
              </a:r>
              <a:r>
                <a:rPr lang="pt-BR" sz="1600" dirty="0"/>
                <a:t>olo</a:t>
              </a:r>
            </a:p>
          </p:txBody>
        </p:sp>
        <p:sp>
          <p:nvSpPr>
            <p:cNvPr id="9" name="Texto explicativo em forma de nuvem 8"/>
            <p:cNvSpPr/>
            <p:nvPr/>
          </p:nvSpPr>
          <p:spPr>
            <a:xfrm>
              <a:off x="2334406" y="627020"/>
              <a:ext cx="1758017" cy="594519"/>
            </a:xfrm>
            <a:prstGeom prst="cloudCallout">
              <a:avLst>
                <a:gd name="adj1" fmla="val -16633"/>
                <a:gd name="adj2" fmla="val 98899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i="1" dirty="0">
                  <a:solidFill>
                    <a:schemeClr val="tx1"/>
                  </a:solidFill>
                </a:rPr>
                <a:t>p</a:t>
              </a:r>
              <a:r>
                <a:rPr lang="pt-BR" dirty="0"/>
                <a:t>rofessor</a:t>
              </a:r>
            </a:p>
          </p:txBody>
        </p:sp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440616" y="29550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709289" y="2627798"/>
                <a:ext cx="491417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89" y="2627798"/>
                <a:ext cx="491417" cy="303673"/>
              </a:xfrm>
              <a:prstGeom prst="rect">
                <a:avLst/>
              </a:prstGeom>
              <a:blipFill rotWithShape="0">
                <a:blip r:embed="rId12"/>
                <a:stretch>
                  <a:fillRect l="-11111" t="-40000" r="-864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893885" y="1861362"/>
                <a:ext cx="509307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885" y="1861362"/>
                <a:ext cx="509307" cy="303673"/>
              </a:xfrm>
              <a:prstGeom prst="rect">
                <a:avLst/>
              </a:prstGeom>
              <a:blipFill rotWithShape="0">
                <a:blip r:embed="rId13"/>
                <a:stretch>
                  <a:fillRect l="-12048" t="-40000" r="-8434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058262" y="2311977"/>
                <a:ext cx="486672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62" y="2311977"/>
                <a:ext cx="486672" cy="303673"/>
              </a:xfrm>
              <a:prstGeom prst="rect">
                <a:avLst/>
              </a:prstGeom>
              <a:blipFill rotWithShape="0">
                <a:blip r:embed="rId14"/>
                <a:stretch>
                  <a:fillRect l="-12658" t="-40000" r="-10127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/>
          <p:cNvGrpSpPr/>
          <p:nvPr/>
        </p:nvGrpSpPr>
        <p:grpSpPr>
          <a:xfrm>
            <a:off x="4011177" y="452035"/>
            <a:ext cx="4001439" cy="374111"/>
            <a:chOff x="4048200" y="807938"/>
            <a:chExt cx="4001439" cy="428961"/>
          </a:xfrm>
        </p:grpSpPr>
        <p:graphicFrame>
          <p:nvGraphicFramePr>
            <p:cNvPr id="8" name="Objeto 7"/>
            <p:cNvGraphicFramePr>
              <a:graphicFrameLocks noChangeAspect="1"/>
            </p:cNvGraphicFramePr>
            <p:nvPr/>
          </p:nvGraphicFramePr>
          <p:xfrm>
            <a:off x="6166887" y="807938"/>
            <a:ext cx="1882752" cy="420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1054100" imgH="241300" progId="Equation.3">
                    <p:embed/>
                  </p:oleObj>
                </mc:Choice>
                <mc:Fallback>
                  <p:oleObj r:id="rId15" imgW="1054100" imgH="241300" progId="Equation.3">
                    <p:embed/>
                    <p:pic>
                      <p:nvPicPr>
                        <p:cNvPr id="8" name="Objeto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6887" y="807938"/>
                          <a:ext cx="1882752" cy="4202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CaixaDeTexto 6"/>
            <p:cNvSpPr txBox="1"/>
            <p:nvPr/>
          </p:nvSpPr>
          <p:spPr>
            <a:xfrm>
              <a:off x="4048200" y="848708"/>
              <a:ext cx="1960793" cy="38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 figura, deduzimos</a:t>
              </a: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215899" y="4185979"/>
            <a:ext cx="436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aceleração de um corpo é a mesma em qualquer referencial inercial.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239328" y="4396902"/>
            <a:ext cx="68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11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100638" y="851516"/>
            <a:ext cx="4848196" cy="1077896"/>
            <a:chOff x="4100638" y="851516"/>
            <a:chExt cx="4848196" cy="1077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4100638" y="851516"/>
                  <a:ext cx="4848196" cy="759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Considere agora que o ônibus se move com velocidade constante,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pt-BR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e que a origem do tempo em ambos os referenciais seja o instante em que O’ passa por S. Então</a:t>
                  </a:r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0638" y="851516"/>
                  <a:ext cx="4848196" cy="759375"/>
                </a:xfrm>
                <a:prstGeom prst="rect">
                  <a:avLst/>
                </a:prstGeom>
                <a:blipFill>
                  <a:blip r:embed="rId17"/>
                  <a:stretch>
                    <a:fillRect l="-377" t="-1613" b="-80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4560346" y="1659466"/>
                  <a:ext cx="3931901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pt-BR" sz="1600" dirty="0"/>
                    <a:t>      com    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346" y="1659466"/>
                  <a:ext cx="3931901" cy="26994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1860" t="-31111" b="-3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o 12"/>
          <p:cNvGrpSpPr/>
          <p:nvPr/>
        </p:nvGrpSpPr>
        <p:grpSpPr>
          <a:xfrm>
            <a:off x="4083933" y="1959423"/>
            <a:ext cx="4620639" cy="597490"/>
            <a:chOff x="4083933" y="1959423"/>
            <a:chExt cx="4620639" cy="597490"/>
          </a:xfrm>
        </p:grpSpPr>
        <p:sp>
          <p:nvSpPr>
            <p:cNvPr id="10" name="CaixaDeTexto 9"/>
            <p:cNvSpPr txBox="1"/>
            <p:nvPr/>
          </p:nvSpPr>
          <p:spPr>
            <a:xfrm>
              <a:off x="4083933" y="1959423"/>
              <a:ext cx="46206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Derivando em relação ao tempo, obtém-se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5052607" y="2286967"/>
                  <a:ext cx="1866665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07" y="2286967"/>
                  <a:ext cx="1866665" cy="269946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634" t="-31818" r="-980" b="-272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o 16"/>
          <p:cNvGrpSpPr/>
          <p:nvPr/>
        </p:nvGrpSpPr>
        <p:grpSpPr>
          <a:xfrm>
            <a:off x="4169061" y="2627798"/>
            <a:ext cx="4674179" cy="1516655"/>
            <a:chOff x="4169061" y="2627798"/>
            <a:chExt cx="4674179" cy="1516655"/>
          </a:xfrm>
        </p:grpSpPr>
        <p:sp>
          <p:nvSpPr>
            <p:cNvPr id="27" name="CaixaDeTexto 26"/>
            <p:cNvSpPr txBox="1"/>
            <p:nvPr/>
          </p:nvSpPr>
          <p:spPr>
            <a:xfrm>
              <a:off x="4169061" y="2627798"/>
              <a:ext cx="46741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 é a regra de transformação de velocidade que vimos estudando. Agora derivamos de novo em relação ao tempo: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4986517" y="3461700"/>
                  <a:ext cx="1207254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6517" y="3461700"/>
                  <a:ext cx="1207254" cy="269946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525" t="-34091" r="-2020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ângulo 28"/>
                <p:cNvSpPr/>
                <p:nvPr/>
              </p:nvSpPr>
              <p:spPr>
                <a:xfrm>
                  <a:off x="4169061" y="3782174"/>
                  <a:ext cx="3073214" cy="3622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600" dirty="0"/>
                    <a:t>uma vez que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pt-BR" sz="1600" dirty="0"/>
                    <a:t> é constante.</a:t>
                  </a:r>
                </a:p>
              </p:txBody>
            </p:sp>
          </mc:Choice>
          <mc:Fallback xmlns="">
            <p:sp>
              <p:nvSpPr>
                <p:cNvPr id="29" name="Retângulo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9061" y="3782174"/>
                  <a:ext cx="3073214" cy="36227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1190" t="-11667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48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6" y="19456"/>
            <a:ext cx="7850222" cy="404788"/>
          </a:xfrm>
        </p:spPr>
        <p:txBody>
          <a:bodyPr>
            <a:no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invariância da aceleração e as leis de Newton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711651" y="4513728"/>
            <a:ext cx="44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004" y="453426"/>
            <a:ext cx="810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enunciamos a 2ª lei, não identificamos em qual referencial inercial ela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valia e verificamos agora que isso não é necessário.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003" y="1099757"/>
            <a:ext cx="8832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é um conceito que tem um aspecto primitivo – é um dos sentidos humanos.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estender à natureza, gostaríamos que as interações fossem características dos corpos em interação, não importando o sistema de referência em que são descritas.</a:t>
            </a:r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2652372" y="3635856"/>
            <a:ext cx="3482500" cy="408587"/>
          </a:xfrm>
          <a:prstGeom prst="wedgeRoundRectCallout">
            <a:avLst>
              <a:gd name="adj1" fmla="val -19443"/>
              <a:gd name="adj2" fmla="val -104761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depende do referencial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3107165" y="2377995"/>
            <a:ext cx="5832553" cy="665022"/>
            <a:chOff x="3107165" y="2377995"/>
            <a:chExt cx="5832553" cy="665022"/>
          </a:xfrm>
        </p:grpSpPr>
        <p:sp>
          <p:nvSpPr>
            <p:cNvPr id="10" name="CaixaDeTexto 9"/>
            <p:cNvSpPr txBox="1"/>
            <p:nvPr/>
          </p:nvSpPr>
          <p:spPr>
            <a:xfrm>
              <a:off x="7365382" y="2377995"/>
              <a:ext cx="157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 mudança de referencial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107165" y="2396686"/>
              <a:ext cx="3122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velocidade muda</a:t>
              </a:r>
            </a:p>
            <a:p>
              <a:r>
                <a:rPr lang="pt-BR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aceleração é invariante</a:t>
              </a:r>
            </a:p>
          </p:txBody>
        </p:sp>
        <p:sp>
          <p:nvSpPr>
            <p:cNvPr id="15" name="Seta para a direita 14"/>
            <p:cNvSpPr/>
            <p:nvPr/>
          </p:nvSpPr>
          <p:spPr>
            <a:xfrm rot="10800000">
              <a:off x="5898204" y="2550267"/>
              <a:ext cx="1092738" cy="363006"/>
            </a:xfrm>
            <a:prstGeom prst="rightArrow">
              <a:avLst>
                <a:gd name="adj1" fmla="val 39280"/>
                <a:gd name="adj2" fmla="val 50000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123949" y="2720378"/>
            <a:ext cx="4105794" cy="2131701"/>
            <a:chOff x="2123949" y="2720378"/>
            <a:chExt cx="4105794" cy="2131701"/>
          </a:xfrm>
        </p:grpSpPr>
        <p:sp>
          <p:nvSpPr>
            <p:cNvPr id="16" name="CaixaDeTexto 15"/>
            <p:cNvSpPr txBox="1"/>
            <p:nvPr/>
          </p:nvSpPr>
          <p:spPr>
            <a:xfrm>
              <a:off x="2123949" y="4482747"/>
              <a:ext cx="4095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Interação proporcional à aceleração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2645923" y="2720378"/>
              <a:ext cx="3583820" cy="146381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Seta para baixo 19"/>
            <p:cNvSpPr/>
            <p:nvPr/>
          </p:nvSpPr>
          <p:spPr>
            <a:xfrm>
              <a:off x="4139537" y="4197439"/>
              <a:ext cx="596592" cy="329924"/>
            </a:xfrm>
            <a:prstGeom prst="down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16733" y="1977048"/>
            <a:ext cx="6666541" cy="1485607"/>
            <a:chOff x="116733" y="1977048"/>
            <a:chExt cx="6666541" cy="1485607"/>
          </a:xfrm>
        </p:grpSpPr>
        <p:sp>
          <p:nvSpPr>
            <p:cNvPr id="6" name="CaixaDeTexto 5"/>
            <p:cNvSpPr txBox="1"/>
            <p:nvPr/>
          </p:nvSpPr>
          <p:spPr>
            <a:xfrm>
              <a:off x="2580925" y="1977048"/>
              <a:ext cx="4202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sem interação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velocidade constante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580925" y="3093323"/>
              <a:ext cx="3745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 interação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velocidade varia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16733" y="2483142"/>
              <a:ext cx="22685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1ª lei estipula que,</a:t>
              </a:r>
            </a:p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no referencial inercial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4" name="Conector de seta reta 13"/>
            <p:cNvCxnSpPr/>
            <p:nvPr/>
          </p:nvCxnSpPr>
          <p:spPr>
            <a:xfrm flipV="1">
              <a:off x="2123949" y="2201523"/>
              <a:ext cx="521974" cy="3529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>
            <a:xfrm>
              <a:off x="2176229" y="3172516"/>
              <a:ext cx="404696" cy="1252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o explicativo em elipse 23"/>
          <p:cNvSpPr/>
          <p:nvPr/>
        </p:nvSpPr>
        <p:spPr>
          <a:xfrm>
            <a:off x="6219293" y="3172516"/>
            <a:ext cx="2924708" cy="1679564"/>
          </a:xfrm>
          <a:prstGeom prst="wedgeEllipseCallout">
            <a:avLst>
              <a:gd name="adj1" fmla="val -51547"/>
              <a:gd name="adj2" fmla="val 3873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Isso vai valer enquanto o </a:t>
            </a:r>
            <a:r>
              <a:rPr lang="pt-BR" sz="1400" b="1" dirty="0"/>
              <a:t>tempo</a:t>
            </a:r>
            <a:r>
              <a:rPr lang="pt-BR" sz="1400" dirty="0"/>
              <a:t> possa ser considerado </a:t>
            </a:r>
            <a:r>
              <a:rPr lang="pt-BR" sz="1400" b="1" dirty="0"/>
              <a:t>uniforme</a:t>
            </a:r>
            <a:r>
              <a:rPr lang="pt-BR" sz="1400" dirty="0"/>
              <a:t> </a:t>
            </a:r>
          </a:p>
          <a:p>
            <a:pPr algn="ctr"/>
            <a:r>
              <a:rPr lang="pt-BR" sz="1400" dirty="0"/>
              <a:t>e a </a:t>
            </a:r>
            <a:r>
              <a:rPr lang="pt-BR" sz="1400" b="1" dirty="0"/>
              <a:t>posição</a:t>
            </a:r>
            <a:r>
              <a:rPr lang="pt-BR" sz="1400" dirty="0"/>
              <a:t> do corpo possa ser </a:t>
            </a:r>
            <a:r>
              <a:rPr lang="pt-BR" sz="1400" b="1" dirty="0"/>
              <a:t>determinada</a:t>
            </a:r>
          </a:p>
        </p:txBody>
      </p:sp>
    </p:spTree>
    <p:extLst>
      <p:ext uri="{BB962C8B-B14F-4D97-AF65-F5344CB8AC3E}">
        <p14:creationId xmlns:p14="http://schemas.microsoft.com/office/powerpoint/2010/main" val="24152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47271" y="29661"/>
            <a:ext cx="9075906" cy="326967"/>
          </a:xfrm>
        </p:spPr>
        <p:txBody>
          <a:bodyPr>
            <a:noAutofit/>
          </a:bodyPr>
          <a:lstStyle/>
          <a:p>
            <a:r>
              <a:rPr lang="pt-BR" sz="2400" dirty="0"/>
              <a:t>Transformação de Galileu </a:t>
            </a:r>
            <a:r>
              <a:rPr lang="pt-BR" sz="2400" dirty="0" err="1"/>
              <a:t>vs</a:t>
            </a:r>
            <a:r>
              <a:rPr lang="pt-BR" sz="2400" dirty="0"/>
              <a:t> transformação de Lorentz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039209" y="914398"/>
            <a:ext cx="4005449" cy="366520"/>
            <a:chOff x="4039209" y="914398"/>
            <a:chExt cx="4005449" cy="366520"/>
          </a:xfrm>
        </p:grpSpPr>
        <p:graphicFrame>
          <p:nvGraphicFramePr>
            <p:cNvPr id="4" name="Objeto 3"/>
            <p:cNvGraphicFramePr>
              <a:graphicFrameLocks noChangeAspect="1"/>
            </p:cNvGraphicFramePr>
            <p:nvPr/>
          </p:nvGraphicFramePr>
          <p:xfrm>
            <a:off x="6161906" y="914398"/>
            <a:ext cx="1882752" cy="366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054100" imgH="241300" progId="Equation.3">
                    <p:embed/>
                  </p:oleObj>
                </mc:Choice>
                <mc:Fallback>
                  <p:oleObj r:id="rId2" imgW="1054100" imgH="241300" progId="Equation.3">
                    <p:embed/>
                    <p:pic>
                      <p:nvPicPr>
                        <p:cNvPr id="4" name="Obje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1906" y="914398"/>
                          <a:ext cx="1882752" cy="3665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CaixaDeTexto 4"/>
            <p:cNvSpPr txBox="1"/>
            <p:nvPr/>
          </p:nvSpPr>
          <p:spPr>
            <a:xfrm>
              <a:off x="4039209" y="931370"/>
              <a:ext cx="2122697" cy="295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Da figura, deduzimos</a:t>
              </a:r>
            </a:p>
          </p:txBody>
        </p:sp>
      </p:grp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29184" y="1036322"/>
          <a:ext cx="40100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4011758" imgH="2250126" progId="Word.Picture.8">
                  <p:embed/>
                </p:oleObj>
              </mc:Choice>
              <mc:Fallback>
                <p:oleObj name="Picture" r:id="rId4" imgW="4011758" imgH="2250126" progId="Word.Picture.8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" y="1036322"/>
                        <a:ext cx="4010025" cy="225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767247" y="2475961"/>
                <a:ext cx="491417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247" y="2475961"/>
                <a:ext cx="491417" cy="303673"/>
              </a:xfrm>
              <a:prstGeom prst="rect">
                <a:avLst/>
              </a:prstGeom>
              <a:blipFill rotWithShape="0">
                <a:blip r:embed="rId7"/>
                <a:stretch>
                  <a:fillRect l="-12346" t="-40000" r="-7407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893885" y="1712786"/>
                <a:ext cx="509307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885" y="1712786"/>
                <a:ext cx="509307" cy="303673"/>
              </a:xfrm>
              <a:prstGeom prst="rect">
                <a:avLst/>
              </a:prstGeom>
              <a:blipFill rotWithShape="0">
                <a:blip r:embed="rId8"/>
                <a:stretch>
                  <a:fillRect l="-12048" t="-42000" r="-8434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087446" y="2142371"/>
                <a:ext cx="486672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46" y="2142371"/>
                <a:ext cx="486672" cy="303673"/>
              </a:xfrm>
              <a:prstGeom prst="rect">
                <a:avLst/>
              </a:prstGeom>
              <a:blipFill rotWithShape="0">
                <a:blip r:embed="rId9"/>
                <a:stretch>
                  <a:fillRect l="-11250" t="-40000" r="-10000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/>
          <p:cNvGrpSpPr/>
          <p:nvPr/>
        </p:nvGrpSpPr>
        <p:grpSpPr>
          <a:xfrm>
            <a:off x="4039209" y="1203042"/>
            <a:ext cx="4572000" cy="632822"/>
            <a:chOff x="4039209" y="1203042"/>
            <a:chExt cx="4572000" cy="6328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5220206" y="1565918"/>
                  <a:ext cx="1883400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206" y="1565918"/>
                  <a:ext cx="1883400" cy="26994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942" t="-34091" r="-1294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tângulo 10"/>
            <p:cNvSpPr/>
            <p:nvPr/>
          </p:nvSpPr>
          <p:spPr>
            <a:xfrm>
              <a:off x="4039209" y="1203042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1600" dirty="0"/>
                <a:t>E quando o ônibus tem velocidade constante 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039209" y="1940816"/>
            <a:ext cx="4803340" cy="1255983"/>
            <a:chOff x="4039209" y="1940816"/>
            <a:chExt cx="4803340" cy="1255983"/>
          </a:xfrm>
        </p:grpSpPr>
        <p:sp>
          <p:nvSpPr>
            <p:cNvPr id="12" name="CaixaDeTexto 11"/>
            <p:cNvSpPr txBox="1"/>
            <p:nvPr/>
          </p:nvSpPr>
          <p:spPr>
            <a:xfrm>
              <a:off x="4039209" y="1940816"/>
              <a:ext cx="48033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Definimos vetores unitários nas 3 direções</a:t>
              </a:r>
            </a:p>
            <a:p>
              <a:r>
                <a:rPr lang="pt-BR" sz="1600" dirty="0"/>
                <a:t>e nomes mais curtos para as coordenadas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4228444" y="2418533"/>
                  <a:ext cx="2214196" cy="417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acc>
                          <m:accPr>
                            <m:chr m:val="̂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444" y="2418533"/>
                  <a:ext cx="2214196" cy="417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4706" r="-9642" b="-882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ângulo 13"/>
                <p:cNvSpPr/>
                <p:nvPr/>
              </p:nvSpPr>
              <p:spPr>
                <a:xfrm>
                  <a:off x="4134508" y="2779634"/>
                  <a:ext cx="2402068" cy="417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acc>
                          <m:accPr>
                            <m:chr m:val="̂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Retâ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4508" y="2779634"/>
                  <a:ext cx="2402068" cy="4171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4706" r="-9137" b="-882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ângulo 14"/>
                <p:cNvSpPr/>
                <p:nvPr/>
              </p:nvSpPr>
              <p:spPr>
                <a:xfrm>
                  <a:off x="6810069" y="2525591"/>
                  <a:ext cx="1504707" cy="3622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600" dirty="0"/>
                    <a:t>com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0069" y="2525591"/>
                  <a:ext cx="1504707" cy="36227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024" t="-11667" r="-14575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upo 22"/>
          <p:cNvGrpSpPr/>
          <p:nvPr/>
        </p:nvGrpSpPr>
        <p:grpSpPr>
          <a:xfrm>
            <a:off x="5995152" y="3145806"/>
            <a:ext cx="2847397" cy="1773199"/>
            <a:chOff x="5995152" y="3145806"/>
            <a:chExt cx="2847397" cy="1773199"/>
          </a:xfrm>
        </p:grpSpPr>
        <p:sp>
          <p:nvSpPr>
            <p:cNvPr id="16" name="CaixaDeTexto 15"/>
            <p:cNvSpPr txBox="1"/>
            <p:nvPr/>
          </p:nvSpPr>
          <p:spPr>
            <a:xfrm>
              <a:off x="5995152" y="3145806"/>
              <a:ext cx="2847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 transformação de Galileu é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6728060" y="3534010"/>
                  <a:ext cx="1586716" cy="13849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𝑣𝑡</m:t>
                        </m:r>
                      </m:oMath>
                    </m:oMathPara>
                  </a14:m>
                  <a:endParaRPr lang="pt-BR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pt-BR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b="0" dirty="0"/>
                </a:p>
                <a:p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8060" y="3534010"/>
                  <a:ext cx="1586716" cy="138499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upo 23"/>
          <p:cNvGrpSpPr/>
          <p:nvPr/>
        </p:nvGrpSpPr>
        <p:grpSpPr>
          <a:xfrm>
            <a:off x="87638" y="3212249"/>
            <a:ext cx="3408521" cy="1933017"/>
            <a:chOff x="87638" y="3212249"/>
            <a:chExt cx="3408521" cy="1933017"/>
          </a:xfrm>
        </p:grpSpPr>
        <p:sp>
          <p:nvSpPr>
            <p:cNvPr id="18" name="CaixaDeTexto 17"/>
            <p:cNvSpPr txBox="1"/>
            <p:nvPr/>
          </p:nvSpPr>
          <p:spPr>
            <a:xfrm>
              <a:off x="87638" y="3212249"/>
              <a:ext cx="2922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 transformação de Lorentz é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170608" y="3536428"/>
                  <a:ext cx="1694182" cy="16088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pt-BR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pt-BR" b="0" dirty="0"/>
                </a:p>
                <a:p>
                  <a:endParaRPr lang="pt-BR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08" y="3536428"/>
                  <a:ext cx="1694182" cy="160883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2052879" y="3781791"/>
                  <a:ext cx="1443280" cy="6183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>
                      <a:ea typeface="Cambria Math" panose="02040503050406030204" pitchFamily="18" charset="0"/>
                    </a:rPr>
                    <a:t>com</a:t>
                  </a:r>
                  <a:r>
                    <a:rPr lang="pt-BR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879" y="3781791"/>
                  <a:ext cx="1443280" cy="61837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8861" b="-294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CaixaDeTexto 24"/>
          <p:cNvSpPr txBox="1"/>
          <p:nvPr/>
        </p:nvSpPr>
        <p:spPr>
          <a:xfrm>
            <a:off x="3610157" y="3293747"/>
            <a:ext cx="2891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Na relatividade</a:t>
            </a:r>
            <a:r>
              <a:rPr lang="pt-BR" dirty="0">
                <a:solidFill>
                  <a:srgbClr val="00B050"/>
                </a:solidFill>
              </a:rPr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B050"/>
                </a:solidFill>
              </a:rPr>
              <a:t>Contração do espaço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B050"/>
                </a:solidFill>
              </a:rPr>
              <a:t>Dilatação do tempo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B050"/>
                </a:solidFill>
              </a:rPr>
              <a:t>Simultaneidade garantida só se causal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328635" y="4540469"/>
            <a:ext cx="61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8134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1792" y="27515"/>
            <a:ext cx="8610020" cy="121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Lista 12 ex. 3. Força de tração no cabo de guerra.</a:t>
            </a:r>
          </a:p>
          <a:p>
            <a:pPr>
              <a:lnSpc>
                <a:spcPct val="107000"/>
              </a:lnSpc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 B são as extremidades de uma corda, puxada pelos dois lados. </a:t>
            </a:r>
          </a:p>
          <a:p>
            <a:pPr>
              <a:lnSpc>
                <a:spcPct val="107000"/>
              </a:lnSpc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massa de 5 kg é pendurada no centro da corda.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Calcule os módulos das forças necessárias em A e B para manter a corda esticada.</a:t>
            </a: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5695805" y="2089774"/>
            <a:ext cx="2512855" cy="6981"/>
          </a:xfrm>
          <a:prstGeom prst="line">
            <a:avLst/>
          </a:prstGeom>
          <a:ln>
            <a:solidFill>
              <a:srgbClr val="205C77"/>
            </a:solidFill>
            <a:headEnd type="triangl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7005099" y="2096755"/>
            <a:ext cx="15903" cy="440720"/>
          </a:xfrm>
          <a:prstGeom prst="line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829383" y="1715728"/>
                <a:ext cx="230832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pt-BR" sz="2000" b="1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383" y="1715728"/>
                <a:ext cx="230832" cy="345159"/>
              </a:xfrm>
              <a:prstGeom prst="rect">
                <a:avLst/>
              </a:prstGeom>
              <a:blipFill rotWithShape="0">
                <a:blip r:embed="rId2"/>
                <a:stretch>
                  <a:fillRect l="-21053" r="-23684"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7081961" y="2317115"/>
                <a:ext cx="246862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pt-BR" sz="2000" b="1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961" y="2317115"/>
                <a:ext cx="246862" cy="345159"/>
              </a:xfrm>
              <a:prstGeom prst="rect">
                <a:avLst/>
              </a:prstGeom>
              <a:blipFill rotWithShape="0">
                <a:blip r:embed="rId3"/>
                <a:stretch>
                  <a:fillRect l="-22500" r="-22500"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5806554" y="1686843"/>
                <a:ext cx="452368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554" y="1686843"/>
                <a:ext cx="452368" cy="4029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60411" y="2032609"/>
                <a:ext cx="1540037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11" y="2032609"/>
                <a:ext cx="1540037" cy="5962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de Seta Reta 14"/>
          <p:cNvCxnSpPr/>
          <p:nvPr/>
        </p:nvCxnSpPr>
        <p:spPr>
          <a:xfrm flipV="1">
            <a:off x="1440512" y="2875950"/>
            <a:ext cx="866692" cy="649128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 flipV="1">
            <a:off x="698889" y="2875950"/>
            <a:ext cx="741623" cy="649128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0" y="2875950"/>
            <a:ext cx="36233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1421087" y="3544155"/>
            <a:ext cx="19425" cy="996040"/>
          </a:xfrm>
          <a:prstGeom prst="line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o 24"/>
          <p:cNvSpPr/>
          <p:nvPr/>
        </p:nvSpPr>
        <p:spPr>
          <a:xfrm>
            <a:off x="1470850" y="3405808"/>
            <a:ext cx="339498" cy="238539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Arco 25"/>
          <p:cNvSpPr/>
          <p:nvPr/>
        </p:nvSpPr>
        <p:spPr>
          <a:xfrm rot="10800000">
            <a:off x="1975778" y="2756680"/>
            <a:ext cx="339498" cy="238539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reto 27"/>
          <p:cNvCxnSpPr/>
          <p:nvPr/>
        </p:nvCxnSpPr>
        <p:spPr>
          <a:xfrm>
            <a:off x="498660" y="3544155"/>
            <a:ext cx="31178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1893972" y="3267308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972" y="3267308"/>
                <a:ext cx="200696" cy="276999"/>
              </a:xfrm>
              <a:prstGeom prst="rect">
                <a:avLst/>
              </a:prstGeom>
              <a:blipFill>
                <a:blip r:embed="rId6"/>
                <a:stretch>
                  <a:fillRect l="-27273" r="-18182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1744602" y="2880699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602" y="2880699"/>
                <a:ext cx="200696" cy="276999"/>
              </a:xfrm>
              <a:prstGeom prst="rect">
                <a:avLst/>
              </a:prstGeom>
              <a:blipFill>
                <a:blip r:embed="rId7"/>
                <a:stretch>
                  <a:fillRect l="-24242" r="-21212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7884956" y="3476068"/>
                <a:ext cx="12099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956" y="3476068"/>
                <a:ext cx="1209947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513" r="-201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2020508" y="2983386"/>
                <a:ext cx="39305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508" y="2983386"/>
                <a:ext cx="393056" cy="4029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55981" y="2999048"/>
                <a:ext cx="452368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81" y="2999048"/>
                <a:ext cx="452368" cy="4029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1486488" y="3892457"/>
                <a:ext cx="258114" cy="40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88" y="3892457"/>
                <a:ext cx="258114" cy="402931"/>
              </a:xfrm>
              <a:prstGeom prst="rect">
                <a:avLst/>
              </a:prstGeom>
              <a:blipFill>
                <a:blip r:embed="rId11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6136127" y="3802776"/>
                <a:ext cx="1933478" cy="46102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127" y="3802776"/>
                <a:ext cx="1933478" cy="461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362443" y="3776245"/>
                <a:ext cx="1078309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443" y="3776245"/>
                <a:ext cx="1078309" cy="46102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utoShape 2" descr="Lupa de mão, 10x - Cod.:114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6750050" y="1818933"/>
            <a:ext cx="527050" cy="49818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3681143" y="4303973"/>
                <a:ext cx="1033424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143" y="4303973"/>
                <a:ext cx="1033424" cy="4594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aixaDeTexto 44"/>
          <p:cNvSpPr txBox="1"/>
          <p:nvPr/>
        </p:nvSpPr>
        <p:spPr>
          <a:xfrm>
            <a:off x="4821344" y="4374099"/>
            <a:ext cx="2507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 N 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3000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7435601" y="4428267"/>
                <a:ext cx="8163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601" y="4428267"/>
                <a:ext cx="816314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5224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1352145" y="1342415"/>
            <a:ext cx="5397905" cy="972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318968" y="1400403"/>
            <a:ext cx="42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520858" y="1414155"/>
            <a:ext cx="45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p:cxnSp>
        <p:nvCxnSpPr>
          <p:cNvPr id="17" name="Conector reto 16"/>
          <p:cNvCxnSpPr>
            <a:stCxn id="7" idx="2"/>
          </p:cNvCxnSpPr>
          <p:nvPr/>
        </p:nvCxnSpPr>
        <p:spPr>
          <a:xfrm flipH="1">
            <a:off x="4051097" y="1439692"/>
            <a:ext cx="1" cy="1561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7" idx="1"/>
          </p:cNvCxnSpPr>
          <p:nvPr/>
        </p:nvCxnSpPr>
        <p:spPr>
          <a:xfrm flipH="1" flipV="1">
            <a:off x="460375" y="1391053"/>
            <a:ext cx="891770" cy="1"/>
          </a:xfrm>
          <a:prstGeom prst="straightConnector1">
            <a:avLst/>
          </a:prstGeom>
          <a:ln>
            <a:solidFill>
              <a:schemeClr val="tx2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 flipV="1">
            <a:off x="6750050" y="1396354"/>
            <a:ext cx="891770" cy="1"/>
          </a:xfrm>
          <a:prstGeom prst="straightConnector1">
            <a:avLst/>
          </a:prstGeom>
          <a:ln>
            <a:solidFill>
              <a:schemeClr val="tx2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rapezoide 15"/>
          <p:cNvSpPr/>
          <p:nvPr/>
        </p:nvSpPr>
        <p:spPr>
          <a:xfrm>
            <a:off x="3623387" y="1637817"/>
            <a:ext cx="872646" cy="802851"/>
          </a:xfrm>
          <a:prstGeom prst="trapezoid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 kg</a:t>
            </a:r>
          </a:p>
        </p:txBody>
      </p:sp>
      <p:sp>
        <p:nvSpPr>
          <p:cNvPr id="49" name="Elipse 48"/>
          <p:cNvSpPr/>
          <p:nvPr/>
        </p:nvSpPr>
        <p:spPr>
          <a:xfrm>
            <a:off x="3702802" y="1126461"/>
            <a:ext cx="684000" cy="6840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869472" y="3053266"/>
                <a:ext cx="4992264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Projeção </a:t>
                </a:r>
                <a:r>
                  <a:rPr lang="pt-BR" sz="1600" dirty="0" err="1"/>
                  <a:t>Ox</a:t>
                </a:r>
                <a:r>
                  <a:rPr lang="pt-BR" sz="16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func>
                          <m:func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=0</m:t>
                            </m:r>
                          </m:e>
                        </m:func>
                      </m:e>
                    </m:fun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|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472" y="3053266"/>
                <a:ext cx="4992264" cy="295915"/>
              </a:xfrm>
              <a:prstGeom prst="rect">
                <a:avLst/>
              </a:prstGeom>
              <a:blipFill rotWithShape="0">
                <a:blip r:embed="rId16"/>
                <a:stretch>
                  <a:fillRect l="-2564" t="-12500" r="-366" b="-354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3876185" y="3429274"/>
                <a:ext cx="4039439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Projeção </a:t>
                </a:r>
                <a:r>
                  <a:rPr lang="pt-BR" sz="1600" dirty="0" err="1"/>
                  <a:t>Oy</a:t>
                </a:r>
                <a:r>
                  <a:rPr lang="pt-BR" sz="16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func>
                          <m:func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sen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</m:e>
                        </m:func>
                      </m:e>
                    </m:func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185" y="3429274"/>
                <a:ext cx="4039439" cy="295915"/>
              </a:xfrm>
              <a:prstGeom prst="rect">
                <a:avLst/>
              </a:prstGeom>
              <a:blipFill rotWithShape="0">
                <a:blip r:embed="rId17"/>
                <a:stretch>
                  <a:fillRect l="-3172" t="-12500" r="-1057" b="-354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3760594" y="2471361"/>
            <a:ext cx="504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Com o peso no meio da corda, </a:t>
            </a:r>
          </a:p>
          <a:p>
            <a:r>
              <a:rPr lang="pt-BR" sz="1400" dirty="0"/>
              <a:t>os ângulos da tração com a corda são iguais dos dois lados. </a:t>
            </a:r>
          </a:p>
        </p:txBody>
      </p:sp>
      <p:cxnSp>
        <p:nvCxnSpPr>
          <p:cNvPr id="19" name="Conector de seta reta 18"/>
          <p:cNvCxnSpPr/>
          <p:nvPr/>
        </p:nvCxnSpPr>
        <p:spPr>
          <a:xfrm flipV="1">
            <a:off x="243191" y="3756282"/>
            <a:ext cx="0" cy="82803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789147" y="4511232"/>
            <a:ext cx="36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x</a:t>
            </a:r>
          </a:p>
        </p:txBody>
      </p:sp>
      <p:cxnSp>
        <p:nvCxnSpPr>
          <p:cNvPr id="50" name="Conector de seta reta 49"/>
          <p:cNvCxnSpPr/>
          <p:nvPr/>
        </p:nvCxnSpPr>
        <p:spPr>
          <a:xfrm rot="5400000" flipV="1">
            <a:off x="598297" y="4131786"/>
            <a:ext cx="0" cy="82803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241471" y="3776245"/>
            <a:ext cx="40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9784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25" grpId="0" animBg="1"/>
      <p:bldP spid="26" grpId="0" animBg="1"/>
      <p:bldP spid="29" grpId="0"/>
      <p:bldP spid="31" grpId="0"/>
      <p:bldP spid="32" grpId="0"/>
      <p:bldP spid="33" grpId="0"/>
      <p:bldP spid="34" grpId="0"/>
      <p:bldP spid="38" grpId="0"/>
      <p:bldP spid="40" grpId="0" animBg="1"/>
      <p:bldP spid="41" grpId="0"/>
      <p:bldP spid="43" grpId="0" animBg="1"/>
      <p:bldP spid="44" grpId="0"/>
      <p:bldP spid="45" grpId="0"/>
      <p:bldP spid="46" grpId="0"/>
      <p:bldP spid="18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33" y="1099440"/>
            <a:ext cx="35496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66893" y="70846"/>
            <a:ext cx="7825382" cy="1552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 12 </a:t>
            </a:r>
            <a:r>
              <a:rPr lang="pt-BR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   RHK P3.7, Trem de blocos.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Três blocos de massas </a:t>
            </a:r>
            <a:r>
              <a:rPr lang="pt-B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1,2 kg, </a:t>
            </a:r>
            <a:r>
              <a:rPr lang="pt-B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2,4 kg e </a:t>
            </a:r>
            <a:r>
              <a:rPr lang="pt-B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3,1 kg estão sobre uma mesa horizontal sem atrito e ligados como ilustra a figura abaixo. </a:t>
            </a:r>
            <a:b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bloco 3 é puxado para a direita por uma força de módulo T</a:t>
            </a:r>
            <a:r>
              <a:rPr lang="pt-BR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6,5 N.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aceleração do sistema.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5754" y="1647713"/>
            <a:ext cx="2617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Diagrama de corpo livre</a:t>
            </a:r>
          </a:p>
        </p:txBody>
      </p:sp>
      <p:grpSp>
        <p:nvGrpSpPr>
          <p:cNvPr id="33" name="Agrupar 32"/>
          <p:cNvGrpSpPr/>
          <p:nvPr/>
        </p:nvGrpSpPr>
        <p:grpSpPr>
          <a:xfrm>
            <a:off x="462989" y="2707955"/>
            <a:ext cx="731466" cy="1040043"/>
            <a:chOff x="462989" y="2707955"/>
            <a:chExt cx="731466" cy="1040043"/>
          </a:xfrm>
        </p:grpSpPr>
        <p:grpSp>
          <p:nvGrpSpPr>
            <p:cNvPr id="17" name="Agrupar 16"/>
            <p:cNvGrpSpPr/>
            <p:nvPr/>
          </p:nvGrpSpPr>
          <p:grpSpPr>
            <a:xfrm>
              <a:off x="510643" y="2707955"/>
              <a:ext cx="683812" cy="1040043"/>
              <a:chOff x="510643" y="2707955"/>
              <a:chExt cx="683812" cy="1040043"/>
            </a:xfrm>
          </p:grpSpPr>
          <p:cxnSp>
            <p:nvCxnSpPr>
              <p:cNvPr id="9" name="Conector de Seta Reta 8"/>
              <p:cNvCxnSpPr/>
              <p:nvPr/>
            </p:nvCxnSpPr>
            <p:spPr>
              <a:xfrm flipH="1">
                <a:off x="510643" y="2707955"/>
                <a:ext cx="6981" cy="10400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de Seta Reta 15"/>
              <p:cNvCxnSpPr/>
              <p:nvPr/>
            </p:nvCxnSpPr>
            <p:spPr>
              <a:xfrm>
                <a:off x="510643" y="3227976"/>
                <a:ext cx="68381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Elipse 18"/>
            <p:cNvSpPr/>
            <p:nvPr/>
          </p:nvSpPr>
          <p:spPr>
            <a:xfrm>
              <a:off x="462989" y="3157071"/>
              <a:ext cx="119269" cy="14180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1265130" y="2701319"/>
            <a:ext cx="1091544" cy="1040043"/>
            <a:chOff x="1265130" y="2701319"/>
            <a:chExt cx="1091544" cy="1040043"/>
          </a:xfrm>
        </p:grpSpPr>
        <p:grpSp>
          <p:nvGrpSpPr>
            <p:cNvPr id="18" name="Agrupar 17"/>
            <p:cNvGrpSpPr/>
            <p:nvPr/>
          </p:nvGrpSpPr>
          <p:grpSpPr>
            <a:xfrm>
              <a:off x="1265130" y="2701319"/>
              <a:ext cx="1091544" cy="1040043"/>
              <a:chOff x="1265130" y="2701319"/>
              <a:chExt cx="1091544" cy="1040043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H="1">
                <a:off x="1784177" y="2701319"/>
                <a:ext cx="6981" cy="10400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de Seta Reta 12"/>
              <p:cNvCxnSpPr/>
              <p:nvPr/>
            </p:nvCxnSpPr>
            <p:spPr>
              <a:xfrm flipH="1">
                <a:off x="1265130" y="3211012"/>
                <a:ext cx="109154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Elipse 23"/>
            <p:cNvSpPr/>
            <p:nvPr/>
          </p:nvSpPr>
          <p:spPr>
            <a:xfrm>
              <a:off x="1713502" y="3140107"/>
              <a:ext cx="119269" cy="14180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2553552" y="2707955"/>
            <a:ext cx="1091544" cy="1040043"/>
            <a:chOff x="1265130" y="2701319"/>
            <a:chExt cx="1091544" cy="1040043"/>
          </a:xfrm>
        </p:grpSpPr>
        <p:grpSp>
          <p:nvGrpSpPr>
            <p:cNvPr id="27" name="Agrupar 26"/>
            <p:cNvGrpSpPr/>
            <p:nvPr/>
          </p:nvGrpSpPr>
          <p:grpSpPr>
            <a:xfrm>
              <a:off x="1265130" y="2701319"/>
              <a:ext cx="1091544" cy="1040043"/>
              <a:chOff x="1265130" y="2701319"/>
              <a:chExt cx="1091544" cy="1040043"/>
            </a:xfrm>
          </p:grpSpPr>
          <p:cxnSp>
            <p:nvCxnSpPr>
              <p:cNvPr id="29" name="Conector de Seta Reta 28"/>
              <p:cNvCxnSpPr/>
              <p:nvPr/>
            </p:nvCxnSpPr>
            <p:spPr>
              <a:xfrm flipH="1">
                <a:off x="1784177" y="2701319"/>
                <a:ext cx="6981" cy="10400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de Seta Reta 29"/>
              <p:cNvCxnSpPr/>
              <p:nvPr/>
            </p:nvCxnSpPr>
            <p:spPr>
              <a:xfrm flipH="1">
                <a:off x="1265130" y="3211012"/>
                <a:ext cx="109154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Elipse 27"/>
            <p:cNvSpPr/>
            <p:nvPr/>
          </p:nvSpPr>
          <p:spPr>
            <a:xfrm>
              <a:off x="1713502" y="3140107"/>
              <a:ext cx="119269" cy="14180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215754" y="2202355"/>
            <a:ext cx="104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bloco 1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473538" y="2266596"/>
            <a:ext cx="718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bloco 2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720347" y="2248509"/>
            <a:ext cx="718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406133" y="2574373"/>
                <a:ext cx="32060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33" y="2574373"/>
                <a:ext cx="320601" cy="310598"/>
              </a:xfrm>
              <a:prstGeom prst="rect">
                <a:avLst/>
              </a:prstGeom>
              <a:blipFill>
                <a:blip r:embed="rId4"/>
                <a:stretch>
                  <a:fillRect l="-17308" r="-5769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137921" y="2576283"/>
                <a:ext cx="31527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1" y="2576283"/>
                <a:ext cx="315279" cy="310598"/>
              </a:xfrm>
              <a:prstGeom prst="rect">
                <a:avLst/>
              </a:prstGeom>
              <a:blipFill>
                <a:blip r:embed="rId5"/>
                <a:stretch>
                  <a:fillRect l="-17647" r="-5882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698294" y="2611434"/>
                <a:ext cx="32060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294" y="2611434"/>
                <a:ext cx="320601" cy="310598"/>
              </a:xfrm>
              <a:prstGeom prst="rect">
                <a:avLst/>
              </a:prstGeom>
              <a:blipFill>
                <a:blip r:embed="rId6"/>
                <a:stretch>
                  <a:fillRect l="-17308" r="-5769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382535" y="3791930"/>
                <a:ext cx="27017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35" y="3791930"/>
                <a:ext cx="270177" cy="307777"/>
              </a:xfrm>
              <a:prstGeom prst="rect">
                <a:avLst/>
              </a:prstGeom>
              <a:blipFill>
                <a:blip r:embed="rId7"/>
                <a:stretch>
                  <a:fillRect l="-22727" r="-9091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1672139" y="3723951"/>
                <a:ext cx="28931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139" y="3723951"/>
                <a:ext cx="289310" cy="310598"/>
              </a:xfrm>
              <a:prstGeom prst="rect">
                <a:avLst/>
              </a:prstGeom>
              <a:blipFill>
                <a:blip r:embed="rId8"/>
                <a:stretch>
                  <a:fillRect l="-16667" r="-6250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2839067" y="3703206"/>
                <a:ext cx="47397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067" y="3703206"/>
                <a:ext cx="473976" cy="4029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715248" y="2879089"/>
                <a:ext cx="28450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248" y="2879089"/>
                <a:ext cx="284501" cy="310598"/>
              </a:xfrm>
              <a:prstGeom prst="rect">
                <a:avLst/>
              </a:prstGeom>
              <a:blipFill>
                <a:blip r:embed="rId10"/>
                <a:stretch>
                  <a:fillRect l="-17021" r="-6383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414255" y="2858259"/>
                <a:ext cx="788321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55" y="2858259"/>
                <a:ext cx="788321" cy="310598"/>
              </a:xfrm>
              <a:prstGeom prst="rect">
                <a:avLst/>
              </a:prstGeom>
              <a:blipFill rotWithShape="0">
                <a:blip r:embed="rId11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3522861" y="3024263"/>
                <a:ext cx="76837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861" y="3024263"/>
                <a:ext cx="768374" cy="310598"/>
              </a:xfrm>
              <a:prstGeom prst="rect">
                <a:avLst/>
              </a:prstGeom>
              <a:blipFill>
                <a:blip r:embed="rId1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1948918" y="2864962"/>
                <a:ext cx="373692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918" y="2864962"/>
                <a:ext cx="373692" cy="310598"/>
              </a:xfrm>
              <a:prstGeom prst="rect">
                <a:avLst/>
              </a:prstGeom>
              <a:blipFill rotWithShape="0">
                <a:blip r:embed="rId13"/>
                <a:stretch>
                  <a:fillRect l="-14754" r="-4918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1382062" y="2864962"/>
                <a:ext cx="27917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062" y="2864962"/>
                <a:ext cx="279179" cy="310598"/>
              </a:xfrm>
              <a:prstGeom prst="rect">
                <a:avLst/>
              </a:prstGeom>
              <a:blipFill>
                <a:blip r:embed="rId14"/>
                <a:stretch>
                  <a:fillRect l="-19565" r="-4348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062149" y="3116190"/>
                <a:ext cx="981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149" y="3116190"/>
                <a:ext cx="981743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372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5007471" y="1977863"/>
                <a:ext cx="1540037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71" y="1977863"/>
                <a:ext cx="1540037" cy="59625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7608490" y="1920915"/>
                <a:ext cx="1207061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490" y="1920915"/>
                <a:ext cx="1207061" cy="59625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5007471" y="2463946"/>
                <a:ext cx="14359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71" y="2463946"/>
                <a:ext cx="1435906" cy="246221"/>
              </a:xfrm>
              <a:prstGeom prst="rect">
                <a:avLst/>
              </a:prstGeom>
              <a:blipFill rotWithShape="0">
                <a:blip r:embed="rId18"/>
                <a:stretch>
                  <a:fillRect l="-2119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5028860" y="2787383"/>
                <a:ext cx="14311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860" y="2787383"/>
                <a:ext cx="1431161" cy="246221"/>
              </a:xfrm>
              <a:prstGeom prst="rect">
                <a:avLst/>
              </a:prstGeom>
              <a:blipFill rotWithShape="0">
                <a:blip r:embed="rId19"/>
                <a:stretch>
                  <a:fillRect l="-2553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4870966" y="3422633"/>
                <a:ext cx="20077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mas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66" y="3422633"/>
                <a:ext cx="2007729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608" r="-608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3907160" y="4190890"/>
                <a:ext cx="46721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Derivando: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600" dirty="0"/>
                  <a:t> 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160" y="4190890"/>
                <a:ext cx="4672179" cy="338554"/>
              </a:xfrm>
              <a:prstGeom prst="rect">
                <a:avLst/>
              </a:prstGeom>
              <a:blipFill rotWithShape="0">
                <a:blip r:embed="rId21"/>
                <a:stretch>
                  <a:fillRect l="-783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o 13"/>
          <p:cNvGrpSpPr/>
          <p:nvPr/>
        </p:nvGrpSpPr>
        <p:grpSpPr>
          <a:xfrm>
            <a:off x="4594484" y="862966"/>
            <a:ext cx="4070014" cy="3399142"/>
            <a:chOff x="4594484" y="862966"/>
            <a:chExt cx="4070014" cy="3399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ixaDeTexto 1"/>
                <p:cNvSpPr txBox="1"/>
                <p:nvPr/>
              </p:nvSpPr>
              <p:spPr>
                <a:xfrm>
                  <a:off x="4594484" y="3677333"/>
                  <a:ext cx="407001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Note: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a14:m>
                  <a:r>
                    <a:rPr lang="pt-BR" sz="1600" dirty="0"/>
                    <a:t> 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pt-BR" sz="1600" dirty="0"/>
                    <a:t>  com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pt-BR" sz="1600" dirty="0"/>
                    <a:t> = constante 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pt-BR" sz="1600" dirty="0"/>
                    <a:t> = outra constante </a:t>
                  </a:r>
                </a:p>
              </p:txBody>
            </p:sp>
          </mc:Choice>
          <mc:Fallback xmlns="">
            <p:sp>
              <p:nvSpPr>
                <p:cNvPr id="2" name="CaixaDe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4484" y="3677333"/>
                  <a:ext cx="4070014" cy="58477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900" t="-3125" r="-1649" b="-1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upo 11"/>
            <p:cNvGrpSpPr/>
            <p:nvPr/>
          </p:nvGrpSpPr>
          <p:grpSpPr>
            <a:xfrm>
              <a:off x="5959058" y="862966"/>
              <a:ext cx="1872000" cy="1250574"/>
              <a:chOff x="5959058" y="862966"/>
              <a:chExt cx="1872000" cy="125057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tângulo 2"/>
                  <p:cNvSpPr/>
                  <p:nvPr/>
                </p:nvSpPr>
                <p:spPr>
                  <a:xfrm>
                    <a:off x="7122168" y="1744208"/>
                    <a:ext cx="5652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pt-BR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Retângulo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168" y="1744208"/>
                    <a:ext cx="565283" cy="369332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tângulo 4"/>
                  <p:cNvSpPr/>
                  <p:nvPr/>
                </p:nvSpPr>
                <p:spPr>
                  <a:xfrm>
                    <a:off x="6165307" y="862966"/>
                    <a:ext cx="5652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" name="Retângulo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5307" y="862966"/>
                    <a:ext cx="565283" cy="369332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Conector de seta reta 9"/>
              <p:cNvCxnSpPr/>
              <p:nvPr/>
            </p:nvCxnSpPr>
            <p:spPr>
              <a:xfrm>
                <a:off x="5961949" y="1215810"/>
                <a:ext cx="93600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arrow" w="lg" len="lg"/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de seta reta 47"/>
              <p:cNvCxnSpPr/>
              <p:nvPr/>
            </p:nvCxnSpPr>
            <p:spPr>
              <a:xfrm>
                <a:off x="5959058" y="1798950"/>
                <a:ext cx="1872000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arrow" w="lg" len="lg"/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907840" y="4510255"/>
                <a:ext cx="46721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Derivando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outra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vez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40" y="4510255"/>
                <a:ext cx="4672179" cy="338554"/>
              </a:xfrm>
              <a:prstGeom prst="rect">
                <a:avLst/>
              </a:prstGeom>
              <a:blipFill rotWithShape="0">
                <a:blip r:embed="rId25"/>
                <a:stretch>
                  <a:fillRect l="-653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8502892" y="4499093"/>
            <a:ext cx="52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5409862" y="1617863"/>
            <a:ext cx="3481219" cy="0"/>
          </a:xfrm>
          <a:prstGeom prst="straightConnector1">
            <a:avLst/>
          </a:prstGeom>
          <a:ln>
            <a:solidFill>
              <a:schemeClr val="tx2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5409862" y="1491668"/>
            <a:ext cx="0" cy="216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5060252" y="1523055"/>
            <a:ext cx="53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p:cxnSp>
        <p:nvCxnSpPr>
          <p:cNvPr id="61" name="Conector reto 60"/>
          <p:cNvCxnSpPr/>
          <p:nvPr/>
        </p:nvCxnSpPr>
        <p:spPr>
          <a:xfrm>
            <a:off x="5974206" y="1186629"/>
            <a:ext cx="0" cy="7560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5586214" y="1718633"/>
                <a:ext cx="4719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214" y="1718633"/>
                <a:ext cx="471989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6509743" y="1712528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743" y="1712528"/>
                <a:ext cx="477310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7770714" y="1658813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714" y="1658813"/>
                <a:ext cx="477310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onector reto 64"/>
          <p:cNvCxnSpPr/>
          <p:nvPr/>
        </p:nvCxnSpPr>
        <p:spPr>
          <a:xfrm>
            <a:off x="6905584" y="1140463"/>
            <a:ext cx="0" cy="7920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>
            <a:off x="7831058" y="1523055"/>
            <a:ext cx="0" cy="3600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6730590" y="2045610"/>
            <a:ext cx="11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proj</a:t>
            </a:r>
            <a:r>
              <a:rPr lang="pt-BR" sz="1600" dirty="0"/>
              <a:t>. </a:t>
            </a:r>
            <a:r>
              <a:rPr lang="pt-BR" sz="1600" dirty="0" err="1"/>
              <a:t>Ox</a:t>
            </a:r>
            <a:r>
              <a:rPr lang="pt-BR" sz="16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8843905" y="1623322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905" y="1623322"/>
                <a:ext cx="194540" cy="276999"/>
              </a:xfrm>
              <a:prstGeom prst="rect">
                <a:avLst/>
              </a:prstGeom>
              <a:blipFill rotWithShape="0">
                <a:blip r:embed="rId29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Elipse 41"/>
          <p:cNvSpPr/>
          <p:nvPr/>
        </p:nvSpPr>
        <p:spPr>
          <a:xfrm>
            <a:off x="7781865" y="1577577"/>
            <a:ext cx="72000" cy="72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Elipse 66"/>
          <p:cNvSpPr/>
          <p:nvPr/>
        </p:nvSpPr>
        <p:spPr>
          <a:xfrm>
            <a:off x="6851323" y="1575662"/>
            <a:ext cx="72000" cy="72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Elipse 67"/>
          <p:cNvSpPr/>
          <p:nvPr/>
        </p:nvSpPr>
        <p:spPr>
          <a:xfrm>
            <a:off x="5934531" y="1572763"/>
            <a:ext cx="72000" cy="72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7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/>
      <p:bldP spid="37" grpId="0"/>
      <p:bldP spid="39" grpId="0"/>
      <p:bldP spid="40" grpId="0"/>
      <p:bldP spid="45" grpId="0"/>
      <p:bldP spid="47" grpId="0"/>
      <p:bldP spid="38" grpId="0"/>
      <p:bldP spid="51" grpId="0"/>
      <p:bldP spid="52" grpId="0"/>
      <p:bldP spid="53" grpId="0"/>
      <p:bldP spid="54" grpId="0"/>
      <p:bldP spid="55" grpId="0"/>
      <p:bldP spid="50" grpId="0"/>
      <p:bldP spid="57" grpId="0"/>
      <p:bldP spid="56" grpId="0"/>
      <p:bldP spid="59" grpId="0"/>
      <p:bldP spid="60" grpId="0"/>
      <p:bldP spid="58" grpId="0"/>
      <p:bldP spid="41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50" y="415938"/>
            <a:ext cx="35496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66893" y="70846"/>
            <a:ext cx="7825382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 12 </a:t>
            </a:r>
            <a:r>
              <a:rPr lang="pt-BR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   RHK P3.7, Trem de blocos.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aixaDeTexto 49"/>
              <p:cNvSpPr txBox="1"/>
              <p:nvPr/>
            </p:nvSpPr>
            <p:spPr>
              <a:xfrm>
                <a:off x="166893" y="1165866"/>
                <a:ext cx="22462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(3′)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93" y="1165866"/>
                <a:ext cx="2246256" cy="276999"/>
              </a:xfrm>
              <a:prstGeom prst="rect">
                <a:avLst/>
              </a:prstGeom>
              <a:blipFill>
                <a:blip r:embed="rId3"/>
                <a:stretch>
                  <a:fillRect l="-1897" t="-2174" r="-1355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CaixaDeTexto 58"/>
              <p:cNvSpPr txBox="1"/>
              <p:nvPr/>
            </p:nvSpPr>
            <p:spPr>
              <a:xfrm>
                <a:off x="166893" y="497714"/>
                <a:ext cx="21734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(1′)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93" y="497714"/>
                <a:ext cx="2173479" cy="276999"/>
              </a:xfrm>
              <a:prstGeom prst="rect">
                <a:avLst/>
              </a:prstGeom>
              <a:blipFill>
                <a:blip r:embed="rId4"/>
                <a:stretch>
                  <a:fillRect l="-1681" t="-4444" r="-3361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aixaDeTexto 59"/>
              <p:cNvSpPr txBox="1"/>
              <p:nvPr/>
            </p:nvSpPr>
            <p:spPr>
              <a:xfrm>
                <a:off x="166893" y="834114"/>
                <a:ext cx="22290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(2′)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93" y="834114"/>
                <a:ext cx="2229072" cy="276999"/>
              </a:xfrm>
              <a:prstGeom prst="rect">
                <a:avLst/>
              </a:prstGeom>
              <a:blipFill>
                <a:blip r:embed="rId5"/>
                <a:stretch>
                  <a:fillRect l="-3552" t="-4444" r="-1913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01575" y="2101918"/>
                <a:ext cx="24126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5" y="2101918"/>
                <a:ext cx="2412648" cy="276999"/>
              </a:xfrm>
              <a:prstGeom prst="rect">
                <a:avLst/>
              </a:prstGeom>
              <a:blipFill>
                <a:blip r:embed="rId8"/>
                <a:stretch>
                  <a:fillRect l="-1515" r="-50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de Seta Reta 3"/>
          <p:cNvCxnSpPr/>
          <p:nvPr/>
        </p:nvCxnSpPr>
        <p:spPr>
          <a:xfrm>
            <a:off x="3094840" y="2240417"/>
            <a:ext cx="737264" cy="0"/>
          </a:xfrm>
          <a:prstGeom prst="straightConnector1">
            <a:avLst/>
          </a:prstGeom>
          <a:ln>
            <a:solidFill>
              <a:srgbClr val="90272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114800" y="1969807"/>
                <a:ext cx="3463897" cy="565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=0,97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969807"/>
                <a:ext cx="3463897" cy="5652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/>
          <p:cNvSpPr/>
          <p:nvPr/>
        </p:nvSpPr>
        <p:spPr>
          <a:xfrm>
            <a:off x="166893" y="2686931"/>
            <a:ext cx="854719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Calcule as intensidades das forças de tração nos blocos 1 e 2, respectivamente T</a:t>
            </a:r>
            <a:r>
              <a:rPr lang="pt-BR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T</a:t>
            </a:r>
            <a:r>
              <a:rPr lang="pt-BR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aixaDeTexto 48"/>
              <p:cNvSpPr txBox="1"/>
              <p:nvPr/>
            </p:nvSpPr>
            <p:spPr>
              <a:xfrm>
                <a:off x="636019" y="3227097"/>
                <a:ext cx="442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19" y="3227097"/>
                <a:ext cx="442365" cy="276999"/>
              </a:xfrm>
              <a:prstGeom prst="rect">
                <a:avLst/>
              </a:prstGeom>
              <a:blipFill>
                <a:blip r:embed="rId10"/>
                <a:stretch>
                  <a:fillRect l="-17808" t="-2174" r="-19178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ctor de Seta Reta 60"/>
          <p:cNvCxnSpPr/>
          <p:nvPr/>
        </p:nvCxnSpPr>
        <p:spPr>
          <a:xfrm>
            <a:off x="1543798" y="3383640"/>
            <a:ext cx="737264" cy="0"/>
          </a:xfrm>
          <a:prstGeom prst="straightConnector1">
            <a:avLst/>
          </a:prstGeom>
          <a:ln>
            <a:solidFill>
              <a:srgbClr val="90272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2746476" y="3245140"/>
                <a:ext cx="31336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×0,97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=1,16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476" y="3245140"/>
                <a:ext cx="3133615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167" r="-973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CaixaDeTexto 63"/>
              <p:cNvSpPr txBox="1"/>
              <p:nvPr/>
            </p:nvSpPr>
            <p:spPr>
              <a:xfrm>
                <a:off x="635345" y="3709698"/>
                <a:ext cx="442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45" y="3709698"/>
                <a:ext cx="442365" cy="276999"/>
              </a:xfrm>
              <a:prstGeom prst="rect">
                <a:avLst/>
              </a:prstGeom>
              <a:blipFill>
                <a:blip r:embed="rId12"/>
                <a:stretch>
                  <a:fillRect l="-17808" t="-4444" r="-19178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onector de Seta Reta 64"/>
          <p:cNvCxnSpPr/>
          <p:nvPr/>
        </p:nvCxnSpPr>
        <p:spPr>
          <a:xfrm>
            <a:off x="1564522" y="3904045"/>
            <a:ext cx="737264" cy="0"/>
          </a:xfrm>
          <a:prstGeom prst="straightConnector1">
            <a:avLst/>
          </a:prstGeom>
          <a:ln>
            <a:solidFill>
              <a:srgbClr val="90272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CaixaDeTexto 66"/>
              <p:cNvSpPr txBox="1"/>
              <p:nvPr/>
            </p:nvSpPr>
            <p:spPr>
              <a:xfrm>
                <a:off x="2649355" y="3761403"/>
                <a:ext cx="60042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2,4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×0,97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+1,16=3,49→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=3,5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355" y="3761403"/>
                <a:ext cx="6004208" cy="276999"/>
              </a:xfrm>
              <a:prstGeom prst="rect">
                <a:avLst/>
              </a:prstGeom>
              <a:blipFill>
                <a:blip r:embed="rId1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4601183" y="3171217"/>
            <a:ext cx="1371600" cy="457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7411423" y="3675445"/>
            <a:ext cx="1242140" cy="457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96272" y="4406408"/>
                <a:ext cx="66506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condição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precisa ser obedecida para que a resposta seja razoável</a:t>
                </a: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72" y="4406408"/>
                <a:ext cx="6650667" cy="246221"/>
              </a:xfrm>
              <a:prstGeom prst="rect">
                <a:avLst/>
              </a:prstGeom>
              <a:blipFill>
                <a:blip r:embed="rId14"/>
                <a:stretch>
                  <a:fillRect l="-1833" t="-27500" r="-642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B68F816D-90E2-7C32-C673-2F75B24D9288}"/>
              </a:ext>
            </a:extLst>
          </p:cNvPr>
          <p:cNvSpPr txBox="1"/>
          <p:nvPr/>
        </p:nvSpPr>
        <p:spPr>
          <a:xfrm>
            <a:off x="166893" y="1551677"/>
            <a:ext cx="34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Somando as 3 equações:</a:t>
            </a:r>
          </a:p>
        </p:txBody>
      </p:sp>
    </p:spTree>
    <p:extLst>
      <p:ext uri="{BB962C8B-B14F-4D97-AF65-F5344CB8AC3E}">
        <p14:creationId xmlns:p14="http://schemas.microsoft.com/office/powerpoint/2010/main" val="9223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9" grpId="0"/>
      <p:bldP spid="60" grpId="0"/>
      <p:bldP spid="42" grpId="0"/>
      <p:bldP spid="5" grpId="0"/>
      <p:bldP spid="48" grpId="0"/>
      <p:bldP spid="49" grpId="0"/>
      <p:bldP spid="63" grpId="0"/>
      <p:bldP spid="64" grpId="0"/>
      <p:bldP spid="67" grpId="0"/>
      <p:bldP spid="7" grpId="0" animBg="1"/>
      <p:bldP spid="21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53418</TotalTime>
  <Words>2164</Words>
  <Application>Microsoft Office PowerPoint</Application>
  <PresentationFormat>Apresentação na tela (16:9)</PresentationFormat>
  <Paragraphs>345</Paragraphs>
  <Slides>20</Slides>
  <Notes>2</Notes>
  <HiddenSlides>3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47" baseType="lpstr">
      <vt:lpstr>Arial</vt:lpstr>
      <vt:lpstr>Calibri</vt:lpstr>
      <vt:lpstr>Calibri Light</vt:lpstr>
      <vt:lpstr>Cambria</vt:lpstr>
      <vt:lpstr>Cambria Math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MSDraw</vt:lpstr>
      <vt:lpstr>Picture</vt:lpstr>
      <vt:lpstr>Equation.3</vt:lpstr>
      <vt:lpstr>Apresentação do PowerPoint</vt:lpstr>
      <vt:lpstr>Objetivos</vt:lpstr>
      <vt:lpstr>As forças de tração</vt:lpstr>
      <vt:lpstr>A transformação de Galileu</vt:lpstr>
      <vt:lpstr>A invariância da aceleração e as leis de Newton</vt:lpstr>
      <vt:lpstr>Transformação de Galileu vs transformação de Lorentz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 que a força da corda vai para a polia ?</vt:lpstr>
      <vt:lpstr>Apresentação do PowerPoint</vt:lpstr>
      <vt:lpstr>A força do homem é mais fácil</vt:lpstr>
      <vt:lpstr>Apresentação do PowerPoint</vt:lpstr>
      <vt:lpstr>Apresentação do PowerPoint</vt:lpstr>
      <vt:lpstr>Detalhando a equação de vínculo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2177</cp:revision>
  <dcterms:created xsi:type="dcterms:W3CDTF">2016-03-09T00:36:12Z</dcterms:created>
  <dcterms:modified xsi:type="dcterms:W3CDTF">2022-06-21T21:29:25Z</dcterms:modified>
</cp:coreProperties>
</file>