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89" r:id="rId2"/>
    <p:sldId id="376" r:id="rId3"/>
    <p:sldId id="377" r:id="rId4"/>
    <p:sldId id="478" r:id="rId5"/>
    <p:sldId id="479" r:id="rId6"/>
    <p:sldId id="480" r:id="rId7"/>
    <p:sldId id="428" r:id="rId8"/>
    <p:sldId id="433" r:id="rId9"/>
    <p:sldId id="432" r:id="rId10"/>
    <p:sldId id="435" r:id="rId11"/>
    <p:sldId id="434" r:id="rId12"/>
    <p:sldId id="437" r:id="rId13"/>
    <p:sldId id="436" r:id="rId14"/>
    <p:sldId id="431" r:id="rId15"/>
    <p:sldId id="477" r:id="rId16"/>
    <p:sldId id="530" r:id="rId17"/>
    <p:sldId id="531" r:id="rId18"/>
    <p:sldId id="534" r:id="rId19"/>
    <p:sldId id="535" r:id="rId20"/>
    <p:sldId id="532" r:id="rId2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72" d="100"/>
          <a:sy n="72" d="100"/>
        </p:scale>
        <p:origin x="43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30426"/>
            <a:ext cx="10363200" cy="1470025"/>
          </a:xfrm>
        </p:spPr>
        <p:txBody>
          <a:bodyPr/>
          <a:lstStyle/>
          <a:p>
            <a:r>
              <a:rPr lang="pt-BR"/>
              <a:t>Clique para editar o título mestre</a:t>
            </a:r>
          </a:p>
        </p:txBody>
      </p:sp>
      <p:sp>
        <p:nvSpPr>
          <p:cNvPr id="3" name="Subtítu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A1CA57FD-E5F6-4007-B482-AF2F418581DA}"/>
              </a:ext>
            </a:extLst>
          </p:cNvPr>
          <p:cNvSpPr>
            <a:spLocks noGrp="1"/>
          </p:cNvSpPr>
          <p:nvPr>
            <p:ph type="dt" sz="half" idx="10"/>
          </p:nvPr>
        </p:nvSpPr>
        <p:spPr/>
        <p:txBody>
          <a:bodyPr/>
          <a:lstStyle>
            <a:lvl1pPr>
              <a:defRPr/>
            </a:lvl1pPr>
          </a:lstStyle>
          <a:p>
            <a:pPr>
              <a:defRPr/>
            </a:pPr>
            <a:fld id="{4519990C-A065-441A-A7E7-FA39A8CFC807}" type="datetimeFigureOut">
              <a:rPr lang="pt-BR"/>
              <a:pPr>
                <a:defRPr/>
              </a:pPr>
              <a:t>24/08/2020</a:t>
            </a:fld>
            <a:endParaRPr lang="pt-BR"/>
          </a:p>
        </p:txBody>
      </p:sp>
      <p:sp>
        <p:nvSpPr>
          <p:cNvPr id="5" name="Espaço Reservado para Rodapé 4">
            <a:extLst>
              <a:ext uri="{FF2B5EF4-FFF2-40B4-BE49-F238E27FC236}">
                <a16:creationId xmlns:a16="http://schemas.microsoft.com/office/drawing/2014/main" id="{946DBBED-C209-4B57-8B78-25300BAE91CC}"/>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2965D532-BAB4-4166-8929-18B9ED0FF89B}"/>
              </a:ext>
            </a:extLst>
          </p:cNvPr>
          <p:cNvSpPr>
            <a:spLocks noGrp="1"/>
          </p:cNvSpPr>
          <p:nvPr>
            <p:ph type="sldNum" sz="quarter" idx="12"/>
          </p:nvPr>
        </p:nvSpPr>
        <p:spPr/>
        <p:txBody>
          <a:bodyPr/>
          <a:lstStyle>
            <a:lvl1pPr>
              <a:defRPr/>
            </a:lvl1pPr>
          </a:lstStyle>
          <a:p>
            <a:fld id="{EDF20380-4C12-4777-BC63-3AA11E92349B}" type="slidenum">
              <a:rPr lang="pt-BR" altLang="pt-BR"/>
              <a:pPr/>
              <a:t>‹nº›</a:t>
            </a:fld>
            <a:endParaRPr lang="pt-BR" altLang="pt-BR"/>
          </a:p>
        </p:txBody>
      </p:sp>
    </p:spTree>
    <p:extLst>
      <p:ext uri="{BB962C8B-B14F-4D97-AF65-F5344CB8AC3E}">
        <p14:creationId xmlns:p14="http://schemas.microsoft.com/office/powerpoint/2010/main" val="2010362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C1AD9E1-1431-4898-85C1-18AE2E1338B4}"/>
              </a:ext>
            </a:extLst>
          </p:cNvPr>
          <p:cNvSpPr>
            <a:spLocks noGrp="1"/>
          </p:cNvSpPr>
          <p:nvPr>
            <p:ph type="dt" sz="half" idx="10"/>
          </p:nvPr>
        </p:nvSpPr>
        <p:spPr/>
        <p:txBody>
          <a:bodyPr/>
          <a:lstStyle>
            <a:lvl1pPr>
              <a:defRPr/>
            </a:lvl1pPr>
          </a:lstStyle>
          <a:p>
            <a:pPr>
              <a:defRPr/>
            </a:pPr>
            <a:fld id="{A85812A5-3309-48FC-8EB9-BBE0CD0FA1E7}" type="datetimeFigureOut">
              <a:rPr lang="pt-BR"/>
              <a:pPr>
                <a:defRPr/>
              </a:pPr>
              <a:t>24/08/2020</a:t>
            </a:fld>
            <a:endParaRPr lang="pt-BR"/>
          </a:p>
        </p:txBody>
      </p:sp>
      <p:sp>
        <p:nvSpPr>
          <p:cNvPr id="5" name="Espaço Reservado para Rodapé 4">
            <a:extLst>
              <a:ext uri="{FF2B5EF4-FFF2-40B4-BE49-F238E27FC236}">
                <a16:creationId xmlns:a16="http://schemas.microsoft.com/office/drawing/2014/main" id="{7C678110-4937-4AE5-B993-FF5C81CE5534}"/>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08C8D666-18C1-4401-89B3-1C3EB9E3E172}"/>
              </a:ext>
            </a:extLst>
          </p:cNvPr>
          <p:cNvSpPr>
            <a:spLocks noGrp="1"/>
          </p:cNvSpPr>
          <p:nvPr>
            <p:ph type="sldNum" sz="quarter" idx="12"/>
          </p:nvPr>
        </p:nvSpPr>
        <p:spPr/>
        <p:txBody>
          <a:bodyPr/>
          <a:lstStyle>
            <a:lvl1pPr>
              <a:defRPr/>
            </a:lvl1pPr>
          </a:lstStyle>
          <a:p>
            <a:fld id="{90BF6EB9-C014-418F-B56A-045DAB5CFA7A}" type="slidenum">
              <a:rPr lang="pt-BR" altLang="pt-BR"/>
              <a:pPr/>
              <a:t>‹nº›</a:t>
            </a:fld>
            <a:endParaRPr lang="pt-BR" altLang="pt-BR"/>
          </a:p>
        </p:txBody>
      </p:sp>
    </p:spTree>
    <p:extLst>
      <p:ext uri="{BB962C8B-B14F-4D97-AF65-F5344CB8AC3E}">
        <p14:creationId xmlns:p14="http://schemas.microsoft.com/office/powerpoint/2010/main" val="2623656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609600" y="274639"/>
            <a:ext cx="80264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7E8D3E8-60D8-48BC-91BB-29C5F1F7DAE4}"/>
              </a:ext>
            </a:extLst>
          </p:cNvPr>
          <p:cNvSpPr>
            <a:spLocks noGrp="1"/>
          </p:cNvSpPr>
          <p:nvPr>
            <p:ph type="dt" sz="half" idx="10"/>
          </p:nvPr>
        </p:nvSpPr>
        <p:spPr/>
        <p:txBody>
          <a:bodyPr/>
          <a:lstStyle>
            <a:lvl1pPr>
              <a:defRPr/>
            </a:lvl1pPr>
          </a:lstStyle>
          <a:p>
            <a:pPr>
              <a:defRPr/>
            </a:pPr>
            <a:fld id="{D1440576-8AA7-4EEE-B273-9EACDE4D84FA}" type="datetimeFigureOut">
              <a:rPr lang="pt-BR"/>
              <a:pPr>
                <a:defRPr/>
              </a:pPr>
              <a:t>24/08/2020</a:t>
            </a:fld>
            <a:endParaRPr lang="pt-BR"/>
          </a:p>
        </p:txBody>
      </p:sp>
      <p:sp>
        <p:nvSpPr>
          <p:cNvPr id="5" name="Espaço Reservado para Rodapé 4">
            <a:extLst>
              <a:ext uri="{FF2B5EF4-FFF2-40B4-BE49-F238E27FC236}">
                <a16:creationId xmlns:a16="http://schemas.microsoft.com/office/drawing/2014/main" id="{910E1C2A-B236-4663-B2D2-64A8B551372A}"/>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A8AD73BA-A0CD-4F1B-A9FB-426EBA7D3FEA}"/>
              </a:ext>
            </a:extLst>
          </p:cNvPr>
          <p:cNvSpPr>
            <a:spLocks noGrp="1"/>
          </p:cNvSpPr>
          <p:nvPr>
            <p:ph type="sldNum" sz="quarter" idx="12"/>
          </p:nvPr>
        </p:nvSpPr>
        <p:spPr/>
        <p:txBody>
          <a:bodyPr/>
          <a:lstStyle>
            <a:lvl1pPr>
              <a:defRPr/>
            </a:lvl1pPr>
          </a:lstStyle>
          <a:p>
            <a:fld id="{E5C13DCB-3745-4B65-975F-500CA979116B}" type="slidenum">
              <a:rPr lang="pt-BR" altLang="pt-BR"/>
              <a:pPr/>
              <a:t>‹nº›</a:t>
            </a:fld>
            <a:endParaRPr lang="pt-BR" altLang="pt-BR"/>
          </a:p>
        </p:txBody>
      </p:sp>
    </p:spTree>
    <p:extLst>
      <p:ext uri="{BB962C8B-B14F-4D97-AF65-F5344CB8AC3E}">
        <p14:creationId xmlns:p14="http://schemas.microsoft.com/office/powerpoint/2010/main" val="1711950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4F406D21-1C2D-4E08-88DF-60A3D35C13D0}"/>
              </a:ext>
            </a:extLst>
          </p:cNvPr>
          <p:cNvSpPr>
            <a:spLocks noGrp="1"/>
          </p:cNvSpPr>
          <p:nvPr>
            <p:ph type="dt" sz="half" idx="10"/>
          </p:nvPr>
        </p:nvSpPr>
        <p:spPr/>
        <p:txBody>
          <a:bodyPr/>
          <a:lstStyle>
            <a:lvl1pPr>
              <a:defRPr/>
            </a:lvl1pPr>
          </a:lstStyle>
          <a:p>
            <a:pPr>
              <a:defRPr/>
            </a:pPr>
            <a:fld id="{9D35D7C0-706B-4539-AFEC-54B59299AA7B}" type="datetimeFigureOut">
              <a:rPr lang="pt-BR"/>
              <a:pPr>
                <a:defRPr/>
              </a:pPr>
              <a:t>24/08/2020</a:t>
            </a:fld>
            <a:endParaRPr lang="pt-BR"/>
          </a:p>
        </p:txBody>
      </p:sp>
      <p:sp>
        <p:nvSpPr>
          <p:cNvPr id="5" name="Espaço Reservado para Rodapé 4">
            <a:extLst>
              <a:ext uri="{FF2B5EF4-FFF2-40B4-BE49-F238E27FC236}">
                <a16:creationId xmlns:a16="http://schemas.microsoft.com/office/drawing/2014/main" id="{4993A7FD-559D-4192-90E8-FA17E9FA8DBE}"/>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970F3DD8-FEC3-49ED-918D-B1F814E70A08}"/>
              </a:ext>
            </a:extLst>
          </p:cNvPr>
          <p:cNvSpPr>
            <a:spLocks noGrp="1"/>
          </p:cNvSpPr>
          <p:nvPr>
            <p:ph type="sldNum" sz="quarter" idx="12"/>
          </p:nvPr>
        </p:nvSpPr>
        <p:spPr/>
        <p:txBody>
          <a:bodyPr/>
          <a:lstStyle>
            <a:lvl1pPr>
              <a:defRPr/>
            </a:lvl1pPr>
          </a:lstStyle>
          <a:p>
            <a:fld id="{701F90F7-615F-4177-AF48-D5447D4206AB}" type="slidenum">
              <a:rPr lang="pt-BR" altLang="pt-BR"/>
              <a:pPr/>
              <a:t>‹nº›</a:t>
            </a:fld>
            <a:endParaRPr lang="pt-BR" altLang="pt-BR"/>
          </a:p>
        </p:txBody>
      </p:sp>
    </p:spTree>
    <p:extLst>
      <p:ext uri="{BB962C8B-B14F-4D97-AF65-F5344CB8AC3E}">
        <p14:creationId xmlns:p14="http://schemas.microsoft.com/office/powerpoint/2010/main" val="3604209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963084" y="4406901"/>
            <a:ext cx="103632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a:extLst>
              <a:ext uri="{FF2B5EF4-FFF2-40B4-BE49-F238E27FC236}">
                <a16:creationId xmlns:a16="http://schemas.microsoft.com/office/drawing/2014/main" id="{96B10EA8-5141-4F0E-A228-A0C6B29B4EB5}"/>
              </a:ext>
            </a:extLst>
          </p:cNvPr>
          <p:cNvSpPr>
            <a:spLocks noGrp="1"/>
          </p:cNvSpPr>
          <p:nvPr>
            <p:ph type="dt" sz="half" idx="10"/>
          </p:nvPr>
        </p:nvSpPr>
        <p:spPr/>
        <p:txBody>
          <a:bodyPr/>
          <a:lstStyle>
            <a:lvl1pPr>
              <a:defRPr/>
            </a:lvl1pPr>
          </a:lstStyle>
          <a:p>
            <a:pPr>
              <a:defRPr/>
            </a:pPr>
            <a:fld id="{B3AA2FAA-2FA2-4E95-98DC-FB7715C7A14B}" type="datetimeFigureOut">
              <a:rPr lang="pt-BR"/>
              <a:pPr>
                <a:defRPr/>
              </a:pPr>
              <a:t>24/08/2020</a:t>
            </a:fld>
            <a:endParaRPr lang="pt-BR"/>
          </a:p>
        </p:txBody>
      </p:sp>
      <p:sp>
        <p:nvSpPr>
          <p:cNvPr id="5" name="Espaço Reservado para Rodapé 4">
            <a:extLst>
              <a:ext uri="{FF2B5EF4-FFF2-40B4-BE49-F238E27FC236}">
                <a16:creationId xmlns:a16="http://schemas.microsoft.com/office/drawing/2014/main" id="{DCE873B6-659C-404B-88B9-63F26BB80236}"/>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58C7FB91-EC15-4C4C-BABA-AD2825EEE5B0}"/>
              </a:ext>
            </a:extLst>
          </p:cNvPr>
          <p:cNvSpPr>
            <a:spLocks noGrp="1"/>
          </p:cNvSpPr>
          <p:nvPr>
            <p:ph type="sldNum" sz="quarter" idx="12"/>
          </p:nvPr>
        </p:nvSpPr>
        <p:spPr/>
        <p:txBody>
          <a:bodyPr/>
          <a:lstStyle>
            <a:lvl1pPr>
              <a:defRPr/>
            </a:lvl1pPr>
          </a:lstStyle>
          <a:p>
            <a:fld id="{85B61140-F044-4079-9690-BC9A10A3EEC7}" type="slidenum">
              <a:rPr lang="pt-BR" altLang="pt-BR"/>
              <a:pPr/>
              <a:t>‹nº›</a:t>
            </a:fld>
            <a:endParaRPr lang="pt-BR" altLang="pt-BR"/>
          </a:p>
        </p:txBody>
      </p:sp>
    </p:spTree>
    <p:extLst>
      <p:ext uri="{BB962C8B-B14F-4D97-AF65-F5344CB8AC3E}">
        <p14:creationId xmlns:p14="http://schemas.microsoft.com/office/powerpoint/2010/main" val="793304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3">
            <a:extLst>
              <a:ext uri="{FF2B5EF4-FFF2-40B4-BE49-F238E27FC236}">
                <a16:creationId xmlns:a16="http://schemas.microsoft.com/office/drawing/2014/main" id="{ED3635E9-D3A1-4A6F-9996-5747A5C3D803}"/>
              </a:ext>
            </a:extLst>
          </p:cNvPr>
          <p:cNvSpPr>
            <a:spLocks noGrp="1"/>
          </p:cNvSpPr>
          <p:nvPr>
            <p:ph type="dt" sz="half" idx="10"/>
          </p:nvPr>
        </p:nvSpPr>
        <p:spPr/>
        <p:txBody>
          <a:bodyPr/>
          <a:lstStyle>
            <a:lvl1pPr>
              <a:defRPr/>
            </a:lvl1pPr>
          </a:lstStyle>
          <a:p>
            <a:pPr>
              <a:defRPr/>
            </a:pPr>
            <a:fld id="{2A29BA01-624D-4215-97D0-7E526BACE272}" type="datetimeFigureOut">
              <a:rPr lang="pt-BR"/>
              <a:pPr>
                <a:defRPr/>
              </a:pPr>
              <a:t>24/08/2020</a:t>
            </a:fld>
            <a:endParaRPr lang="pt-BR"/>
          </a:p>
        </p:txBody>
      </p:sp>
      <p:sp>
        <p:nvSpPr>
          <p:cNvPr id="6" name="Espaço Reservado para Rodapé 4">
            <a:extLst>
              <a:ext uri="{FF2B5EF4-FFF2-40B4-BE49-F238E27FC236}">
                <a16:creationId xmlns:a16="http://schemas.microsoft.com/office/drawing/2014/main" id="{C7A667C7-657D-4B50-B7EA-23140429AB6F}"/>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5">
            <a:extLst>
              <a:ext uri="{FF2B5EF4-FFF2-40B4-BE49-F238E27FC236}">
                <a16:creationId xmlns:a16="http://schemas.microsoft.com/office/drawing/2014/main" id="{ED1A16CD-0EB6-432C-837F-BFA6A1B66EB7}"/>
              </a:ext>
            </a:extLst>
          </p:cNvPr>
          <p:cNvSpPr>
            <a:spLocks noGrp="1"/>
          </p:cNvSpPr>
          <p:nvPr>
            <p:ph type="sldNum" sz="quarter" idx="12"/>
          </p:nvPr>
        </p:nvSpPr>
        <p:spPr/>
        <p:txBody>
          <a:bodyPr/>
          <a:lstStyle>
            <a:lvl1pPr>
              <a:defRPr/>
            </a:lvl1pPr>
          </a:lstStyle>
          <a:p>
            <a:fld id="{C463AB6E-0CB7-4E55-876D-CD8D3F293633}" type="slidenum">
              <a:rPr lang="pt-BR" altLang="pt-BR"/>
              <a:pPr/>
              <a:t>‹nº›</a:t>
            </a:fld>
            <a:endParaRPr lang="pt-BR" altLang="pt-BR"/>
          </a:p>
        </p:txBody>
      </p:sp>
    </p:spTree>
    <p:extLst>
      <p:ext uri="{BB962C8B-B14F-4D97-AF65-F5344CB8AC3E}">
        <p14:creationId xmlns:p14="http://schemas.microsoft.com/office/powerpoint/2010/main" val="2021491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3">
            <a:extLst>
              <a:ext uri="{FF2B5EF4-FFF2-40B4-BE49-F238E27FC236}">
                <a16:creationId xmlns:a16="http://schemas.microsoft.com/office/drawing/2014/main" id="{D2E03BA6-1773-4DE6-8F62-A6B358AF2D70}"/>
              </a:ext>
            </a:extLst>
          </p:cNvPr>
          <p:cNvSpPr>
            <a:spLocks noGrp="1"/>
          </p:cNvSpPr>
          <p:nvPr>
            <p:ph type="dt" sz="half" idx="10"/>
          </p:nvPr>
        </p:nvSpPr>
        <p:spPr/>
        <p:txBody>
          <a:bodyPr/>
          <a:lstStyle>
            <a:lvl1pPr>
              <a:defRPr/>
            </a:lvl1pPr>
          </a:lstStyle>
          <a:p>
            <a:pPr>
              <a:defRPr/>
            </a:pPr>
            <a:fld id="{58E9FA30-3459-4F73-BD9B-685717B2159D}" type="datetimeFigureOut">
              <a:rPr lang="pt-BR"/>
              <a:pPr>
                <a:defRPr/>
              </a:pPr>
              <a:t>24/08/2020</a:t>
            </a:fld>
            <a:endParaRPr lang="pt-BR"/>
          </a:p>
        </p:txBody>
      </p:sp>
      <p:sp>
        <p:nvSpPr>
          <p:cNvPr id="8" name="Espaço Reservado para Rodapé 4">
            <a:extLst>
              <a:ext uri="{FF2B5EF4-FFF2-40B4-BE49-F238E27FC236}">
                <a16:creationId xmlns:a16="http://schemas.microsoft.com/office/drawing/2014/main" id="{308B8156-04B0-4D08-B674-0D2F47CB976E}"/>
              </a:ext>
            </a:extLst>
          </p:cNvPr>
          <p:cNvSpPr>
            <a:spLocks noGrp="1"/>
          </p:cNvSpPr>
          <p:nvPr>
            <p:ph type="ftr" sz="quarter" idx="11"/>
          </p:nvPr>
        </p:nvSpPr>
        <p:spPr/>
        <p:txBody>
          <a:bodyPr/>
          <a:lstStyle>
            <a:lvl1pPr>
              <a:defRPr/>
            </a:lvl1pPr>
          </a:lstStyle>
          <a:p>
            <a:pPr>
              <a:defRPr/>
            </a:pPr>
            <a:endParaRPr lang="pt-BR"/>
          </a:p>
        </p:txBody>
      </p:sp>
      <p:sp>
        <p:nvSpPr>
          <p:cNvPr id="9" name="Espaço Reservado para Número de Slide 5">
            <a:extLst>
              <a:ext uri="{FF2B5EF4-FFF2-40B4-BE49-F238E27FC236}">
                <a16:creationId xmlns:a16="http://schemas.microsoft.com/office/drawing/2014/main" id="{998A921A-178E-4A60-81BF-B0A593D4CD63}"/>
              </a:ext>
            </a:extLst>
          </p:cNvPr>
          <p:cNvSpPr>
            <a:spLocks noGrp="1"/>
          </p:cNvSpPr>
          <p:nvPr>
            <p:ph type="sldNum" sz="quarter" idx="12"/>
          </p:nvPr>
        </p:nvSpPr>
        <p:spPr/>
        <p:txBody>
          <a:bodyPr/>
          <a:lstStyle>
            <a:lvl1pPr>
              <a:defRPr/>
            </a:lvl1pPr>
          </a:lstStyle>
          <a:p>
            <a:fld id="{7D5E5930-6C90-49A7-87FE-FC7B44291407}" type="slidenum">
              <a:rPr lang="pt-BR" altLang="pt-BR"/>
              <a:pPr/>
              <a:t>‹nº›</a:t>
            </a:fld>
            <a:endParaRPr lang="pt-BR" altLang="pt-BR"/>
          </a:p>
        </p:txBody>
      </p:sp>
    </p:spTree>
    <p:extLst>
      <p:ext uri="{BB962C8B-B14F-4D97-AF65-F5344CB8AC3E}">
        <p14:creationId xmlns:p14="http://schemas.microsoft.com/office/powerpoint/2010/main" val="1928665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3">
            <a:extLst>
              <a:ext uri="{FF2B5EF4-FFF2-40B4-BE49-F238E27FC236}">
                <a16:creationId xmlns:a16="http://schemas.microsoft.com/office/drawing/2014/main" id="{96F96028-1150-402C-8CBD-F671772151CB}"/>
              </a:ext>
            </a:extLst>
          </p:cNvPr>
          <p:cNvSpPr>
            <a:spLocks noGrp="1"/>
          </p:cNvSpPr>
          <p:nvPr>
            <p:ph type="dt" sz="half" idx="10"/>
          </p:nvPr>
        </p:nvSpPr>
        <p:spPr/>
        <p:txBody>
          <a:bodyPr/>
          <a:lstStyle>
            <a:lvl1pPr>
              <a:defRPr/>
            </a:lvl1pPr>
          </a:lstStyle>
          <a:p>
            <a:pPr>
              <a:defRPr/>
            </a:pPr>
            <a:fld id="{BC97F9D3-0D5E-4C3A-B063-BFA95A2DA150}" type="datetimeFigureOut">
              <a:rPr lang="pt-BR"/>
              <a:pPr>
                <a:defRPr/>
              </a:pPr>
              <a:t>24/08/2020</a:t>
            </a:fld>
            <a:endParaRPr lang="pt-BR"/>
          </a:p>
        </p:txBody>
      </p:sp>
      <p:sp>
        <p:nvSpPr>
          <p:cNvPr id="4" name="Espaço Reservado para Rodapé 4">
            <a:extLst>
              <a:ext uri="{FF2B5EF4-FFF2-40B4-BE49-F238E27FC236}">
                <a16:creationId xmlns:a16="http://schemas.microsoft.com/office/drawing/2014/main" id="{B25D8F2A-7E56-4A5F-A71A-FA684713F5E0}"/>
              </a:ext>
            </a:extLst>
          </p:cNvPr>
          <p:cNvSpPr>
            <a:spLocks noGrp="1"/>
          </p:cNvSpPr>
          <p:nvPr>
            <p:ph type="ftr" sz="quarter" idx="11"/>
          </p:nvPr>
        </p:nvSpPr>
        <p:spPr/>
        <p:txBody>
          <a:bodyPr/>
          <a:lstStyle>
            <a:lvl1pPr>
              <a:defRPr/>
            </a:lvl1pPr>
          </a:lstStyle>
          <a:p>
            <a:pPr>
              <a:defRPr/>
            </a:pPr>
            <a:endParaRPr lang="pt-BR"/>
          </a:p>
        </p:txBody>
      </p:sp>
      <p:sp>
        <p:nvSpPr>
          <p:cNvPr id="5" name="Espaço Reservado para Número de Slide 5">
            <a:extLst>
              <a:ext uri="{FF2B5EF4-FFF2-40B4-BE49-F238E27FC236}">
                <a16:creationId xmlns:a16="http://schemas.microsoft.com/office/drawing/2014/main" id="{601866AC-A8E0-4803-9828-12C6847A6149}"/>
              </a:ext>
            </a:extLst>
          </p:cNvPr>
          <p:cNvSpPr>
            <a:spLocks noGrp="1"/>
          </p:cNvSpPr>
          <p:nvPr>
            <p:ph type="sldNum" sz="quarter" idx="12"/>
          </p:nvPr>
        </p:nvSpPr>
        <p:spPr/>
        <p:txBody>
          <a:bodyPr/>
          <a:lstStyle>
            <a:lvl1pPr>
              <a:defRPr/>
            </a:lvl1pPr>
          </a:lstStyle>
          <a:p>
            <a:fld id="{5F0454AC-9A86-4DCA-A83C-CFB839411642}" type="slidenum">
              <a:rPr lang="pt-BR" altLang="pt-BR"/>
              <a:pPr/>
              <a:t>‹nº›</a:t>
            </a:fld>
            <a:endParaRPr lang="pt-BR" altLang="pt-BR"/>
          </a:p>
        </p:txBody>
      </p:sp>
    </p:spTree>
    <p:extLst>
      <p:ext uri="{BB962C8B-B14F-4D97-AF65-F5344CB8AC3E}">
        <p14:creationId xmlns:p14="http://schemas.microsoft.com/office/powerpoint/2010/main" val="1696735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a:extLst>
              <a:ext uri="{FF2B5EF4-FFF2-40B4-BE49-F238E27FC236}">
                <a16:creationId xmlns:a16="http://schemas.microsoft.com/office/drawing/2014/main" id="{08DC93C2-BC03-4031-896A-43FE0773748D}"/>
              </a:ext>
            </a:extLst>
          </p:cNvPr>
          <p:cNvSpPr>
            <a:spLocks noGrp="1"/>
          </p:cNvSpPr>
          <p:nvPr>
            <p:ph type="dt" sz="half" idx="10"/>
          </p:nvPr>
        </p:nvSpPr>
        <p:spPr/>
        <p:txBody>
          <a:bodyPr/>
          <a:lstStyle>
            <a:lvl1pPr>
              <a:defRPr/>
            </a:lvl1pPr>
          </a:lstStyle>
          <a:p>
            <a:pPr>
              <a:defRPr/>
            </a:pPr>
            <a:fld id="{7B7AC670-FFCE-403D-B40D-E6A7D666745A}" type="datetimeFigureOut">
              <a:rPr lang="pt-BR"/>
              <a:pPr>
                <a:defRPr/>
              </a:pPr>
              <a:t>24/08/2020</a:t>
            </a:fld>
            <a:endParaRPr lang="pt-BR"/>
          </a:p>
        </p:txBody>
      </p:sp>
      <p:sp>
        <p:nvSpPr>
          <p:cNvPr id="3" name="Espaço Reservado para Rodapé 4">
            <a:extLst>
              <a:ext uri="{FF2B5EF4-FFF2-40B4-BE49-F238E27FC236}">
                <a16:creationId xmlns:a16="http://schemas.microsoft.com/office/drawing/2014/main" id="{D779D88A-F826-433E-B2E8-FD08769E1077}"/>
              </a:ext>
            </a:extLst>
          </p:cNvPr>
          <p:cNvSpPr>
            <a:spLocks noGrp="1"/>
          </p:cNvSpPr>
          <p:nvPr>
            <p:ph type="ftr" sz="quarter" idx="11"/>
          </p:nvPr>
        </p:nvSpPr>
        <p:spPr/>
        <p:txBody>
          <a:bodyPr/>
          <a:lstStyle>
            <a:lvl1pPr>
              <a:defRPr/>
            </a:lvl1pPr>
          </a:lstStyle>
          <a:p>
            <a:pPr>
              <a:defRPr/>
            </a:pPr>
            <a:endParaRPr lang="pt-BR"/>
          </a:p>
        </p:txBody>
      </p:sp>
      <p:sp>
        <p:nvSpPr>
          <p:cNvPr id="4" name="Espaço Reservado para Número de Slide 5">
            <a:extLst>
              <a:ext uri="{FF2B5EF4-FFF2-40B4-BE49-F238E27FC236}">
                <a16:creationId xmlns:a16="http://schemas.microsoft.com/office/drawing/2014/main" id="{B6A2401E-3AB4-4621-AAD0-99BD90252F1A}"/>
              </a:ext>
            </a:extLst>
          </p:cNvPr>
          <p:cNvSpPr>
            <a:spLocks noGrp="1"/>
          </p:cNvSpPr>
          <p:nvPr>
            <p:ph type="sldNum" sz="quarter" idx="12"/>
          </p:nvPr>
        </p:nvSpPr>
        <p:spPr/>
        <p:txBody>
          <a:bodyPr/>
          <a:lstStyle>
            <a:lvl1pPr>
              <a:defRPr/>
            </a:lvl1pPr>
          </a:lstStyle>
          <a:p>
            <a:fld id="{20E566CE-7229-4DFF-9A5B-E466E68C92B2}" type="slidenum">
              <a:rPr lang="pt-BR" altLang="pt-BR"/>
              <a:pPr/>
              <a:t>‹nº›</a:t>
            </a:fld>
            <a:endParaRPr lang="pt-BR" altLang="pt-BR"/>
          </a:p>
        </p:txBody>
      </p:sp>
    </p:spTree>
    <p:extLst>
      <p:ext uri="{BB962C8B-B14F-4D97-AF65-F5344CB8AC3E}">
        <p14:creationId xmlns:p14="http://schemas.microsoft.com/office/powerpoint/2010/main" val="3139322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1" y="273050"/>
            <a:ext cx="4011084"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3">
            <a:extLst>
              <a:ext uri="{FF2B5EF4-FFF2-40B4-BE49-F238E27FC236}">
                <a16:creationId xmlns:a16="http://schemas.microsoft.com/office/drawing/2014/main" id="{AAEB4734-A421-4894-A38E-1B3EA0248E2B}"/>
              </a:ext>
            </a:extLst>
          </p:cNvPr>
          <p:cNvSpPr>
            <a:spLocks noGrp="1"/>
          </p:cNvSpPr>
          <p:nvPr>
            <p:ph type="dt" sz="half" idx="10"/>
          </p:nvPr>
        </p:nvSpPr>
        <p:spPr/>
        <p:txBody>
          <a:bodyPr/>
          <a:lstStyle>
            <a:lvl1pPr>
              <a:defRPr/>
            </a:lvl1pPr>
          </a:lstStyle>
          <a:p>
            <a:pPr>
              <a:defRPr/>
            </a:pPr>
            <a:fld id="{341F2224-D427-4CC9-B6C4-A36ACAA66F4B}" type="datetimeFigureOut">
              <a:rPr lang="pt-BR"/>
              <a:pPr>
                <a:defRPr/>
              </a:pPr>
              <a:t>24/08/2020</a:t>
            </a:fld>
            <a:endParaRPr lang="pt-BR"/>
          </a:p>
        </p:txBody>
      </p:sp>
      <p:sp>
        <p:nvSpPr>
          <p:cNvPr id="6" name="Espaço Reservado para Rodapé 4">
            <a:extLst>
              <a:ext uri="{FF2B5EF4-FFF2-40B4-BE49-F238E27FC236}">
                <a16:creationId xmlns:a16="http://schemas.microsoft.com/office/drawing/2014/main" id="{2B09D855-33B3-47AA-B150-B987E770E081}"/>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5">
            <a:extLst>
              <a:ext uri="{FF2B5EF4-FFF2-40B4-BE49-F238E27FC236}">
                <a16:creationId xmlns:a16="http://schemas.microsoft.com/office/drawing/2014/main" id="{B391A143-CACD-4958-B4AF-766F2018873F}"/>
              </a:ext>
            </a:extLst>
          </p:cNvPr>
          <p:cNvSpPr>
            <a:spLocks noGrp="1"/>
          </p:cNvSpPr>
          <p:nvPr>
            <p:ph type="sldNum" sz="quarter" idx="12"/>
          </p:nvPr>
        </p:nvSpPr>
        <p:spPr/>
        <p:txBody>
          <a:bodyPr/>
          <a:lstStyle>
            <a:lvl1pPr>
              <a:defRPr/>
            </a:lvl1pPr>
          </a:lstStyle>
          <a:p>
            <a:fld id="{F39CCB78-EA33-4F7D-89DC-9DE9ACE847E5}" type="slidenum">
              <a:rPr lang="pt-BR" altLang="pt-BR"/>
              <a:pPr/>
              <a:t>‹nº›</a:t>
            </a:fld>
            <a:endParaRPr lang="pt-BR" altLang="pt-BR"/>
          </a:p>
        </p:txBody>
      </p:sp>
    </p:spTree>
    <p:extLst>
      <p:ext uri="{BB962C8B-B14F-4D97-AF65-F5344CB8AC3E}">
        <p14:creationId xmlns:p14="http://schemas.microsoft.com/office/powerpoint/2010/main" val="4148335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389717" y="4800600"/>
            <a:ext cx="73152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3">
            <a:extLst>
              <a:ext uri="{FF2B5EF4-FFF2-40B4-BE49-F238E27FC236}">
                <a16:creationId xmlns:a16="http://schemas.microsoft.com/office/drawing/2014/main" id="{59D1B875-F43C-4A53-9B74-960650DF7A5A}"/>
              </a:ext>
            </a:extLst>
          </p:cNvPr>
          <p:cNvSpPr>
            <a:spLocks noGrp="1"/>
          </p:cNvSpPr>
          <p:nvPr>
            <p:ph type="dt" sz="half" idx="10"/>
          </p:nvPr>
        </p:nvSpPr>
        <p:spPr/>
        <p:txBody>
          <a:bodyPr/>
          <a:lstStyle>
            <a:lvl1pPr>
              <a:defRPr/>
            </a:lvl1pPr>
          </a:lstStyle>
          <a:p>
            <a:pPr>
              <a:defRPr/>
            </a:pPr>
            <a:fld id="{419B683B-EBD0-492B-912B-C4929966AB41}" type="datetimeFigureOut">
              <a:rPr lang="pt-BR"/>
              <a:pPr>
                <a:defRPr/>
              </a:pPr>
              <a:t>24/08/2020</a:t>
            </a:fld>
            <a:endParaRPr lang="pt-BR"/>
          </a:p>
        </p:txBody>
      </p:sp>
      <p:sp>
        <p:nvSpPr>
          <p:cNvPr id="6" name="Espaço Reservado para Rodapé 4">
            <a:extLst>
              <a:ext uri="{FF2B5EF4-FFF2-40B4-BE49-F238E27FC236}">
                <a16:creationId xmlns:a16="http://schemas.microsoft.com/office/drawing/2014/main" id="{CE5E32DD-57B5-40D6-AB89-8781653DB632}"/>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5">
            <a:extLst>
              <a:ext uri="{FF2B5EF4-FFF2-40B4-BE49-F238E27FC236}">
                <a16:creationId xmlns:a16="http://schemas.microsoft.com/office/drawing/2014/main" id="{CBAA9092-03C3-444E-81EF-141BACD20EDE}"/>
              </a:ext>
            </a:extLst>
          </p:cNvPr>
          <p:cNvSpPr>
            <a:spLocks noGrp="1"/>
          </p:cNvSpPr>
          <p:nvPr>
            <p:ph type="sldNum" sz="quarter" idx="12"/>
          </p:nvPr>
        </p:nvSpPr>
        <p:spPr/>
        <p:txBody>
          <a:bodyPr/>
          <a:lstStyle>
            <a:lvl1pPr>
              <a:defRPr/>
            </a:lvl1pPr>
          </a:lstStyle>
          <a:p>
            <a:fld id="{8FE56D3E-76E2-4695-8771-7A46842D7AD0}" type="slidenum">
              <a:rPr lang="pt-BR" altLang="pt-BR"/>
              <a:pPr/>
              <a:t>‹nº›</a:t>
            </a:fld>
            <a:endParaRPr lang="pt-BR" altLang="pt-BR"/>
          </a:p>
        </p:txBody>
      </p:sp>
    </p:spTree>
    <p:extLst>
      <p:ext uri="{BB962C8B-B14F-4D97-AF65-F5344CB8AC3E}">
        <p14:creationId xmlns:p14="http://schemas.microsoft.com/office/powerpoint/2010/main" val="3726044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Espaço Reservado para Título 1">
            <a:extLst>
              <a:ext uri="{FF2B5EF4-FFF2-40B4-BE49-F238E27FC236}">
                <a16:creationId xmlns:a16="http://schemas.microsoft.com/office/drawing/2014/main" id="{A44B0708-1E07-4E86-8BE9-1987F445638B}"/>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a:t>Clique para editar o título mestre</a:t>
            </a:r>
          </a:p>
        </p:txBody>
      </p:sp>
      <p:sp>
        <p:nvSpPr>
          <p:cNvPr id="1027" name="Espaço Reservado para Texto 2">
            <a:extLst>
              <a:ext uri="{FF2B5EF4-FFF2-40B4-BE49-F238E27FC236}">
                <a16:creationId xmlns:a16="http://schemas.microsoft.com/office/drawing/2014/main" id="{E5A68E87-FDC8-4C5A-BBAA-F49BE2201705}"/>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a:t>Clique para editar 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4" name="Espaço Reservado para Data 3">
            <a:extLst>
              <a:ext uri="{FF2B5EF4-FFF2-40B4-BE49-F238E27FC236}">
                <a16:creationId xmlns:a16="http://schemas.microsoft.com/office/drawing/2014/main" id="{B97E0375-C0D5-4CE9-8F9F-E3E40BF8DF90}"/>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7D735B41-A87E-4245-833E-CA61421EA776}" type="datetimeFigureOut">
              <a:rPr lang="pt-BR"/>
              <a:pPr>
                <a:defRPr/>
              </a:pPr>
              <a:t>24/08/2020</a:t>
            </a:fld>
            <a:endParaRPr lang="pt-BR"/>
          </a:p>
        </p:txBody>
      </p:sp>
      <p:sp>
        <p:nvSpPr>
          <p:cNvPr id="5" name="Espaço Reservado para Rodapé 4">
            <a:extLst>
              <a:ext uri="{FF2B5EF4-FFF2-40B4-BE49-F238E27FC236}">
                <a16:creationId xmlns:a16="http://schemas.microsoft.com/office/drawing/2014/main" id="{5C48A79E-6F2C-428C-A79F-BAE5C0C96AB7}"/>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pt-BR"/>
          </a:p>
        </p:txBody>
      </p:sp>
      <p:sp>
        <p:nvSpPr>
          <p:cNvPr id="6" name="Espaço Reservado para Número de Slide 5">
            <a:extLst>
              <a:ext uri="{FF2B5EF4-FFF2-40B4-BE49-F238E27FC236}">
                <a16:creationId xmlns:a16="http://schemas.microsoft.com/office/drawing/2014/main" id="{3762BF38-EE44-43AC-A3D6-F0C429D520F5}"/>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D8D8F"/>
                </a:solidFill>
                <a:latin typeface="Calibri" panose="020F0502020204030204" pitchFamily="34" charset="0"/>
              </a:defRPr>
            </a:lvl1pPr>
          </a:lstStyle>
          <a:p>
            <a:fld id="{5BA75F1C-4A34-45D2-AE65-C5231A860B65}" type="slidenum">
              <a:rPr lang="pt-BR" altLang="pt-BR"/>
              <a:pPr/>
              <a:t>‹nº›</a:t>
            </a:fld>
            <a:endParaRPr lang="pt-BR" altLang="pt-BR"/>
          </a:p>
        </p:txBody>
      </p:sp>
    </p:spTree>
    <p:extLst>
      <p:ext uri="{BB962C8B-B14F-4D97-AF65-F5344CB8AC3E}">
        <p14:creationId xmlns:p14="http://schemas.microsoft.com/office/powerpoint/2010/main" val="2273757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ítulo 1">
            <a:extLst>
              <a:ext uri="{FF2B5EF4-FFF2-40B4-BE49-F238E27FC236}">
                <a16:creationId xmlns:a16="http://schemas.microsoft.com/office/drawing/2014/main" id="{DB262004-3B28-44F5-8234-61CDFD57FFEF}"/>
              </a:ext>
            </a:extLst>
          </p:cNvPr>
          <p:cNvSpPr>
            <a:spLocks noGrp="1"/>
          </p:cNvSpPr>
          <p:nvPr>
            <p:ph type="ctrTitle"/>
          </p:nvPr>
        </p:nvSpPr>
        <p:spPr/>
        <p:txBody>
          <a:bodyPr/>
          <a:lstStyle/>
          <a:p>
            <a:r>
              <a:rPr lang="pt-BR" altLang="pt-BR" b="1" dirty="0"/>
              <a:t>Receita dos sindicatos: </a:t>
            </a:r>
            <a:br>
              <a:rPr lang="pt-BR" altLang="pt-BR" b="1" dirty="0"/>
            </a:br>
            <a:r>
              <a:rPr lang="pt-BR" altLang="pt-BR" b="1" dirty="0"/>
              <a:t>extinção da contribuição </a:t>
            </a:r>
            <a:br>
              <a:rPr lang="pt-BR" altLang="pt-BR" b="1" dirty="0"/>
            </a:br>
            <a:r>
              <a:rPr lang="pt-BR" altLang="pt-BR" b="1" dirty="0"/>
              <a:t>sindical compulsória</a:t>
            </a:r>
          </a:p>
        </p:txBody>
      </p:sp>
      <p:sp>
        <p:nvSpPr>
          <p:cNvPr id="80899" name="Subtítulo 2">
            <a:extLst>
              <a:ext uri="{FF2B5EF4-FFF2-40B4-BE49-F238E27FC236}">
                <a16:creationId xmlns:a16="http://schemas.microsoft.com/office/drawing/2014/main" id="{6A104A33-1424-4770-8310-B6B1BF4ED3EF}"/>
              </a:ext>
            </a:extLst>
          </p:cNvPr>
          <p:cNvSpPr>
            <a:spLocks noGrp="1"/>
          </p:cNvSpPr>
          <p:nvPr>
            <p:ph type="subTitle" idx="1"/>
          </p:nvPr>
        </p:nvSpPr>
        <p:spPr/>
        <p:txBody>
          <a:bodyPr/>
          <a:lstStyle/>
          <a:p>
            <a:r>
              <a:rPr lang="pt-BR" altLang="pt-BR">
                <a:solidFill>
                  <a:schemeClr val="tx1"/>
                </a:solidFill>
              </a:rPr>
              <a:t>Novas formas de </a:t>
            </a:r>
          </a:p>
          <a:p>
            <a:r>
              <a:rPr lang="pt-BR" altLang="pt-BR">
                <a:solidFill>
                  <a:schemeClr val="tx1"/>
                </a:solidFill>
              </a:rPr>
              <a:t>custeio dos sindicatos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ítulo 1">
            <a:extLst>
              <a:ext uri="{FF2B5EF4-FFF2-40B4-BE49-F238E27FC236}">
                <a16:creationId xmlns:a16="http://schemas.microsoft.com/office/drawing/2014/main" id="{41AB4B63-5473-45BA-80C1-88A733838C18}"/>
              </a:ext>
            </a:extLst>
          </p:cNvPr>
          <p:cNvSpPr>
            <a:spLocks noGrp="1"/>
          </p:cNvSpPr>
          <p:nvPr>
            <p:ph type="title"/>
          </p:nvPr>
        </p:nvSpPr>
        <p:spPr/>
        <p:txBody>
          <a:bodyPr anchor="t"/>
          <a:lstStyle/>
          <a:p>
            <a:pPr eaLnBrk="1" hangingPunct="1"/>
            <a:r>
              <a:rPr lang="pt-BR" altLang="pt-BR" b="1"/>
              <a:t>Contribuição sindical</a:t>
            </a:r>
          </a:p>
        </p:txBody>
      </p:sp>
      <p:sp>
        <p:nvSpPr>
          <p:cNvPr id="90115" name="Espaço Reservado para Conteúdo 2">
            <a:extLst>
              <a:ext uri="{FF2B5EF4-FFF2-40B4-BE49-F238E27FC236}">
                <a16:creationId xmlns:a16="http://schemas.microsoft.com/office/drawing/2014/main" id="{853B7E61-EEFF-45E1-8231-A1832CF7DF0F}"/>
              </a:ext>
            </a:extLst>
          </p:cNvPr>
          <p:cNvSpPr>
            <a:spLocks noGrp="1"/>
          </p:cNvSpPr>
          <p:nvPr>
            <p:ph idx="1"/>
          </p:nvPr>
        </p:nvSpPr>
        <p:spPr>
          <a:xfrm>
            <a:off x="1981200" y="1341439"/>
            <a:ext cx="8229600" cy="4784725"/>
          </a:xfrm>
        </p:spPr>
        <p:txBody>
          <a:bodyPr/>
          <a:lstStyle/>
          <a:p>
            <a:r>
              <a:rPr lang="pt-BR" altLang="pt-BR" b="1"/>
              <a:t>Art. 582 da CLT </a:t>
            </a:r>
            <a:r>
              <a:rPr lang="pt-BR" altLang="pt-BR"/>
              <a:t> </a:t>
            </a:r>
          </a:p>
          <a:p>
            <a:pPr algn="just"/>
            <a:r>
              <a:rPr lang="pt-BR" altLang="pt-BR"/>
              <a:t>Os empregadores são obrigados a descontar da folha de pagamento de seus empregados relativa ao mês de março de cada ano a contribuição sindical dos empregados que </a:t>
            </a:r>
            <a:r>
              <a:rPr lang="pt-BR" altLang="pt-BR" b="1"/>
              <a:t>autorizaram prévia e expressamente </a:t>
            </a:r>
            <a:r>
              <a:rPr lang="pt-BR" altLang="pt-BR"/>
              <a:t>o seu recolhimento aos respectivos sindicatos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ítulo 1">
            <a:extLst>
              <a:ext uri="{FF2B5EF4-FFF2-40B4-BE49-F238E27FC236}">
                <a16:creationId xmlns:a16="http://schemas.microsoft.com/office/drawing/2014/main" id="{1DD0E397-D198-47B1-905C-FDC30FC64011}"/>
              </a:ext>
            </a:extLst>
          </p:cNvPr>
          <p:cNvSpPr>
            <a:spLocks noGrp="1"/>
          </p:cNvSpPr>
          <p:nvPr>
            <p:ph type="title"/>
          </p:nvPr>
        </p:nvSpPr>
        <p:spPr/>
        <p:txBody>
          <a:bodyPr anchor="t"/>
          <a:lstStyle/>
          <a:p>
            <a:pPr eaLnBrk="1" hangingPunct="1"/>
            <a:r>
              <a:rPr lang="pt-BR" altLang="pt-BR" b="1"/>
              <a:t>Contribuição sindical</a:t>
            </a:r>
          </a:p>
        </p:txBody>
      </p:sp>
      <p:sp>
        <p:nvSpPr>
          <p:cNvPr id="91139" name="Espaço Reservado para Conteúdo 2">
            <a:extLst>
              <a:ext uri="{FF2B5EF4-FFF2-40B4-BE49-F238E27FC236}">
                <a16:creationId xmlns:a16="http://schemas.microsoft.com/office/drawing/2014/main" id="{2BBB9FB0-7C7D-4633-A142-F0A7D1CC7A20}"/>
              </a:ext>
            </a:extLst>
          </p:cNvPr>
          <p:cNvSpPr>
            <a:spLocks noGrp="1"/>
          </p:cNvSpPr>
          <p:nvPr>
            <p:ph idx="1"/>
          </p:nvPr>
        </p:nvSpPr>
        <p:spPr>
          <a:xfrm>
            <a:off x="1981200" y="1341439"/>
            <a:ext cx="8229600" cy="4784725"/>
          </a:xfrm>
        </p:spPr>
        <p:txBody>
          <a:bodyPr/>
          <a:lstStyle/>
          <a:p>
            <a:r>
              <a:rPr lang="pt-BR" altLang="pt-BR" b="1"/>
              <a:t>Art. 583 da CLT </a:t>
            </a:r>
            <a:r>
              <a:rPr lang="pt-BR" altLang="pt-BR"/>
              <a:t> </a:t>
            </a:r>
          </a:p>
          <a:p>
            <a:pPr algn="just"/>
            <a:r>
              <a:rPr lang="pt-BR" altLang="pt-BR"/>
              <a:t>O recolhimento da contribuição sindical referente aos empregados e trabalhadores avulsos será efetuado no mês de abril de cada ano, e o relativo aos agentes ou trabalhadores autônomos e profissionais liberais realizar-se-á no mês de fevereiro, observada a </a:t>
            </a:r>
            <a:r>
              <a:rPr lang="pt-BR" altLang="pt-BR" b="1"/>
              <a:t>exigência de autorização prévia e expressa</a:t>
            </a:r>
            <a:r>
              <a:rPr lang="pt-BR" altLang="pt-BR"/>
              <a:t> prevista no art. 579 desta Consolidação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ítulo 1">
            <a:extLst>
              <a:ext uri="{FF2B5EF4-FFF2-40B4-BE49-F238E27FC236}">
                <a16:creationId xmlns:a16="http://schemas.microsoft.com/office/drawing/2014/main" id="{CB0CAA52-953D-4AE0-A742-FF652F8237F2}"/>
              </a:ext>
            </a:extLst>
          </p:cNvPr>
          <p:cNvSpPr>
            <a:spLocks noGrp="1"/>
          </p:cNvSpPr>
          <p:nvPr>
            <p:ph type="title"/>
          </p:nvPr>
        </p:nvSpPr>
        <p:spPr/>
        <p:txBody>
          <a:bodyPr anchor="t"/>
          <a:lstStyle/>
          <a:p>
            <a:pPr eaLnBrk="1" hangingPunct="1"/>
            <a:r>
              <a:rPr lang="pt-BR" altLang="pt-BR" b="1"/>
              <a:t>Contribuição sindical</a:t>
            </a:r>
          </a:p>
        </p:txBody>
      </p:sp>
      <p:sp>
        <p:nvSpPr>
          <p:cNvPr id="92163" name="Espaço Reservado para Conteúdo 2">
            <a:extLst>
              <a:ext uri="{FF2B5EF4-FFF2-40B4-BE49-F238E27FC236}">
                <a16:creationId xmlns:a16="http://schemas.microsoft.com/office/drawing/2014/main" id="{3BF21138-66F3-49C0-95C8-EBFDE4A50290}"/>
              </a:ext>
            </a:extLst>
          </p:cNvPr>
          <p:cNvSpPr>
            <a:spLocks noGrp="1"/>
          </p:cNvSpPr>
          <p:nvPr>
            <p:ph idx="1"/>
          </p:nvPr>
        </p:nvSpPr>
        <p:spPr>
          <a:xfrm>
            <a:off x="1981200" y="1341439"/>
            <a:ext cx="8229600" cy="4784725"/>
          </a:xfrm>
        </p:spPr>
        <p:txBody>
          <a:bodyPr/>
          <a:lstStyle/>
          <a:p>
            <a:pPr algn="just"/>
            <a:r>
              <a:rPr lang="pt-BR" altLang="pt-BR" b="1"/>
              <a:t>Art. 602 da CLT</a:t>
            </a:r>
          </a:p>
          <a:p>
            <a:pPr algn="just"/>
            <a:r>
              <a:rPr lang="pt-BR" altLang="pt-BR"/>
              <a:t>Os empregados que não estiverem trabalhando no mês destinado ao desconto da contribuição sindical e que venham a </a:t>
            </a:r>
            <a:r>
              <a:rPr lang="pt-BR" altLang="pt-BR" b="1"/>
              <a:t>autorizar prévia e expressamente </a:t>
            </a:r>
            <a:r>
              <a:rPr lang="pt-BR" altLang="pt-BR"/>
              <a:t>o recolhimento serão descontados no primeiro mês subsequente ao do reinício do trabalho</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ítulo 1">
            <a:extLst>
              <a:ext uri="{FF2B5EF4-FFF2-40B4-BE49-F238E27FC236}">
                <a16:creationId xmlns:a16="http://schemas.microsoft.com/office/drawing/2014/main" id="{36F70953-197C-466E-A610-3F2B28C6185F}"/>
              </a:ext>
            </a:extLst>
          </p:cNvPr>
          <p:cNvSpPr>
            <a:spLocks noGrp="1"/>
          </p:cNvSpPr>
          <p:nvPr>
            <p:ph type="title"/>
          </p:nvPr>
        </p:nvSpPr>
        <p:spPr/>
        <p:txBody>
          <a:bodyPr anchor="t"/>
          <a:lstStyle/>
          <a:p>
            <a:pPr eaLnBrk="1" hangingPunct="1"/>
            <a:r>
              <a:rPr lang="pt-BR" altLang="pt-BR" b="1"/>
              <a:t>Contribuição sindical patronal</a:t>
            </a:r>
          </a:p>
        </p:txBody>
      </p:sp>
      <p:sp>
        <p:nvSpPr>
          <p:cNvPr id="93187" name="Espaço Reservado para Conteúdo 2">
            <a:extLst>
              <a:ext uri="{FF2B5EF4-FFF2-40B4-BE49-F238E27FC236}">
                <a16:creationId xmlns:a16="http://schemas.microsoft.com/office/drawing/2014/main" id="{435BC6E2-AF25-47B4-9CFE-5C5EEDF6D874}"/>
              </a:ext>
            </a:extLst>
          </p:cNvPr>
          <p:cNvSpPr>
            <a:spLocks noGrp="1"/>
          </p:cNvSpPr>
          <p:nvPr>
            <p:ph idx="1"/>
          </p:nvPr>
        </p:nvSpPr>
        <p:spPr>
          <a:xfrm>
            <a:off x="1981200" y="1341439"/>
            <a:ext cx="8229600" cy="4784725"/>
          </a:xfrm>
        </p:spPr>
        <p:txBody>
          <a:bodyPr/>
          <a:lstStyle/>
          <a:p>
            <a:pPr algn="just"/>
            <a:r>
              <a:rPr lang="pt-BR" altLang="pt-BR" b="1"/>
              <a:t>Art. 587 da CLT</a:t>
            </a:r>
          </a:p>
          <a:p>
            <a:pPr algn="just"/>
            <a:r>
              <a:rPr lang="pt-BR" altLang="pt-BR"/>
              <a:t>Os empregadores que optarem pelo recolhimento da contribuição sindical deverão fazê-lo no mês de janeiro de cada ano, ou, para os que venham a se estabelecer após o referido mês, na ocasião em que requererem às repartições o registro ou a licença para o exercício da respectiva atividade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ítulo 1">
            <a:extLst>
              <a:ext uri="{FF2B5EF4-FFF2-40B4-BE49-F238E27FC236}">
                <a16:creationId xmlns:a16="http://schemas.microsoft.com/office/drawing/2014/main" id="{22B8B70D-F0E2-495E-A665-88752BC56770}"/>
              </a:ext>
            </a:extLst>
          </p:cNvPr>
          <p:cNvSpPr>
            <a:spLocks noGrp="1"/>
          </p:cNvSpPr>
          <p:nvPr>
            <p:ph type="title"/>
          </p:nvPr>
        </p:nvSpPr>
        <p:spPr/>
        <p:txBody>
          <a:bodyPr anchor="t"/>
          <a:lstStyle/>
          <a:p>
            <a:pPr eaLnBrk="1" hangingPunct="1"/>
            <a:r>
              <a:rPr lang="pt-BR" altLang="pt-BR" b="1"/>
              <a:t>Contribuição negocial</a:t>
            </a:r>
          </a:p>
        </p:txBody>
      </p:sp>
      <p:sp>
        <p:nvSpPr>
          <p:cNvPr id="94211" name="Espaço Reservado para Conteúdo 2">
            <a:extLst>
              <a:ext uri="{FF2B5EF4-FFF2-40B4-BE49-F238E27FC236}">
                <a16:creationId xmlns:a16="http://schemas.microsoft.com/office/drawing/2014/main" id="{4DF38509-90C2-462F-AE36-02430CAD5904}"/>
              </a:ext>
            </a:extLst>
          </p:cNvPr>
          <p:cNvSpPr>
            <a:spLocks noGrp="1"/>
          </p:cNvSpPr>
          <p:nvPr>
            <p:ph idx="1"/>
          </p:nvPr>
        </p:nvSpPr>
        <p:spPr>
          <a:xfrm>
            <a:off x="1981200" y="1196975"/>
            <a:ext cx="8229600" cy="4929188"/>
          </a:xfrm>
        </p:spPr>
        <p:txBody>
          <a:bodyPr/>
          <a:lstStyle/>
          <a:p>
            <a:pPr algn="just"/>
            <a:r>
              <a:rPr lang="pt-BR" altLang="pt-BR"/>
              <a:t>Omissão do Congresso Nacional em debater e aprovar a lei para substituir a contribuição sindical compulsória pela </a:t>
            </a:r>
            <a:r>
              <a:rPr lang="pt-BR" altLang="pt-BR" b="1"/>
              <a:t>contribuição negocial</a:t>
            </a:r>
          </a:p>
          <a:p>
            <a:pPr algn="just"/>
            <a:r>
              <a:rPr lang="pt-BR" altLang="pt-BR"/>
              <a:t>Vinculada ao resultado da negociação coletiva e condicionada à aprovação de assembleia dos trabalhadores representados</a:t>
            </a:r>
          </a:p>
          <a:p>
            <a:pPr algn="just"/>
            <a:r>
              <a:rPr lang="pt-BR" altLang="pt-BR"/>
              <a:t>Reforma prometida no </a:t>
            </a:r>
            <a:r>
              <a:rPr lang="pt-BR" altLang="pt-BR" b="1"/>
              <a:t>artigo 7º da Lei n◦ 11.648/2008 </a:t>
            </a:r>
            <a:r>
              <a:rPr lang="pt-BR" altLang="pt-BR"/>
              <a:t>(que regulamentou as Centrais Sindicais), ficou relegada a um momento futuro e incerto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ítulo 1">
            <a:extLst>
              <a:ext uri="{FF2B5EF4-FFF2-40B4-BE49-F238E27FC236}">
                <a16:creationId xmlns:a16="http://schemas.microsoft.com/office/drawing/2014/main" id="{DE8A819A-CDE7-413C-884C-746ED11E5AA0}"/>
              </a:ext>
            </a:extLst>
          </p:cNvPr>
          <p:cNvSpPr>
            <a:spLocks noGrp="1"/>
          </p:cNvSpPr>
          <p:nvPr>
            <p:ph type="title"/>
          </p:nvPr>
        </p:nvSpPr>
        <p:spPr/>
        <p:txBody>
          <a:bodyPr anchor="t"/>
          <a:lstStyle/>
          <a:p>
            <a:r>
              <a:rPr lang="pt-BR" altLang="pt-BR" sz="3200" b="1"/>
              <a:t>Após reforma trabalhista, sindicatos encolhem para sobreviver (Época, 26/11/17)</a:t>
            </a:r>
          </a:p>
        </p:txBody>
      </p:sp>
      <p:sp>
        <p:nvSpPr>
          <p:cNvPr id="95235" name="Espaço Reservado para Conteúdo 2">
            <a:extLst>
              <a:ext uri="{FF2B5EF4-FFF2-40B4-BE49-F238E27FC236}">
                <a16:creationId xmlns:a16="http://schemas.microsoft.com/office/drawing/2014/main" id="{4F6467C2-24B4-4D94-8F61-1CEF2A19A16F}"/>
              </a:ext>
            </a:extLst>
          </p:cNvPr>
          <p:cNvSpPr>
            <a:spLocks noGrp="1"/>
          </p:cNvSpPr>
          <p:nvPr>
            <p:ph idx="1"/>
          </p:nvPr>
        </p:nvSpPr>
        <p:spPr>
          <a:xfrm>
            <a:off x="1981200" y="1484313"/>
            <a:ext cx="8229600" cy="4641850"/>
          </a:xfrm>
        </p:spPr>
        <p:txBody>
          <a:bodyPr/>
          <a:lstStyle/>
          <a:p>
            <a:pPr algn="just"/>
            <a:r>
              <a:rPr lang="pt-BR" altLang="pt-BR"/>
              <a:t>Até 2018, 100 mil trabalhadores diretos</a:t>
            </a:r>
            <a:br>
              <a:rPr lang="pt-BR" altLang="pt-BR"/>
            </a:br>
            <a:r>
              <a:rPr lang="pt-BR" altLang="pt-BR"/>
              <a:t>e indiretos devem ser afetados</a:t>
            </a:r>
          </a:p>
          <a:p>
            <a:pPr algn="just"/>
            <a:r>
              <a:rPr lang="pt-BR" altLang="pt-BR" b="1"/>
              <a:t>O fim da contribuição sindical obrigatória</a:t>
            </a:r>
            <a:r>
              <a:rPr lang="pt-BR" altLang="pt-BR"/>
              <a:t> forçou centrais e sindicatos a se </a:t>
            </a:r>
            <a:r>
              <a:rPr lang="pt-BR" altLang="pt-BR" b="1"/>
              <a:t>adaptarem aos novos tempos de vacas mais magras</a:t>
            </a:r>
          </a:p>
          <a:p>
            <a:pPr algn="just"/>
            <a:r>
              <a:rPr lang="pt-BR" altLang="pt-BR"/>
              <a:t>Eles têm dispensado empregados, vendido ativos e organizado </a:t>
            </a:r>
            <a:r>
              <a:rPr lang="pt-BR" altLang="pt-BR" b="1"/>
              <a:t>planos de demissão voluntária</a:t>
            </a:r>
            <a:r>
              <a:rPr lang="pt-BR" altLang="pt-BR"/>
              <a:t> (PDV) para se adequar a uma perda estimada em um terço da receita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a:extLst>
              <a:ext uri="{FF2B5EF4-FFF2-40B4-BE49-F238E27FC236}">
                <a16:creationId xmlns:a16="http://schemas.microsoft.com/office/drawing/2014/main" id="{33E4E2AA-67B9-4858-9838-239DBD1A5275}"/>
              </a:ext>
            </a:extLst>
          </p:cNvPr>
          <p:cNvSpPr txBox="1">
            <a:spLocks noChangeArrowheads="1"/>
          </p:cNvSpPr>
          <p:nvPr/>
        </p:nvSpPr>
        <p:spPr bwMode="auto">
          <a:xfrm>
            <a:off x="1992314" y="271464"/>
            <a:ext cx="82073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pt-BR" altLang="pt-BR" sz="4000" b="1">
                <a:solidFill>
                  <a:srgbClr val="292934"/>
                </a:solidFill>
                <a:cs typeface="Arial" panose="020B0604020202020204" pitchFamily="34" charset="0"/>
              </a:rPr>
              <a:t>FIM DA OBRIGATORIEDADE DA CONTRIBUIÇÃO SINDICAL – ADI 5794</a:t>
            </a:r>
          </a:p>
        </p:txBody>
      </p:sp>
      <p:pic>
        <p:nvPicPr>
          <p:cNvPr id="96259" name="Imagem 119">
            <a:extLst>
              <a:ext uri="{FF2B5EF4-FFF2-40B4-BE49-F238E27FC236}">
                <a16:creationId xmlns:a16="http://schemas.microsoft.com/office/drawing/2014/main" id="{2AAAB753-4549-4F20-AA98-97BE24FF5BC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27126" y="4687889"/>
            <a:ext cx="1566863"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CaixaDeTexto 40">
            <a:extLst>
              <a:ext uri="{FF2B5EF4-FFF2-40B4-BE49-F238E27FC236}">
                <a16:creationId xmlns:a16="http://schemas.microsoft.com/office/drawing/2014/main" id="{FF5EB1BE-FB32-464D-886E-97BCD09C0939}"/>
              </a:ext>
            </a:extLst>
          </p:cNvPr>
          <p:cNvSpPr txBox="1">
            <a:spLocks noChangeArrowheads="1"/>
          </p:cNvSpPr>
          <p:nvPr/>
        </p:nvSpPr>
        <p:spPr bwMode="auto">
          <a:xfrm>
            <a:off x="1903414" y="1570038"/>
            <a:ext cx="8385175"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fontAlgn="base">
              <a:spcBef>
                <a:spcPct val="0"/>
              </a:spcBef>
              <a:spcAft>
                <a:spcPct val="0"/>
              </a:spcAft>
            </a:pPr>
            <a:r>
              <a:rPr lang="pt-BR" altLang="pt-BR">
                <a:solidFill>
                  <a:srgbClr val="292934"/>
                </a:solidFill>
                <a:cs typeface="Arial" panose="020B0604020202020204" pitchFamily="34" charset="0"/>
              </a:rPr>
              <a:t>Confederação  Nacional dos Trabalhadores em Transporte Aquaviário e Aéreo, na Pesca e nos Portos (CONTTMAF) questionou o fim da obrigatoriedade da contribuição sindical </a:t>
            </a:r>
          </a:p>
          <a:p>
            <a:pPr algn="just" fontAlgn="base">
              <a:spcBef>
                <a:spcPct val="0"/>
              </a:spcBef>
              <a:spcAft>
                <a:spcPct val="0"/>
              </a:spcAft>
            </a:pPr>
            <a:r>
              <a:rPr lang="pt-BR" altLang="pt-BR">
                <a:solidFill>
                  <a:srgbClr val="292934"/>
                </a:solidFill>
                <a:cs typeface="Arial" panose="020B0604020202020204" pitchFamily="34" charset="0"/>
              </a:rPr>
              <a:t>Relator: </a:t>
            </a:r>
            <a:r>
              <a:rPr lang="pt-BR" altLang="pt-BR" b="1">
                <a:solidFill>
                  <a:srgbClr val="292934"/>
                </a:solidFill>
                <a:cs typeface="Arial" panose="020B0604020202020204" pitchFamily="34" charset="0"/>
              </a:rPr>
              <a:t>Ministro Edson Fachin </a:t>
            </a:r>
          </a:p>
          <a:p>
            <a:pPr algn="just" fontAlgn="base">
              <a:spcBef>
                <a:spcPct val="0"/>
              </a:spcBef>
              <a:spcAft>
                <a:spcPct val="0"/>
              </a:spcAft>
            </a:pPr>
            <a:r>
              <a:rPr lang="pt-BR" altLang="pt-BR">
                <a:solidFill>
                  <a:srgbClr val="292934"/>
                </a:solidFill>
                <a:cs typeface="Arial" panose="020B0604020202020204" pitchFamily="34" charset="0"/>
              </a:rPr>
              <a:t>19 ações apensadas: ADC 55 ADI 5912 ADI 5923 ADI 5859 ADI 5865 ADI 5813 ADI 5885 ADI 5887 ADI 5913 ADI 5810 ADI 5811 ADI 5888 ADI 5892 ADI 5815 ADI 5850 ADI 5900 ADI 5945 ADI 5950 ADI 5806</a:t>
            </a: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750"/>
                                        <p:tgtEl>
                                          <p:spTgt spid="6"/>
                                        </p:tgtEl>
                                      </p:cBhvr>
                                    </p:animEffect>
                                  </p:childTnLst>
                                </p:cTn>
                              </p:par>
                            </p:childTnLst>
                          </p:cTn>
                        </p:par>
                        <p:par>
                          <p:cTn id="8" fill="hold" nodeType="afterGroup">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wipe(up)">
                                      <p:cBhvr>
                                        <p:cTn id="11" dur="75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a:extLst>
              <a:ext uri="{FF2B5EF4-FFF2-40B4-BE49-F238E27FC236}">
                <a16:creationId xmlns:a16="http://schemas.microsoft.com/office/drawing/2014/main" id="{9C83DE8C-96C8-4510-8AFD-F5603085BB02}"/>
              </a:ext>
            </a:extLst>
          </p:cNvPr>
          <p:cNvSpPr txBox="1">
            <a:spLocks noChangeArrowheads="1"/>
          </p:cNvSpPr>
          <p:nvPr/>
        </p:nvSpPr>
        <p:spPr bwMode="auto">
          <a:xfrm>
            <a:off x="1887538" y="188914"/>
            <a:ext cx="8151812"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pt-BR" altLang="pt-BR" sz="4000" b="1">
                <a:solidFill>
                  <a:srgbClr val="292934"/>
                </a:solidFill>
                <a:cs typeface="Arial" panose="020B0604020202020204" pitchFamily="34" charset="0"/>
              </a:rPr>
              <a:t>FIM DA OBRIGATORIEDADE DA CONTRIBUIÇÃO SINDICAL – ADI 5794</a:t>
            </a:r>
          </a:p>
        </p:txBody>
      </p:sp>
      <p:pic>
        <p:nvPicPr>
          <p:cNvPr id="97283" name="Imagem 119">
            <a:extLst>
              <a:ext uri="{FF2B5EF4-FFF2-40B4-BE49-F238E27FC236}">
                <a16:creationId xmlns:a16="http://schemas.microsoft.com/office/drawing/2014/main" id="{F61ACA17-45D8-4CAC-8011-0A1392EF018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27126" y="4687889"/>
            <a:ext cx="1566863"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CaixaDeTexto 40">
            <a:extLst>
              <a:ext uri="{FF2B5EF4-FFF2-40B4-BE49-F238E27FC236}">
                <a16:creationId xmlns:a16="http://schemas.microsoft.com/office/drawing/2014/main" id="{1406C8B3-329B-4652-A3B4-A340DCDCD8A2}"/>
              </a:ext>
            </a:extLst>
          </p:cNvPr>
          <p:cNvSpPr txBox="1">
            <a:spLocks noChangeArrowheads="1"/>
          </p:cNvSpPr>
          <p:nvPr/>
        </p:nvSpPr>
        <p:spPr bwMode="auto">
          <a:xfrm>
            <a:off x="1854201" y="1471614"/>
            <a:ext cx="8601075" cy="538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57200" indent="-457200" algn="just" eaLnBrk="1" fontAlgn="base" hangingPunct="1">
              <a:spcBef>
                <a:spcPct val="0"/>
              </a:spcBef>
              <a:spcAft>
                <a:spcPct val="0"/>
              </a:spcAft>
              <a:buFont typeface="Arial" panose="020B0604020202020204" pitchFamily="34" charset="0"/>
              <a:buChar char="•"/>
              <a:defRPr/>
            </a:pPr>
            <a:r>
              <a:rPr lang="pt-BR" altLang="pt-BR" sz="3200" dirty="0">
                <a:solidFill>
                  <a:srgbClr val="292934"/>
                </a:solidFill>
                <a:latin typeface="Calibri" pitchFamily="34" charset="0"/>
              </a:rPr>
              <a:t>Julgamento realizado em 29.06.2018 </a:t>
            </a:r>
          </a:p>
          <a:p>
            <a:pPr marL="457200" indent="-457200" algn="just" eaLnBrk="1" fontAlgn="base" hangingPunct="1">
              <a:spcBef>
                <a:spcPct val="0"/>
              </a:spcBef>
              <a:spcAft>
                <a:spcPct val="0"/>
              </a:spcAft>
              <a:buFont typeface="Arial" panose="020B0604020202020204" pitchFamily="34" charset="0"/>
              <a:buChar char="•"/>
              <a:defRPr/>
            </a:pPr>
            <a:r>
              <a:rPr lang="pt-BR" altLang="pt-BR" sz="3200" dirty="0">
                <a:solidFill>
                  <a:srgbClr val="292934"/>
                </a:solidFill>
                <a:latin typeface="Calibri" pitchFamily="34" charset="0"/>
              </a:rPr>
              <a:t>O STF, por maioria e nos termos do voto do Ministro Luiz </a:t>
            </a:r>
            <a:r>
              <a:rPr lang="pt-BR" altLang="pt-BR" sz="3200" dirty="0" err="1">
                <a:solidFill>
                  <a:srgbClr val="292934"/>
                </a:solidFill>
                <a:latin typeface="Calibri" pitchFamily="34" charset="0"/>
              </a:rPr>
              <a:t>Fux</a:t>
            </a:r>
            <a:r>
              <a:rPr lang="pt-BR" altLang="pt-BR" sz="3200" dirty="0">
                <a:solidFill>
                  <a:srgbClr val="292934"/>
                </a:solidFill>
                <a:latin typeface="Calibri" pitchFamily="34" charset="0"/>
              </a:rPr>
              <a:t>, que redigirá o acórdão, julgou improcedentes os pedidos formulados nas ações diretas de inconstitucionalidade e procedente o pedido formulado na ADC 55</a:t>
            </a:r>
          </a:p>
          <a:p>
            <a:pPr marL="457200" indent="-457200" algn="just" eaLnBrk="1" fontAlgn="base" hangingPunct="1">
              <a:spcBef>
                <a:spcPct val="0"/>
              </a:spcBef>
              <a:spcAft>
                <a:spcPct val="0"/>
              </a:spcAft>
              <a:buFont typeface="Arial" panose="020B0604020202020204" pitchFamily="34" charset="0"/>
              <a:buChar char="•"/>
              <a:defRPr/>
            </a:pPr>
            <a:r>
              <a:rPr lang="pt-BR" altLang="pt-BR" sz="3200" dirty="0">
                <a:solidFill>
                  <a:srgbClr val="292934"/>
                </a:solidFill>
                <a:latin typeface="Calibri" pitchFamily="34" charset="0"/>
              </a:rPr>
              <a:t>Vencidos os Ministros Edson </a:t>
            </a:r>
            <a:r>
              <a:rPr lang="pt-BR" altLang="pt-BR" sz="3200" dirty="0" err="1">
                <a:solidFill>
                  <a:srgbClr val="292934"/>
                </a:solidFill>
                <a:latin typeface="Calibri" pitchFamily="34" charset="0"/>
              </a:rPr>
              <a:t>Fachin</a:t>
            </a:r>
            <a:r>
              <a:rPr lang="pt-BR" altLang="pt-BR" sz="3200" dirty="0">
                <a:solidFill>
                  <a:srgbClr val="292934"/>
                </a:solidFill>
                <a:latin typeface="Calibri" pitchFamily="34" charset="0"/>
              </a:rPr>
              <a:t> (Relator), Rosa Weber e Dias </a:t>
            </a:r>
            <a:r>
              <a:rPr lang="pt-BR" altLang="pt-BR" sz="3200" dirty="0" err="1">
                <a:solidFill>
                  <a:srgbClr val="292934"/>
                </a:solidFill>
                <a:latin typeface="Calibri" pitchFamily="34" charset="0"/>
              </a:rPr>
              <a:t>Toffoli</a:t>
            </a:r>
            <a:r>
              <a:rPr lang="pt-BR" altLang="pt-BR" sz="3200" dirty="0">
                <a:solidFill>
                  <a:srgbClr val="292934"/>
                </a:solidFill>
                <a:latin typeface="Calibri" pitchFamily="34" charset="0"/>
              </a:rPr>
              <a:t> </a:t>
            </a:r>
          </a:p>
          <a:p>
            <a:pPr marL="457200" indent="-457200" algn="just" eaLnBrk="1" fontAlgn="base" hangingPunct="1">
              <a:spcBef>
                <a:spcPct val="0"/>
              </a:spcBef>
              <a:spcAft>
                <a:spcPct val="0"/>
              </a:spcAft>
              <a:buFont typeface="Arial" panose="020B0604020202020204" pitchFamily="34" charset="0"/>
              <a:buChar char="•"/>
              <a:defRPr/>
            </a:pPr>
            <a:r>
              <a:rPr lang="pt-BR" altLang="pt-BR" sz="3200" dirty="0">
                <a:solidFill>
                  <a:srgbClr val="292934"/>
                </a:solidFill>
                <a:latin typeface="Calibri" pitchFamily="34" charset="0"/>
              </a:rPr>
              <a:t>Ausentes, justificadamente, os Ministros Celso de Mello e Ricardo </a:t>
            </a:r>
            <a:r>
              <a:rPr lang="pt-BR" altLang="pt-BR" sz="3200" dirty="0" err="1">
                <a:solidFill>
                  <a:srgbClr val="292934"/>
                </a:solidFill>
                <a:latin typeface="Calibri" pitchFamily="34" charset="0"/>
              </a:rPr>
              <a:t>Lewandowski</a:t>
            </a:r>
            <a:r>
              <a:rPr lang="pt-BR" altLang="pt-BR" sz="3200" dirty="0">
                <a:solidFill>
                  <a:srgbClr val="292934"/>
                </a:solidFill>
                <a:latin typeface="Calibri" pitchFamily="34" charset="0"/>
              </a:rPr>
              <a:t> </a:t>
            </a:r>
          </a:p>
          <a:p>
            <a:pPr algn="just" eaLnBrk="1" fontAlgn="base" hangingPunct="1">
              <a:spcBef>
                <a:spcPct val="0"/>
              </a:spcBef>
              <a:spcAft>
                <a:spcPct val="0"/>
              </a:spcAft>
              <a:defRPr/>
            </a:pPr>
            <a:endParaRPr lang="pt-BR" altLang="pt-BR" sz="2400" dirty="0">
              <a:solidFill>
                <a:srgbClr val="292934"/>
              </a:solidFill>
              <a:latin typeface="Calibri" pitchFamily="34" charset="0"/>
            </a:endParaRP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750"/>
                                        <p:tgtEl>
                                          <p:spTgt spid="6"/>
                                        </p:tgtEl>
                                      </p:cBhvr>
                                    </p:animEffect>
                                  </p:childTnLst>
                                </p:cTn>
                              </p:par>
                            </p:childTnLst>
                          </p:cTn>
                        </p:par>
                        <p:par>
                          <p:cTn id="8" fill="hold" nodeType="afterGroup">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wipe(up)">
                                      <p:cBhvr>
                                        <p:cTn id="11" dur="75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a:extLst>
              <a:ext uri="{FF2B5EF4-FFF2-40B4-BE49-F238E27FC236}">
                <a16:creationId xmlns:a16="http://schemas.microsoft.com/office/drawing/2014/main" id="{C34829D9-4FC3-4792-97FA-8A1C6D74E16D}"/>
              </a:ext>
            </a:extLst>
          </p:cNvPr>
          <p:cNvSpPr txBox="1">
            <a:spLocks noChangeArrowheads="1"/>
          </p:cNvSpPr>
          <p:nvPr/>
        </p:nvSpPr>
        <p:spPr bwMode="auto">
          <a:xfrm>
            <a:off x="2063751" y="333375"/>
            <a:ext cx="8240713"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pt-BR" altLang="pt-BR" sz="4000" b="1">
                <a:solidFill>
                  <a:srgbClr val="292934"/>
                </a:solidFill>
                <a:cs typeface="Arial" panose="020B0604020202020204" pitchFamily="34" charset="0"/>
              </a:rPr>
              <a:t>FIM DA OBRIGATORIEDADE DA CONTRIBUIÇÃO SINDICAL – ADI 5794</a:t>
            </a:r>
          </a:p>
        </p:txBody>
      </p:sp>
      <p:pic>
        <p:nvPicPr>
          <p:cNvPr id="98307" name="Imagem 119">
            <a:extLst>
              <a:ext uri="{FF2B5EF4-FFF2-40B4-BE49-F238E27FC236}">
                <a16:creationId xmlns:a16="http://schemas.microsoft.com/office/drawing/2014/main" id="{C2DDD553-E81A-4446-B6B0-D642349875B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27126" y="4687889"/>
            <a:ext cx="1566863"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CaixaDeTexto 40">
            <a:extLst>
              <a:ext uri="{FF2B5EF4-FFF2-40B4-BE49-F238E27FC236}">
                <a16:creationId xmlns:a16="http://schemas.microsoft.com/office/drawing/2014/main" id="{7908747F-0AB7-4090-B31F-A10600436A2D}"/>
              </a:ext>
            </a:extLst>
          </p:cNvPr>
          <p:cNvSpPr txBox="1">
            <a:spLocks noChangeArrowheads="1"/>
          </p:cNvSpPr>
          <p:nvPr/>
        </p:nvSpPr>
        <p:spPr bwMode="auto">
          <a:xfrm>
            <a:off x="1893888" y="1773239"/>
            <a:ext cx="8528050" cy="538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57200" indent="-457200" algn="just" eaLnBrk="1" fontAlgn="base" hangingPunct="1">
              <a:spcBef>
                <a:spcPct val="0"/>
              </a:spcBef>
              <a:spcAft>
                <a:spcPct val="0"/>
              </a:spcAft>
              <a:buFont typeface="Arial" panose="020B0604020202020204" pitchFamily="34" charset="0"/>
              <a:buChar char="•"/>
              <a:defRPr/>
            </a:pPr>
            <a:r>
              <a:rPr lang="pt-BR" altLang="pt-BR" sz="3200" b="1" dirty="0">
                <a:solidFill>
                  <a:srgbClr val="292934"/>
                </a:solidFill>
                <a:latin typeface="Calibri" pitchFamily="34" charset="0"/>
              </a:rPr>
              <a:t>Principais argumentos das </a:t>
            </a:r>
            <a:r>
              <a:rPr lang="pt-BR" altLang="pt-BR" sz="3200" b="1" dirty="0" err="1">
                <a:solidFill>
                  <a:srgbClr val="292934"/>
                </a:solidFill>
                <a:latin typeface="Calibri" pitchFamily="34" charset="0"/>
              </a:rPr>
              <a:t>ADIs</a:t>
            </a:r>
            <a:endParaRPr lang="pt-BR" altLang="pt-BR" sz="3200" b="1" dirty="0">
              <a:solidFill>
                <a:srgbClr val="292934"/>
              </a:solidFill>
              <a:latin typeface="Calibri" pitchFamily="34" charset="0"/>
            </a:endParaRPr>
          </a:p>
          <a:p>
            <a:pPr marL="457200" indent="-457200" algn="just" eaLnBrk="1" fontAlgn="base" hangingPunct="1">
              <a:spcBef>
                <a:spcPct val="0"/>
              </a:spcBef>
              <a:spcAft>
                <a:spcPct val="0"/>
              </a:spcAft>
              <a:buFont typeface="Arial" panose="020B0604020202020204" pitchFamily="34" charset="0"/>
              <a:buChar char="•"/>
              <a:defRPr/>
            </a:pPr>
            <a:r>
              <a:rPr lang="pt-BR" altLang="pt-BR" sz="3200" dirty="0">
                <a:solidFill>
                  <a:srgbClr val="292934"/>
                </a:solidFill>
                <a:latin typeface="Calibri" pitchFamily="34" charset="0"/>
              </a:rPr>
              <a:t>Vicio formal do processo legislativo: natureza jurídica tributária da contribuição sindical, impossibilidade de alteração por lei ordinária</a:t>
            </a:r>
          </a:p>
          <a:p>
            <a:pPr marL="457200" indent="-457200" algn="just" eaLnBrk="1" fontAlgn="base" hangingPunct="1">
              <a:spcBef>
                <a:spcPct val="0"/>
              </a:spcBef>
              <a:spcAft>
                <a:spcPct val="0"/>
              </a:spcAft>
              <a:buFont typeface="Arial" panose="020B0604020202020204" pitchFamily="34" charset="0"/>
              <a:buChar char="•"/>
              <a:defRPr/>
            </a:pPr>
            <a:r>
              <a:rPr lang="pt-BR" altLang="pt-BR" sz="3200" dirty="0">
                <a:solidFill>
                  <a:srgbClr val="292934"/>
                </a:solidFill>
                <a:latin typeface="Calibri" pitchFamily="34" charset="0"/>
              </a:rPr>
              <a:t>Sistema de organização sindical brasileiro formado pelo tripé unicidade, representação universal da categoria e contribuição compulsória (art. 8º CF)</a:t>
            </a:r>
          </a:p>
          <a:p>
            <a:pPr marL="457200" indent="-457200" algn="just" eaLnBrk="1" fontAlgn="base" hangingPunct="1">
              <a:spcBef>
                <a:spcPct val="0"/>
              </a:spcBef>
              <a:spcAft>
                <a:spcPct val="0"/>
              </a:spcAft>
              <a:buFont typeface="Arial" panose="020B0604020202020204" pitchFamily="34" charset="0"/>
              <a:buChar char="•"/>
              <a:defRPr/>
            </a:pPr>
            <a:r>
              <a:rPr lang="pt-BR" altLang="pt-BR" sz="3200" dirty="0">
                <a:solidFill>
                  <a:srgbClr val="292934"/>
                </a:solidFill>
                <a:latin typeface="Calibri" pitchFamily="34" charset="0"/>
              </a:rPr>
              <a:t>Direito social fundamental protegido como cláusula pétrea (art. 60,§4º,IV, CF)</a:t>
            </a:r>
          </a:p>
          <a:p>
            <a:pPr algn="just" eaLnBrk="1" fontAlgn="base" hangingPunct="1">
              <a:spcBef>
                <a:spcPct val="0"/>
              </a:spcBef>
              <a:spcAft>
                <a:spcPct val="0"/>
              </a:spcAft>
              <a:defRPr/>
            </a:pPr>
            <a:endParaRPr lang="pt-BR" altLang="pt-BR" sz="2400" dirty="0">
              <a:solidFill>
                <a:srgbClr val="292934"/>
              </a:solidFill>
              <a:latin typeface="Calibri" pitchFamily="34" charset="0"/>
            </a:endParaRP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750"/>
                                        <p:tgtEl>
                                          <p:spTgt spid="6"/>
                                        </p:tgtEl>
                                      </p:cBhvr>
                                    </p:animEffect>
                                  </p:childTnLst>
                                </p:cTn>
                              </p:par>
                            </p:childTnLst>
                          </p:cTn>
                        </p:par>
                        <p:par>
                          <p:cTn id="8" fill="hold" nodeType="afterGroup">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wipe(up)">
                                      <p:cBhvr>
                                        <p:cTn id="11" dur="75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a:extLst>
              <a:ext uri="{FF2B5EF4-FFF2-40B4-BE49-F238E27FC236}">
                <a16:creationId xmlns:a16="http://schemas.microsoft.com/office/drawing/2014/main" id="{72282206-1FB8-42EE-97E0-10CAE7023554}"/>
              </a:ext>
            </a:extLst>
          </p:cNvPr>
          <p:cNvSpPr txBox="1">
            <a:spLocks noChangeArrowheads="1"/>
          </p:cNvSpPr>
          <p:nvPr/>
        </p:nvSpPr>
        <p:spPr bwMode="auto">
          <a:xfrm>
            <a:off x="1887538" y="234951"/>
            <a:ext cx="80962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pt-BR" altLang="pt-BR" sz="4000" b="1">
                <a:solidFill>
                  <a:srgbClr val="292934"/>
                </a:solidFill>
                <a:cs typeface="Arial" panose="020B0604020202020204" pitchFamily="34" charset="0"/>
              </a:rPr>
              <a:t>FIM DA OBRIGATORIEDADE DA CONTRIBUIÇÃO SINDICAL – ADI 5794</a:t>
            </a:r>
          </a:p>
        </p:txBody>
      </p:sp>
      <p:pic>
        <p:nvPicPr>
          <p:cNvPr id="99331" name="Imagem 119">
            <a:extLst>
              <a:ext uri="{FF2B5EF4-FFF2-40B4-BE49-F238E27FC236}">
                <a16:creationId xmlns:a16="http://schemas.microsoft.com/office/drawing/2014/main" id="{0088B999-E3AF-47D8-9E72-E400DF34B0C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27126" y="4687889"/>
            <a:ext cx="1566863"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CaixaDeTexto 40">
            <a:extLst>
              <a:ext uri="{FF2B5EF4-FFF2-40B4-BE49-F238E27FC236}">
                <a16:creationId xmlns:a16="http://schemas.microsoft.com/office/drawing/2014/main" id="{3F57572D-B936-4DE0-B8AC-2B6D559431AB}"/>
              </a:ext>
            </a:extLst>
          </p:cNvPr>
          <p:cNvSpPr txBox="1">
            <a:spLocks noChangeArrowheads="1"/>
          </p:cNvSpPr>
          <p:nvPr/>
        </p:nvSpPr>
        <p:spPr bwMode="auto">
          <a:xfrm>
            <a:off x="1887538" y="2078038"/>
            <a:ext cx="8240712" cy="551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457200" indent="-457200" algn="just" eaLnBrk="1" fontAlgn="base" hangingPunct="1">
              <a:spcBef>
                <a:spcPct val="0"/>
              </a:spcBef>
              <a:spcAft>
                <a:spcPct val="0"/>
              </a:spcAft>
              <a:buFont typeface="Arial" panose="020B0604020202020204" pitchFamily="34" charset="0"/>
              <a:buChar char="•"/>
              <a:defRPr/>
            </a:pPr>
            <a:r>
              <a:rPr lang="pt-BR" altLang="pt-BR" sz="3200" b="1" dirty="0">
                <a:solidFill>
                  <a:srgbClr val="292934"/>
                </a:solidFill>
                <a:latin typeface="Calibri" pitchFamily="34" charset="0"/>
              </a:rPr>
              <a:t>Parecer PGR </a:t>
            </a:r>
          </a:p>
          <a:p>
            <a:pPr marL="457200" indent="-457200" algn="just" eaLnBrk="1" fontAlgn="base" hangingPunct="1">
              <a:spcBef>
                <a:spcPct val="0"/>
              </a:spcBef>
              <a:spcAft>
                <a:spcPct val="0"/>
              </a:spcAft>
              <a:buFont typeface="Arial" panose="020B0604020202020204" pitchFamily="34" charset="0"/>
              <a:buChar char="•"/>
              <a:defRPr/>
            </a:pPr>
            <a:r>
              <a:rPr lang="pt-BR" altLang="pt-BR" sz="3200" dirty="0">
                <a:solidFill>
                  <a:srgbClr val="292934"/>
                </a:solidFill>
                <a:latin typeface="Calibri" pitchFamily="34" charset="0"/>
              </a:rPr>
              <a:t>As novas disposições ensejam a extinção da </a:t>
            </a:r>
            <a:r>
              <a:rPr lang="pt-BR" altLang="pt-BR" sz="3200" dirty="0" err="1">
                <a:solidFill>
                  <a:srgbClr val="292934"/>
                </a:solidFill>
                <a:latin typeface="Calibri" pitchFamily="34" charset="0"/>
              </a:rPr>
              <a:t>compulsoriedade</a:t>
            </a:r>
            <a:r>
              <a:rPr lang="pt-BR" altLang="pt-BR" sz="3200" dirty="0">
                <a:solidFill>
                  <a:srgbClr val="292934"/>
                </a:solidFill>
                <a:latin typeface="Calibri" pitchFamily="34" charset="0"/>
              </a:rPr>
              <a:t> de recolhimento da contribuição sindical a que se refere o art. 8º,IV, da Constituição, o que implica supressão de sua natureza jurídica tributária e seu caráter de contribuição de interesse das categorias econômica ou profissional (art. 149 da CF), não há vício formal</a:t>
            </a:r>
          </a:p>
          <a:p>
            <a:pPr marL="342900" indent="-342900" algn="just" eaLnBrk="1" fontAlgn="base" hangingPunct="1">
              <a:spcBef>
                <a:spcPct val="0"/>
              </a:spcBef>
              <a:spcAft>
                <a:spcPct val="0"/>
              </a:spcAft>
              <a:buFont typeface="Wingdings" panose="05000000000000000000" pitchFamily="2" charset="2"/>
              <a:buChar char="ü"/>
              <a:defRPr/>
            </a:pPr>
            <a:endParaRPr lang="pt-BR" altLang="pt-BR" sz="3200" dirty="0">
              <a:solidFill>
                <a:srgbClr val="292934"/>
              </a:solidFill>
              <a:latin typeface="Calibri" pitchFamily="34" charset="0"/>
            </a:endParaRPr>
          </a:p>
          <a:p>
            <a:pPr algn="just" eaLnBrk="1" fontAlgn="base" hangingPunct="1">
              <a:spcBef>
                <a:spcPct val="0"/>
              </a:spcBef>
              <a:spcAft>
                <a:spcPct val="0"/>
              </a:spcAft>
              <a:defRPr/>
            </a:pPr>
            <a:endParaRPr lang="pt-BR" altLang="pt-BR" sz="3200" dirty="0">
              <a:solidFill>
                <a:srgbClr val="292934"/>
              </a:solidFill>
              <a:latin typeface="Calibri" pitchFamily="34" charset="0"/>
            </a:endParaRP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750"/>
                                        <p:tgtEl>
                                          <p:spTgt spid="6"/>
                                        </p:tgtEl>
                                      </p:cBhvr>
                                    </p:animEffect>
                                  </p:childTnLst>
                                </p:cTn>
                              </p:par>
                            </p:childTnLst>
                          </p:cTn>
                        </p:par>
                        <p:par>
                          <p:cTn id="8" fill="hold" nodeType="afterGroup">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wipe(up)">
                                      <p:cBhvr>
                                        <p:cTn id="11" dur="75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ítulo 1">
            <a:extLst>
              <a:ext uri="{FF2B5EF4-FFF2-40B4-BE49-F238E27FC236}">
                <a16:creationId xmlns:a16="http://schemas.microsoft.com/office/drawing/2014/main" id="{BA546535-F255-4C94-8615-DCCA1E24940D}"/>
              </a:ext>
            </a:extLst>
          </p:cNvPr>
          <p:cNvSpPr>
            <a:spLocks noGrp="1"/>
          </p:cNvSpPr>
          <p:nvPr>
            <p:ph type="title"/>
          </p:nvPr>
        </p:nvSpPr>
        <p:spPr/>
        <p:txBody>
          <a:bodyPr anchor="t"/>
          <a:lstStyle/>
          <a:p>
            <a:pPr eaLnBrk="1" hangingPunct="1"/>
            <a:r>
              <a:rPr lang="pt-BR" altLang="pt-BR" b="1"/>
              <a:t>Receita dos sindicatos</a:t>
            </a:r>
          </a:p>
        </p:txBody>
      </p:sp>
      <p:sp>
        <p:nvSpPr>
          <p:cNvPr id="81923" name="Espaço Reservado para Conteúdo 2">
            <a:extLst>
              <a:ext uri="{FF2B5EF4-FFF2-40B4-BE49-F238E27FC236}">
                <a16:creationId xmlns:a16="http://schemas.microsoft.com/office/drawing/2014/main" id="{880269CF-5F89-46E0-BA6B-E9924FD64D4B}"/>
              </a:ext>
            </a:extLst>
          </p:cNvPr>
          <p:cNvSpPr>
            <a:spLocks noGrp="1"/>
          </p:cNvSpPr>
          <p:nvPr>
            <p:ph idx="1"/>
          </p:nvPr>
        </p:nvSpPr>
        <p:spPr/>
        <p:txBody>
          <a:bodyPr/>
          <a:lstStyle/>
          <a:p>
            <a:pPr algn="just" eaLnBrk="1" hangingPunct="1"/>
            <a:r>
              <a:rPr lang="pt-BR" altLang="pt-BR"/>
              <a:t>Contribuição sindical compulsória</a:t>
            </a:r>
          </a:p>
          <a:p>
            <a:pPr algn="just" eaLnBrk="1" hangingPunct="1">
              <a:buFont typeface="Arial" panose="020B0604020202020204" pitchFamily="34" charset="0"/>
              <a:buNone/>
            </a:pPr>
            <a:endParaRPr lang="pt-BR" altLang="pt-BR"/>
          </a:p>
          <a:p>
            <a:pPr algn="just" eaLnBrk="1" hangingPunct="1"/>
            <a:r>
              <a:rPr lang="pt-BR" altLang="pt-BR"/>
              <a:t>Contribuição confederativa </a:t>
            </a:r>
            <a:r>
              <a:rPr lang="pt-BR" altLang="pt-BR" b="1"/>
              <a:t>(artigo 8º, IV, da Constituição Federal)</a:t>
            </a:r>
          </a:p>
          <a:p>
            <a:pPr algn="just" eaLnBrk="1" hangingPunct="1">
              <a:buFont typeface="Arial" panose="020B0604020202020204" pitchFamily="34" charset="0"/>
              <a:buNone/>
            </a:pPr>
            <a:endParaRPr lang="pt-BR" altLang="pt-BR" b="1"/>
          </a:p>
          <a:p>
            <a:pPr algn="just" eaLnBrk="1" hangingPunct="1"/>
            <a:r>
              <a:rPr lang="pt-BR" altLang="pt-BR"/>
              <a:t>Contribuição assistencial</a:t>
            </a:r>
          </a:p>
          <a:p>
            <a:pPr algn="just" eaLnBrk="1" hangingPunct="1">
              <a:buFont typeface="Arial" panose="020B0604020202020204" pitchFamily="34" charset="0"/>
              <a:buNone/>
            </a:pPr>
            <a:endParaRPr lang="pt-BR" altLang="pt-BR"/>
          </a:p>
          <a:p>
            <a:pPr algn="just" eaLnBrk="1" hangingPunct="1"/>
            <a:r>
              <a:rPr lang="pt-BR" altLang="pt-BR"/>
              <a:t>Contribuição associativa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a:extLst>
              <a:ext uri="{FF2B5EF4-FFF2-40B4-BE49-F238E27FC236}">
                <a16:creationId xmlns:a16="http://schemas.microsoft.com/office/drawing/2014/main" id="{9710A268-EB89-4A24-A609-3E28FC6E6D7A}"/>
              </a:ext>
            </a:extLst>
          </p:cNvPr>
          <p:cNvSpPr txBox="1">
            <a:spLocks noChangeArrowheads="1"/>
          </p:cNvSpPr>
          <p:nvPr/>
        </p:nvSpPr>
        <p:spPr bwMode="auto">
          <a:xfrm>
            <a:off x="1774826" y="188914"/>
            <a:ext cx="8424863"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pt-BR" altLang="pt-BR" sz="4000" b="1">
                <a:solidFill>
                  <a:srgbClr val="292934"/>
                </a:solidFill>
                <a:cs typeface="Arial" panose="020B0604020202020204" pitchFamily="34" charset="0"/>
              </a:rPr>
              <a:t>FIM DA OBRIGATORIEDADE DA CONTRIBUIÇÃO SINDICAL – ADI 5794</a:t>
            </a:r>
          </a:p>
        </p:txBody>
      </p:sp>
      <p:pic>
        <p:nvPicPr>
          <p:cNvPr id="100355" name="Imagem 119">
            <a:extLst>
              <a:ext uri="{FF2B5EF4-FFF2-40B4-BE49-F238E27FC236}">
                <a16:creationId xmlns:a16="http://schemas.microsoft.com/office/drawing/2014/main" id="{144C6379-BD6A-48A5-8422-C50EAF5D82A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27126" y="4687889"/>
            <a:ext cx="1566863"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CaixaDeTexto 40">
            <a:extLst>
              <a:ext uri="{FF2B5EF4-FFF2-40B4-BE49-F238E27FC236}">
                <a16:creationId xmlns:a16="http://schemas.microsoft.com/office/drawing/2014/main" id="{173FDF17-9369-4E8E-9744-82EA05ACE555}"/>
              </a:ext>
            </a:extLst>
          </p:cNvPr>
          <p:cNvSpPr txBox="1">
            <a:spLocks noChangeArrowheads="1"/>
          </p:cNvSpPr>
          <p:nvPr/>
        </p:nvSpPr>
        <p:spPr bwMode="auto">
          <a:xfrm>
            <a:off x="1789114" y="1773238"/>
            <a:ext cx="8650287"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fontAlgn="base">
              <a:spcBef>
                <a:spcPct val="0"/>
              </a:spcBef>
              <a:spcAft>
                <a:spcPct val="0"/>
              </a:spcAft>
            </a:pPr>
            <a:r>
              <a:rPr lang="pt-BR" altLang="pt-BR" dirty="0">
                <a:solidFill>
                  <a:srgbClr val="292934"/>
                </a:solidFill>
                <a:cs typeface="Arial" panose="020B0604020202020204" pitchFamily="34" charset="0"/>
              </a:rPr>
              <a:t>Por 6 votos a 3, o Supremo Tribunal Federal (STF) decidiu declarar a constitucionalidade do ponto da Reforma Trabalhista que extinguiu a obrigatoriedade da contribuição sindical</a:t>
            </a:r>
          </a:p>
          <a:p>
            <a:pPr algn="just" fontAlgn="base">
              <a:spcBef>
                <a:spcPct val="0"/>
              </a:spcBef>
              <a:spcAft>
                <a:spcPct val="0"/>
              </a:spcAft>
            </a:pPr>
            <a:endParaRPr lang="pt-BR" altLang="pt-BR" dirty="0">
              <a:solidFill>
                <a:srgbClr val="292934"/>
              </a:solidFill>
              <a:cs typeface="Arial" panose="020B0604020202020204" pitchFamily="34" charset="0"/>
            </a:endParaRPr>
          </a:p>
          <a:p>
            <a:pPr algn="just" fontAlgn="base">
              <a:spcBef>
                <a:spcPct val="0"/>
              </a:spcBef>
              <a:spcAft>
                <a:spcPct val="0"/>
              </a:spcAft>
            </a:pPr>
            <a:r>
              <a:rPr lang="pt-BR" altLang="pt-BR" dirty="0">
                <a:solidFill>
                  <a:srgbClr val="292934"/>
                </a:solidFill>
                <a:cs typeface="Arial" panose="020B0604020202020204" pitchFamily="34" charset="0"/>
              </a:rPr>
              <a:t>Dúvida que permanece: a questão da autorização individual ou coletiva (assembleia do sindicato)</a:t>
            </a:r>
          </a:p>
        </p:txBody>
      </p:sp>
    </p:spTree>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750"/>
                                        <p:tgtEl>
                                          <p:spTgt spid="6"/>
                                        </p:tgtEl>
                                      </p:cBhvr>
                                    </p:animEffect>
                                  </p:childTnLst>
                                </p:cTn>
                              </p:par>
                            </p:childTnLst>
                          </p:cTn>
                        </p:par>
                        <p:par>
                          <p:cTn id="8" fill="hold" nodeType="afterGroup">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wipe(up)">
                                      <p:cBhvr>
                                        <p:cTn id="11" dur="75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ítulo 1">
            <a:extLst>
              <a:ext uri="{FF2B5EF4-FFF2-40B4-BE49-F238E27FC236}">
                <a16:creationId xmlns:a16="http://schemas.microsoft.com/office/drawing/2014/main" id="{4ED9DB29-A6AD-4A2D-96D8-8BDC29F7D76F}"/>
              </a:ext>
            </a:extLst>
          </p:cNvPr>
          <p:cNvSpPr>
            <a:spLocks noGrp="1"/>
          </p:cNvSpPr>
          <p:nvPr>
            <p:ph type="title"/>
          </p:nvPr>
        </p:nvSpPr>
        <p:spPr/>
        <p:txBody>
          <a:bodyPr anchor="t"/>
          <a:lstStyle/>
          <a:p>
            <a:pPr eaLnBrk="1" hangingPunct="1"/>
            <a:r>
              <a:rPr lang="pt-BR" altLang="pt-BR" b="1"/>
              <a:t>Contribuição sindical</a:t>
            </a:r>
          </a:p>
        </p:txBody>
      </p:sp>
      <p:sp>
        <p:nvSpPr>
          <p:cNvPr id="82947" name="Espaço Reservado para Conteúdo 2">
            <a:extLst>
              <a:ext uri="{FF2B5EF4-FFF2-40B4-BE49-F238E27FC236}">
                <a16:creationId xmlns:a16="http://schemas.microsoft.com/office/drawing/2014/main" id="{0AF15F6D-0229-43B3-9CCB-9ACBA3EDFAF2}"/>
              </a:ext>
            </a:extLst>
          </p:cNvPr>
          <p:cNvSpPr>
            <a:spLocks noGrp="1"/>
          </p:cNvSpPr>
          <p:nvPr>
            <p:ph idx="1"/>
          </p:nvPr>
        </p:nvSpPr>
        <p:spPr>
          <a:xfrm>
            <a:off x="1981200" y="1341439"/>
            <a:ext cx="8229600" cy="4784725"/>
          </a:xfrm>
        </p:spPr>
        <p:txBody>
          <a:bodyPr/>
          <a:lstStyle/>
          <a:p>
            <a:pPr algn="just" eaLnBrk="1" hangingPunct="1"/>
            <a:r>
              <a:rPr lang="pt-BR" altLang="pt-BR"/>
              <a:t>“Sindicatos de cofres cheios, mas assembleias vazias” (Evaristo de Moraes Filho)</a:t>
            </a:r>
          </a:p>
          <a:p>
            <a:pPr algn="just" eaLnBrk="1" hangingPunct="1"/>
            <a:endParaRPr lang="pt-BR" altLang="pt-BR"/>
          </a:p>
          <a:p>
            <a:pPr algn="just" eaLnBrk="1" hangingPunct="1"/>
            <a:r>
              <a:rPr lang="pt-BR" altLang="pt-BR" b="1"/>
              <a:t>Lei n° 13.467/17 </a:t>
            </a:r>
            <a:r>
              <a:rPr lang="pt-BR" altLang="pt-BR"/>
              <a:t>altera o modelo de financiamento das atividades sindicais</a:t>
            </a:r>
          </a:p>
          <a:p>
            <a:pPr algn="just" eaLnBrk="1" hangingPunct="1"/>
            <a:endParaRPr lang="pt-BR" altLang="pt-BR"/>
          </a:p>
          <a:p>
            <a:pPr algn="just" eaLnBrk="1" hangingPunct="1"/>
            <a:r>
              <a:rPr lang="pt-BR" altLang="pt-BR"/>
              <a:t>Contribuições passam a ser voluntárias e dos associados</a:t>
            </a:r>
          </a:p>
          <a:p>
            <a:pPr algn="just" eaLnBrk="1" hangingPunct="1"/>
            <a:endParaRPr lang="pt-BR" altLang="pt-BR"/>
          </a:p>
          <a:p>
            <a:pPr algn="just" eaLnBrk="1" hangingPunct="1"/>
            <a:endParaRPr lang="pt-BR" altLang="pt-B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ítulo 1">
            <a:extLst>
              <a:ext uri="{FF2B5EF4-FFF2-40B4-BE49-F238E27FC236}">
                <a16:creationId xmlns:a16="http://schemas.microsoft.com/office/drawing/2014/main" id="{78ED7B34-8042-403E-A3CC-A2199E90C424}"/>
              </a:ext>
            </a:extLst>
          </p:cNvPr>
          <p:cNvSpPr>
            <a:spLocks noGrp="1"/>
          </p:cNvSpPr>
          <p:nvPr>
            <p:ph type="title"/>
          </p:nvPr>
        </p:nvSpPr>
        <p:spPr/>
        <p:txBody>
          <a:bodyPr anchor="t"/>
          <a:lstStyle/>
          <a:p>
            <a:pPr eaLnBrk="1" hangingPunct="1"/>
            <a:r>
              <a:rPr lang="pt-BR" altLang="pt-BR" b="1"/>
              <a:t>Não associados</a:t>
            </a:r>
          </a:p>
        </p:txBody>
      </p:sp>
      <p:sp>
        <p:nvSpPr>
          <p:cNvPr id="83971" name="Espaço Reservado para Conteúdo 2">
            <a:extLst>
              <a:ext uri="{FF2B5EF4-FFF2-40B4-BE49-F238E27FC236}">
                <a16:creationId xmlns:a16="http://schemas.microsoft.com/office/drawing/2014/main" id="{5E4C97EF-93A2-4F67-8E16-B00653C57953}"/>
              </a:ext>
            </a:extLst>
          </p:cNvPr>
          <p:cNvSpPr>
            <a:spLocks noGrp="1"/>
          </p:cNvSpPr>
          <p:nvPr>
            <p:ph idx="1"/>
          </p:nvPr>
        </p:nvSpPr>
        <p:spPr>
          <a:xfrm>
            <a:off x="1992313" y="1125538"/>
            <a:ext cx="8229600" cy="4856162"/>
          </a:xfrm>
        </p:spPr>
        <p:txBody>
          <a:bodyPr/>
          <a:lstStyle/>
          <a:p>
            <a:pPr algn="just"/>
            <a:r>
              <a:rPr lang="pt-BR" altLang="pt-BR" b="1"/>
              <a:t>Vedada cobrança de contribuição assistencial a trabalhadores não sindicalizados </a:t>
            </a:r>
            <a:r>
              <a:rPr lang="pt-BR" altLang="pt-BR"/>
              <a:t>(03/03/17) </a:t>
            </a:r>
          </a:p>
          <a:p>
            <a:pPr algn="just"/>
            <a:r>
              <a:rPr lang="pt-BR" altLang="pt-BR"/>
              <a:t>STF reafirmou entendimento pela inconstitucionalidade da contribuição assistencial imposta por acordo, convenção coletiva de trabalho ou sentença normativa a empregados não sindicalizados</a:t>
            </a:r>
          </a:p>
          <a:p>
            <a:pPr algn="just"/>
            <a:r>
              <a:rPr lang="pt-BR" altLang="pt-BR"/>
              <a:t>Decisão foi tomada pelo Plenário Virtual (Recurso Extraordinário com Agravo - ARE 1018459), com repercussão geral reconhecida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ítulo 1">
            <a:extLst>
              <a:ext uri="{FF2B5EF4-FFF2-40B4-BE49-F238E27FC236}">
                <a16:creationId xmlns:a16="http://schemas.microsoft.com/office/drawing/2014/main" id="{26FDCEEC-9E72-4C9C-AB85-4613007A3705}"/>
              </a:ext>
            </a:extLst>
          </p:cNvPr>
          <p:cNvSpPr>
            <a:spLocks noGrp="1"/>
          </p:cNvSpPr>
          <p:nvPr>
            <p:ph type="title"/>
          </p:nvPr>
        </p:nvSpPr>
        <p:spPr/>
        <p:txBody>
          <a:bodyPr anchor="t"/>
          <a:lstStyle/>
          <a:p>
            <a:pPr eaLnBrk="1" hangingPunct="1"/>
            <a:r>
              <a:rPr lang="pt-BR" altLang="pt-BR" b="1"/>
              <a:t>Não associados</a:t>
            </a:r>
          </a:p>
        </p:txBody>
      </p:sp>
      <p:sp>
        <p:nvSpPr>
          <p:cNvPr id="84995" name="Espaço Reservado para Conteúdo 2">
            <a:extLst>
              <a:ext uri="{FF2B5EF4-FFF2-40B4-BE49-F238E27FC236}">
                <a16:creationId xmlns:a16="http://schemas.microsoft.com/office/drawing/2014/main" id="{C5A4FE0A-B911-4FCA-93EC-17DD165BF631}"/>
              </a:ext>
            </a:extLst>
          </p:cNvPr>
          <p:cNvSpPr>
            <a:spLocks noGrp="1"/>
          </p:cNvSpPr>
          <p:nvPr>
            <p:ph idx="1"/>
          </p:nvPr>
        </p:nvSpPr>
        <p:spPr>
          <a:xfrm>
            <a:off x="1981200" y="1196975"/>
            <a:ext cx="8229600" cy="4929188"/>
          </a:xfrm>
        </p:spPr>
        <p:txBody>
          <a:bodyPr/>
          <a:lstStyle/>
          <a:p>
            <a:pPr algn="just"/>
            <a:r>
              <a:rPr lang="pt-BR" altLang="pt-BR"/>
              <a:t>Relator ministro </a:t>
            </a:r>
            <a:r>
              <a:rPr lang="pt-BR" altLang="pt-BR" b="1"/>
              <a:t>Gilmar Mendes</a:t>
            </a:r>
          </a:p>
          <a:p>
            <a:pPr algn="just"/>
            <a:r>
              <a:rPr lang="pt-BR" altLang="pt-BR"/>
              <a:t>Sindicato de Metalúrgicos de Curitiba questionou decisão do TST que inadmitiu a remessa de Recurso Extraordinário</a:t>
            </a:r>
          </a:p>
          <a:p>
            <a:pPr algn="just"/>
            <a:r>
              <a:rPr lang="pt-BR" altLang="pt-BR"/>
              <a:t>TST: à exceção da contribuição sindical, a imposição de pagamento a não associados de qualquer outra contribuição, ainda que prevista por acordo ou convenção coletiva, ou por sentença normativa, fere o princípio da liberdade de associação ao sindicato e viola o sistema de proteção ao salário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ítulo 1">
            <a:extLst>
              <a:ext uri="{FF2B5EF4-FFF2-40B4-BE49-F238E27FC236}">
                <a16:creationId xmlns:a16="http://schemas.microsoft.com/office/drawing/2014/main" id="{7C193D59-09DA-4C81-9205-31782C4B5986}"/>
              </a:ext>
            </a:extLst>
          </p:cNvPr>
          <p:cNvSpPr>
            <a:spLocks noGrp="1"/>
          </p:cNvSpPr>
          <p:nvPr>
            <p:ph type="title"/>
          </p:nvPr>
        </p:nvSpPr>
        <p:spPr/>
        <p:txBody>
          <a:bodyPr anchor="t"/>
          <a:lstStyle/>
          <a:p>
            <a:pPr eaLnBrk="1" hangingPunct="1"/>
            <a:r>
              <a:rPr lang="pt-BR" altLang="pt-BR" b="1"/>
              <a:t>Não associados</a:t>
            </a:r>
          </a:p>
        </p:txBody>
      </p:sp>
      <p:sp>
        <p:nvSpPr>
          <p:cNvPr id="86019" name="Espaço Reservado para Conteúdo 2">
            <a:extLst>
              <a:ext uri="{FF2B5EF4-FFF2-40B4-BE49-F238E27FC236}">
                <a16:creationId xmlns:a16="http://schemas.microsoft.com/office/drawing/2014/main" id="{1DDC127C-87F1-4935-BD2B-0A534F010BCE}"/>
              </a:ext>
            </a:extLst>
          </p:cNvPr>
          <p:cNvSpPr>
            <a:spLocks noGrp="1"/>
          </p:cNvSpPr>
          <p:nvPr>
            <p:ph idx="1"/>
          </p:nvPr>
        </p:nvSpPr>
        <p:spPr>
          <a:xfrm>
            <a:off x="1981200" y="1196975"/>
            <a:ext cx="8229600" cy="4929188"/>
          </a:xfrm>
        </p:spPr>
        <p:txBody>
          <a:bodyPr/>
          <a:lstStyle/>
          <a:p>
            <a:pPr algn="just"/>
            <a:r>
              <a:rPr lang="pt-BR" altLang="pt-BR"/>
              <a:t>No STF, a entidade sindical defendia a inconstitucionalidade do Precedente Normativo 119 do TST</a:t>
            </a:r>
          </a:p>
          <a:p>
            <a:pPr algn="just">
              <a:buFont typeface="Arial" panose="020B0604020202020204" pitchFamily="34" charset="0"/>
              <a:buNone/>
            </a:pPr>
            <a:endParaRPr lang="pt-BR" altLang="pt-BR"/>
          </a:p>
          <a:p>
            <a:pPr algn="just"/>
            <a:r>
              <a:rPr lang="pt-BR" altLang="pt-BR"/>
              <a:t>Segundo o sindicato, o direito de impor contribuições (artigo 513, alínea “e”, da CLT), não depende nem exige a filiação, mas apenas a vinculação a uma determinada categoria</a:t>
            </a:r>
          </a:p>
          <a:p>
            <a:pPr algn="just" eaLnBrk="1" hangingPunct="1"/>
            <a:endParaRPr lang="pt-BR" altLang="pt-B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ítulo 1">
            <a:extLst>
              <a:ext uri="{FF2B5EF4-FFF2-40B4-BE49-F238E27FC236}">
                <a16:creationId xmlns:a16="http://schemas.microsoft.com/office/drawing/2014/main" id="{A15047AD-6DD1-42C9-9491-659B2FC1E287}"/>
              </a:ext>
            </a:extLst>
          </p:cNvPr>
          <p:cNvSpPr>
            <a:spLocks noGrp="1"/>
          </p:cNvSpPr>
          <p:nvPr>
            <p:ph type="title"/>
          </p:nvPr>
        </p:nvSpPr>
        <p:spPr/>
        <p:txBody>
          <a:bodyPr anchor="t"/>
          <a:lstStyle/>
          <a:p>
            <a:pPr eaLnBrk="1" hangingPunct="1"/>
            <a:r>
              <a:rPr lang="pt-BR" altLang="pt-BR" b="1"/>
              <a:t>Contribuição sindical</a:t>
            </a:r>
          </a:p>
        </p:txBody>
      </p:sp>
      <p:sp>
        <p:nvSpPr>
          <p:cNvPr id="87043" name="Espaço Reservado para Conteúdo 2">
            <a:extLst>
              <a:ext uri="{FF2B5EF4-FFF2-40B4-BE49-F238E27FC236}">
                <a16:creationId xmlns:a16="http://schemas.microsoft.com/office/drawing/2014/main" id="{BFC70854-5E7D-49F4-A240-E885592C64CB}"/>
              </a:ext>
            </a:extLst>
          </p:cNvPr>
          <p:cNvSpPr>
            <a:spLocks noGrp="1"/>
          </p:cNvSpPr>
          <p:nvPr>
            <p:ph idx="1"/>
          </p:nvPr>
        </p:nvSpPr>
        <p:spPr/>
        <p:txBody>
          <a:bodyPr/>
          <a:lstStyle/>
          <a:p>
            <a:pPr algn="just" eaLnBrk="1" hangingPunct="1"/>
            <a:r>
              <a:rPr lang="pt-BR" altLang="pt-BR" b="1"/>
              <a:t>Art. 545 da CLT</a:t>
            </a:r>
            <a:r>
              <a:rPr lang="pt-BR" altLang="pt-BR"/>
              <a:t> </a:t>
            </a:r>
          </a:p>
          <a:p>
            <a:pPr algn="just" eaLnBrk="1" hangingPunct="1"/>
            <a:r>
              <a:rPr lang="pt-BR" altLang="pt-BR"/>
              <a:t>Os empregadores ficam obrigados a descontar da folha de pagamento dos seus empregados, </a:t>
            </a:r>
            <a:r>
              <a:rPr lang="pt-BR" altLang="pt-BR" b="1"/>
              <a:t>desde que por eles devidamente autorizados</a:t>
            </a:r>
            <a:r>
              <a:rPr lang="pt-BR" altLang="pt-BR"/>
              <a:t>, as contribuições devidas ao sindicato, quando por este notificados</a:t>
            </a:r>
            <a:endParaRPr lang="pt-BR" altLang="pt-BR" b="1"/>
          </a:p>
          <a:p>
            <a:pPr algn="just" eaLnBrk="1" hangingPunct="1">
              <a:buFont typeface="Arial" panose="020B0604020202020204" pitchFamily="34" charset="0"/>
              <a:buNone/>
            </a:pPr>
            <a:endParaRPr lang="pt-BR" altLang="pt-BR" sz="2800"/>
          </a:p>
          <a:p>
            <a:pPr algn="just" eaLnBrk="1" hangingPunct="1">
              <a:buFont typeface="Arial" panose="020B0604020202020204" pitchFamily="34" charset="0"/>
              <a:buNone/>
            </a:pPr>
            <a:endParaRPr lang="pt-BR" altLang="pt-BR"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ítulo 1">
            <a:extLst>
              <a:ext uri="{FF2B5EF4-FFF2-40B4-BE49-F238E27FC236}">
                <a16:creationId xmlns:a16="http://schemas.microsoft.com/office/drawing/2014/main" id="{E9CB2A77-E781-4BE5-BACF-14956D98A6F0}"/>
              </a:ext>
            </a:extLst>
          </p:cNvPr>
          <p:cNvSpPr>
            <a:spLocks noGrp="1"/>
          </p:cNvSpPr>
          <p:nvPr>
            <p:ph type="title"/>
          </p:nvPr>
        </p:nvSpPr>
        <p:spPr/>
        <p:txBody>
          <a:bodyPr anchor="t"/>
          <a:lstStyle/>
          <a:p>
            <a:pPr eaLnBrk="1" hangingPunct="1"/>
            <a:r>
              <a:rPr lang="pt-BR" altLang="pt-BR" b="1"/>
              <a:t>Contribuição sindical</a:t>
            </a:r>
          </a:p>
        </p:txBody>
      </p:sp>
      <p:sp>
        <p:nvSpPr>
          <p:cNvPr id="88067" name="Espaço Reservado para Conteúdo 2">
            <a:extLst>
              <a:ext uri="{FF2B5EF4-FFF2-40B4-BE49-F238E27FC236}">
                <a16:creationId xmlns:a16="http://schemas.microsoft.com/office/drawing/2014/main" id="{8232CC61-F203-4160-87F7-CF35BA9195A0}"/>
              </a:ext>
            </a:extLst>
          </p:cNvPr>
          <p:cNvSpPr>
            <a:spLocks noGrp="1"/>
          </p:cNvSpPr>
          <p:nvPr>
            <p:ph idx="1"/>
          </p:nvPr>
        </p:nvSpPr>
        <p:spPr>
          <a:xfrm>
            <a:off x="1981200" y="1341439"/>
            <a:ext cx="8229600" cy="4784725"/>
          </a:xfrm>
        </p:spPr>
        <p:txBody>
          <a:bodyPr/>
          <a:lstStyle/>
          <a:p>
            <a:pPr algn="just" eaLnBrk="1" hangingPunct="1"/>
            <a:r>
              <a:rPr lang="pt-BR" altLang="pt-BR" b="1"/>
              <a:t>Art. 578 da CLT</a:t>
            </a:r>
          </a:p>
          <a:p>
            <a:pPr algn="just" eaLnBrk="1" hangingPunct="1"/>
            <a:r>
              <a:rPr lang="pt-BR" altLang="pt-BR"/>
              <a:t>As contribuições devidas aos sindicatos pelos participantes das categorias econômicas ou profissionais ou das profissões liberais representadas pelas referidas entidades serão, sob a denominação de contribuição sindical, pagas, recolhidas e aplicadas na forma estabelecida neste Capítulo, </a:t>
            </a:r>
            <a:r>
              <a:rPr lang="pt-BR" altLang="pt-BR" b="1"/>
              <a:t>desde que prévia e expressamente autorizadas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ítulo 1">
            <a:extLst>
              <a:ext uri="{FF2B5EF4-FFF2-40B4-BE49-F238E27FC236}">
                <a16:creationId xmlns:a16="http://schemas.microsoft.com/office/drawing/2014/main" id="{4C93C675-5180-48CD-A516-62969DFFC39A}"/>
              </a:ext>
            </a:extLst>
          </p:cNvPr>
          <p:cNvSpPr>
            <a:spLocks noGrp="1"/>
          </p:cNvSpPr>
          <p:nvPr>
            <p:ph type="title"/>
          </p:nvPr>
        </p:nvSpPr>
        <p:spPr/>
        <p:txBody>
          <a:bodyPr anchor="t"/>
          <a:lstStyle/>
          <a:p>
            <a:pPr eaLnBrk="1" hangingPunct="1"/>
            <a:r>
              <a:rPr lang="pt-BR" altLang="pt-BR" b="1"/>
              <a:t>Contribuição sindical</a:t>
            </a:r>
          </a:p>
        </p:txBody>
      </p:sp>
      <p:sp>
        <p:nvSpPr>
          <p:cNvPr id="89091" name="Espaço Reservado para Conteúdo 2">
            <a:extLst>
              <a:ext uri="{FF2B5EF4-FFF2-40B4-BE49-F238E27FC236}">
                <a16:creationId xmlns:a16="http://schemas.microsoft.com/office/drawing/2014/main" id="{E3824078-75C3-4451-BD36-2AB9A6207F07}"/>
              </a:ext>
            </a:extLst>
          </p:cNvPr>
          <p:cNvSpPr>
            <a:spLocks noGrp="1"/>
          </p:cNvSpPr>
          <p:nvPr>
            <p:ph idx="1"/>
          </p:nvPr>
        </p:nvSpPr>
        <p:spPr>
          <a:xfrm>
            <a:off x="1981200" y="1341439"/>
            <a:ext cx="8229600" cy="4784725"/>
          </a:xfrm>
        </p:spPr>
        <p:txBody>
          <a:bodyPr/>
          <a:lstStyle/>
          <a:p>
            <a:pPr algn="just" eaLnBrk="1" hangingPunct="1"/>
            <a:r>
              <a:rPr lang="pt-BR" altLang="pt-BR" b="1"/>
              <a:t>Art. 579 da CLT</a:t>
            </a:r>
          </a:p>
          <a:p>
            <a:pPr algn="just" eaLnBrk="1" hangingPunct="1"/>
            <a:r>
              <a:rPr lang="pt-BR" altLang="pt-BR"/>
              <a:t>O desconto da contribuição sindical está condicionado à </a:t>
            </a:r>
            <a:r>
              <a:rPr lang="pt-BR" altLang="pt-BR" b="1"/>
              <a:t>autorização prévia e expressa </a:t>
            </a:r>
            <a:r>
              <a:rPr lang="pt-BR" altLang="pt-BR"/>
              <a:t>dos que participarem de uma determinada categoria econômica ou profissional, ou de uma profissão liberal, em favor do sindicato representativo da mesma categoria ou profissão ou, inexistindo este, na conformidade do disposto no art. 591 desta Consolidação</a:t>
            </a:r>
            <a:endParaRPr lang="pt-BR" altLang="pt-BR" b="1"/>
          </a:p>
        </p:txBody>
      </p:sp>
    </p:spTree>
  </p:cSld>
  <p:clrMapOvr>
    <a:masterClrMapping/>
  </p:clrMapOvr>
</p:sld>
</file>

<file path=ppt/theme/theme1.xml><?xml version="1.0" encoding="utf-8"?>
<a:theme xmlns:a="http://schemas.openxmlformats.org/drawingml/2006/main" name="1_Tema do Office">
  <a:themeElements>
    <a:clrScheme name="Brilh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1105</Words>
  <Application>Microsoft Office PowerPoint</Application>
  <PresentationFormat>Widescreen</PresentationFormat>
  <Paragraphs>79</Paragraphs>
  <Slides>20</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20</vt:i4>
      </vt:variant>
    </vt:vector>
  </HeadingPairs>
  <TitlesOfParts>
    <vt:vector size="24" baseType="lpstr">
      <vt:lpstr>Arial</vt:lpstr>
      <vt:lpstr>Calibri</vt:lpstr>
      <vt:lpstr>Wingdings</vt:lpstr>
      <vt:lpstr>1_Tema do Office</vt:lpstr>
      <vt:lpstr>Receita dos sindicatos:  extinção da contribuição  sindical compulsória</vt:lpstr>
      <vt:lpstr>Receita dos sindicatos</vt:lpstr>
      <vt:lpstr>Contribuição sindical</vt:lpstr>
      <vt:lpstr>Não associados</vt:lpstr>
      <vt:lpstr>Não associados</vt:lpstr>
      <vt:lpstr>Não associados</vt:lpstr>
      <vt:lpstr>Contribuição sindical</vt:lpstr>
      <vt:lpstr>Contribuição sindical</vt:lpstr>
      <vt:lpstr>Contribuição sindical</vt:lpstr>
      <vt:lpstr>Contribuição sindical</vt:lpstr>
      <vt:lpstr>Contribuição sindical</vt:lpstr>
      <vt:lpstr>Contribuição sindical</vt:lpstr>
      <vt:lpstr>Contribuição sindical patronal</vt:lpstr>
      <vt:lpstr>Contribuição negocial</vt:lpstr>
      <vt:lpstr>Após reforma trabalhista, sindicatos encolhem para sobreviver (Época, 26/11/17)</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Receita dos sindicatos:  extinção da contribuição  sindical compulsória</dc:title>
  <dc:creator>Otavio</dc:creator>
  <cp:lastModifiedBy>Otavio</cp:lastModifiedBy>
  <cp:revision>1</cp:revision>
  <dcterms:created xsi:type="dcterms:W3CDTF">2020-08-24T21:05:22Z</dcterms:created>
  <dcterms:modified xsi:type="dcterms:W3CDTF">2020-08-24T21:07:20Z</dcterms:modified>
</cp:coreProperties>
</file>