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79"/>
  </p:notesMasterIdLst>
  <p:sldIdLst>
    <p:sldId id="256" r:id="rId3"/>
    <p:sldId id="523" r:id="rId4"/>
    <p:sldId id="524" r:id="rId5"/>
    <p:sldId id="856" r:id="rId6"/>
    <p:sldId id="533" r:id="rId7"/>
    <p:sldId id="540" r:id="rId8"/>
    <p:sldId id="543" r:id="rId9"/>
    <p:sldId id="541" r:id="rId10"/>
    <p:sldId id="542" r:id="rId11"/>
    <p:sldId id="544" r:id="rId12"/>
    <p:sldId id="976" r:id="rId13"/>
    <p:sldId id="577" r:id="rId14"/>
    <p:sldId id="959" r:id="rId15"/>
    <p:sldId id="578" r:id="rId16"/>
    <p:sldId id="927" r:id="rId17"/>
    <p:sldId id="928" r:id="rId18"/>
    <p:sldId id="929" r:id="rId19"/>
    <p:sldId id="930" r:id="rId20"/>
    <p:sldId id="969" r:id="rId21"/>
    <p:sldId id="965" r:id="rId22"/>
    <p:sldId id="517" r:id="rId23"/>
    <p:sldId id="512" r:id="rId24"/>
    <p:sldId id="513" r:id="rId25"/>
    <p:sldId id="515" r:id="rId26"/>
    <p:sldId id="1005" r:id="rId27"/>
    <p:sldId id="1038" r:id="rId28"/>
    <p:sldId id="1039" r:id="rId29"/>
    <p:sldId id="1040" r:id="rId30"/>
    <p:sldId id="1041" r:id="rId31"/>
    <p:sldId id="1042" r:id="rId32"/>
    <p:sldId id="1043" r:id="rId33"/>
    <p:sldId id="1044" r:id="rId34"/>
    <p:sldId id="1045" r:id="rId35"/>
    <p:sldId id="1046" r:id="rId36"/>
    <p:sldId id="1047" r:id="rId37"/>
    <p:sldId id="1048" r:id="rId38"/>
    <p:sldId id="1049" r:id="rId39"/>
    <p:sldId id="1050" r:id="rId40"/>
    <p:sldId id="1051" r:id="rId41"/>
    <p:sldId id="1052" r:id="rId42"/>
    <p:sldId id="1053" r:id="rId43"/>
    <p:sldId id="1054" r:id="rId44"/>
    <p:sldId id="1055" r:id="rId45"/>
    <p:sldId id="1056" r:id="rId46"/>
    <p:sldId id="1057" r:id="rId47"/>
    <p:sldId id="1058" r:id="rId48"/>
    <p:sldId id="1059" r:id="rId49"/>
    <p:sldId id="1060" r:id="rId50"/>
    <p:sldId id="1061" r:id="rId51"/>
    <p:sldId id="1062" r:id="rId52"/>
    <p:sldId id="1063" r:id="rId53"/>
    <p:sldId id="1064" r:id="rId54"/>
    <p:sldId id="1065" r:id="rId55"/>
    <p:sldId id="1066" r:id="rId56"/>
    <p:sldId id="1067" r:id="rId57"/>
    <p:sldId id="1068" r:id="rId58"/>
    <p:sldId id="1069" r:id="rId59"/>
    <p:sldId id="1070" r:id="rId60"/>
    <p:sldId id="1071" r:id="rId61"/>
    <p:sldId id="1072" r:id="rId62"/>
    <p:sldId id="1073" r:id="rId63"/>
    <p:sldId id="1074" r:id="rId64"/>
    <p:sldId id="1075" r:id="rId65"/>
    <p:sldId id="1076" r:id="rId66"/>
    <p:sldId id="1077" r:id="rId67"/>
    <p:sldId id="1078" r:id="rId68"/>
    <p:sldId id="1079" r:id="rId69"/>
    <p:sldId id="1080" r:id="rId70"/>
    <p:sldId id="1081" r:id="rId71"/>
    <p:sldId id="1082" r:id="rId72"/>
    <p:sldId id="1083" r:id="rId73"/>
    <p:sldId id="1084" r:id="rId74"/>
    <p:sldId id="1085" r:id="rId75"/>
    <p:sldId id="1086" r:id="rId76"/>
    <p:sldId id="1087" r:id="rId77"/>
    <p:sldId id="1088" r:id="rId78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8" userDrawn="1">
          <p15:clr>
            <a:srgbClr val="A4A3A4"/>
          </p15:clr>
        </p15:guide>
        <p15:guide id="2" pos="635" userDrawn="1">
          <p15:clr>
            <a:srgbClr val="A4A3A4"/>
          </p15:clr>
        </p15:guide>
        <p15:guide id="3" pos="5897" userDrawn="1">
          <p15:clr>
            <a:srgbClr val="A4A3A4"/>
          </p15:clr>
        </p15:guide>
        <p15:guide id="4" orient="horz" pos="4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ED6D"/>
    <a:srgbClr val="F5FD8B"/>
    <a:srgbClr val="E9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1" autoAdjust="0"/>
    <p:restoredTop sz="94632"/>
  </p:normalViewPr>
  <p:slideViewPr>
    <p:cSldViewPr>
      <p:cViewPr varScale="1">
        <p:scale>
          <a:sx n="96" d="100"/>
          <a:sy n="96" d="100"/>
        </p:scale>
        <p:origin x="1760" y="144"/>
      </p:cViewPr>
      <p:guideLst>
        <p:guide orient="horz" pos="748"/>
        <p:guide pos="635"/>
        <p:guide pos="5897"/>
        <p:guide orient="horz" pos="4468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18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1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2" name="AutoShape 9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3" name="AutoShape 10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4" name="AutoShape 1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085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6062" cy="39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9325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noProof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23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23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62313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623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E69A3802-940B-4FEE-B780-D3D1F111D9E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69879E-2619-4392-AF18-622335286E6C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t-BR" altLang="pt-BR" sz="1400"/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fld id="{EAFFFA0B-D22C-41F6-B621-777214CCD624}" type="slidenum">
              <a:rPr lang="en-US" altLang="pt-BR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10</a:t>
            </a:fld>
            <a:endParaRPr lang="en-US" altLang="pt-BR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0" y="1006475"/>
            <a:ext cx="4595813" cy="3446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38258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2435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fld id="{2F5EF895-704E-4975-9D20-FEAE940E6327}" type="slidenum">
              <a:rPr lang="en-US" altLang="pt-BR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11</a:t>
            </a:fld>
            <a:endParaRPr lang="en-US" altLang="pt-BR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9855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7C34E4-2571-4795-92A9-B7ED1891459C}" type="slidenum">
              <a:rPr lang="en-US" altLang="pt-BR"/>
              <a:pPr/>
              <a:t>12</a:t>
            </a:fld>
            <a:endParaRPr lang="en-US" altLang="pt-BR"/>
          </a:p>
        </p:txBody>
      </p:sp>
      <p:sp>
        <p:nvSpPr>
          <p:cNvPr id="177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7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5497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fld id="{F71F99BB-E4DC-4F01-A6D8-0DF9D4D74AC2}" type="slidenum">
              <a:rPr lang="en-US" altLang="pt-BR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14</a:t>
            </a:fld>
            <a:endParaRPr lang="en-US" altLang="pt-BR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57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6755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fld id="{F37E610B-7DEE-45DB-A926-14406541160C}" type="slidenum">
              <a:rPr lang="en-US" altLang="pt-BR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19</a:t>
            </a:fld>
            <a:endParaRPr lang="en-US" altLang="pt-BR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280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6050" cy="41068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438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326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034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611EFA-8C65-4A79-80B9-7872E648A228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300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1235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607723-9F64-4425-9FAC-B01C1DA42EEC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4462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8064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56A5A40-5C93-4C55-A8BC-866F43B6939E}" type="slidenum">
              <a:rPr lang="pt-BR" altLang="pt-BR" sz="1400" smtClean="0">
                <a:ea typeface="MS Gothic" charset="-128"/>
              </a:rPr>
              <a:pPr>
                <a:spcBef>
                  <a:spcPct val="0"/>
                </a:spcBef>
              </a:pPr>
              <a:t>2</a:t>
            </a:fld>
            <a:endParaRPr lang="pt-BR" altLang="pt-BR" sz="1400">
              <a:ea typeface="MS Gothic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3173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47848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16775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0836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4647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88947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30353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A2368B-57B4-4EB7-B4CB-B7BB34F7D349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0913" cy="4794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65489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A2368B-57B4-4EB7-B4CB-B7BB34F7D349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0913" cy="4794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0298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A2368B-57B4-4EB7-B4CB-B7BB34F7D349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0913" cy="4794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41574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15623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F26B6A3-C13A-47A8-A579-B13DF40D64E2}" type="slidenum">
              <a:rPr lang="pt-BR" altLang="pt-BR" sz="1400" smtClean="0">
                <a:ea typeface="MS Gothic" charset="-128"/>
              </a:rPr>
              <a:pPr>
                <a:spcBef>
                  <a:spcPct val="0"/>
                </a:spcBef>
              </a:pPr>
              <a:t>3</a:t>
            </a:fld>
            <a:endParaRPr lang="pt-BR" altLang="pt-BR" sz="1400">
              <a:ea typeface="MS Gothic" charset="-128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1298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33513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2790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670250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32207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626123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32019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251537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26776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9562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030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8FA804F-6ED3-4187-9883-CA8DD92294E4}" type="slidenum">
              <a:rPr lang="pt-BR" altLang="pt-BR" sz="1400" smtClean="0"/>
              <a:pPr>
                <a:spcBef>
                  <a:spcPct val="0"/>
                </a:spcBef>
              </a:pPr>
              <a:t>4</a:t>
            </a:fld>
            <a:endParaRPr lang="pt-BR" altLang="pt-BR" sz="1400"/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02594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029516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9082714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327935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25331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728267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276721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35552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2257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33232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691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898B7B4-186B-44CF-B8C7-EB69BE677E4A}" type="slidenum">
              <a:rPr lang="pt-BR" altLang="pt-BR" sz="1400" smtClean="0">
                <a:ea typeface="MS Gothic" charset="-128"/>
              </a:rPr>
              <a:pPr>
                <a:spcBef>
                  <a:spcPct val="0"/>
                </a:spcBef>
              </a:pPr>
              <a:t>5</a:t>
            </a:fld>
            <a:endParaRPr lang="pt-BR" altLang="pt-BR" sz="1400">
              <a:ea typeface="MS Gothic" charset="-128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77977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78910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052553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632544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81762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28695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49738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63938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68875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36704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54650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5567116-2D6F-48EB-8CFE-05945F3B2D9C}" type="slidenum">
              <a:rPr lang="pt-BR" altLang="pt-BR" sz="1400" smtClean="0">
                <a:ea typeface="MS Gothic" charset="-128"/>
              </a:rPr>
              <a:pPr>
                <a:spcBef>
                  <a:spcPct val="0"/>
                </a:spcBef>
              </a:pPr>
              <a:t>6</a:t>
            </a:fld>
            <a:endParaRPr lang="pt-BR" altLang="pt-BR" sz="1400">
              <a:ea typeface="MS Gothic" charset="-128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08183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64034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73676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7851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65047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72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554622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73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146728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74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08185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CF1CF4-ADAB-4BC9-BE8A-AC8161936277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75</a:t>
            </a:fld>
            <a:endParaRPr lang="pt-BR" altLang="pt-BR" sz="1400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28234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fld id="{E633E1A6-ABDE-4E37-B73F-FEBE725BB362}" type="slidenum">
              <a:rPr lang="en-US" altLang="pt-BR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7</a:t>
            </a:fld>
            <a:endParaRPr lang="en-US" altLang="pt-BR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0" y="1006475"/>
            <a:ext cx="4595813" cy="3446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38258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3674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fld id="{15388D71-36FB-4610-9B0A-5253793DC9C2}" type="slidenum">
              <a:rPr lang="en-US" altLang="pt-BR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8</a:t>
            </a:fld>
            <a:endParaRPr lang="en-US" altLang="pt-BR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0" y="1006475"/>
            <a:ext cx="4595813" cy="3446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38258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6119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fld id="{C2F08BEC-3329-4CBD-A6AE-218033DD5364}" type="slidenum">
              <a:rPr lang="en-US" altLang="pt-BR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9</a:t>
            </a:fld>
            <a:endParaRPr lang="en-US" altLang="pt-BR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0" y="1006475"/>
            <a:ext cx="4595813" cy="3446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85863" y="4787900"/>
            <a:ext cx="5407025" cy="38258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9867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BE48F-5E22-4F58-9C94-40601D20719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620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242FF-3BB7-47F6-B15A-91052F33761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15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92975" y="301625"/>
            <a:ext cx="2262188" cy="643731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37337" cy="6437313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EA-CCD2-46D1-A54E-FE26EC60D06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78823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1925" cy="124301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91B04-E0A0-4837-9332-1C85F848A44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1745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352481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26085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298039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17987" cy="47434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1750" y="2101850"/>
            <a:ext cx="4217988" cy="47434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58706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092364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1708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46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BD97B-A245-453B-8087-5605D0CC24F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5469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432446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514000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36543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3438" y="627063"/>
            <a:ext cx="2146300" cy="621823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289675" cy="6218237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0776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B471E-767E-485D-B147-9E90E27B8B4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254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9762" cy="49704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05400" y="1768475"/>
            <a:ext cx="4449763" cy="49704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28BC4-7224-44FB-BD22-078E0240D0D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277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A2F76-86FA-4E58-ACCF-F8406480A6C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96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ACE88-B199-43B8-BA5A-710DA3BD36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111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6A853-0114-42F3-AC1B-89A11264EF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5482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129E5-E78D-4058-A63A-BD21755966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5377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5FCD1-313D-480B-8ACE-9A1007DF2E4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638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19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1925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Click to edit the outline text format</a:t>
            </a:r>
          </a:p>
          <a:p>
            <a:pPr lvl="1"/>
            <a:r>
              <a:rPr lang="en-GB" altLang="pt-BR"/>
              <a:t>Second Outline Level</a:t>
            </a:r>
          </a:p>
          <a:p>
            <a:pPr lvl="2"/>
            <a:r>
              <a:rPr lang="en-GB" altLang="pt-BR"/>
              <a:t>Third Outline Level</a:t>
            </a:r>
          </a:p>
          <a:p>
            <a:pPr lvl="3"/>
            <a:r>
              <a:rPr lang="en-GB" altLang="pt-BR"/>
              <a:t>Fourth Outline Level</a:t>
            </a:r>
          </a:p>
          <a:p>
            <a:pPr lvl="4"/>
            <a:r>
              <a:rPr lang="en-GB" altLang="pt-BR"/>
              <a:t>Fifth Outline Level</a:t>
            </a:r>
          </a:p>
          <a:p>
            <a:pPr lvl="4"/>
            <a:r>
              <a:rPr lang="en-GB" altLang="pt-BR"/>
              <a:t>Sixth Outline Level</a:t>
            </a:r>
          </a:p>
          <a:p>
            <a:pPr lvl="4"/>
            <a:r>
              <a:rPr lang="en-GB" altLang="pt-BR"/>
              <a:t>Seventh Outline Level</a:t>
            </a:r>
          </a:p>
          <a:p>
            <a:pPr lvl="4"/>
            <a:r>
              <a:rPr lang="en-GB" altLang="pt-BR"/>
              <a:t>Eighth Outline Level</a:t>
            </a:r>
          </a:p>
          <a:p>
            <a:pPr lvl="4"/>
            <a:r>
              <a:rPr lang="en-GB" altLang="pt-BR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886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6588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886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4A97E1D-4BF1-4B98-A38A-ADC3C73F4B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588375" cy="124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5883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Click to edit the outline text format</a:t>
            </a:r>
          </a:p>
          <a:p>
            <a:pPr lvl="1"/>
            <a:r>
              <a:rPr lang="en-GB" altLang="pt-BR"/>
              <a:t>Second Outline Level</a:t>
            </a:r>
          </a:p>
          <a:p>
            <a:pPr lvl="2"/>
            <a:r>
              <a:rPr lang="en-GB" altLang="pt-BR"/>
              <a:t>Third Outline Level</a:t>
            </a:r>
          </a:p>
          <a:p>
            <a:pPr lvl="3"/>
            <a:r>
              <a:rPr lang="en-GB" altLang="pt-BR"/>
              <a:t>Fourth Outline Level</a:t>
            </a:r>
          </a:p>
          <a:p>
            <a:pPr lvl="4"/>
            <a:r>
              <a:rPr lang="en-GB" altLang="pt-BR"/>
              <a:t>Fifth Outline Level</a:t>
            </a:r>
          </a:p>
          <a:p>
            <a:pPr lvl="4"/>
            <a:r>
              <a:rPr lang="en-GB" altLang="pt-BR"/>
              <a:t>Sixth Outline Level</a:t>
            </a:r>
          </a:p>
          <a:p>
            <a:pPr lvl="4"/>
            <a:r>
              <a:rPr lang="en-GB" altLang="pt-BR"/>
              <a:t>Seventh Outline Level</a:t>
            </a:r>
          </a:p>
          <a:p>
            <a:pPr lvl="4"/>
            <a:r>
              <a:rPr lang="en-GB" altLang="pt-BR"/>
              <a:t>Eighth Outline Level</a:t>
            </a:r>
          </a:p>
          <a:p>
            <a:pPr lvl="4"/>
            <a:r>
              <a:rPr lang="en-GB" altLang="pt-BR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Arial Unicode MS" panose="020B0604020202020204" pitchFamily="34" charset="-128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1pPr>
      <a:lvl2pPr marL="742950" indent="-285750" algn="l" defTabSz="449263" rtl="0" eaLnBrk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0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jpe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emf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100790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663825" y="3419475"/>
            <a:ext cx="7272338" cy="14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pt-BR" altLang="pt-BR" sz="2400" b="1" dirty="0"/>
              <a:t>PMR 3203 </a:t>
            </a:r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pt-BR" altLang="pt-BR" sz="2400" b="1" dirty="0"/>
              <a:t>Usinagem CNC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ta: Curva para Baixo 3"/>
          <p:cNvSpPr/>
          <p:nvPr/>
        </p:nvSpPr>
        <p:spPr bwMode="auto">
          <a:xfrm>
            <a:off x="4966022" y="3131765"/>
            <a:ext cx="529579" cy="576064"/>
          </a:xfrm>
          <a:prstGeom prst="curvedDownArrow">
            <a:avLst>
              <a:gd name="adj1" fmla="val 25000"/>
              <a:gd name="adj2" fmla="val 44627"/>
              <a:gd name="adj3" fmla="val 25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920750" y="1292225"/>
            <a:ext cx="86201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pPr algn="ctr">
              <a:spcAft>
                <a:spcPts val="1138"/>
              </a:spcAft>
              <a:defRPr/>
            </a:pPr>
            <a:r>
              <a:rPr lang="de-DE" altLang="pt-BR" sz="2400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Grandezas do processo de usinagem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813994" y="2263576"/>
            <a:ext cx="4046537" cy="37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0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r>
              <a:rPr lang="de-DE" altLang="pt-BR" sz="24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Onde:</a:t>
            </a:r>
          </a:p>
          <a:p>
            <a:pPr>
              <a:lnSpc>
                <a:spcPct val="140000"/>
              </a:lnSpc>
              <a:buClr>
                <a:srgbClr val="000080"/>
              </a:buClr>
              <a:buSzPct val="65000"/>
              <a:buFont typeface="Wingdings" panose="05000000000000000000" pitchFamily="2" charset="2"/>
              <a:buChar char=""/>
            </a:pPr>
            <a:r>
              <a:rPr lang="de-DE" altLang="pt-BR" sz="24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</a:t>
            </a:r>
            <a:r>
              <a:rPr lang="de-DE" altLang="pt-BR" sz="2400" baseline="-330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de-DE" altLang="pt-BR" sz="24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– profundidade de corte</a:t>
            </a:r>
          </a:p>
          <a:p>
            <a:pPr>
              <a:lnSpc>
                <a:spcPct val="140000"/>
              </a:lnSpc>
              <a:buClr>
                <a:srgbClr val="000080"/>
              </a:buClr>
              <a:buSzPct val="65000"/>
              <a:buFont typeface="Wingdings" panose="05000000000000000000" pitchFamily="2" charset="2"/>
              <a:buChar char=""/>
            </a:pPr>
            <a:r>
              <a:rPr lang="de-DE" altLang="pt-BR" sz="24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 – avanço por revolução</a:t>
            </a:r>
          </a:p>
          <a:p>
            <a:pPr>
              <a:lnSpc>
                <a:spcPct val="140000"/>
              </a:lnSpc>
              <a:buClr>
                <a:srgbClr val="000080"/>
              </a:buClr>
              <a:buSzPct val="65000"/>
              <a:buFont typeface="Wingdings" panose="05000000000000000000" pitchFamily="2" charset="2"/>
              <a:buChar char=""/>
            </a:pPr>
            <a:r>
              <a:rPr lang="de-DE" altLang="pt-BR" sz="24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b – largura de usinagem</a:t>
            </a:r>
          </a:p>
          <a:p>
            <a:pPr>
              <a:lnSpc>
                <a:spcPct val="140000"/>
              </a:lnSpc>
              <a:buClr>
                <a:srgbClr val="000080"/>
              </a:buClr>
              <a:buSzPct val="65000"/>
              <a:buFont typeface="Wingdings" panose="05000000000000000000" pitchFamily="2" charset="2"/>
              <a:buChar char=""/>
            </a:pPr>
            <a:r>
              <a:rPr lang="de-DE" altLang="pt-BR" sz="24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h – espessura de usinagem</a:t>
            </a:r>
          </a:p>
          <a:p>
            <a:pPr>
              <a:lnSpc>
                <a:spcPct val="140000"/>
              </a:lnSpc>
              <a:buClr>
                <a:srgbClr val="000080"/>
              </a:buClr>
              <a:buSzPct val="65000"/>
              <a:buFont typeface="Wingdings" panose="05000000000000000000" pitchFamily="2" charset="2"/>
              <a:buChar char=""/>
            </a:pPr>
            <a:r>
              <a:rPr lang="de-DE" altLang="pt-BR" sz="24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Seção de usinagem  a</a:t>
            </a:r>
            <a:r>
              <a:rPr lang="de-DE" altLang="pt-BR" sz="2400" baseline="-330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de-DE" altLang="pt-BR" sz="24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* f </a:t>
            </a:r>
          </a:p>
          <a:p>
            <a:pPr>
              <a:lnSpc>
                <a:spcPct val="140000"/>
              </a:lnSpc>
              <a:buClr>
                <a:srgbClr val="000080"/>
              </a:buClr>
              <a:buSzPct val="65000"/>
              <a:buFont typeface="Wingdings" panose="05000000000000000000" pitchFamily="2" charset="2"/>
              <a:buChar char=""/>
            </a:pPr>
            <a:r>
              <a:rPr lang="de-DE" altLang="pt-BR" sz="2400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Seção de usinagem  b * h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4" name="Imagem 215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289175"/>
            <a:ext cx="49339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: para a Esquerda 1"/>
          <p:cNvSpPr/>
          <p:nvPr/>
        </p:nvSpPr>
        <p:spPr bwMode="auto">
          <a:xfrm>
            <a:off x="2087984" y="5436021"/>
            <a:ext cx="1080120" cy="216024"/>
          </a:xfrm>
          <a:prstGeom prst="lef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359633" y="5571093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pt-BR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 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5210751" y="3707763"/>
            <a:ext cx="296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pt-BR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</a:t>
            </a:r>
            <a:endParaRPr lang="pt-BR" dirty="0"/>
          </a:p>
        </p:txBody>
      </p:sp>
      <p:sp>
        <p:nvSpPr>
          <p:cNvPr id="11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10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1530994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89834" y="1124847"/>
            <a:ext cx="8382892" cy="308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pt-BR" sz="2400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Escolha da geometria da ferramenta</a:t>
            </a:r>
          </a:p>
          <a:p>
            <a:pPr algn="ctr">
              <a:lnSpc>
                <a:spcPct val="150000"/>
              </a:lnSpc>
              <a:defRPr/>
            </a:pPr>
            <a:endParaRPr lang="pt-BR" sz="2400" b="1" dirty="0">
              <a:solidFill>
                <a:schemeClr val="tx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pt-BR" sz="2400" dirty="0">
              <a:solidFill>
                <a:schemeClr val="tx1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Material da ferramenta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Material da peça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Condições de corte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Geometria da peça</a:t>
            </a:r>
          </a:p>
        </p:txBody>
      </p:sp>
      <p:sp>
        <p:nvSpPr>
          <p:cNvPr id="10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11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594341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1007864" y="1314450"/>
            <a:ext cx="8352928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1000"/>
              </a:lnSpc>
              <a:spcBef>
                <a:spcPts val="575"/>
              </a:spcBef>
              <a:spcAft>
                <a:spcPts val="575"/>
              </a:spcAft>
            </a:pPr>
            <a:r>
              <a:rPr lang="de-DE" altLang="pt-BR" sz="2400" b="1" dirty="0">
                <a:latin typeface="Calibri" panose="020F0502020204030204" pitchFamily="34" charset="0"/>
              </a:rPr>
              <a:t>Materiais de ferramentas de corte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8100"/>
            <a:ext cx="9048750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081213"/>
            <a:ext cx="7648465" cy="38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779838" y="7199313"/>
            <a:ext cx="57531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/>
            <a:r>
              <a:rPr lang="de-DE" altLang="pt-BR" sz="1000" dirty="0"/>
              <a:t>http://www.ls-carbide.com/Tungsten-Carbide-Tools.html</a:t>
            </a:r>
          </a:p>
        </p:txBody>
      </p:sp>
      <p:sp>
        <p:nvSpPr>
          <p:cNvPr id="8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12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3126709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2787" y="287317"/>
            <a:ext cx="8567632" cy="1190632"/>
          </a:xfrm>
        </p:spPr>
        <p:txBody>
          <a:bodyPr/>
          <a:lstStyle/>
          <a:p>
            <a:r>
              <a:rPr lang="en-US" dirty="0" err="1"/>
              <a:t>Materiais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ferramentas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74660" y="1398573"/>
            <a:ext cx="8810679" cy="579441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Imagem 4" descr="94071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9664" y="1636699"/>
            <a:ext cx="1984387" cy="1587510"/>
          </a:xfrm>
          <a:prstGeom prst="rect">
            <a:avLst/>
          </a:prstGeom>
        </p:spPr>
      </p:pic>
      <p:pic>
        <p:nvPicPr>
          <p:cNvPr id="6" name="Imagem 5" descr="9707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9664" y="3462335"/>
            <a:ext cx="1984387" cy="1587510"/>
          </a:xfrm>
          <a:prstGeom prst="rect">
            <a:avLst/>
          </a:prstGeom>
        </p:spPr>
      </p:pic>
      <p:pic>
        <p:nvPicPr>
          <p:cNvPr id="7" name="Imagem 6" descr="MA_DRILL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4" y="1716074"/>
            <a:ext cx="2460640" cy="2460640"/>
          </a:xfrm>
          <a:prstGeom prst="rect">
            <a:avLst/>
          </a:prstGeom>
        </p:spPr>
      </p:pic>
      <p:pic>
        <p:nvPicPr>
          <p:cNvPr id="8" name="Imagem 7" descr="MA_MILL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13442" y="4335465"/>
            <a:ext cx="2936893" cy="2936893"/>
          </a:xfrm>
          <a:prstGeom prst="rect">
            <a:avLst/>
          </a:prstGeom>
        </p:spPr>
      </p:pic>
      <p:pic>
        <p:nvPicPr>
          <p:cNvPr id="9" name="Imagem 8" descr="MA_TURN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68415" y="4891094"/>
            <a:ext cx="2350614" cy="2350614"/>
          </a:xfrm>
          <a:prstGeom prst="rect">
            <a:avLst/>
          </a:prstGeom>
        </p:spPr>
      </p:pic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B7B36-2C27-4284-94BD-D16A2079402E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457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1"/>
          <p:cNvSpPr txBox="1">
            <a:spLocks noChangeArrowheads="1"/>
          </p:cNvSpPr>
          <p:nvPr/>
        </p:nvSpPr>
        <p:spPr bwMode="auto">
          <a:xfrm>
            <a:off x="977900" y="1130300"/>
            <a:ext cx="8586788" cy="46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pPr algn="ctr">
              <a:lnSpc>
                <a:spcPct val="101000"/>
              </a:lnSpc>
              <a:spcBef>
                <a:spcPts val="1138"/>
              </a:spcBef>
              <a:spcAft>
                <a:spcPts val="1138"/>
              </a:spcAft>
            </a:pPr>
            <a:r>
              <a:rPr lang="de-DE" alt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Requisitos para materiais de ferramentas</a:t>
            </a:r>
            <a:endParaRPr lang="de-DE" altLang="pt-BR" sz="2400" dirty="0">
              <a:solidFill>
                <a:srgbClr val="000000"/>
              </a:solid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469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4694" name="Retângulo 1"/>
          <p:cNvSpPr>
            <a:spLocks noChangeArrowheads="1"/>
          </p:cNvSpPr>
          <p:nvPr/>
        </p:nvSpPr>
        <p:spPr bwMode="auto">
          <a:xfrm>
            <a:off x="623093" y="1889353"/>
            <a:ext cx="5038725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ferramentas de corte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Resistência à compressão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Dureza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Resistência à flexão e tenacidade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Resistência do gume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Resistência interna de ligação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Resistência a quente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Resistência à oxidação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Pequena tendência à fusão e caldeamento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Resistência à abrasão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Condutibilidade térmica, calor específico </a:t>
            </a:r>
            <a:r>
              <a:rPr lang="pt-BR" alt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e expansão térmica</a:t>
            </a:r>
          </a:p>
        </p:txBody>
      </p:sp>
      <p:pic>
        <p:nvPicPr>
          <p:cNvPr id="114695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4" y="1724025"/>
            <a:ext cx="719137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Seta entalhada para a direita 3"/>
          <p:cNvSpPr>
            <a:spLocks noChangeArrowheads="1"/>
          </p:cNvSpPr>
          <p:nvPr/>
        </p:nvSpPr>
        <p:spPr bwMode="auto">
          <a:xfrm>
            <a:off x="5509021" y="3994149"/>
            <a:ext cx="566738" cy="936625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5" name="Retângulo 4"/>
          <p:cNvSpPr/>
          <p:nvPr/>
        </p:nvSpPr>
        <p:spPr>
          <a:xfrm>
            <a:off x="6165054" y="3659137"/>
            <a:ext cx="3271838" cy="17541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Nenhum material de </a:t>
            </a:r>
            <a:endParaRPr lang="pt-BR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ferramenta </a:t>
            </a:r>
            <a:endParaRPr lang="pt-BR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t-B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possui todas estas características</a:t>
            </a:r>
            <a:endParaRPr lang="pt-BR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14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41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B7B36-2C27-4284-94BD-D16A2079402E}" type="slidenum">
              <a:rPr lang="pt-BR" smtClean="0"/>
              <a:pPr/>
              <a:t>15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29" y="0"/>
            <a:ext cx="9071610" cy="446231"/>
          </a:xfrm>
        </p:spPr>
        <p:txBody>
          <a:bodyPr>
            <a:normAutofit/>
          </a:bodyPr>
          <a:lstStyle/>
          <a:p>
            <a:r>
              <a:rPr lang="en-US" sz="2646" dirty="0" err="1"/>
              <a:t>Geometria</a:t>
            </a:r>
            <a:r>
              <a:rPr lang="en-US" sz="2646" dirty="0"/>
              <a:t> e </a:t>
            </a:r>
            <a:r>
              <a:rPr lang="en-US" sz="2646" dirty="0" err="1"/>
              <a:t>arestas</a:t>
            </a:r>
            <a:r>
              <a:rPr lang="en-US" sz="2646" dirty="0"/>
              <a:t> de </a:t>
            </a:r>
            <a:r>
              <a:rPr lang="en-US" sz="2646" dirty="0" err="1"/>
              <a:t>corte</a:t>
            </a:r>
            <a:endParaRPr lang="pt-BR" sz="2646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669" y="604818"/>
            <a:ext cx="4972080" cy="698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128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B7B36-2C27-4284-94BD-D16A2079402E}" type="slidenum">
              <a:rPr lang="pt-BR" smtClean="0"/>
              <a:pPr/>
              <a:t>16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29" y="0"/>
            <a:ext cx="9071610" cy="446231"/>
          </a:xfrm>
        </p:spPr>
        <p:txBody>
          <a:bodyPr>
            <a:normAutofit/>
          </a:bodyPr>
          <a:lstStyle/>
          <a:p>
            <a:r>
              <a:rPr lang="en-US" sz="2646" dirty="0" err="1"/>
              <a:t>Geometria</a:t>
            </a:r>
            <a:r>
              <a:rPr lang="en-US" sz="2646" dirty="0"/>
              <a:t> e </a:t>
            </a:r>
            <a:r>
              <a:rPr lang="en-US" sz="2646" dirty="0" err="1"/>
              <a:t>arestas</a:t>
            </a:r>
            <a:r>
              <a:rPr lang="en-US" sz="2646" dirty="0"/>
              <a:t> de </a:t>
            </a:r>
            <a:r>
              <a:rPr lang="en-US" sz="2646" dirty="0" err="1"/>
              <a:t>corte</a:t>
            </a:r>
            <a:endParaRPr lang="pt-BR" sz="2646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3419" y="525442"/>
            <a:ext cx="5238782" cy="672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1199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B7B36-2C27-4284-94BD-D16A2079402E}" type="slidenum">
              <a:rPr lang="pt-BR" smtClean="0"/>
              <a:pPr/>
              <a:t>17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29" y="0"/>
            <a:ext cx="9071610" cy="446231"/>
          </a:xfrm>
        </p:spPr>
        <p:txBody>
          <a:bodyPr>
            <a:normAutofit/>
          </a:bodyPr>
          <a:lstStyle/>
          <a:p>
            <a:r>
              <a:rPr lang="en-US" sz="2646" dirty="0" err="1"/>
              <a:t>Geometria</a:t>
            </a:r>
            <a:r>
              <a:rPr lang="en-US" sz="2646" dirty="0"/>
              <a:t> e </a:t>
            </a:r>
            <a:r>
              <a:rPr lang="en-US" sz="2646" dirty="0" err="1"/>
              <a:t>arestas</a:t>
            </a:r>
            <a:r>
              <a:rPr lang="en-US" sz="2646" dirty="0"/>
              <a:t> de </a:t>
            </a:r>
            <a:r>
              <a:rPr lang="en-US" sz="2646" dirty="0" err="1"/>
              <a:t>corte</a:t>
            </a:r>
            <a:endParaRPr lang="pt-BR" sz="2646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0922" y="525442"/>
            <a:ext cx="4662940" cy="681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9713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B7B36-2C27-4284-94BD-D16A2079402E}" type="slidenum">
              <a:rPr lang="pt-BR" smtClean="0"/>
              <a:pPr/>
              <a:t>18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29" y="0"/>
            <a:ext cx="9071610" cy="446231"/>
          </a:xfrm>
        </p:spPr>
        <p:txBody>
          <a:bodyPr>
            <a:normAutofit/>
          </a:bodyPr>
          <a:lstStyle/>
          <a:p>
            <a:r>
              <a:rPr lang="en-US" sz="2646" dirty="0" err="1"/>
              <a:t>Geometria</a:t>
            </a:r>
            <a:r>
              <a:rPr lang="en-US" sz="2646" dirty="0"/>
              <a:t> e </a:t>
            </a:r>
            <a:r>
              <a:rPr lang="en-US" sz="2646" dirty="0" err="1"/>
              <a:t>arestas</a:t>
            </a:r>
            <a:r>
              <a:rPr lang="en-US" sz="2646" dirty="0"/>
              <a:t> de </a:t>
            </a:r>
            <a:r>
              <a:rPr lang="en-US" sz="2646" dirty="0" err="1"/>
              <a:t>corte</a:t>
            </a:r>
            <a:endParaRPr lang="pt-BR" sz="2646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7" y="604818"/>
            <a:ext cx="6588165" cy="633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3603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Text Box 1"/>
          <p:cNvSpPr txBox="1">
            <a:spLocks noChangeArrowheads="1"/>
          </p:cNvSpPr>
          <p:nvPr/>
        </p:nvSpPr>
        <p:spPr bwMode="auto">
          <a:xfrm>
            <a:off x="952500" y="1295400"/>
            <a:ext cx="858678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pPr algn="ctr">
              <a:lnSpc>
                <a:spcPct val="101000"/>
              </a:lnSpc>
              <a:spcBef>
                <a:spcPts val="1138"/>
              </a:spcBef>
              <a:spcAft>
                <a:spcPts val="1138"/>
              </a:spcAft>
            </a:pPr>
            <a:r>
              <a:rPr lang="de-DE" altLang="pt-BR" sz="2400" b="1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Formas usuais das ferramentas</a:t>
            </a:r>
            <a:endParaRPr lang="de-DE" altLang="pt-BR" sz="2400">
              <a:solidFill>
                <a:srgbClr val="000000"/>
              </a:solidFill>
              <a:latin typeface="Calibri" panose="020F05020202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5" y="2917270"/>
            <a:ext cx="2584492" cy="194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09" y="2989841"/>
            <a:ext cx="2643639" cy="19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96" y="2951797"/>
            <a:ext cx="2931568" cy="220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5" name="Retângulo 4"/>
          <p:cNvSpPr>
            <a:spLocks noChangeArrowheads="1"/>
          </p:cNvSpPr>
          <p:nvPr/>
        </p:nvSpPr>
        <p:spPr bwMode="auto">
          <a:xfrm>
            <a:off x="1193800" y="2327275"/>
            <a:ext cx="10066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pt-BR" b="1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Integrais</a:t>
            </a:r>
            <a:endParaRPr lang="pt-BR" altLang="pt-BR" dirty="0">
              <a:latin typeface="Calibri" panose="020F0502020204030204" pitchFamily="34" charset="0"/>
            </a:endParaRPr>
          </a:p>
        </p:txBody>
      </p:sp>
      <p:sp>
        <p:nvSpPr>
          <p:cNvPr id="126986" name="Retângulo 5"/>
          <p:cNvSpPr>
            <a:spLocks noChangeArrowheads="1"/>
          </p:cNvSpPr>
          <p:nvPr/>
        </p:nvSpPr>
        <p:spPr bwMode="auto">
          <a:xfrm>
            <a:off x="3976688" y="2327275"/>
            <a:ext cx="18605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pt-BR" b="1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Insertos brasados</a:t>
            </a:r>
            <a:endParaRPr lang="pt-BR" altLang="pt-BR">
              <a:latin typeface="Calibri" panose="020F0502020204030204" pitchFamily="34" charset="0"/>
            </a:endParaRPr>
          </a:p>
        </p:txBody>
      </p:sp>
      <p:sp>
        <p:nvSpPr>
          <p:cNvPr id="126987" name="Retângulo 10"/>
          <p:cNvSpPr>
            <a:spLocks noChangeArrowheads="1"/>
          </p:cNvSpPr>
          <p:nvPr/>
        </p:nvSpPr>
        <p:spPr bwMode="auto">
          <a:xfrm>
            <a:off x="6932514" y="2327275"/>
            <a:ext cx="266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pt-BR" b="1" dirty="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Insertos intercambiáveis</a:t>
            </a:r>
            <a:endParaRPr lang="pt-BR" altLang="pt-BR" dirty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5677" y="4975225"/>
            <a:ext cx="2775296" cy="1669807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26" y="5186974"/>
            <a:ext cx="2890111" cy="158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032" y="5410794"/>
            <a:ext cx="1268982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706" y="5379205"/>
            <a:ext cx="1268982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19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1575835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900113" y="1262063"/>
            <a:ext cx="8640762" cy="587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04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pt-BR" altLang="pt-BR" sz="2400" b="1" dirty="0">
                <a:latin typeface="Calibri" panose="020F0502020204030204" pitchFamily="34" charset="0"/>
              </a:rPr>
              <a:t>Processos de usinagem</a:t>
            </a:r>
          </a:p>
          <a:p>
            <a:pPr algn="ctr" eaLnBrk="1">
              <a:spcAft>
                <a:spcPct val="0"/>
              </a:spcAft>
            </a:pPr>
            <a:endParaRPr lang="pt-BR" altLang="pt-BR" sz="2400" b="1" dirty="0">
              <a:latin typeface="Calibri" panose="020F0502020204030204" pitchFamily="34" charset="0"/>
            </a:endParaRPr>
          </a:p>
          <a:p>
            <a:pPr algn="just" eaLnBrk="1">
              <a:lnSpc>
                <a:spcPct val="150000"/>
              </a:lnSpc>
              <a:spcAft>
                <a:spcPct val="0"/>
              </a:spcAft>
            </a:pPr>
            <a:r>
              <a:rPr lang="pt-BR" altLang="pt-B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Usinagem</a:t>
            </a:r>
            <a:r>
              <a:rPr lang="pt-BR" altLang="pt-BR" sz="2400" dirty="0">
                <a:solidFill>
                  <a:srgbClr val="000080"/>
                </a:solidFill>
                <a:latin typeface="Calibri" panose="020F0502020204030204" pitchFamily="34" charset="0"/>
              </a:rPr>
              <a:t> -</a:t>
            </a:r>
            <a:r>
              <a:rPr lang="pt-BR" altLang="pt-BR" sz="2400" dirty="0">
                <a:latin typeface="Calibri" panose="020F0502020204030204" pitchFamily="34" charset="0"/>
              </a:rPr>
              <a:t> operação que confere à peça forma, dimensões ou acabamento, ou ainda uma combinação qualquer desses três,  através da remoção de material sob a forma de cavaco.</a:t>
            </a:r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2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1380670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B7B36-2C27-4284-94BD-D16A2079402E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18" y="287316"/>
            <a:ext cx="9523728" cy="652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529" y="6847214"/>
            <a:ext cx="8532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Usinagem</a:t>
            </a:r>
            <a:r>
              <a:rPr lang="en-US" dirty="0">
                <a:solidFill>
                  <a:schemeClr val="tx1"/>
                </a:solidFill>
              </a:rPr>
              <a:t> dos </a:t>
            </a:r>
            <a:r>
              <a:rPr lang="en-US" dirty="0" err="1">
                <a:solidFill>
                  <a:schemeClr val="tx1"/>
                </a:solidFill>
              </a:rPr>
              <a:t>metais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Alisson</a:t>
            </a:r>
            <a:r>
              <a:rPr lang="en-US" dirty="0">
                <a:solidFill>
                  <a:schemeClr val="tx1"/>
                </a:solidFill>
              </a:rPr>
              <a:t> Machado e </a:t>
            </a:r>
            <a:r>
              <a:rPr lang="en-US" dirty="0" err="1">
                <a:solidFill>
                  <a:schemeClr val="tx1"/>
                </a:solidFill>
              </a:rPr>
              <a:t>Marcio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Bacci</a:t>
            </a:r>
            <a:r>
              <a:rPr lang="en-US" dirty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195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007864" y="1115541"/>
            <a:ext cx="8352928" cy="46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pt-BR" altLang="pt-BR" sz="2400" b="1" dirty="0">
                <a:latin typeface="Calibri" panose="020F0502020204030204" pitchFamily="34" charset="0"/>
                <a:cs typeface="Arial Unicode MS" panose="020B0604020202020204" pitchFamily="34" charset="-128"/>
              </a:rPr>
              <a:t>Convencional X Comando numérico</a:t>
            </a:r>
          </a:p>
        </p:txBody>
      </p:sp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21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FE7EE8-4678-4FFC-BF4E-874B80395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088" y="2662782"/>
            <a:ext cx="4163367" cy="3138353"/>
          </a:xfrm>
          <a:prstGeom prst="rect">
            <a:avLst/>
          </a:prstGeom>
        </p:spPr>
      </p:pic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A5AAD497-6C27-41EC-99C5-7A4BB617F961}"/>
              </a:ext>
            </a:extLst>
          </p:cNvPr>
          <p:cNvSpPr/>
          <p:nvPr/>
        </p:nvSpPr>
        <p:spPr bwMode="auto">
          <a:xfrm rot="1380161">
            <a:off x="1178954" y="2997114"/>
            <a:ext cx="2016224" cy="581511"/>
          </a:xfrm>
          <a:prstGeom prst="rightArrow">
            <a:avLst>
              <a:gd name="adj1" fmla="val 100000"/>
              <a:gd name="adj2" fmla="val 28626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rPr>
              <a:t>Habilidade do operador</a:t>
            </a: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2489CCDB-BAFD-453A-829E-64E45A106AD7}"/>
              </a:ext>
            </a:extLst>
          </p:cNvPr>
          <p:cNvSpPr/>
          <p:nvPr/>
        </p:nvSpPr>
        <p:spPr bwMode="auto">
          <a:xfrm rot="20831555">
            <a:off x="1144963" y="4693959"/>
            <a:ext cx="2016224" cy="912603"/>
          </a:xfrm>
          <a:prstGeom prst="rightArrow">
            <a:avLst>
              <a:gd name="adj1" fmla="val 100000"/>
              <a:gd name="adj2" fmla="val 28626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rPr>
              <a:t>Custo de formação do operador</a:t>
            </a:r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799DDDBF-9252-41E6-A526-AFAE254B0B1E}"/>
              </a:ext>
            </a:extLst>
          </p:cNvPr>
          <p:cNvSpPr/>
          <p:nvPr/>
        </p:nvSpPr>
        <p:spPr bwMode="auto">
          <a:xfrm rot="20831555" flipH="1">
            <a:off x="7066611" y="3123309"/>
            <a:ext cx="2111140" cy="912603"/>
          </a:xfrm>
          <a:prstGeom prst="rightArrow">
            <a:avLst>
              <a:gd name="adj1" fmla="val 100000"/>
              <a:gd name="adj2" fmla="val 28626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rPr>
              <a:t>Tempo de formação do operador</a:t>
            </a:r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128B797D-D6CD-4549-AFA1-79F8460B103C}"/>
              </a:ext>
            </a:extLst>
          </p:cNvPr>
          <p:cNvSpPr/>
          <p:nvPr/>
        </p:nvSpPr>
        <p:spPr bwMode="auto">
          <a:xfrm rot="1015631" flipH="1">
            <a:off x="7036613" y="5155198"/>
            <a:ext cx="2111140" cy="622500"/>
          </a:xfrm>
          <a:prstGeom prst="rightArrow">
            <a:avLst>
              <a:gd name="adj1" fmla="val 100000"/>
              <a:gd name="adj2" fmla="val 28626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lang="pt-BR" dirty="0"/>
              <a:t>Psicológico</a:t>
            </a: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rPr>
              <a:t> do operador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28A5167-9931-421A-B24A-DC3A77968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296" y="1971461"/>
            <a:ext cx="787004" cy="628192"/>
          </a:xfrm>
          <a:prstGeom prst="rect">
            <a:avLst/>
          </a:prstGeom>
        </p:spPr>
      </p:pic>
      <p:sp>
        <p:nvSpPr>
          <p:cNvPr id="17" name="Seta: para Cima 16">
            <a:extLst>
              <a:ext uri="{FF2B5EF4-FFF2-40B4-BE49-F238E27FC236}">
                <a16:creationId xmlns:a16="http://schemas.microsoft.com/office/drawing/2014/main" id="{7D826BBC-2F6C-4622-A98A-A8FE4E2B5988}"/>
              </a:ext>
            </a:extLst>
          </p:cNvPr>
          <p:cNvSpPr/>
          <p:nvPr/>
        </p:nvSpPr>
        <p:spPr bwMode="auto">
          <a:xfrm>
            <a:off x="4389698" y="5940077"/>
            <a:ext cx="1800200" cy="782780"/>
          </a:xfrm>
          <a:prstGeom prst="upArrow">
            <a:avLst>
              <a:gd name="adj1" fmla="val 100000"/>
              <a:gd name="adj2" fmla="val 21479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rPr>
              <a:t>Fisiológico do operador</a:t>
            </a:r>
          </a:p>
        </p:txBody>
      </p:sp>
    </p:spTree>
    <p:extLst>
      <p:ext uri="{BB962C8B-B14F-4D97-AF65-F5344CB8AC3E}">
        <p14:creationId xmlns:p14="http://schemas.microsoft.com/office/powerpoint/2010/main" val="3951584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AF03B67-560C-4459-B461-EF3404E16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968" y="1521022"/>
            <a:ext cx="2986856" cy="2986856"/>
          </a:xfrm>
          <a:prstGeom prst="rect">
            <a:avLst/>
          </a:prstGeom>
        </p:spPr>
      </p:pic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025186" y="1332226"/>
            <a:ext cx="8352928" cy="37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2160" tIns="46080" rIns="92160" bIns="46080">
            <a:spAutoFit/>
          </a:bodyPr>
          <a:lstStyle>
            <a:lvl1pPr marL="341313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FFFF"/>
              </a:buClr>
              <a:buSzPct val="75000"/>
            </a:pPr>
            <a:r>
              <a:rPr lang="pt-BR" altLang="pt-BR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Aplicações do Comando Numérico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22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F7D1C4-7488-48C4-A03F-F9EE8EF52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99" y="1867918"/>
            <a:ext cx="2264670" cy="235525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4624185-8C77-4DCC-994B-6F8C91765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096" y="2176409"/>
            <a:ext cx="2381250" cy="238125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7ED405B-6FF0-4FCC-A938-F9A9156C6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07" y="4556857"/>
            <a:ext cx="1927101" cy="24367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C46FCF9-D775-490C-8B01-D8BC94F98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9794" y="5077666"/>
            <a:ext cx="3373854" cy="206831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893BD06-6DDE-4BB5-B9C4-E290C0F9AC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6282" y="4886686"/>
            <a:ext cx="1966602" cy="196660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A3F3E4C-A8A0-4787-849F-95A2600847E5}"/>
              </a:ext>
            </a:extLst>
          </p:cNvPr>
          <p:cNvSpPr/>
          <p:nvPr/>
        </p:nvSpPr>
        <p:spPr>
          <a:xfrm>
            <a:off x="1025186" y="4162729"/>
            <a:ext cx="1673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torneamento</a:t>
            </a:r>
            <a:endParaRPr lang="pt-BR" sz="1600" b="1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C4CBE50-89F8-4A30-9D97-CFCFCF563C77}"/>
              </a:ext>
            </a:extLst>
          </p:cNvPr>
          <p:cNvSpPr/>
          <p:nvPr/>
        </p:nvSpPr>
        <p:spPr>
          <a:xfrm>
            <a:off x="3396121" y="4359820"/>
            <a:ext cx="1502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fresamento</a:t>
            </a:r>
            <a:endParaRPr lang="pt-BR" sz="1600" b="1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2CBA0B1-52C8-42B4-A6AA-6CDF8CCF9584}"/>
              </a:ext>
            </a:extLst>
          </p:cNvPr>
          <p:cNvSpPr/>
          <p:nvPr/>
        </p:nvSpPr>
        <p:spPr>
          <a:xfrm>
            <a:off x="5594136" y="4419698"/>
            <a:ext cx="4376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Máquinas de medir por coordenadas</a:t>
            </a:r>
            <a:endParaRPr lang="pt-BR" sz="1600" b="1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557FC4A-2821-4952-8261-44654887546F}"/>
              </a:ext>
            </a:extLst>
          </p:cNvPr>
          <p:cNvSpPr/>
          <p:nvPr/>
        </p:nvSpPr>
        <p:spPr>
          <a:xfrm>
            <a:off x="2494454" y="6981723"/>
            <a:ext cx="41761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Máquinas de corte a Laser/plasma</a:t>
            </a:r>
            <a:endParaRPr lang="pt-BR" sz="1600" b="1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474A969D-C8D4-48C7-BBD5-05995FFA8A25}"/>
              </a:ext>
            </a:extLst>
          </p:cNvPr>
          <p:cNvSpPr/>
          <p:nvPr/>
        </p:nvSpPr>
        <p:spPr>
          <a:xfrm>
            <a:off x="7466875" y="6934082"/>
            <a:ext cx="18998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manipuladores</a:t>
            </a:r>
            <a:endParaRPr lang="pt-BR" sz="1600" b="1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FD75E97-FD12-4E2B-B7DF-7F1E6FF8DD65}"/>
              </a:ext>
            </a:extLst>
          </p:cNvPr>
          <p:cNvSpPr/>
          <p:nvPr/>
        </p:nvSpPr>
        <p:spPr>
          <a:xfrm>
            <a:off x="939931" y="6745020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1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robôs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278658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D2A440-4749-4246-BA97-2DB7E0568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18" y="1847654"/>
            <a:ext cx="5568619" cy="20882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E014B7B-BC2C-4A3E-BE31-92682C7A2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40" y="4758277"/>
            <a:ext cx="5238750" cy="250507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4E2CE51-B5C4-4824-9C02-BFE311E61B71}"/>
              </a:ext>
            </a:extLst>
          </p:cNvPr>
          <p:cNvSpPr/>
          <p:nvPr/>
        </p:nvSpPr>
        <p:spPr>
          <a:xfrm>
            <a:off x="1029522" y="1313993"/>
            <a:ext cx="835761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FFFF"/>
              </a:buClr>
              <a:buSzPct val="75000"/>
            </a:pPr>
            <a:r>
              <a:rPr lang="pt-BR" altLang="pt-BR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Exemplo de torneamento CNC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FBAFDDD-7FA3-4815-BB61-B06C44240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Espaço Reservado para Número de Slide 3">
            <a:extLst>
              <a:ext uri="{FF2B5EF4-FFF2-40B4-BE49-F238E27FC236}">
                <a16:creationId xmlns:a16="http://schemas.microsoft.com/office/drawing/2014/main" id="{1B5A306F-8EA3-490B-91B0-5F870205D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23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F814AA0-2162-4F1A-810F-F432716BE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7F1DDB3-5C08-425B-9FF0-50D04B088520}"/>
              </a:ext>
            </a:extLst>
          </p:cNvPr>
          <p:cNvSpPr/>
          <p:nvPr/>
        </p:nvSpPr>
        <p:spPr>
          <a:xfrm>
            <a:off x="861507" y="4250155"/>
            <a:ext cx="835761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FFFF"/>
              </a:buClr>
              <a:buSzPct val="75000"/>
            </a:pPr>
            <a:r>
              <a:rPr lang="pt-BR" altLang="pt-BR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Exemplo de fresamento CNC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86ECA16-AD3A-4838-AE35-C7ADEF0DC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4120" y="2349067"/>
            <a:ext cx="1890896" cy="108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70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517B5BB9-EB9B-485F-ABA4-B1152CCD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04333C-3041-4076-8BF7-119D59AD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24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8A02EDBB-1D10-48CA-ABF4-D2BC919F6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88D89DB-24E7-4618-9389-DD65E57A90F1}"/>
              </a:ext>
            </a:extLst>
          </p:cNvPr>
          <p:cNvSpPr/>
          <p:nvPr/>
        </p:nvSpPr>
        <p:spPr>
          <a:xfrm>
            <a:off x="1536062" y="3595171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https://www.youtube.com/watch?v=A6_w6sNuk0Q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2A4E327-D6B1-4142-BDF5-45B1A6F352EB}"/>
              </a:ext>
            </a:extLst>
          </p:cNvPr>
          <p:cNvSpPr/>
          <p:nvPr/>
        </p:nvSpPr>
        <p:spPr>
          <a:xfrm>
            <a:off x="1046124" y="3039310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tx1"/>
                </a:solidFill>
              </a:rPr>
              <a:t>Cnc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 err="1">
                <a:solidFill>
                  <a:schemeClr val="tx1"/>
                </a:solidFill>
              </a:rPr>
              <a:t>Machine</a:t>
            </a:r>
            <a:r>
              <a:rPr lang="pt-BR" b="1" dirty="0">
                <a:solidFill>
                  <a:schemeClr val="tx1"/>
                </a:solidFill>
              </a:rPr>
              <a:t> Metal </a:t>
            </a:r>
            <a:r>
              <a:rPr lang="pt-BR" b="1" dirty="0" err="1">
                <a:solidFill>
                  <a:schemeClr val="tx1"/>
                </a:solidFill>
              </a:rPr>
              <a:t>Machining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DD5030D-7D48-42A1-89D0-610D1B597BCB}"/>
              </a:ext>
            </a:extLst>
          </p:cNvPr>
          <p:cNvSpPr/>
          <p:nvPr/>
        </p:nvSpPr>
        <p:spPr>
          <a:xfrm>
            <a:off x="1029522" y="1313993"/>
            <a:ext cx="835761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FFFF"/>
              </a:buClr>
              <a:buSzPct val="75000"/>
            </a:pPr>
            <a:r>
              <a:rPr lang="pt-BR" altLang="pt-BR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Exemplos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03B42D3-5B15-4711-8493-FD089810F16A}"/>
              </a:ext>
            </a:extLst>
          </p:cNvPr>
          <p:cNvSpPr/>
          <p:nvPr/>
        </p:nvSpPr>
        <p:spPr>
          <a:xfrm>
            <a:off x="1578011" y="2448596"/>
            <a:ext cx="6452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https://www.youtube.com/watch?v=tHEJafOXhAE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9E955E7-B68B-4C56-B073-050FCAAA9D49}"/>
              </a:ext>
            </a:extLst>
          </p:cNvPr>
          <p:cNvSpPr/>
          <p:nvPr/>
        </p:nvSpPr>
        <p:spPr>
          <a:xfrm>
            <a:off x="1027324" y="1876805"/>
            <a:ext cx="3194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Walter Tools WFL Demo 2.0</a:t>
            </a:r>
          </a:p>
        </p:txBody>
      </p:sp>
    </p:spTree>
    <p:extLst>
      <p:ext uri="{BB962C8B-B14F-4D97-AF65-F5344CB8AC3E}">
        <p14:creationId xmlns:p14="http://schemas.microsoft.com/office/powerpoint/2010/main" val="3696996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900113" y="1295400"/>
            <a:ext cx="86614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9pPr>
          </a:lstStyle>
          <a:p>
            <a:pPr algn="ctr"/>
            <a:r>
              <a:rPr lang="pt-BR" altLang="pt-BR" sz="2400" b="1">
                <a:cs typeface="Arial Unicode MS" panose="020B0604020202020204" pitchFamily="34" charset="-128"/>
              </a:rPr>
              <a:t>Fatores que definem a escolha de um torno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8100"/>
            <a:ext cx="9048750" cy="109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19313"/>
            <a:ext cx="8640762" cy="436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25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2616018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007864" y="1115541"/>
            <a:ext cx="8352928" cy="46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pt-BR" altLang="pt-BR" sz="2400" b="1" dirty="0">
                <a:latin typeface="Calibri" panose="020F0502020204030204" pitchFamily="34" charset="0"/>
                <a:cs typeface="Arial Unicode MS" panose="020B0604020202020204" pitchFamily="34" charset="-128"/>
              </a:rPr>
              <a:t>Torno convencional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03" y="2270729"/>
            <a:ext cx="8194344" cy="460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26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3194683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13" y="1907629"/>
            <a:ext cx="9906000" cy="5133975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07864" y="1115541"/>
            <a:ext cx="8352928" cy="46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pt-BR" altLang="pt-BR" sz="2400" b="1" dirty="0">
                <a:latin typeface="Calibri" panose="020F0502020204030204" pitchFamily="34" charset="0"/>
                <a:cs typeface="Arial Unicode MS" panose="020B0604020202020204" pitchFamily="34" charset="-128"/>
              </a:rPr>
              <a:t>Torno de comando numérico</a:t>
            </a:r>
          </a:p>
        </p:txBody>
      </p:sp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27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1342659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Agrupar 1"/>
          <p:cNvGrpSpPr/>
          <p:nvPr/>
        </p:nvGrpSpPr>
        <p:grpSpPr>
          <a:xfrm>
            <a:off x="857595" y="1734185"/>
            <a:ext cx="8418513" cy="5238082"/>
            <a:chOff x="1060450" y="1600200"/>
            <a:chExt cx="8418513" cy="5238082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30" y="1600200"/>
              <a:ext cx="6194425" cy="51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2124075" y="4919663"/>
              <a:ext cx="1069975" cy="11747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350963" y="6396038"/>
              <a:ext cx="1466850" cy="257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Estrutura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090863" y="1963738"/>
              <a:ext cx="1100137" cy="515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Cabe</a:t>
              </a: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çote fixo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313238" y="1990725"/>
              <a:ext cx="1441450" cy="515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Porta ferramentas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4762500" y="2544763"/>
              <a:ext cx="488950" cy="10239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5716588" y="1966913"/>
              <a:ext cx="2265362" cy="515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Carro de ajunte longitudinal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792413" y="6323013"/>
              <a:ext cx="1322387" cy="515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Carro  longitudinal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5257800" y="6188075"/>
              <a:ext cx="1427163" cy="515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Cabe</a:t>
              </a: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çote móvel</a:t>
              </a: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3525838" y="3736975"/>
              <a:ext cx="1868487" cy="26193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7691438" y="2065338"/>
              <a:ext cx="1597025" cy="257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CNC </a:t>
              </a: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>
              <a:off x="6375400" y="2346325"/>
              <a:ext cx="1751013" cy="10096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H="1" flipV="1">
              <a:off x="5492750" y="4092575"/>
              <a:ext cx="600075" cy="18653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 flipV="1">
              <a:off x="5429250" y="4058045"/>
              <a:ext cx="1911350" cy="23987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6815138" y="6396038"/>
              <a:ext cx="1655762" cy="257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Contra-ponta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060450" y="2968625"/>
              <a:ext cx="930275" cy="257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Porta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>
              <a:off x="4038600" y="6396038"/>
              <a:ext cx="981075" cy="257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Guias</a:t>
              </a: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1090613" y="4649788"/>
              <a:ext cx="838200" cy="257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Árvore</a:t>
              </a: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1757363" y="2019300"/>
              <a:ext cx="1257300" cy="772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pt-BR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Sistema de fixa</a:t>
              </a:r>
              <a:r>
                <a:rPr lang="pt-BR" altLang="pt-BR" sz="180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ção da peça</a:t>
              </a: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2908300" y="2671763"/>
              <a:ext cx="1662113" cy="12223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V="1">
              <a:off x="1882775" y="3973513"/>
              <a:ext cx="2613025" cy="79057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>
              <a:off x="5492750" y="2473325"/>
              <a:ext cx="714375" cy="12652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4586288" y="4192588"/>
              <a:ext cx="836612" cy="22113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1955800" y="3113088"/>
              <a:ext cx="1506538" cy="4683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>
              <a:off x="3589338" y="2501900"/>
              <a:ext cx="1222375" cy="12366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H="1" flipV="1">
              <a:off x="7753350" y="4518025"/>
              <a:ext cx="963613" cy="10699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>
                <a:latin typeface="Calibri" panose="020F0502020204030204" pitchFamily="34" charset="0"/>
              </a:endParaRP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7823200" y="5670550"/>
              <a:ext cx="1655763" cy="515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StarSymbo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pt-BR" sz="1800">
                  <a:solidFill>
                    <a:srgbClr val="000000"/>
                  </a:solidFill>
                  <a:latin typeface="Calibri" panose="020F0502020204030204" pitchFamily="34" charset="0"/>
                </a:rPr>
                <a:t>Transportador de cavacos</a:t>
              </a:r>
            </a:p>
          </p:txBody>
        </p:sp>
      </p:grp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007864" y="1115541"/>
            <a:ext cx="8352928" cy="46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pt-BR" altLang="pt-BR" sz="2400" b="1" dirty="0">
                <a:latin typeface="Calibri" panose="020F0502020204030204" pitchFamily="34" charset="0"/>
                <a:cs typeface="Arial Unicode MS" panose="020B0604020202020204" pitchFamily="34" charset="-128"/>
              </a:rPr>
              <a:t>Torno de comando numérico</a:t>
            </a:r>
          </a:p>
        </p:txBody>
      </p:sp>
      <p:sp>
        <p:nvSpPr>
          <p:cNvPr id="36" name="Elipse 35"/>
          <p:cNvSpPr/>
          <p:nvPr/>
        </p:nvSpPr>
        <p:spPr bwMode="auto">
          <a:xfrm>
            <a:off x="7567163" y="5645821"/>
            <a:ext cx="1704304" cy="752900"/>
          </a:xfrm>
          <a:prstGeom prst="ellipse">
            <a:avLst/>
          </a:prstGeom>
          <a:solidFill>
            <a:srgbClr val="FF0000">
              <a:alpha val="2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7" name="Elipse 36"/>
          <p:cNvSpPr/>
          <p:nvPr/>
        </p:nvSpPr>
        <p:spPr bwMode="auto">
          <a:xfrm>
            <a:off x="4933043" y="6203244"/>
            <a:ext cx="1704304" cy="752900"/>
          </a:xfrm>
          <a:prstGeom prst="ellipse">
            <a:avLst/>
          </a:prstGeom>
          <a:solidFill>
            <a:srgbClr val="FF0000">
              <a:alpha val="2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8" name="Elipse 37"/>
          <p:cNvSpPr/>
          <p:nvPr/>
        </p:nvSpPr>
        <p:spPr bwMode="auto">
          <a:xfrm>
            <a:off x="490821" y="2900361"/>
            <a:ext cx="1704304" cy="752900"/>
          </a:xfrm>
          <a:prstGeom prst="ellipse">
            <a:avLst/>
          </a:prstGeom>
          <a:solidFill>
            <a:srgbClr val="FF0000">
              <a:alpha val="2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5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28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2152962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007864" y="1115541"/>
            <a:ext cx="8352928" cy="46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pt-BR" altLang="pt-BR" sz="2400" b="1" dirty="0">
                <a:latin typeface="Calibri" panose="020F0502020204030204" pitchFamily="34" charset="0"/>
                <a:cs typeface="Arial Unicode MS" panose="020B0604020202020204" pitchFamily="34" charset="-128"/>
              </a:rPr>
              <a:t>Torno de convencional X comando numérico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4248" y="1864890"/>
            <a:ext cx="2082798" cy="16133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7080" y="2058707"/>
            <a:ext cx="2187728" cy="1419518"/>
          </a:xfrm>
          <a:prstGeom prst="rect">
            <a:avLst/>
          </a:prstGeom>
        </p:spPr>
      </p:pic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29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2" name="Retângulo 1"/>
          <p:cNvSpPr/>
          <p:nvPr/>
        </p:nvSpPr>
        <p:spPr>
          <a:xfrm>
            <a:off x="359793" y="3635821"/>
            <a:ext cx="3888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StarSymbol" charset="0"/>
              <a:buChar char="➔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Velocidade da árvore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StarSymbol" charset="0"/>
              <a:buChar char="➔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Velocidades de avanço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StarSymbol" charset="0"/>
              <a:buChar char="➔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Potência na árvore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StarSymbol" charset="0"/>
              <a:buChar char="➔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Velocidades contínuas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StarSymbol" charset="0"/>
              <a:buChar char="➔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Exatidão de posicionamento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StarSymbol" charset="0"/>
              <a:buChar char="➔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Flexibilidade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StarSymbol" charset="0"/>
              <a:buChar char="➔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Integração com sistemas de manufatura (robôs, células, linhas </a:t>
            </a:r>
            <a:r>
              <a:rPr lang="pt-BR" altLang="pt-BR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transfers</a:t>
            </a: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, etc.)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StarSymbol" charset="0"/>
              <a:buChar char="➔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Dependência do operador</a:t>
            </a:r>
          </a:p>
        </p:txBody>
      </p:sp>
      <p:sp>
        <p:nvSpPr>
          <p:cNvPr id="9" name="Retângulo 8"/>
          <p:cNvSpPr/>
          <p:nvPr/>
        </p:nvSpPr>
        <p:spPr>
          <a:xfrm>
            <a:off x="4320233" y="3635821"/>
            <a:ext cx="28083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Baixa (~3.600 rpm)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Baixas 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Baixas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Não 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Baixa (~0,05</a:t>
            </a: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m)</a:t>
            </a:r>
            <a:endParaRPr lang="pt-BR" altLang="pt-BR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Baixa  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Não, difícil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endParaRPr lang="pt-BR" altLang="pt-BR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Alta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344568" y="3635821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alta (10.000 + rpm)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Altas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Altas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Sim 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Baixa (~0,001</a:t>
            </a: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m)</a:t>
            </a:r>
            <a:endParaRPr lang="pt-BR" altLang="pt-BR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Alta (múltiplos </a:t>
            </a:r>
            <a:r>
              <a:rPr lang="pt-BR" altLang="pt-BR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prog</a:t>
            </a: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.)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Sim, fácil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endParaRPr lang="pt-BR" altLang="pt-BR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60000"/>
              <a:buFont typeface="Wingdings" panose="05000000000000000000" pitchFamily="2" charset="2"/>
              <a:buChar char="§"/>
            </a:pPr>
            <a:r>
              <a:rPr lang="pt-BR" altLang="pt-BR" sz="1600" dirty="0">
                <a:solidFill>
                  <a:schemeClr val="tx1"/>
                </a:solidFill>
                <a:latin typeface="Calibri" panose="020F0502020204030204" pitchFamily="34" charset="0"/>
              </a:rPr>
              <a:t>Muito baixa</a:t>
            </a:r>
          </a:p>
        </p:txBody>
      </p:sp>
    </p:spTree>
    <p:extLst>
      <p:ext uri="{BB962C8B-B14F-4D97-AF65-F5344CB8AC3E}">
        <p14:creationId xmlns:p14="http://schemas.microsoft.com/office/powerpoint/2010/main" val="3132393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900113" y="1262063"/>
            <a:ext cx="8640762" cy="587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04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41388" algn="l"/>
                <a:tab pos="1703388" algn="l"/>
                <a:tab pos="2465388" algn="l"/>
                <a:tab pos="3227388" algn="l"/>
                <a:tab pos="3989388" algn="l"/>
                <a:tab pos="4751388" algn="l"/>
                <a:tab pos="5513388" algn="l"/>
                <a:tab pos="6275388" algn="l"/>
                <a:tab pos="7037388" algn="l"/>
                <a:tab pos="7799388" algn="l"/>
                <a:tab pos="8561388" algn="l"/>
                <a:tab pos="9323388" algn="l"/>
                <a:tab pos="10085388" algn="l"/>
                <a:tab pos="10847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pt-BR" altLang="pt-BR" sz="2400" b="1">
                <a:solidFill>
                  <a:schemeClr val="tx1"/>
                </a:solidFill>
                <a:latin typeface="Calibri" panose="020F0502020204030204" pitchFamily="34" charset="0"/>
              </a:rPr>
              <a:t>Processos de usinagem</a:t>
            </a:r>
          </a:p>
          <a:p>
            <a:pPr algn="ctr" eaLnBrk="1">
              <a:spcAft>
                <a:spcPct val="0"/>
              </a:spcAft>
            </a:pPr>
            <a:endParaRPr lang="pt-BR" altLang="pt-BR" sz="2400" b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50000"/>
              </a:lnSpc>
              <a:spcAft>
                <a:spcPct val="0"/>
              </a:spcAft>
            </a:pPr>
            <a:r>
              <a:rPr lang="pt-BR" altLang="pt-BR" sz="2400" b="1">
                <a:solidFill>
                  <a:schemeClr val="tx1"/>
                </a:solidFill>
                <a:latin typeface="Calibri" panose="020F0502020204030204" pitchFamily="34" charset="0"/>
              </a:rPr>
              <a:t>Cavaco</a:t>
            </a:r>
            <a:r>
              <a:rPr lang="pt-BR" altLang="pt-BR" sz="2400">
                <a:solidFill>
                  <a:schemeClr val="tx1"/>
                </a:solidFill>
                <a:latin typeface="Calibri" panose="020F0502020204030204" pitchFamily="34" charset="0"/>
              </a:rPr>
              <a:t> - porção de material da peça retirada pela ferramenta, caracterizando-se por apresentar forma irregular.</a:t>
            </a:r>
          </a:p>
          <a:p>
            <a:pPr algn="just" eaLnBrk="1">
              <a:lnSpc>
                <a:spcPct val="150000"/>
              </a:lnSpc>
              <a:spcAft>
                <a:spcPct val="0"/>
              </a:spcAft>
            </a:pPr>
            <a:endParaRPr lang="pt-BR" altLang="pt-BR" sz="240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50000"/>
              </a:lnSpc>
              <a:spcAft>
                <a:spcPct val="0"/>
              </a:spcAft>
            </a:pPr>
            <a:r>
              <a:rPr lang="pt-BR" altLang="pt-BR" sz="2400">
                <a:solidFill>
                  <a:schemeClr val="tx1"/>
                </a:solidFill>
                <a:latin typeface="Calibri" panose="020F0502020204030204" pitchFamily="34" charset="0"/>
              </a:rPr>
              <a:t>O Estudo da usinagem é baseado na mecânica (Atrito, Deformação), na Termodinâmica (Calor) e nas propriedades dos materiais.</a:t>
            </a:r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3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769987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07864" y="1187549"/>
            <a:ext cx="8352928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Controle de movimentação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- Sistema em malha fechada -</a:t>
            </a:r>
            <a:r>
              <a:rPr lang="en-GB" altLang="pt-BR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</a:rPr>
              <a:t>onde há a necessidade de se realimentar a malha com informações de posição, velocidade ou equivalentes</a:t>
            </a: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96" y="3408427"/>
            <a:ext cx="7607410" cy="381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30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3760473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31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4" y="1164707"/>
            <a:ext cx="8496943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503238" algn="l"/>
                <a:tab pos="1417638" algn="l"/>
                <a:tab pos="2332038" algn="l"/>
                <a:tab pos="3246438" algn="l"/>
                <a:tab pos="4160838" algn="l"/>
                <a:tab pos="5075238" algn="l"/>
                <a:tab pos="5989638" algn="l"/>
                <a:tab pos="6904038" algn="l"/>
                <a:tab pos="7818438" algn="l"/>
                <a:tab pos="8732838" algn="l"/>
                <a:tab pos="9647238" algn="l"/>
                <a:tab pos="10561638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503238" indent="-431800">
              <a:tabLst>
                <a:tab pos="503238" algn="l"/>
                <a:tab pos="1417638" algn="l"/>
                <a:tab pos="2332038" algn="l"/>
                <a:tab pos="3246438" algn="l"/>
                <a:tab pos="4160838" algn="l"/>
                <a:tab pos="5075238" algn="l"/>
                <a:tab pos="5989638" algn="l"/>
                <a:tab pos="6904038" algn="l"/>
                <a:tab pos="7818438" algn="l"/>
                <a:tab pos="8732838" algn="l"/>
                <a:tab pos="9647238" algn="l"/>
                <a:tab pos="1056163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503238" algn="l"/>
                <a:tab pos="1417638" algn="l"/>
                <a:tab pos="2332038" algn="l"/>
                <a:tab pos="3246438" algn="l"/>
                <a:tab pos="4160838" algn="l"/>
                <a:tab pos="5075238" algn="l"/>
                <a:tab pos="5989638" algn="l"/>
                <a:tab pos="6904038" algn="l"/>
                <a:tab pos="7818438" algn="l"/>
                <a:tab pos="8732838" algn="l"/>
                <a:tab pos="9647238" algn="l"/>
                <a:tab pos="1056163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503238" algn="l"/>
                <a:tab pos="1417638" algn="l"/>
                <a:tab pos="2332038" algn="l"/>
                <a:tab pos="3246438" algn="l"/>
                <a:tab pos="4160838" algn="l"/>
                <a:tab pos="5075238" algn="l"/>
                <a:tab pos="5989638" algn="l"/>
                <a:tab pos="6904038" algn="l"/>
                <a:tab pos="7818438" algn="l"/>
                <a:tab pos="8732838" algn="l"/>
                <a:tab pos="9647238" algn="l"/>
                <a:tab pos="1056163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503238" algn="l"/>
                <a:tab pos="1417638" algn="l"/>
                <a:tab pos="2332038" algn="l"/>
                <a:tab pos="3246438" algn="l"/>
                <a:tab pos="4160838" algn="l"/>
                <a:tab pos="5075238" algn="l"/>
                <a:tab pos="5989638" algn="l"/>
                <a:tab pos="6904038" algn="l"/>
                <a:tab pos="7818438" algn="l"/>
                <a:tab pos="8732838" algn="l"/>
                <a:tab pos="9647238" algn="l"/>
                <a:tab pos="1056163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503238" algn="l"/>
                <a:tab pos="1417638" algn="l"/>
                <a:tab pos="2332038" algn="l"/>
                <a:tab pos="3246438" algn="l"/>
                <a:tab pos="4160838" algn="l"/>
                <a:tab pos="5075238" algn="l"/>
                <a:tab pos="5989638" algn="l"/>
                <a:tab pos="6904038" algn="l"/>
                <a:tab pos="7818438" algn="l"/>
                <a:tab pos="8732838" algn="l"/>
                <a:tab pos="9647238" algn="l"/>
                <a:tab pos="1056163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503238" algn="l"/>
                <a:tab pos="1417638" algn="l"/>
                <a:tab pos="2332038" algn="l"/>
                <a:tab pos="3246438" algn="l"/>
                <a:tab pos="4160838" algn="l"/>
                <a:tab pos="5075238" algn="l"/>
                <a:tab pos="5989638" algn="l"/>
                <a:tab pos="6904038" algn="l"/>
                <a:tab pos="7818438" algn="l"/>
                <a:tab pos="8732838" algn="l"/>
                <a:tab pos="9647238" algn="l"/>
                <a:tab pos="1056163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503238" algn="l"/>
                <a:tab pos="1417638" algn="l"/>
                <a:tab pos="2332038" algn="l"/>
                <a:tab pos="3246438" algn="l"/>
                <a:tab pos="4160838" algn="l"/>
                <a:tab pos="5075238" algn="l"/>
                <a:tab pos="5989638" algn="l"/>
                <a:tab pos="6904038" algn="l"/>
                <a:tab pos="7818438" algn="l"/>
                <a:tab pos="8732838" algn="l"/>
                <a:tab pos="9647238" algn="l"/>
                <a:tab pos="1056163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503238" algn="l"/>
                <a:tab pos="1417638" algn="l"/>
                <a:tab pos="2332038" algn="l"/>
                <a:tab pos="3246438" algn="l"/>
                <a:tab pos="4160838" algn="l"/>
                <a:tab pos="5075238" algn="l"/>
                <a:tab pos="5989638" algn="l"/>
                <a:tab pos="6904038" algn="l"/>
                <a:tab pos="7818438" algn="l"/>
                <a:tab pos="8732838" algn="l"/>
                <a:tab pos="9647238" algn="l"/>
                <a:tab pos="10561638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71438" lvl="1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5C3ED"/>
              </a:buClr>
              <a:buSzPct val="75000"/>
            </a:pPr>
            <a:r>
              <a:rPr lang="pt-BR" altLang="pt-BR" b="1" dirty="0">
                <a:latin typeface="Calibri" panose="020F0502020204030204" pitchFamily="34" charset="0"/>
              </a:rPr>
              <a:t>Informações controladas pelo computador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5C3ED"/>
              </a:buClr>
              <a:buSzPct val="45000"/>
              <a:buFont typeface="StarSymbol" charset="0"/>
              <a:buChar char="➔"/>
            </a:pPr>
            <a:r>
              <a:rPr lang="pt-BR" altLang="pt-BR" b="1" dirty="0">
                <a:latin typeface="Calibri" panose="020F0502020204030204" pitchFamily="34" charset="0"/>
              </a:rPr>
              <a:t>primárias </a:t>
            </a:r>
            <a:r>
              <a:rPr lang="pt-BR" altLang="pt-BR" dirty="0">
                <a:latin typeface="Calibri" panose="020F0502020204030204" pitchFamily="34" charset="0"/>
              </a:rPr>
              <a:t>==&gt; controle dos movimentos principais da máquina    (rotação da árvore, movimento, incremento e sincronismos dos eixos de movimentação, acelerações e velocidades de avanço, etc.)</a:t>
            </a:r>
          </a:p>
          <a:p>
            <a:pPr marL="36000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5C3ED"/>
              </a:buClr>
              <a:buSzPct val="45000"/>
              <a:buFont typeface="StarSymbol" charset="0"/>
              <a:buChar char="➔"/>
            </a:pPr>
            <a:r>
              <a:rPr lang="pt-BR" altLang="pt-BR" b="1" dirty="0">
                <a:latin typeface="Calibri" panose="020F0502020204030204" pitchFamily="34" charset="0"/>
              </a:rPr>
              <a:t>secundárias</a:t>
            </a:r>
            <a:r>
              <a:rPr lang="pt-BR" altLang="pt-BR" dirty="0">
                <a:latin typeface="Calibri" panose="020F0502020204030204" pitchFamily="34" charset="0"/>
              </a:rPr>
              <a:t> ==&gt; controle dos  sistemas auxiliares, (refrigeração, troca de ferramentas, transporte de cavacos, pressão nas linhas ar comprimido e fluido hidráulico, vácuo, etc.)</a:t>
            </a:r>
          </a:p>
        </p:txBody>
      </p:sp>
    </p:spTree>
    <p:extLst>
      <p:ext uri="{BB962C8B-B14F-4D97-AF65-F5344CB8AC3E}">
        <p14:creationId xmlns:p14="http://schemas.microsoft.com/office/powerpoint/2010/main" val="24022219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07865" y="1348452"/>
            <a:ext cx="8352928" cy="10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Eixos e sistemas de coordenadas</a:t>
            </a:r>
          </a:p>
          <a:p>
            <a:pPr algn="just">
              <a:lnSpc>
                <a:spcPct val="93000"/>
              </a:lnSpc>
              <a:buClrTx/>
              <a:buFontTx/>
              <a:buNone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Regra da mão direita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840" y="2843733"/>
            <a:ext cx="4533900" cy="3629025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7558" y="2873881"/>
            <a:ext cx="4562475" cy="3219450"/>
          </a:xfrm>
          <a:prstGeom prst="rect">
            <a:avLst/>
          </a:prstGeom>
        </p:spPr>
      </p:pic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32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1516418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768" y="2940569"/>
            <a:ext cx="4026865" cy="2841504"/>
          </a:xfrm>
          <a:prstGeom prst="rect">
            <a:avLst/>
          </a:prstGeom>
        </p:spPr>
      </p:pic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07865" y="1348452"/>
            <a:ext cx="8352928" cy="137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</a:pPr>
            <a:r>
              <a:rPr lang="pt-BR" altLang="pt-BR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Eixos e sistemas de coordenadas</a:t>
            </a:r>
          </a:p>
          <a:p>
            <a:pPr algn="just">
              <a:lnSpc>
                <a:spcPct val="93000"/>
              </a:lnSpc>
              <a:buClrTx/>
              <a:buFontTx/>
              <a:buNone/>
            </a:pPr>
            <a:endParaRPr lang="pt-BR" altLang="pt-BR" b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Char char="➔"/>
            </a:pPr>
            <a:r>
              <a:rPr lang="pt-BR" altLang="pt-BR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Regra da mão direita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</a:pPr>
            <a:endParaRPr lang="pt-BR" altLang="pt-BR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4168" y="2809617"/>
            <a:ext cx="3366337" cy="31034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5873" y="2854575"/>
            <a:ext cx="3504752" cy="2927499"/>
          </a:xfrm>
          <a:prstGeom prst="rect">
            <a:avLst/>
          </a:prstGeom>
        </p:spPr>
      </p:pic>
      <p:cxnSp>
        <p:nvCxnSpPr>
          <p:cNvPr id="9" name="Conector de Seta Reta 8"/>
          <p:cNvCxnSpPr>
            <a:cxnSpLocks/>
          </p:cNvCxnSpPr>
          <p:nvPr/>
        </p:nvCxnSpPr>
        <p:spPr bwMode="auto">
          <a:xfrm>
            <a:off x="5760392" y="3561608"/>
            <a:ext cx="0" cy="662705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tângulo 9"/>
          <p:cNvSpPr/>
          <p:nvPr/>
        </p:nvSpPr>
        <p:spPr>
          <a:xfrm>
            <a:off x="4986113" y="4483081"/>
            <a:ext cx="270223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5889951" y="3905979"/>
            <a:ext cx="29206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</a:t>
            </a:r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12" name="Conector de Seta Reta 11"/>
          <p:cNvCxnSpPr>
            <a:cxnSpLocks/>
          </p:cNvCxnSpPr>
          <p:nvPr/>
        </p:nvCxnSpPr>
        <p:spPr bwMode="auto">
          <a:xfrm flipH="1">
            <a:off x="4906788" y="4492487"/>
            <a:ext cx="808212" cy="7401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tângulo 18"/>
          <p:cNvSpPr/>
          <p:nvPr/>
        </p:nvSpPr>
        <p:spPr>
          <a:xfrm>
            <a:off x="6042350" y="4362509"/>
            <a:ext cx="29410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</a:t>
            </a:r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18" name="Conector de Seta Reta 17"/>
          <p:cNvCxnSpPr>
            <a:cxnSpLocks/>
          </p:cNvCxnSpPr>
          <p:nvPr/>
        </p:nvCxnSpPr>
        <p:spPr bwMode="auto">
          <a:xfrm>
            <a:off x="5723277" y="4485715"/>
            <a:ext cx="383208" cy="94396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onector de Seta Reta 22"/>
          <p:cNvCxnSpPr>
            <a:cxnSpLocks/>
          </p:cNvCxnSpPr>
          <p:nvPr/>
        </p:nvCxnSpPr>
        <p:spPr bwMode="auto">
          <a:xfrm>
            <a:off x="8582189" y="3732606"/>
            <a:ext cx="0" cy="662705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tângulo 23"/>
          <p:cNvSpPr/>
          <p:nvPr/>
        </p:nvSpPr>
        <p:spPr>
          <a:xfrm>
            <a:off x="7653421" y="4648417"/>
            <a:ext cx="270223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</a:t>
            </a:r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8417590" y="3485172"/>
            <a:ext cx="29206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</a:t>
            </a:r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26" name="Conector de Seta Reta 25"/>
          <p:cNvCxnSpPr>
            <a:cxnSpLocks/>
          </p:cNvCxnSpPr>
          <p:nvPr/>
        </p:nvCxnSpPr>
        <p:spPr bwMode="auto">
          <a:xfrm flipH="1">
            <a:off x="7574096" y="4657823"/>
            <a:ext cx="808212" cy="74018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tângulo 26"/>
          <p:cNvSpPr/>
          <p:nvPr/>
        </p:nvSpPr>
        <p:spPr>
          <a:xfrm>
            <a:off x="8640712" y="4527845"/>
            <a:ext cx="294105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</a:t>
            </a:r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28" name="Conector de Seta Reta 27"/>
          <p:cNvCxnSpPr>
            <a:cxnSpLocks/>
          </p:cNvCxnSpPr>
          <p:nvPr/>
        </p:nvCxnSpPr>
        <p:spPr bwMode="auto">
          <a:xfrm>
            <a:off x="8390585" y="4651051"/>
            <a:ext cx="383208" cy="94396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Forma Livre: Forma 31"/>
          <p:cNvSpPr/>
          <p:nvPr/>
        </p:nvSpPr>
        <p:spPr bwMode="auto">
          <a:xfrm>
            <a:off x="8131887" y="4038567"/>
            <a:ext cx="787974" cy="228398"/>
          </a:xfrm>
          <a:custGeom>
            <a:avLst/>
            <a:gdLst>
              <a:gd name="connsiteX0" fmla="*/ 0 w 1172817"/>
              <a:gd name="connsiteY0" fmla="*/ 0 h 59635"/>
              <a:gd name="connsiteX1" fmla="*/ 1172817 w 1172817"/>
              <a:gd name="connsiteY1" fmla="*/ 59635 h 59635"/>
              <a:gd name="connsiteX0" fmla="*/ 0 w 1172817"/>
              <a:gd name="connsiteY0" fmla="*/ 0 h 9939"/>
              <a:gd name="connsiteX1" fmla="*/ 1172817 w 1172817"/>
              <a:gd name="connsiteY1" fmla="*/ 9939 h 9939"/>
              <a:gd name="connsiteX0" fmla="*/ 0 w 10000"/>
              <a:gd name="connsiteY0" fmla="*/ 0 h 82055"/>
              <a:gd name="connsiteX1" fmla="*/ 10000 w 10000"/>
              <a:gd name="connsiteY1" fmla="*/ 10000 h 82055"/>
              <a:gd name="connsiteX0" fmla="*/ 0 w 6695"/>
              <a:gd name="connsiteY0" fmla="*/ 0 h 82055"/>
              <a:gd name="connsiteX1" fmla="*/ 6695 w 6695"/>
              <a:gd name="connsiteY1" fmla="*/ 10000 h 82055"/>
              <a:gd name="connsiteX0" fmla="*/ 0 w 10000"/>
              <a:gd name="connsiteY0" fmla="*/ 0 h 16033"/>
              <a:gd name="connsiteX1" fmla="*/ 10000 w 10000"/>
              <a:gd name="connsiteY1" fmla="*/ 1219 h 16033"/>
              <a:gd name="connsiteX0" fmla="*/ 0 w 9114"/>
              <a:gd name="connsiteY0" fmla="*/ 14624 h 24825"/>
              <a:gd name="connsiteX1" fmla="*/ 9114 w 9114"/>
              <a:gd name="connsiteY1" fmla="*/ 0 h 24825"/>
              <a:gd name="connsiteX0" fmla="*/ 0 w 10393"/>
              <a:gd name="connsiteY0" fmla="*/ 5891 h 9999"/>
              <a:gd name="connsiteX1" fmla="*/ 10000 w 10393"/>
              <a:gd name="connsiteY1" fmla="*/ 0 h 9999"/>
              <a:gd name="connsiteX0" fmla="*/ 0 w 8202"/>
              <a:gd name="connsiteY0" fmla="*/ 6874 h 10742"/>
              <a:gd name="connsiteX1" fmla="*/ 7751 w 8202"/>
              <a:gd name="connsiteY1" fmla="*/ 0 h 10742"/>
              <a:gd name="connsiteX0" fmla="*/ 0 w 11423"/>
              <a:gd name="connsiteY0" fmla="*/ 6399 h 10191"/>
              <a:gd name="connsiteX1" fmla="*/ 9450 w 11423"/>
              <a:gd name="connsiteY1" fmla="*/ 0 h 10191"/>
              <a:gd name="connsiteX0" fmla="*/ 0 w 12917"/>
              <a:gd name="connsiteY0" fmla="*/ 6399 h 10503"/>
              <a:gd name="connsiteX1" fmla="*/ 9450 w 12917"/>
              <a:gd name="connsiteY1" fmla="*/ 0 h 1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17" h="10503">
                <a:moveTo>
                  <a:pt x="0" y="6399"/>
                </a:moveTo>
                <a:cubicBezTo>
                  <a:pt x="2770" y="14587"/>
                  <a:pt x="20202" y="9522"/>
                  <a:pt x="9450" y="0"/>
                </a:cubicBezTo>
              </a:path>
            </a:pathLst>
          </a:custGeom>
          <a:noFill/>
          <a:ln w="19050" cap="flat" cmpd="sng" algn="ctr">
            <a:solidFill>
              <a:srgbClr val="00B0F0"/>
            </a:solidFill>
            <a:prstDash val="sysDash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8704346" y="3767870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</a:t>
            </a:r>
            <a:endParaRPr lang="pt-BR" dirty="0"/>
          </a:p>
        </p:txBody>
      </p:sp>
      <p:sp>
        <p:nvSpPr>
          <p:cNvPr id="35" name="Retângulo 34"/>
          <p:cNvSpPr/>
          <p:nvPr/>
        </p:nvSpPr>
        <p:spPr>
          <a:xfrm>
            <a:off x="8314711" y="4454986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</a:t>
            </a:r>
            <a:endParaRPr lang="pt-BR" dirty="0"/>
          </a:p>
        </p:txBody>
      </p:sp>
      <p:sp>
        <p:nvSpPr>
          <p:cNvPr id="36" name="Forma Livre: Forma 35"/>
          <p:cNvSpPr/>
          <p:nvPr/>
        </p:nvSpPr>
        <p:spPr bwMode="auto">
          <a:xfrm rot="5400000">
            <a:off x="8004383" y="4486405"/>
            <a:ext cx="439187" cy="306494"/>
          </a:xfrm>
          <a:custGeom>
            <a:avLst/>
            <a:gdLst>
              <a:gd name="connsiteX0" fmla="*/ 0 w 1172817"/>
              <a:gd name="connsiteY0" fmla="*/ 0 h 59635"/>
              <a:gd name="connsiteX1" fmla="*/ 1172817 w 1172817"/>
              <a:gd name="connsiteY1" fmla="*/ 59635 h 59635"/>
              <a:gd name="connsiteX0" fmla="*/ 0 w 1172817"/>
              <a:gd name="connsiteY0" fmla="*/ 0 h 9939"/>
              <a:gd name="connsiteX1" fmla="*/ 1172817 w 1172817"/>
              <a:gd name="connsiteY1" fmla="*/ 9939 h 9939"/>
              <a:gd name="connsiteX0" fmla="*/ 0 w 10000"/>
              <a:gd name="connsiteY0" fmla="*/ 0 h 82055"/>
              <a:gd name="connsiteX1" fmla="*/ 10000 w 10000"/>
              <a:gd name="connsiteY1" fmla="*/ 10000 h 82055"/>
              <a:gd name="connsiteX0" fmla="*/ 0 w 6695"/>
              <a:gd name="connsiteY0" fmla="*/ 0 h 82055"/>
              <a:gd name="connsiteX1" fmla="*/ 6695 w 6695"/>
              <a:gd name="connsiteY1" fmla="*/ 10000 h 82055"/>
              <a:gd name="connsiteX0" fmla="*/ 0 w 10000"/>
              <a:gd name="connsiteY0" fmla="*/ 0 h 16033"/>
              <a:gd name="connsiteX1" fmla="*/ 10000 w 10000"/>
              <a:gd name="connsiteY1" fmla="*/ 1219 h 16033"/>
              <a:gd name="connsiteX0" fmla="*/ 0 w 9114"/>
              <a:gd name="connsiteY0" fmla="*/ 14624 h 24825"/>
              <a:gd name="connsiteX1" fmla="*/ 9114 w 9114"/>
              <a:gd name="connsiteY1" fmla="*/ 0 h 24825"/>
              <a:gd name="connsiteX0" fmla="*/ 0 w 10393"/>
              <a:gd name="connsiteY0" fmla="*/ 5891 h 9999"/>
              <a:gd name="connsiteX1" fmla="*/ 10000 w 10393"/>
              <a:gd name="connsiteY1" fmla="*/ 0 h 9999"/>
              <a:gd name="connsiteX0" fmla="*/ 0 w 8202"/>
              <a:gd name="connsiteY0" fmla="*/ 6874 h 10742"/>
              <a:gd name="connsiteX1" fmla="*/ 7751 w 8202"/>
              <a:gd name="connsiteY1" fmla="*/ 0 h 10742"/>
              <a:gd name="connsiteX0" fmla="*/ 0 w 11423"/>
              <a:gd name="connsiteY0" fmla="*/ 6399 h 10191"/>
              <a:gd name="connsiteX1" fmla="*/ 9450 w 11423"/>
              <a:gd name="connsiteY1" fmla="*/ 0 h 10191"/>
              <a:gd name="connsiteX0" fmla="*/ 0 w 12917"/>
              <a:gd name="connsiteY0" fmla="*/ 6399 h 10503"/>
              <a:gd name="connsiteX1" fmla="*/ 9450 w 12917"/>
              <a:gd name="connsiteY1" fmla="*/ 0 h 1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17" h="10503">
                <a:moveTo>
                  <a:pt x="0" y="6399"/>
                </a:moveTo>
                <a:cubicBezTo>
                  <a:pt x="2770" y="14587"/>
                  <a:pt x="20202" y="9522"/>
                  <a:pt x="9450" y="0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7727938" y="7282676"/>
            <a:ext cx="1267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</a:rPr>
              <a:t>www.hurco.com</a:t>
            </a:r>
          </a:p>
        </p:txBody>
      </p:sp>
      <p:sp>
        <p:nvSpPr>
          <p:cNvPr id="29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33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3799325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339082" y="2208333"/>
            <a:ext cx="144340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Programação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63848" y="3270355"/>
            <a:ext cx="2708102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Manual ou programação com linguagem G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075014" y="3270355"/>
            <a:ext cx="1971545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Auxiliada por computador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768504" y="3270355"/>
            <a:ext cx="184217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CAD/CAM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420724" y="1113607"/>
            <a:ext cx="3787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575"/>
              </a:spcAft>
              <a:buClr>
                <a:srgbClr val="0000FF"/>
              </a:buClr>
              <a:buSzPct val="65000"/>
            </a:pPr>
            <a:r>
              <a:rPr lang="pt-BR" altLang="pt-BR" sz="2400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Fundamentos de metrologia</a:t>
            </a:r>
          </a:p>
        </p:txBody>
      </p:sp>
      <p:sp>
        <p:nvSpPr>
          <p:cNvPr id="15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34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cxnSp>
        <p:nvCxnSpPr>
          <p:cNvPr id="17" name="Conector de Seta Reta 16"/>
          <p:cNvCxnSpPr>
            <a:stCxn id="2" idx="2"/>
            <a:endCxn id="8" idx="0"/>
          </p:cNvCxnSpPr>
          <p:nvPr/>
        </p:nvCxnSpPr>
        <p:spPr bwMode="auto">
          <a:xfrm>
            <a:off x="5060786" y="2577665"/>
            <a:ext cx="1" cy="69269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ector: Angulado 18"/>
          <p:cNvCxnSpPr>
            <a:cxnSpLocks/>
            <a:stCxn id="2" idx="2"/>
            <a:endCxn id="7" idx="0"/>
          </p:cNvCxnSpPr>
          <p:nvPr/>
        </p:nvCxnSpPr>
        <p:spPr bwMode="auto">
          <a:xfrm rot="5400000">
            <a:off x="3292998" y="1502567"/>
            <a:ext cx="692690" cy="2842887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ector: Angulado 20"/>
          <p:cNvCxnSpPr>
            <a:stCxn id="2" idx="2"/>
            <a:endCxn id="9" idx="0"/>
          </p:cNvCxnSpPr>
          <p:nvPr/>
        </p:nvCxnSpPr>
        <p:spPr bwMode="auto">
          <a:xfrm rot="16200000" flipH="1">
            <a:off x="6028843" y="1609608"/>
            <a:ext cx="692690" cy="2628804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tângulo 17"/>
          <p:cNvSpPr/>
          <p:nvPr/>
        </p:nvSpPr>
        <p:spPr>
          <a:xfrm>
            <a:off x="2880072" y="4332378"/>
            <a:ext cx="3982533" cy="1631216"/>
          </a:xfrm>
          <a:prstGeom prst="rect">
            <a:avLst/>
          </a:prstGeom>
          <a:solidFill>
            <a:srgbClr val="DEE9F2"/>
          </a:solidFill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575"/>
              </a:spcAft>
              <a:buClr>
                <a:srgbClr val="0000FF"/>
              </a:buClr>
              <a:buSzPct val="65000"/>
            </a:pPr>
            <a:r>
              <a:rPr lang="pt-BR" altLang="pt-BR" sz="2000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programação manual com códigos G é a linguagem mais comum 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</a:rPr>
              <a:t>utilizada para gerar instruções de movimentação da ferramenta em máquinas de comando numérico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pt-BR" altLang="pt-BR" sz="2000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2" name="Seta: Dobrada 21"/>
          <p:cNvSpPr/>
          <p:nvPr/>
        </p:nvSpPr>
        <p:spPr bwMode="auto">
          <a:xfrm flipV="1">
            <a:off x="2192734" y="4024135"/>
            <a:ext cx="576064" cy="999982"/>
          </a:xfrm>
          <a:prstGeom prst="bentArrow">
            <a:avLst>
              <a:gd name="adj1" fmla="val 18386"/>
              <a:gd name="adj2" fmla="val 18386"/>
              <a:gd name="adj3" fmla="val 24999"/>
              <a:gd name="adj4" fmla="val 43750"/>
            </a:avLst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3233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72" y="4187763"/>
            <a:ext cx="3473951" cy="244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339082" y="2208333"/>
            <a:ext cx="144340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Programação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367904" y="3270355"/>
            <a:ext cx="1871694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Manual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075014" y="3270355"/>
            <a:ext cx="1971545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Auxiliada por computador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768504" y="3270355"/>
            <a:ext cx="184217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CAD/CAM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420724" y="1113607"/>
            <a:ext cx="3787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575"/>
              </a:spcAft>
              <a:buClr>
                <a:srgbClr val="0000FF"/>
              </a:buClr>
              <a:buSzPct val="65000"/>
            </a:pPr>
            <a:r>
              <a:rPr lang="pt-BR" altLang="pt-BR" sz="2400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Fundamentos de metrologia</a:t>
            </a:r>
          </a:p>
        </p:txBody>
      </p:sp>
      <p:sp>
        <p:nvSpPr>
          <p:cNvPr id="15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35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cxnSp>
        <p:nvCxnSpPr>
          <p:cNvPr id="17" name="Conector de Seta Reta 16"/>
          <p:cNvCxnSpPr>
            <a:stCxn id="2" idx="2"/>
            <a:endCxn id="8" idx="0"/>
          </p:cNvCxnSpPr>
          <p:nvPr/>
        </p:nvCxnSpPr>
        <p:spPr bwMode="auto">
          <a:xfrm>
            <a:off x="5060786" y="2577665"/>
            <a:ext cx="1" cy="69269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ector: Angulado 18"/>
          <p:cNvCxnSpPr>
            <a:stCxn id="2" idx="2"/>
            <a:endCxn id="7" idx="0"/>
          </p:cNvCxnSpPr>
          <p:nvPr/>
        </p:nvCxnSpPr>
        <p:spPr bwMode="auto">
          <a:xfrm rot="5400000">
            <a:off x="3335924" y="1545493"/>
            <a:ext cx="692690" cy="275703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ector: Angulado 20"/>
          <p:cNvCxnSpPr>
            <a:stCxn id="2" idx="2"/>
            <a:endCxn id="9" idx="0"/>
          </p:cNvCxnSpPr>
          <p:nvPr/>
        </p:nvCxnSpPr>
        <p:spPr bwMode="auto">
          <a:xfrm rot="16200000" flipH="1">
            <a:off x="6028843" y="1609608"/>
            <a:ext cx="692690" cy="2628804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Retângulo 24"/>
          <p:cNvSpPr/>
          <p:nvPr/>
        </p:nvSpPr>
        <p:spPr>
          <a:xfrm>
            <a:off x="299914" y="4359889"/>
            <a:ext cx="61805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tx1"/>
                </a:solidFill>
                <a:latin typeface="Calibri" panose="020F0502020204030204" pitchFamily="34" charset="0"/>
              </a:rPr>
              <a:t>Programação CNC auxiliada por computador ou APT</a:t>
            </a: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pt-BR" i="1" dirty="0" err="1">
                <a:solidFill>
                  <a:schemeClr val="tx1"/>
                </a:solidFill>
                <a:latin typeface="Calibri" panose="020F0502020204030204" pitchFamily="34" charset="0"/>
              </a:rPr>
              <a:t>Automatically</a:t>
            </a:r>
            <a:r>
              <a:rPr lang="pt-BR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i="1" dirty="0" err="1">
                <a:solidFill>
                  <a:schemeClr val="tx1"/>
                </a:solidFill>
                <a:latin typeface="Calibri" panose="020F0502020204030204" pitchFamily="34" charset="0"/>
              </a:rPr>
              <a:t>Programmed</a:t>
            </a:r>
            <a:r>
              <a:rPr lang="pt-BR" i="1" dirty="0">
                <a:solidFill>
                  <a:schemeClr val="tx1"/>
                </a:solidFill>
                <a:latin typeface="Calibri" panose="020F0502020204030204" pitchFamily="34" charset="0"/>
              </a:rPr>
              <a:t> Tool) </a:t>
            </a: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</a:rPr>
              <a:t>é uma linguagem de programação e alto nível utilizada para gerar instruções para máquinas de comando numérico. É uma das primeiras linguagens de programação computacional de máquinas CNC, e é mais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</a:rPr>
              <a:t>comumente utilizada na programação de peças complexas. Foi amplamente utilizada nos anos 70/80 do século passado e é considerada um padrão internacional. Atualmente foi </a:t>
            </a:r>
            <a:r>
              <a:rPr lang="pt-BR" dirty="0" err="1">
                <a:solidFill>
                  <a:schemeClr val="tx1"/>
                </a:solidFill>
                <a:latin typeface="Calibri" panose="020F0502020204030204" pitchFamily="34" charset="0"/>
              </a:rPr>
              <a:t>superda</a:t>
            </a: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</a:rPr>
              <a:t> pela programação integrada CAD/CAM</a:t>
            </a:r>
          </a:p>
        </p:txBody>
      </p:sp>
      <p:sp>
        <p:nvSpPr>
          <p:cNvPr id="26" name="Seta: para Baixo 25"/>
          <p:cNvSpPr/>
          <p:nvPr/>
        </p:nvSpPr>
        <p:spPr bwMode="auto">
          <a:xfrm>
            <a:off x="4959220" y="3997387"/>
            <a:ext cx="203131" cy="360040"/>
          </a:xfrm>
          <a:prstGeom prst="downArrow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2972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339082" y="2208333"/>
            <a:ext cx="1443408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Programação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367904" y="3270355"/>
            <a:ext cx="1871694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Manual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075014" y="3270355"/>
            <a:ext cx="1971545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Auxiliada por computador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768504" y="3270355"/>
            <a:ext cx="184217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CAD/CAM</a:t>
            </a:r>
            <a:endParaRPr lang="pt-BR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420724" y="1113607"/>
            <a:ext cx="3787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575"/>
              </a:spcAft>
              <a:buClr>
                <a:srgbClr val="0000FF"/>
              </a:buClr>
              <a:buSzPct val="65000"/>
            </a:pPr>
            <a:r>
              <a:rPr lang="pt-BR" altLang="pt-BR" sz="2400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Fundamentos de metrologia</a:t>
            </a:r>
          </a:p>
        </p:txBody>
      </p:sp>
      <p:sp>
        <p:nvSpPr>
          <p:cNvPr id="15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36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cxnSp>
        <p:nvCxnSpPr>
          <p:cNvPr id="17" name="Conector de Seta Reta 16"/>
          <p:cNvCxnSpPr>
            <a:stCxn id="2" idx="2"/>
            <a:endCxn id="8" idx="0"/>
          </p:cNvCxnSpPr>
          <p:nvPr/>
        </p:nvCxnSpPr>
        <p:spPr bwMode="auto">
          <a:xfrm>
            <a:off x="5060786" y="2577665"/>
            <a:ext cx="1" cy="69269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ector: Angulado 18"/>
          <p:cNvCxnSpPr>
            <a:stCxn id="2" idx="2"/>
            <a:endCxn id="7" idx="0"/>
          </p:cNvCxnSpPr>
          <p:nvPr/>
        </p:nvCxnSpPr>
        <p:spPr bwMode="auto">
          <a:xfrm rot="5400000">
            <a:off x="3335924" y="1545493"/>
            <a:ext cx="692690" cy="2757035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ector: Angulado 20"/>
          <p:cNvCxnSpPr>
            <a:stCxn id="2" idx="2"/>
            <a:endCxn id="9" idx="0"/>
          </p:cNvCxnSpPr>
          <p:nvPr/>
        </p:nvCxnSpPr>
        <p:spPr bwMode="auto">
          <a:xfrm rot="16200000" flipH="1">
            <a:off x="6028843" y="1609608"/>
            <a:ext cx="692690" cy="2628804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71272" y="4043823"/>
            <a:ext cx="4036633" cy="28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10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37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77145" y="1182851"/>
            <a:ext cx="8780462" cy="105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Zeros da programação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Torneamento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45" y="2555701"/>
            <a:ext cx="8485381" cy="321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600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38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07864" y="1171687"/>
            <a:ext cx="835292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Zeros da programação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altLang="pt-BR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Fresamento</a:t>
            </a:r>
            <a:endParaRPr lang="pt-BR" altLang="pt-BR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79683"/>
            <a:ext cx="7333144" cy="47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331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39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3482" y="1187549"/>
            <a:ext cx="8357310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Programação manual – ISO, Códigos de programação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% – início de programa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 ) – comentários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+ – mais ou sentido positivo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-  – menos ou sentido negativo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/  – divisão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:  –  parada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.  – ponto decimal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,  – virgula</a:t>
            </a:r>
          </a:p>
        </p:txBody>
      </p:sp>
    </p:spTree>
    <p:extLst>
      <p:ext uri="{BB962C8B-B14F-4D97-AF65-F5344CB8AC3E}">
        <p14:creationId xmlns:p14="http://schemas.microsoft.com/office/powerpoint/2010/main" val="1043937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60588"/>
            <a:ext cx="8640762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Retângulo 1"/>
          <p:cNvSpPr>
            <a:spLocks noChangeArrowheads="1"/>
          </p:cNvSpPr>
          <p:nvPr/>
        </p:nvSpPr>
        <p:spPr bwMode="auto">
          <a:xfrm>
            <a:off x="2925763" y="1276350"/>
            <a:ext cx="422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/>
            <a:r>
              <a:rPr lang="pt-BR" altLang="pt-BR" sz="2400" b="1">
                <a:latin typeface="Verdana" panose="020B0604030504040204" pitchFamily="34" charset="0"/>
              </a:rPr>
              <a:t>Processos de usinagem</a:t>
            </a:r>
          </a:p>
        </p:txBody>
      </p:sp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4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1284379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40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4" y="1145854"/>
            <a:ext cx="8352928" cy="562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Programação manual – ISO, Códigos de programação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pt-BR" altLang="pt-BR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A,B,C – rotações em torno dos eixos coordenados X, Y e Z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 – correção da ferramenta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E – avanço secundário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F – avanço da ferramenta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 – </a:t>
            </a:r>
            <a:r>
              <a:rPr lang="pt-BR" altLang="pt-BR" sz="22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códico</a:t>
            </a:r>
            <a:r>
              <a:rPr lang="pt-BR" altLang="pt-BR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 movimentação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H – comando livre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I,J,K – parâmetros de interpolação circular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L – comando livre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M – funções miscelâneas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sz="22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N – linha de programação ou linha de comando</a:t>
            </a:r>
          </a:p>
        </p:txBody>
      </p:sp>
    </p:spTree>
    <p:extLst>
      <p:ext uri="{BB962C8B-B14F-4D97-AF65-F5344CB8AC3E}">
        <p14:creationId xmlns:p14="http://schemas.microsoft.com/office/powerpoint/2010/main" val="2975278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41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02670" y="1187549"/>
            <a:ext cx="8280920" cy="437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Programação manual – ISO, Códigos de programação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O – comando livre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 – rotação da árvore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T – ferramenta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U – eixo secundário X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V – eixo secundário Y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W – eixo secundário Z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X,Y,Z – sentido de movimentação, eixos coordenados </a:t>
            </a:r>
          </a:p>
        </p:txBody>
      </p:sp>
    </p:spTree>
    <p:extLst>
      <p:ext uri="{BB962C8B-B14F-4D97-AF65-F5344CB8AC3E}">
        <p14:creationId xmlns:p14="http://schemas.microsoft.com/office/powerpoint/2010/main" val="1702538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433209" y="7135550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42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07864" y="1282435"/>
            <a:ext cx="8425345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Sintaxe da programação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816" y="1974325"/>
            <a:ext cx="9172859" cy="46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17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43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53393" y="1259557"/>
            <a:ext cx="8430806" cy="326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Estrutura da programação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50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Declaração de ferramentas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50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Início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50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Declaração de sub-rotinas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50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Movimentação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50000"/>
              <a:buFont typeface="Wingdings" panose="05000000000000000000" pitchFamily="2" charset="2"/>
              <a:buChar char="Ø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Fim do programa</a:t>
            </a:r>
          </a:p>
        </p:txBody>
      </p:sp>
    </p:spTree>
    <p:extLst>
      <p:ext uri="{BB962C8B-B14F-4D97-AF65-F5344CB8AC3E}">
        <p14:creationId xmlns:p14="http://schemas.microsoft.com/office/powerpoint/2010/main" val="59521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44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19956" y="1157298"/>
            <a:ext cx="835292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 da ferramenta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Ferramentas de tornear</a:t>
            </a: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56" y="2753765"/>
            <a:ext cx="4357319" cy="333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2297892"/>
            <a:ext cx="4181144" cy="443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739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45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77" y="2771725"/>
            <a:ext cx="8523288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19956" y="1157298"/>
            <a:ext cx="835292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 da ferramenta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Ferramentas de furar (Brocas)</a:t>
            </a: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41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46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45" y="2756342"/>
            <a:ext cx="76263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19956" y="1157298"/>
            <a:ext cx="835292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 da ferramenta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Ferramentas de fresar</a:t>
            </a: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686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47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4" y="1115541"/>
            <a:ext cx="8352928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ISO para torneamento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G00 – movimento linear rápido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G01 – movimento linear com avanço programado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G02 – movimento circular horário com avanço programado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G03 – movimento circular anti-horário com avanço programado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G04 – cavidade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G07 – eixo de interpolação imaginário - seno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G09 – curva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G10 – parada exata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G11 – ativa sobre metal</a:t>
            </a:r>
          </a:p>
        </p:txBody>
      </p:sp>
    </p:spTree>
    <p:extLst>
      <p:ext uri="{BB962C8B-B14F-4D97-AF65-F5344CB8AC3E}">
        <p14:creationId xmlns:p14="http://schemas.microsoft.com/office/powerpoint/2010/main" val="1842675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48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4" y="1130300"/>
            <a:ext cx="8376908" cy="609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ISO para torneamento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G12 – desativa sobre metal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G20 – dimensões em polegadas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G21 – dimensões em milímetros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G20 – dimensões em polegadas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G21 – dimensões em milímetros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G22 – limite de movimentos ligados (ON)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G23 – limite de movimentos desligados (OFF)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G27 – verificação do ponto de segurança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G28 – retorno ao ponto de segurança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G29 – retorno do ponto de segurança</a:t>
            </a:r>
          </a:p>
        </p:txBody>
      </p:sp>
    </p:spTree>
    <p:extLst>
      <p:ext uri="{BB962C8B-B14F-4D97-AF65-F5344CB8AC3E}">
        <p14:creationId xmlns:p14="http://schemas.microsoft.com/office/powerpoint/2010/main" val="1802531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49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187549"/>
            <a:ext cx="8352928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ISO para torneamento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G30 – retorno ao 2°, 3° e 4° ponto de referência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G31 – desativa função G30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G32 – execução de rosca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G34 – execução de rosca de roscas com passo variável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G35 –compensação de ferramenta em X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G37 –compensação de ferramenta em Z</a:t>
            </a:r>
          </a:p>
        </p:txBody>
      </p:sp>
    </p:spTree>
    <p:extLst>
      <p:ext uri="{BB962C8B-B14F-4D97-AF65-F5344CB8AC3E}">
        <p14:creationId xmlns:p14="http://schemas.microsoft.com/office/powerpoint/2010/main" val="128923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3074988"/>
            <a:ext cx="40767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2430463"/>
            <a:ext cx="13239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tângulo 6"/>
          <p:cNvSpPr>
            <a:spLocks noChangeArrowheads="1"/>
          </p:cNvSpPr>
          <p:nvPr/>
        </p:nvSpPr>
        <p:spPr bwMode="auto">
          <a:xfrm>
            <a:off x="909638" y="3649663"/>
            <a:ext cx="187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chemeClr val="tx1"/>
                </a:solidFill>
              </a:rPr>
              <a:t>Fixação da peça</a:t>
            </a:r>
          </a:p>
        </p:txBody>
      </p:sp>
      <p:sp>
        <p:nvSpPr>
          <p:cNvPr id="40969" name="Retângulo 14"/>
          <p:cNvSpPr>
            <a:spLocks noChangeArrowheads="1"/>
          </p:cNvSpPr>
          <p:nvPr/>
        </p:nvSpPr>
        <p:spPr bwMode="auto">
          <a:xfrm>
            <a:off x="795338" y="4589463"/>
            <a:ext cx="1647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chemeClr val="tx1"/>
                </a:solidFill>
              </a:rPr>
              <a:t>Acionamentos</a:t>
            </a:r>
          </a:p>
        </p:txBody>
      </p:sp>
      <p:sp>
        <p:nvSpPr>
          <p:cNvPr id="40970" name="Retângulo 15"/>
          <p:cNvSpPr>
            <a:spLocks noChangeArrowheads="1"/>
          </p:cNvSpPr>
          <p:nvPr/>
        </p:nvSpPr>
        <p:spPr bwMode="auto">
          <a:xfrm>
            <a:off x="5441950" y="6477000"/>
            <a:ext cx="227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chemeClr val="tx1"/>
                </a:solidFill>
              </a:rPr>
              <a:t>Sistema de medição</a:t>
            </a:r>
          </a:p>
        </p:txBody>
      </p:sp>
      <p:sp>
        <p:nvSpPr>
          <p:cNvPr id="40971" name="Retângulo 16"/>
          <p:cNvSpPr>
            <a:spLocks noChangeArrowheads="1"/>
          </p:cNvSpPr>
          <p:nvPr/>
        </p:nvSpPr>
        <p:spPr bwMode="auto">
          <a:xfrm>
            <a:off x="7640638" y="493395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chemeClr val="tx1"/>
                </a:solidFill>
              </a:rPr>
              <a:t>CNC</a:t>
            </a:r>
          </a:p>
        </p:txBody>
      </p:sp>
      <p:sp>
        <p:nvSpPr>
          <p:cNvPr id="40972" name="Retângulo 17"/>
          <p:cNvSpPr>
            <a:spLocks noChangeArrowheads="1"/>
          </p:cNvSpPr>
          <p:nvPr/>
        </p:nvSpPr>
        <p:spPr bwMode="auto">
          <a:xfrm>
            <a:off x="6757988" y="2974975"/>
            <a:ext cx="249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chemeClr val="tx1"/>
                </a:solidFill>
              </a:rPr>
              <a:t>Fixação da ferramenta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224338" y="1849438"/>
            <a:ext cx="2338387" cy="3683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chemeClr val="tx1"/>
                </a:solidFill>
              </a:rPr>
              <a:t>Máquina-Ferramenta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0974" name="Seta para a esquerda 24"/>
          <p:cNvSpPr>
            <a:spLocks noChangeArrowheads="1"/>
          </p:cNvSpPr>
          <p:nvPr/>
        </p:nvSpPr>
        <p:spPr bwMode="auto">
          <a:xfrm rot="-9426455">
            <a:off x="3573463" y="3343275"/>
            <a:ext cx="1420812" cy="261938"/>
          </a:xfrm>
          <a:prstGeom prst="leftArrow">
            <a:avLst>
              <a:gd name="adj1" fmla="val 50000"/>
              <a:gd name="adj2" fmla="val 5012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40975" name="Seta para a esquerda 25"/>
          <p:cNvSpPr>
            <a:spLocks noChangeArrowheads="1"/>
          </p:cNvSpPr>
          <p:nvPr/>
        </p:nvSpPr>
        <p:spPr bwMode="auto">
          <a:xfrm rot="-1065790">
            <a:off x="6069013" y="3154363"/>
            <a:ext cx="660400" cy="236537"/>
          </a:xfrm>
          <a:prstGeom prst="leftArrow">
            <a:avLst>
              <a:gd name="adj1" fmla="val 50000"/>
              <a:gd name="adj2" fmla="val 5001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40976" name="Seta para a esquerda 26"/>
          <p:cNvSpPr>
            <a:spLocks noChangeArrowheads="1"/>
          </p:cNvSpPr>
          <p:nvPr/>
        </p:nvSpPr>
        <p:spPr bwMode="auto">
          <a:xfrm rot="9484107">
            <a:off x="2400300" y="4511675"/>
            <a:ext cx="658813" cy="236538"/>
          </a:xfrm>
          <a:prstGeom prst="leftArrow">
            <a:avLst>
              <a:gd name="adj1" fmla="val 50000"/>
              <a:gd name="adj2" fmla="val 4988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40977" name="Seta para a esquerda 27"/>
          <p:cNvSpPr>
            <a:spLocks noChangeArrowheads="1"/>
          </p:cNvSpPr>
          <p:nvPr/>
        </p:nvSpPr>
        <p:spPr bwMode="auto">
          <a:xfrm rot="1985649">
            <a:off x="6275388" y="5126038"/>
            <a:ext cx="1098550" cy="207962"/>
          </a:xfrm>
          <a:prstGeom prst="leftArrow">
            <a:avLst>
              <a:gd name="adj1" fmla="val 50000"/>
              <a:gd name="adj2" fmla="val 50061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40978" name="Retângulo 28"/>
          <p:cNvSpPr>
            <a:spLocks noChangeArrowheads="1"/>
          </p:cNvSpPr>
          <p:nvPr/>
        </p:nvSpPr>
        <p:spPr bwMode="auto">
          <a:xfrm>
            <a:off x="7307263" y="36957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chemeClr val="tx1"/>
                </a:solidFill>
              </a:rPr>
              <a:t>Guias</a:t>
            </a:r>
          </a:p>
        </p:txBody>
      </p:sp>
      <p:sp>
        <p:nvSpPr>
          <p:cNvPr id="40979" name="Seta para a esquerda 29"/>
          <p:cNvSpPr>
            <a:spLocks noChangeArrowheads="1"/>
          </p:cNvSpPr>
          <p:nvPr/>
        </p:nvSpPr>
        <p:spPr bwMode="auto">
          <a:xfrm rot="-871919">
            <a:off x="6008688" y="3940175"/>
            <a:ext cx="1201737" cy="234950"/>
          </a:xfrm>
          <a:prstGeom prst="leftArrow">
            <a:avLst>
              <a:gd name="adj1" fmla="val 50000"/>
              <a:gd name="adj2" fmla="val 5015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40980" name="Seta para baixo 36"/>
          <p:cNvSpPr>
            <a:spLocks noChangeArrowheads="1"/>
          </p:cNvSpPr>
          <p:nvPr/>
        </p:nvSpPr>
        <p:spPr bwMode="auto">
          <a:xfrm>
            <a:off x="4770438" y="2301875"/>
            <a:ext cx="1281112" cy="406400"/>
          </a:xfrm>
          <a:prstGeom prst="downArrow">
            <a:avLst>
              <a:gd name="adj1" fmla="val 78972"/>
              <a:gd name="adj2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pic>
        <p:nvPicPr>
          <p:cNvPr id="40981" name="Picture 6" descr="http://www.kentusa.com/wp-content/uploads/2012/12/Fagor-Control-2thumbkgoqc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3608388"/>
            <a:ext cx="1444625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2" name="Picture 2" descr="http://img.directindustry.com/images_di/photo-g/incremental-linear-encoder-optical-15165-25756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5673725"/>
            <a:ext cx="262255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3" name="Retângulo 39"/>
          <p:cNvSpPr>
            <a:spLocks noChangeArrowheads="1"/>
          </p:cNvSpPr>
          <p:nvPr/>
        </p:nvSpPr>
        <p:spPr bwMode="auto">
          <a:xfrm>
            <a:off x="7493000" y="5470525"/>
            <a:ext cx="191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chemeClr val="tx1"/>
                </a:solidFill>
              </a:rPr>
              <a:t>Estrutura da M-F</a:t>
            </a:r>
          </a:p>
        </p:txBody>
      </p:sp>
      <p:sp>
        <p:nvSpPr>
          <p:cNvPr id="40984" name="Seta para a esquerda 40"/>
          <p:cNvSpPr>
            <a:spLocks noChangeArrowheads="1"/>
          </p:cNvSpPr>
          <p:nvPr/>
        </p:nvSpPr>
        <p:spPr bwMode="auto">
          <a:xfrm rot="8281310">
            <a:off x="4264025" y="5308600"/>
            <a:ext cx="1096963" cy="207963"/>
          </a:xfrm>
          <a:prstGeom prst="leftArrow">
            <a:avLst>
              <a:gd name="adj1" fmla="val 50000"/>
              <a:gd name="adj2" fmla="val 49988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007864" y="1117475"/>
            <a:ext cx="8352928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pt-BR" altLang="pt-BR" sz="2400" dirty="0">
                <a:latin typeface="Calibri" panose="020F0502020204030204" pitchFamily="34" charset="0"/>
              </a:rPr>
              <a:t>Limites dos processos de usinagem</a:t>
            </a:r>
          </a:p>
        </p:txBody>
      </p:sp>
      <p:sp>
        <p:nvSpPr>
          <p:cNvPr id="26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5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3278347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50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331565"/>
            <a:ext cx="8352928" cy="4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ISO para torneamento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G40 – compensação do raio da ferramenta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G41 – cancela G40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G40 – compensação do raio da ferramenta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G41 – cancela G41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G42 – compensação do raio da ferramenta a esquerda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G43 – compensação do raio da ferramenta a direita</a:t>
            </a:r>
          </a:p>
        </p:txBody>
      </p:sp>
    </p:spTree>
    <p:extLst>
      <p:ext uri="{BB962C8B-B14F-4D97-AF65-F5344CB8AC3E}">
        <p14:creationId xmlns:p14="http://schemas.microsoft.com/office/powerpoint/2010/main" val="2461734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51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187549"/>
            <a:ext cx="8352928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ISO para torneamento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G50 – programação do zero absoluto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</a:rPr>
              <a:t>G52 – define sistema de coordenadas de trabalho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</a:rPr>
              <a:t> G54, até G59 – sistemas de coordenadas predefinidos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G65 – chamada de macro simples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G66 – chamada de macro customizado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G67 – cancela G66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G68 – imagem espelhada para tornos de duas torres ligada (ON)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G69 – imagem espelhada desligada (OFF)</a:t>
            </a:r>
          </a:p>
        </p:txBody>
      </p:sp>
    </p:spTree>
    <p:extLst>
      <p:ext uri="{BB962C8B-B14F-4D97-AF65-F5344CB8AC3E}">
        <p14:creationId xmlns:p14="http://schemas.microsoft.com/office/powerpoint/2010/main" val="1633113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52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51880" y="1331565"/>
            <a:ext cx="8352928" cy="472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ISO para torneamento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G70 – ciclo de acabamento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G71 – ciclo de desbaste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G72 – ciclo de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faceamento</a:t>
            </a:r>
            <a:endParaRPr lang="pt-BR" altLang="pt-BR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G73 – repetição de um padrão de movimentação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G74 – furação no eixo Z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G75 – cavidade no eixo X</a:t>
            </a:r>
          </a:p>
          <a:p>
            <a:pPr>
              <a:lnSpc>
                <a:spcPct val="93000"/>
              </a:lnSpc>
              <a:spcBef>
                <a:spcPts val="1138"/>
              </a:spcBef>
              <a:spcAft>
                <a:spcPts val="1138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G76 – ciclo de usinagem de rosca</a:t>
            </a:r>
          </a:p>
        </p:txBody>
      </p:sp>
    </p:spTree>
    <p:extLst>
      <p:ext uri="{BB962C8B-B14F-4D97-AF65-F5344CB8AC3E}">
        <p14:creationId xmlns:p14="http://schemas.microsoft.com/office/powerpoint/2010/main" val="27742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53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187549"/>
            <a:ext cx="8352928" cy="614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ISO para torneamento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G90 – ciclo de corte 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G91 – sistema de coordenadas incremental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G92 – Define o sistema de coordenadas de trabalho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G94 – Avanço em minutos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G95 – Avanço em revoluções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G96 – Liga velocidade superficial constante (torneamento)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G97 – cancela G96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G92 – ciclo de usinagem de rosca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G94 – ciclo de corte B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G98 – avanço em mm/min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sz="2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G99 – avanço em mm/rotação</a:t>
            </a:r>
          </a:p>
        </p:txBody>
      </p:sp>
    </p:spTree>
    <p:extLst>
      <p:ext uri="{BB962C8B-B14F-4D97-AF65-F5344CB8AC3E}">
        <p14:creationId xmlns:p14="http://schemas.microsoft.com/office/powerpoint/2010/main" val="1817543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54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187549"/>
            <a:ext cx="8352928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ISO para torneamento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M (</a:t>
            </a:r>
            <a:r>
              <a:rPr lang="pt-BR" b="1" dirty="0" err="1">
                <a:solidFill>
                  <a:schemeClr val="tx1"/>
                </a:solidFill>
                <a:latin typeface="Calibri" panose="020F0502020204030204" pitchFamily="34" charset="0"/>
              </a:rPr>
              <a:t>miscellaneous</a:t>
            </a: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M00 – parada do programa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M01 – parada de programa opcional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M02 – Fim de programa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M03 – Liga a árvore no sentido horário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M04 – Liga a árvore no sentido anti-horário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M05 – Desliga a árvore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M06 – Troca de ferramenta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M08 – Liga o fluido de corte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M09 – Desliga o fluido de corte </a:t>
            </a:r>
          </a:p>
        </p:txBody>
      </p:sp>
    </p:spTree>
    <p:extLst>
      <p:ext uri="{BB962C8B-B14F-4D97-AF65-F5344CB8AC3E}">
        <p14:creationId xmlns:p14="http://schemas.microsoft.com/office/powerpoint/2010/main" val="3327570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55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187549"/>
            <a:ext cx="8352928" cy="62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ISO para torneamento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M (</a:t>
            </a:r>
            <a:r>
              <a:rPr lang="pt-BR" b="1" dirty="0" err="1">
                <a:solidFill>
                  <a:schemeClr val="tx1"/>
                </a:solidFill>
                <a:latin typeface="Calibri" panose="020F0502020204030204" pitchFamily="34" charset="0"/>
              </a:rPr>
              <a:t>miscellaneous</a:t>
            </a:r>
            <a:r>
              <a:rPr lang="pt-BR" altLang="pt-BR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M10 – Ligar o freio do 4º eixo de fresamento (se esse existir)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M11 – Desliga o freio do 4º eixo de fresamento (se esse existir)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M19 – Orientação da árvore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M30 – Reset, Fim de programa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M31 – Liga a esteira removedora de cavaco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M33 – Des liga a esteira removedora de cavaco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M88 – Liga a refrigeração através da árvore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M89 – Desliga a refrigeração através da árvore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M97 – Chamada de sub-rotina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 M99 – Looping ou retorno de sub-rotina</a:t>
            </a:r>
            <a:endParaRPr lang="pt-BR" altLang="pt-BR" sz="22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230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879753" y="1673286"/>
            <a:ext cx="8481039" cy="2250567"/>
          </a:xfrm>
          <a:prstGeom prst="rect">
            <a:avLst/>
          </a:prstGeom>
          <a:solidFill>
            <a:srgbClr val="C000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56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4" y="1115541"/>
            <a:ext cx="8352928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Comandos ISO  - Principais comandos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G00 – movimento linear rápido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G01 – movimento linear com avanço programado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G02 – movimento circular horário com avanço programado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G03 – movimento circular anti-horário com avanço programado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G04 – cavidade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G07 – eixo de interpolação imaginário - seno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G09 – curva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G10 – parada exata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G11 – ativa sobre metal</a:t>
            </a:r>
          </a:p>
        </p:txBody>
      </p:sp>
      <p:sp>
        <p:nvSpPr>
          <p:cNvPr id="7" name="Seta: para a Direita 6"/>
          <p:cNvSpPr/>
          <p:nvPr/>
        </p:nvSpPr>
        <p:spPr bwMode="auto">
          <a:xfrm>
            <a:off x="152123" y="2663713"/>
            <a:ext cx="727630" cy="504056"/>
          </a:xfrm>
          <a:prstGeom prst="rightArrow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1083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uxograma: Ou 3"/>
          <p:cNvSpPr/>
          <p:nvPr/>
        </p:nvSpPr>
        <p:spPr bwMode="auto">
          <a:xfrm>
            <a:off x="6407583" y="6311084"/>
            <a:ext cx="504056" cy="504056"/>
          </a:xfrm>
          <a:prstGeom prst="flowChartOr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57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4" y="1115541"/>
            <a:ext cx="8352928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 G00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G00 – movimento linear rápido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</a:pP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Sintax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– G00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;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158" y="1669539"/>
            <a:ext cx="5061560" cy="19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Agrupar 2"/>
          <p:cNvGrpSpPr/>
          <p:nvPr/>
        </p:nvGrpSpPr>
        <p:grpSpPr>
          <a:xfrm>
            <a:off x="6562483" y="4332591"/>
            <a:ext cx="1518910" cy="2118998"/>
            <a:chOff x="2019105" y="4408576"/>
            <a:chExt cx="1518910" cy="2118998"/>
          </a:xfrm>
        </p:grpSpPr>
        <p:sp>
          <p:nvSpPr>
            <p:cNvPr id="10" name="Retângulo 9"/>
            <p:cNvSpPr/>
            <p:nvPr/>
          </p:nvSpPr>
          <p:spPr bwMode="auto">
            <a:xfrm>
              <a:off x="2505547" y="5670195"/>
              <a:ext cx="329430" cy="761336"/>
            </a:xfrm>
            <a:custGeom>
              <a:avLst/>
              <a:gdLst>
                <a:gd name="connsiteX0" fmla="*/ 0 w 329430"/>
                <a:gd name="connsiteY0" fmla="*/ 0 h 658466"/>
                <a:gd name="connsiteX1" fmla="*/ 329430 w 329430"/>
                <a:gd name="connsiteY1" fmla="*/ 0 h 658466"/>
                <a:gd name="connsiteX2" fmla="*/ 329430 w 329430"/>
                <a:gd name="connsiteY2" fmla="*/ 658466 h 658466"/>
                <a:gd name="connsiteX3" fmla="*/ 0 w 329430"/>
                <a:gd name="connsiteY3" fmla="*/ 658466 h 658466"/>
                <a:gd name="connsiteX4" fmla="*/ 0 w 329430"/>
                <a:gd name="connsiteY4" fmla="*/ 0 h 658466"/>
                <a:gd name="connsiteX0" fmla="*/ 0 w 329430"/>
                <a:gd name="connsiteY0" fmla="*/ 0 h 761336"/>
                <a:gd name="connsiteX1" fmla="*/ 329430 w 329430"/>
                <a:gd name="connsiteY1" fmla="*/ 0 h 761336"/>
                <a:gd name="connsiteX2" fmla="*/ 329430 w 329430"/>
                <a:gd name="connsiteY2" fmla="*/ 658466 h 761336"/>
                <a:gd name="connsiteX3" fmla="*/ 3810 w 329430"/>
                <a:gd name="connsiteY3" fmla="*/ 761336 h 761336"/>
                <a:gd name="connsiteX4" fmla="*/ 0 w 329430"/>
                <a:gd name="connsiteY4" fmla="*/ 0 h 76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430" h="761336">
                  <a:moveTo>
                    <a:pt x="0" y="0"/>
                  </a:moveTo>
                  <a:lnTo>
                    <a:pt x="329430" y="0"/>
                  </a:lnTo>
                  <a:lnTo>
                    <a:pt x="329430" y="658466"/>
                  </a:lnTo>
                  <a:lnTo>
                    <a:pt x="3810" y="761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1" name="Retângulo 10"/>
            <p:cNvSpPr/>
            <p:nvPr/>
          </p:nvSpPr>
          <p:spPr bwMode="auto">
            <a:xfrm flipH="1">
              <a:off x="2471108" y="4865560"/>
              <a:ext cx="582571" cy="8114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2" name="Retângulo 11"/>
            <p:cNvSpPr/>
            <p:nvPr/>
          </p:nvSpPr>
          <p:spPr bwMode="auto">
            <a:xfrm flipH="1">
              <a:off x="2845623" y="4408576"/>
              <a:ext cx="692392" cy="126842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3" name="Elipse 12"/>
            <p:cNvSpPr/>
            <p:nvPr/>
          </p:nvSpPr>
          <p:spPr bwMode="auto">
            <a:xfrm rot="18956046">
              <a:off x="2626949" y="5444385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4" name="Hexágono 13"/>
            <p:cNvSpPr/>
            <p:nvPr/>
          </p:nvSpPr>
          <p:spPr bwMode="auto">
            <a:xfrm rot="18956046">
              <a:off x="2635148" y="5459241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Elipse 14"/>
            <p:cNvSpPr/>
            <p:nvPr/>
          </p:nvSpPr>
          <p:spPr bwMode="auto">
            <a:xfrm rot="18956046">
              <a:off x="2626952" y="5038673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6" name="Hexágono 15"/>
            <p:cNvSpPr/>
            <p:nvPr/>
          </p:nvSpPr>
          <p:spPr bwMode="auto">
            <a:xfrm rot="18956046">
              <a:off x="2635151" y="5053526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" name="Elipse 1"/>
            <p:cNvSpPr/>
            <p:nvPr/>
          </p:nvSpPr>
          <p:spPr bwMode="auto">
            <a:xfrm>
              <a:off x="2667858" y="6048831"/>
              <a:ext cx="72008" cy="8441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8" name="Losango 17"/>
            <p:cNvSpPr/>
            <p:nvPr/>
          </p:nvSpPr>
          <p:spPr bwMode="auto">
            <a:xfrm rot="18956046">
              <a:off x="2019105" y="6211511"/>
              <a:ext cx="795956" cy="316063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9" name="Losango 18"/>
            <p:cNvSpPr/>
            <p:nvPr/>
          </p:nvSpPr>
          <p:spPr bwMode="auto">
            <a:xfrm rot="18956046">
              <a:off x="2052757" y="6226043"/>
              <a:ext cx="732651" cy="283129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0" name="Elipse 19"/>
            <p:cNvSpPr/>
            <p:nvPr/>
          </p:nvSpPr>
          <p:spPr bwMode="auto">
            <a:xfrm rot="18956046">
              <a:off x="2352332" y="6304072"/>
              <a:ext cx="129501" cy="1309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1" name="Hexágono 20"/>
            <p:cNvSpPr/>
            <p:nvPr/>
          </p:nvSpPr>
          <p:spPr bwMode="auto">
            <a:xfrm rot="18956046">
              <a:off x="2360531" y="6318927"/>
              <a:ext cx="113103" cy="101231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</p:grpSp>
      <p:sp>
        <p:nvSpPr>
          <p:cNvPr id="25" name="Fluxograma: Ou 24"/>
          <p:cNvSpPr/>
          <p:nvPr/>
        </p:nvSpPr>
        <p:spPr bwMode="auto">
          <a:xfrm>
            <a:off x="2964214" y="4908343"/>
            <a:ext cx="504056" cy="504056"/>
          </a:xfrm>
          <a:prstGeom prst="flowChartOr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3119114" y="2929850"/>
            <a:ext cx="1518910" cy="2118998"/>
            <a:chOff x="2019105" y="4408576"/>
            <a:chExt cx="1518910" cy="2118998"/>
          </a:xfrm>
        </p:grpSpPr>
        <p:sp>
          <p:nvSpPr>
            <p:cNvPr id="27" name="Retângulo 9"/>
            <p:cNvSpPr/>
            <p:nvPr/>
          </p:nvSpPr>
          <p:spPr bwMode="auto">
            <a:xfrm>
              <a:off x="2505547" y="5670195"/>
              <a:ext cx="329430" cy="761336"/>
            </a:xfrm>
            <a:custGeom>
              <a:avLst/>
              <a:gdLst>
                <a:gd name="connsiteX0" fmla="*/ 0 w 329430"/>
                <a:gd name="connsiteY0" fmla="*/ 0 h 658466"/>
                <a:gd name="connsiteX1" fmla="*/ 329430 w 329430"/>
                <a:gd name="connsiteY1" fmla="*/ 0 h 658466"/>
                <a:gd name="connsiteX2" fmla="*/ 329430 w 329430"/>
                <a:gd name="connsiteY2" fmla="*/ 658466 h 658466"/>
                <a:gd name="connsiteX3" fmla="*/ 0 w 329430"/>
                <a:gd name="connsiteY3" fmla="*/ 658466 h 658466"/>
                <a:gd name="connsiteX4" fmla="*/ 0 w 329430"/>
                <a:gd name="connsiteY4" fmla="*/ 0 h 658466"/>
                <a:gd name="connsiteX0" fmla="*/ 0 w 329430"/>
                <a:gd name="connsiteY0" fmla="*/ 0 h 761336"/>
                <a:gd name="connsiteX1" fmla="*/ 329430 w 329430"/>
                <a:gd name="connsiteY1" fmla="*/ 0 h 761336"/>
                <a:gd name="connsiteX2" fmla="*/ 329430 w 329430"/>
                <a:gd name="connsiteY2" fmla="*/ 658466 h 761336"/>
                <a:gd name="connsiteX3" fmla="*/ 3810 w 329430"/>
                <a:gd name="connsiteY3" fmla="*/ 761336 h 761336"/>
                <a:gd name="connsiteX4" fmla="*/ 0 w 329430"/>
                <a:gd name="connsiteY4" fmla="*/ 0 h 76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430" h="761336">
                  <a:moveTo>
                    <a:pt x="0" y="0"/>
                  </a:moveTo>
                  <a:lnTo>
                    <a:pt x="329430" y="0"/>
                  </a:lnTo>
                  <a:lnTo>
                    <a:pt x="329430" y="658466"/>
                  </a:lnTo>
                  <a:lnTo>
                    <a:pt x="3810" y="761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8" name="Retângulo 27"/>
            <p:cNvSpPr/>
            <p:nvPr/>
          </p:nvSpPr>
          <p:spPr bwMode="auto">
            <a:xfrm flipH="1">
              <a:off x="2471108" y="4865560"/>
              <a:ext cx="582571" cy="8114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9" name="Retângulo 28"/>
            <p:cNvSpPr/>
            <p:nvPr/>
          </p:nvSpPr>
          <p:spPr bwMode="auto">
            <a:xfrm flipH="1">
              <a:off x="2845623" y="4408576"/>
              <a:ext cx="692392" cy="126842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0" name="Elipse 29"/>
            <p:cNvSpPr/>
            <p:nvPr/>
          </p:nvSpPr>
          <p:spPr bwMode="auto">
            <a:xfrm rot="18956046">
              <a:off x="2626949" y="5444385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1" name="Hexágono 30"/>
            <p:cNvSpPr/>
            <p:nvPr/>
          </p:nvSpPr>
          <p:spPr bwMode="auto">
            <a:xfrm rot="18956046">
              <a:off x="2635148" y="5459241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2" name="Elipse 31"/>
            <p:cNvSpPr/>
            <p:nvPr/>
          </p:nvSpPr>
          <p:spPr bwMode="auto">
            <a:xfrm rot="18956046">
              <a:off x="2626952" y="5038673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3" name="Hexágono 32"/>
            <p:cNvSpPr/>
            <p:nvPr/>
          </p:nvSpPr>
          <p:spPr bwMode="auto">
            <a:xfrm rot="18956046">
              <a:off x="2635151" y="5053526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4" name="Elipse 33"/>
            <p:cNvSpPr/>
            <p:nvPr/>
          </p:nvSpPr>
          <p:spPr bwMode="auto">
            <a:xfrm>
              <a:off x="2667858" y="6048831"/>
              <a:ext cx="72008" cy="8441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5" name="Losango 34"/>
            <p:cNvSpPr/>
            <p:nvPr/>
          </p:nvSpPr>
          <p:spPr bwMode="auto">
            <a:xfrm rot="18956046">
              <a:off x="2019105" y="6211511"/>
              <a:ext cx="795956" cy="316063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6" name="Losango 35"/>
            <p:cNvSpPr/>
            <p:nvPr/>
          </p:nvSpPr>
          <p:spPr bwMode="auto">
            <a:xfrm rot="18956046">
              <a:off x="2052757" y="6226043"/>
              <a:ext cx="732651" cy="283129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" name="Elipse 36"/>
            <p:cNvSpPr/>
            <p:nvPr/>
          </p:nvSpPr>
          <p:spPr bwMode="auto">
            <a:xfrm rot="18956046">
              <a:off x="2352332" y="6304072"/>
              <a:ext cx="129501" cy="1309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8" name="Hexágono 37"/>
            <p:cNvSpPr/>
            <p:nvPr/>
          </p:nvSpPr>
          <p:spPr bwMode="auto">
            <a:xfrm rot="18956046">
              <a:off x="2360531" y="6318927"/>
              <a:ext cx="113103" cy="101231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</p:grpSp>
      <p:sp>
        <p:nvSpPr>
          <p:cNvPr id="22" name="Seta: para Cima 21"/>
          <p:cNvSpPr/>
          <p:nvPr/>
        </p:nvSpPr>
        <p:spPr bwMode="auto">
          <a:xfrm rot="5400000">
            <a:off x="1341534" y="6018822"/>
            <a:ext cx="147081" cy="1206932"/>
          </a:xfrm>
          <a:prstGeom prst="up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124208" y="6345445"/>
            <a:ext cx="1797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Pi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(Xi, Yi,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Zi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Ponto inicial</a:t>
            </a:r>
            <a:endParaRPr lang="pt-BR" sz="2000" dirty="0"/>
          </a:p>
        </p:txBody>
      </p:sp>
      <p:sp>
        <p:nvSpPr>
          <p:cNvPr id="41" name="Retângulo 40"/>
          <p:cNvSpPr/>
          <p:nvPr/>
        </p:nvSpPr>
        <p:spPr>
          <a:xfrm>
            <a:off x="1569220" y="4211340"/>
            <a:ext cx="1797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Ponto final</a:t>
            </a:r>
            <a:endParaRPr lang="pt-BR" sz="2000" dirty="0"/>
          </a:p>
        </p:txBody>
      </p:sp>
      <p:cxnSp>
        <p:nvCxnSpPr>
          <p:cNvPr id="39" name="Conector de Seta Reta 38"/>
          <p:cNvCxnSpPr/>
          <p:nvPr/>
        </p:nvCxnSpPr>
        <p:spPr bwMode="auto">
          <a:xfrm flipH="1">
            <a:off x="3271755" y="6648117"/>
            <a:ext cx="2993291" cy="0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Conector de Seta Reta 43"/>
          <p:cNvCxnSpPr>
            <a:cxnSpLocks/>
            <a:endCxn id="25" idx="4"/>
          </p:cNvCxnSpPr>
          <p:nvPr/>
        </p:nvCxnSpPr>
        <p:spPr bwMode="auto">
          <a:xfrm flipH="1" flipV="1">
            <a:off x="3216242" y="5412399"/>
            <a:ext cx="42886" cy="1220092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Seta: para Cima 47"/>
          <p:cNvSpPr/>
          <p:nvPr/>
        </p:nvSpPr>
        <p:spPr bwMode="auto">
          <a:xfrm>
            <a:off x="749744" y="5455510"/>
            <a:ext cx="147081" cy="1206932"/>
          </a:xfrm>
          <a:prstGeom prst="up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cxnSp>
        <p:nvCxnSpPr>
          <p:cNvPr id="49" name="Conector de Seta Reta 48"/>
          <p:cNvCxnSpPr>
            <a:cxnSpLocks/>
            <a:stCxn id="18" idx="1"/>
            <a:endCxn id="25" idx="5"/>
          </p:cNvCxnSpPr>
          <p:nvPr/>
        </p:nvCxnSpPr>
        <p:spPr bwMode="auto">
          <a:xfrm flipH="1" flipV="1">
            <a:off x="3394453" y="5338582"/>
            <a:ext cx="3280045" cy="1231764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Retângulo 51"/>
          <p:cNvSpPr/>
          <p:nvPr/>
        </p:nvSpPr>
        <p:spPr>
          <a:xfrm>
            <a:off x="4751915" y="4862680"/>
            <a:ext cx="1542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 (avanço) </a:t>
            </a:r>
          </a:p>
          <a:p>
            <a:pPr algn="ctr"/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é MÁXIMO</a:t>
            </a:r>
            <a:endParaRPr lang="pt-BR" sz="2000" b="1" dirty="0"/>
          </a:p>
        </p:txBody>
      </p:sp>
      <p:sp>
        <p:nvSpPr>
          <p:cNvPr id="47" name="Retângulo 46"/>
          <p:cNvSpPr/>
          <p:nvPr/>
        </p:nvSpPr>
        <p:spPr>
          <a:xfrm>
            <a:off x="1910831" y="6599273"/>
            <a:ext cx="6048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</a:pPr>
            <a:endParaRPr lang="pt-BR" altLang="pt-BR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</a:pPr>
            <a:r>
              <a:rPr lang="pt-BR" altLang="pt-BR" b="1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Obs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: é bom saber onde a ferramenta está (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Pi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  antes de usar </a:t>
            </a:r>
          </a:p>
        </p:txBody>
      </p:sp>
    </p:spTree>
    <p:extLst>
      <p:ext uri="{BB962C8B-B14F-4D97-AF65-F5344CB8AC3E}">
        <p14:creationId xmlns:p14="http://schemas.microsoft.com/office/powerpoint/2010/main" val="2700211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uxograma: Ou 3"/>
          <p:cNvSpPr/>
          <p:nvPr/>
        </p:nvSpPr>
        <p:spPr bwMode="auto">
          <a:xfrm>
            <a:off x="6407583" y="6311084"/>
            <a:ext cx="504056" cy="504056"/>
          </a:xfrm>
          <a:prstGeom prst="flowChartOr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58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4" y="1115541"/>
            <a:ext cx="8352928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 G01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G01 – movimento linear com avanço programado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</a:pP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Sintax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– G01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F;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6562483" y="4332591"/>
            <a:ext cx="1518910" cy="2118998"/>
            <a:chOff x="2019105" y="4408576"/>
            <a:chExt cx="1518910" cy="2118998"/>
          </a:xfrm>
        </p:grpSpPr>
        <p:sp>
          <p:nvSpPr>
            <p:cNvPr id="10" name="Retângulo 9"/>
            <p:cNvSpPr/>
            <p:nvPr/>
          </p:nvSpPr>
          <p:spPr bwMode="auto">
            <a:xfrm>
              <a:off x="2505547" y="5670195"/>
              <a:ext cx="329430" cy="761336"/>
            </a:xfrm>
            <a:custGeom>
              <a:avLst/>
              <a:gdLst>
                <a:gd name="connsiteX0" fmla="*/ 0 w 329430"/>
                <a:gd name="connsiteY0" fmla="*/ 0 h 658466"/>
                <a:gd name="connsiteX1" fmla="*/ 329430 w 329430"/>
                <a:gd name="connsiteY1" fmla="*/ 0 h 658466"/>
                <a:gd name="connsiteX2" fmla="*/ 329430 w 329430"/>
                <a:gd name="connsiteY2" fmla="*/ 658466 h 658466"/>
                <a:gd name="connsiteX3" fmla="*/ 0 w 329430"/>
                <a:gd name="connsiteY3" fmla="*/ 658466 h 658466"/>
                <a:gd name="connsiteX4" fmla="*/ 0 w 329430"/>
                <a:gd name="connsiteY4" fmla="*/ 0 h 658466"/>
                <a:gd name="connsiteX0" fmla="*/ 0 w 329430"/>
                <a:gd name="connsiteY0" fmla="*/ 0 h 761336"/>
                <a:gd name="connsiteX1" fmla="*/ 329430 w 329430"/>
                <a:gd name="connsiteY1" fmla="*/ 0 h 761336"/>
                <a:gd name="connsiteX2" fmla="*/ 329430 w 329430"/>
                <a:gd name="connsiteY2" fmla="*/ 658466 h 761336"/>
                <a:gd name="connsiteX3" fmla="*/ 3810 w 329430"/>
                <a:gd name="connsiteY3" fmla="*/ 761336 h 761336"/>
                <a:gd name="connsiteX4" fmla="*/ 0 w 329430"/>
                <a:gd name="connsiteY4" fmla="*/ 0 h 76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430" h="761336">
                  <a:moveTo>
                    <a:pt x="0" y="0"/>
                  </a:moveTo>
                  <a:lnTo>
                    <a:pt x="329430" y="0"/>
                  </a:lnTo>
                  <a:lnTo>
                    <a:pt x="329430" y="658466"/>
                  </a:lnTo>
                  <a:lnTo>
                    <a:pt x="3810" y="761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1" name="Retângulo 10"/>
            <p:cNvSpPr/>
            <p:nvPr/>
          </p:nvSpPr>
          <p:spPr bwMode="auto">
            <a:xfrm flipH="1">
              <a:off x="2471108" y="4865560"/>
              <a:ext cx="582571" cy="8114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2" name="Retângulo 11"/>
            <p:cNvSpPr/>
            <p:nvPr/>
          </p:nvSpPr>
          <p:spPr bwMode="auto">
            <a:xfrm flipH="1">
              <a:off x="2845623" y="4408576"/>
              <a:ext cx="692392" cy="126842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3" name="Elipse 12"/>
            <p:cNvSpPr/>
            <p:nvPr/>
          </p:nvSpPr>
          <p:spPr bwMode="auto">
            <a:xfrm rot="18956046">
              <a:off x="2626949" y="5444385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4" name="Hexágono 13"/>
            <p:cNvSpPr/>
            <p:nvPr/>
          </p:nvSpPr>
          <p:spPr bwMode="auto">
            <a:xfrm rot="18956046">
              <a:off x="2635148" y="5459241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Elipse 14"/>
            <p:cNvSpPr/>
            <p:nvPr/>
          </p:nvSpPr>
          <p:spPr bwMode="auto">
            <a:xfrm rot="18956046">
              <a:off x="2626952" y="5038673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6" name="Hexágono 15"/>
            <p:cNvSpPr/>
            <p:nvPr/>
          </p:nvSpPr>
          <p:spPr bwMode="auto">
            <a:xfrm rot="18956046">
              <a:off x="2635151" y="5053526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" name="Elipse 1"/>
            <p:cNvSpPr/>
            <p:nvPr/>
          </p:nvSpPr>
          <p:spPr bwMode="auto">
            <a:xfrm>
              <a:off x="2667858" y="6048831"/>
              <a:ext cx="72008" cy="8441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8" name="Losango 17"/>
            <p:cNvSpPr/>
            <p:nvPr/>
          </p:nvSpPr>
          <p:spPr bwMode="auto">
            <a:xfrm rot="18956046">
              <a:off x="2019105" y="6211511"/>
              <a:ext cx="795956" cy="316063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9" name="Losango 18"/>
            <p:cNvSpPr/>
            <p:nvPr/>
          </p:nvSpPr>
          <p:spPr bwMode="auto">
            <a:xfrm rot="18956046">
              <a:off x="2052757" y="6226043"/>
              <a:ext cx="732651" cy="283129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0" name="Elipse 19"/>
            <p:cNvSpPr/>
            <p:nvPr/>
          </p:nvSpPr>
          <p:spPr bwMode="auto">
            <a:xfrm rot="18956046">
              <a:off x="2352332" y="6304072"/>
              <a:ext cx="129501" cy="1309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1" name="Hexágono 20"/>
            <p:cNvSpPr/>
            <p:nvPr/>
          </p:nvSpPr>
          <p:spPr bwMode="auto">
            <a:xfrm rot="18956046">
              <a:off x="2360531" y="6318927"/>
              <a:ext cx="113103" cy="101231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</p:grpSp>
      <p:sp>
        <p:nvSpPr>
          <p:cNvPr id="25" name="Fluxograma: Ou 24"/>
          <p:cNvSpPr/>
          <p:nvPr/>
        </p:nvSpPr>
        <p:spPr bwMode="auto">
          <a:xfrm>
            <a:off x="2964214" y="4908343"/>
            <a:ext cx="504056" cy="504056"/>
          </a:xfrm>
          <a:prstGeom prst="flowChartOr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3119114" y="2929850"/>
            <a:ext cx="1518910" cy="2118998"/>
            <a:chOff x="2019105" y="4408576"/>
            <a:chExt cx="1518910" cy="2118998"/>
          </a:xfrm>
        </p:grpSpPr>
        <p:sp>
          <p:nvSpPr>
            <p:cNvPr id="27" name="Retângulo 9"/>
            <p:cNvSpPr/>
            <p:nvPr/>
          </p:nvSpPr>
          <p:spPr bwMode="auto">
            <a:xfrm>
              <a:off x="2505547" y="5670195"/>
              <a:ext cx="329430" cy="761336"/>
            </a:xfrm>
            <a:custGeom>
              <a:avLst/>
              <a:gdLst>
                <a:gd name="connsiteX0" fmla="*/ 0 w 329430"/>
                <a:gd name="connsiteY0" fmla="*/ 0 h 658466"/>
                <a:gd name="connsiteX1" fmla="*/ 329430 w 329430"/>
                <a:gd name="connsiteY1" fmla="*/ 0 h 658466"/>
                <a:gd name="connsiteX2" fmla="*/ 329430 w 329430"/>
                <a:gd name="connsiteY2" fmla="*/ 658466 h 658466"/>
                <a:gd name="connsiteX3" fmla="*/ 0 w 329430"/>
                <a:gd name="connsiteY3" fmla="*/ 658466 h 658466"/>
                <a:gd name="connsiteX4" fmla="*/ 0 w 329430"/>
                <a:gd name="connsiteY4" fmla="*/ 0 h 658466"/>
                <a:gd name="connsiteX0" fmla="*/ 0 w 329430"/>
                <a:gd name="connsiteY0" fmla="*/ 0 h 761336"/>
                <a:gd name="connsiteX1" fmla="*/ 329430 w 329430"/>
                <a:gd name="connsiteY1" fmla="*/ 0 h 761336"/>
                <a:gd name="connsiteX2" fmla="*/ 329430 w 329430"/>
                <a:gd name="connsiteY2" fmla="*/ 658466 h 761336"/>
                <a:gd name="connsiteX3" fmla="*/ 3810 w 329430"/>
                <a:gd name="connsiteY3" fmla="*/ 761336 h 761336"/>
                <a:gd name="connsiteX4" fmla="*/ 0 w 329430"/>
                <a:gd name="connsiteY4" fmla="*/ 0 h 76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430" h="761336">
                  <a:moveTo>
                    <a:pt x="0" y="0"/>
                  </a:moveTo>
                  <a:lnTo>
                    <a:pt x="329430" y="0"/>
                  </a:lnTo>
                  <a:lnTo>
                    <a:pt x="329430" y="658466"/>
                  </a:lnTo>
                  <a:lnTo>
                    <a:pt x="3810" y="761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8" name="Retângulo 27"/>
            <p:cNvSpPr/>
            <p:nvPr/>
          </p:nvSpPr>
          <p:spPr bwMode="auto">
            <a:xfrm flipH="1">
              <a:off x="2471108" y="4865560"/>
              <a:ext cx="582571" cy="8114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9" name="Retângulo 28"/>
            <p:cNvSpPr/>
            <p:nvPr/>
          </p:nvSpPr>
          <p:spPr bwMode="auto">
            <a:xfrm flipH="1">
              <a:off x="2845623" y="4408576"/>
              <a:ext cx="692392" cy="126842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0" name="Elipse 29"/>
            <p:cNvSpPr/>
            <p:nvPr/>
          </p:nvSpPr>
          <p:spPr bwMode="auto">
            <a:xfrm rot="18956046">
              <a:off x="2626949" y="5444385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1" name="Hexágono 30"/>
            <p:cNvSpPr/>
            <p:nvPr/>
          </p:nvSpPr>
          <p:spPr bwMode="auto">
            <a:xfrm rot="18956046">
              <a:off x="2635148" y="5459241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2" name="Elipse 31"/>
            <p:cNvSpPr/>
            <p:nvPr/>
          </p:nvSpPr>
          <p:spPr bwMode="auto">
            <a:xfrm rot="18956046">
              <a:off x="2626952" y="5038673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3" name="Hexágono 32"/>
            <p:cNvSpPr/>
            <p:nvPr/>
          </p:nvSpPr>
          <p:spPr bwMode="auto">
            <a:xfrm rot="18956046">
              <a:off x="2635151" y="5053526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4" name="Elipse 33"/>
            <p:cNvSpPr/>
            <p:nvPr/>
          </p:nvSpPr>
          <p:spPr bwMode="auto">
            <a:xfrm>
              <a:off x="2667858" y="6048831"/>
              <a:ext cx="72008" cy="8441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5" name="Losango 34"/>
            <p:cNvSpPr/>
            <p:nvPr/>
          </p:nvSpPr>
          <p:spPr bwMode="auto">
            <a:xfrm rot="18956046">
              <a:off x="2019105" y="6211511"/>
              <a:ext cx="795956" cy="316063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6" name="Losango 35"/>
            <p:cNvSpPr/>
            <p:nvPr/>
          </p:nvSpPr>
          <p:spPr bwMode="auto">
            <a:xfrm rot="18956046">
              <a:off x="2052757" y="6226043"/>
              <a:ext cx="732651" cy="283129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" name="Elipse 36"/>
            <p:cNvSpPr/>
            <p:nvPr/>
          </p:nvSpPr>
          <p:spPr bwMode="auto">
            <a:xfrm rot="18956046">
              <a:off x="2352332" y="6304072"/>
              <a:ext cx="129501" cy="1309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8" name="Hexágono 37"/>
            <p:cNvSpPr/>
            <p:nvPr/>
          </p:nvSpPr>
          <p:spPr bwMode="auto">
            <a:xfrm rot="18956046">
              <a:off x="2360531" y="6318927"/>
              <a:ext cx="113103" cy="101231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</p:grpSp>
      <p:sp>
        <p:nvSpPr>
          <p:cNvPr id="22" name="Seta: para Cima 21"/>
          <p:cNvSpPr/>
          <p:nvPr/>
        </p:nvSpPr>
        <p:spPr bwMode="auto">
          <a:xfrm rot="5400000">
            <a:off x="1341534" y="6018822"/>
            <a:ext cx="147081" cy="1206932"/>
          </a:xfrm>
          <a:prstGeom prst="up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203220" y="6563112"/>
            <a:ext cx="1797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Pi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(Xi, Yi,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Zi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Ponto inicial</a:t>
            </a:r>
            <a:endParaRPr lang="pt-BR" sz="2000" dirty="0"/>
          </a:p>
        </p:txBody>
      </p:sp>
      <p:sp>
        <p:nvSpPr>
          <p:cNvPr id="41" name="Retângulo 40"/>
          <p:cNvSpPr/>
          <p:nvPr/>
        </p:nvSpPr>
        <p:spPr>
          <a:xfrm>
            <a:off x="1569220" y="4211340"/>
            <a:ext cx="1797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Ponto final</a:t>
            </a:r>
            <a:endParaRPr lang="pt-BR" sz="2000" dirty="0"/>
          </a:p>
        </p:txBody>
      </p:sp>
      <p:sp>
        <p:nvSpPr>
          <p:cNvPr id="48" name="Seta: para Cima 47"/>
          <p:cNvSpPr/>
          <p:nvPr/>
        </p:nvSpPr>
        <p:spPr bwMode="auto">
          <a:xfrm>
            <a:off x="749744" y="5455510"/>
            <a:ext cx="147081" cy="1206932"/>
          </a:xfrm>
          <a:prstGeom prst="up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cxnSp>
        <p:nvCxnSpPr>
          <p:cNvPr id="49" name="Conector de Seta Reta 48"/>
          <p:cNvCxnSpPr>
            <a:cxnSpLocks/>
            <a:stCxn id="18" idx="1"/>
            <a:endCxn id="25" idx="5"/>
          </p:cNvCxnSpPr>
          <p:nvPr/>
        </p:nvCxnSpPr>
        <p:spPr bwMode="auto">
          <a:xfrm flipH="1" flipV="1">
            <a:off x="3394453" y="5338582"/>
            <a:ext cx="3280045" cy="1231764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rgbClr val="C0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Retângulo 51"/>
          <p:cNvSpPr/>
          <p:nvPr/>
        </p:nvSpPr>
        <p:spPr>
          <a:xfrm>
            <a:off x="4751915" y="4862680"/>
            <a:ext cx="1542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 (avanço) </a:t>
            </a:r>
          </a:p>
          <a:p>
            <a:pPr algn="ctr"/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Programado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1497425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írculo Parcial 50"/>
          <p:cNvSpPr/>
          <p:nvPr/>
        </p:nvSpPr>
        <p:spPr bwMode="auto">
          <a:xfrm rot="5400000">
            <a:off x="3284004" y="4721143"/>
            <a:ext cx="4255006" cy="4272225"/>
          </a:xfrm>
          <a:prstGeom prst="pie">
            <a:avLst>
              <a:gd name="adj1" fmla="val 10799998"/>
              <a:gd name="adj2" fmla="val 16257543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" name="Fluxograma: Ou 3"/>
          <p:cNvSpPr/>
          <p:nvPr/>
        </p:nvSpPr>
        <p:spPr bwMode="auto">
          <a:xfrm>
            <a:off x="7231032" y="6221326"/>
            <a:ext cx="504056" cy="504056"/>
          </a:xfrm>
          <a:prstGeom prst="flowChartOr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59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4" y="1115541"/>
            <a:ext cx="8352928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 G02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G02 – movimento circular horário com avanço programado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</a:pP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Sintax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– G02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I J K </a:t>
            </a: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F;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I, I e K são os parâmetros do raio 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7409834" y="4211885"/>
            <a:ext cx="1518910" cy="2118998"/>
            <a:chOff x="2019105" y="4408576"/>
            <a:chExt cx="1518910" cy="2118998"/>
          </a:xfrm>
        </p:grpSpPr>
        <p:sp>
          <p:nvSpPr>
            <p:cNvPr id="10" name="Retângulo 9"/>
            <p:cNvSpPr/>
            <p:nvPr/>
          </p:nvSpPr>
          <p:spPr bwMode="auto">
            <a:xfrm>
              <a:off x="2505547" y="5670195"/>
              <a:ext cx="329430" cy="761336"/>
            </a:xfrm>
            <a:custGeom>
              <a:avLst/>
              <a:gdLst>
                <a:gd name="connsiteX0" fmla="*/ 0 w 329430"/>
                <a:gd name="connsiteY0" fmla="*/ 0 h 658466"/>
                <a:gd name="connsiteX1" fmla="*/ 329430 w 329430"/>
                <a:gd name="connsiteY1" fmla="*/ 0 h 658466"/>
                <a:gd name="connsiteX2" fmla="*/ 329430 w 329430"/>
                <a:gd name="connsiteY2" fmla="*/ 658466 h 658466"/>
                <a:gd name="connsiteX3" fmla="*/ 0 w 329430"/>
                <a:gd name="connsiteY3" fmla="*/ 658466 h 658466"/>
                <a:gd name="connsiteX4" fmla="*/ 0 w 329430"/>
                <a:gd name="connsiteY4" fmla="*/ 0 h 658466"/>
                <a:gd name="connsiteX0" fmla="*/ 0 w 329430"/>
                <a:gd name="connsiteY0" fmla="*/ 0 h 761336"/>
                <a:gd name="connsiteX1" fmla="*/ 329430 w 329430"/>
                <a:gd name="connsiteY1" fmla="*/ 0 h 761336"/>
                <a:gd name="connsiteX2" fmla="*/ 329430 w 329430"/>
                <a:gd name="connsiteY2" fmla="*/ 658466 h 761336"/>
                <a:gd name="connsiteX3" fmla="*/ 3810 w 329430"/>
                <a:gd name="connsiteY3" fmla="*/ 761336 h 761336"/>
                <a:gd name="connsiteX4" fmla="*/ 0 w 329430"/>
                <a:gd name="connsiteY4" fmla="*/ 0 h 76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430" h="761336">
                  <a:moveTo>
                    <a:pt x="0" y="0"/>
                  </a:moveTo>
                  <a:lnTo>
                    <a:pt x="329430" y="0"/>
                  </a:lnTo>
                  <a:lnTo>
                    <a:pt x="329430" y="658466"/>
                  </a:lnTo>
                  <a:lnTo>
                    <a:pt x="3810" y="761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1" name="Retângulo 10"/>
            <p:cNvSpPr/>
            <p:nvPr/>
          </p:nvSpPr>
          <p:spPr bwMode="auto">
            <a:xfrm flipH="1">
              <a:off x="2471108" y="4865560"/>
              <a:ext cx="582571" cy="8114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2" name="Retângulo 11"/>
            <p:cNvSpPr/>
            <p:nvPr/>
          </p:nvSpPr>
          <p:spPr bwMode="auto">
            <a:xfrm flipH="1">
              <a:off x="2845623" y="4408576"/>
              <a:ext cx="692392" cy="126842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3" name="Elipse 12"/>
            <p:cNvSpPr/>
            <p:nvPr/>
          </p:nvSpPr>
          <p:spPr bwMode="auto">
            <a:xfrm rot="18956046">
              <a:off x="2626949" y="5444385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4" name="Hexágono 13"/>
            <p:cNvSpPr/>
            <p:nvPr/>
          </p:nvSpPr>
          <p:spPr bwMode="auto">
            <a:xfrm rot="18956046">
              <a:off x="2635148" y="5459241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Elipse 14"/>
            <p:cNvSpPr/>
            <p:nvPr/>
          </p:nvSpPr>
          <p:spPr bwMode="auto">
            <a:xfrm rot="18956046">
              <a:off x="2626952" y="5038673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6" name="Hexágono 15"/>
            <p:cNvSpPr/>
            <p:nvPr/>
          </p:nvSpPr>
          <p:spPr bwMode="auto">
            <a:xfrm rot="18956046">
              <a:off x="2635151" y="5053526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" name="Elipse 1"/>
            <p:cNvSpPr/>
            <p:nvPr/>
          </p:nvSpPr>
          <p:spPr bwMode="auto">
            <a:xfrm>
              <a:off x="2667858" y="6048831"/>
              <a:ext cx="72008" cy="8441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8" name="Losango 17"/>
            <p:cNvSpPr/>
            <p:nvPr/>
          </p:nvSpPr>
          <p:spPr bwMode="auto">
            <a:xfrm rot="18956046">
              <a:off x="2019105" y="6211511"/>
              <a:ext cx="795956" cy="316063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9" name="Losango 18"/>
            <p:cNvSpPr/>
            <p:nvPr/>
          </p:nvSpPr>
          <p:spPr bwMode="auto">
            <a:xfrm rot="18956046">
              <a:off x="2052757" y="6226043"/>
              <a:ext cx="732651" cy="283129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0" name="Elipse 19"/>
            <p:cNvSpPr/>
            <p:nvPr/>
          </p:nvSpPr>
          <p:spPr bwMode="auto">
            <a:xfrm rot="18956046">
              <a:off x="2352332" y="6304072"/>
              <a:ext cx="129501" cy="1309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1" name="Hexágono 20"/>
            <p:cNvSpPr/>
            <p:nvPr/>
          </p:nvSpPr>
          <p:spPr bwMode="auto">
            <a:xfrm rot="18956046">
              <a:off x="2360531" y="6318927"/>
              <a:ext cx="113103" cy="101231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</p:grpSp>
      <p:sp>
        <p:nvSpPr>
          <p:cNvPr id="25" name="Fluxograma: Ou 24"/>
          <p:cNvSpPr/>
          <p:nvPr/>
        </p:nvSpPr>
        <p:spPr bwMode="auto">
          <a:xfrm>
            <a:off x="5727983" y="4571925"/>
            <a:ext cx="504056" cy="504056"/>
          </a:xfrm>
          <a:prstGeom prst="flowChartOr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5882883" y="2593432"/>
            <a:ext cx="1518910" cy="2118998"/>
            <a:chOff x="2019105" y="4408576"/>
            <a:chExt cx="1518910" cy="2118998"/>
          </a:xfrm>
        </p:grpSpPr>
        <p:sp>
          <p:nvSpPr>
            <p:cNvPr id="27" name="Retângulo 9"/>
            <p:cNvSpPr/>
            <p:nvPr/>
          </p:nvSpPr>
          <p:spPr bwMode="auto">
            <a:xfrm>
              <a:off x="2505547" y="5670195"/>
              <a:ext cx="329430" cy="761336"/>
            </a:xfrm>
            <a:custGeom>
              <a:avLst/>
              <a:gdLst>
                <a:gd name="connsiteX0" fmla="*/ 0 w 329430"/>
                <a:gd name="connsiteY0" fmla="*/ 0 h 658466"/>
                <a:gd name="connsiteX1" fmla="*/ 329430 w 329430"/>
                <a:gd name="connsiteY1" fmla="*/ 0 h 658466"/>
                <a:gd name="connsiteX2" fmla="*/ 329430 w 329430"/>
                <a:gd name="connsiteY2" fmla="*/ 658466 h 658466"/>
                <a:gd name="connsiteX3" fmla="*/ 0 w 329430"/>
                <a:gd name="connsiteY3" fmla="*/ 658466 h 658466"/>
                <a:gd name="connsiteX4" fmla="*/ 0 w 329430"/>
                <a:gd name="connsiteY4" fmla="*/ 0 h 658466"/>
                <a:gd name="connsiteX0" fmla="*/ 0 w 329430"/>
                <a:gd name="connsiteY0" fmla="*/ 0 h 761336"/>
                <a:gd name="connsiteX1" fmla="*/ 329430 w 329430"/>
                <a:gd name="connsiteY1" fmla="*/ 0 h 761336"/>
                <a:gd name="connsiteX2" fmla="*/ 329430 w 329430"/>
                <a:gd name="connsiteY2" fmla="*/ 658466 h 761336"/>
                <a:gd name="connsiteX3" fmla="*/ 3810 w 329430"/>
                <a:gd name="connsiteY3" fmla="*/ 761336 h 761336"/>
                <a:gd name="connsiteX4" fmla="*/ 0 w 329430"/>
                <a:gd name="connsiteY4" fmla="*/ 0 h 76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430" h="761336">
                  <a:moveTo>
                    <a:pt x="0" y="0"/>
                  </a:moveTo>
                  <a:lnTo>
                    <a:pt x="329430" y="0"/>
                  </a:lnTo>
                  <a:lnTo>
                    <a:pt x="329430" y="658466"/>
                  </a:lnTo>
                  <a:lnTo>
                    <a:pt x="3810" y="761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8" name="Retângulo 27"/>
            <p:cNvSpPr/>
            <p:nvPr/>
          </p:nvSpPr>
          <p:spPr bwMode="auto">
            <a:xfrm flipH="1">
              <a:off x="2471108" y="4865560"/>
              <a:ext cx="582571" cy="8114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9" name="Retângulo 28"/>
            <p:cNvSpPr/>
            <p:nvPr/>
          </p:nvSpPr>
          <p:spPr bwMode="auto">
            <a:xfrm flipH="1">
              <a:off x="2845623" y="4408576"/>
              <a:ext cx="692392" cy="126842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0" name="Elipse 29"/>
            <p:cNvSpPr/>
            <p:nvPr/>
          </p:nvSpPr>
          <p:spPr bwMode="auto">
            <a:xfrm rot="18956046">
              <a:off x="2626949" y="5444385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1" name="Hexágono 30"/>
            <p:cNvSpPr/>
            <p:nvPr/>
          </p:nvSpPr>
          <p:spPr bwMode="auto">
            <a:xfrm rot="18956046">
              <a:off x="2635148" y="5459241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2" name="Elipse 31"/>
            <p:cNvSpPr/>
            <p:nvPr/>
          </p:nvSpPr>
          <p:spPr bwMode="auto">
            <a:xfrm rot="18956046">
              <a:off x="2626952" y="5038673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3" name="Hexágono 32"/>
            <p:cNvSpPr/>
            <p:nvPr/>
          </p:nvSpPr>
          <p:spPr bwMode="auto">
            <a:xfrm rot="18956046">
              <a:off x="2635151" y="5053526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4" name="Elipse 33"/>
            <p:cNvSpPr/>
            <p:nvPr/>
          </p:nvSpPr>
          <p:spPr bwMode="auto">
            <a:xfrm>
              <a:off x="2667858" y="6048831"/>
              <a:ext cx="72008" cy="8441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5" name="Losango 34"/>
            <p:cNvSpPr/>
            <p:nvPr/>
          </p:nvSpPr>
          <p:spPr bwMode="auto">
            <a:xfrm rot="18956046">
              <a:off x="2019105" y="6211511"/>
              <a:ext cx="795956" cy="316063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6" name="Losango 35"/>
            <p:cNvSpPr/>
            <p:nvPr/>
          </p:nvSpPr>
          <p:spPr bwMode="auto">
            <a:xfrm rot="18956046">
              <a:off x="2052757" y="6226043"/>
              <a:ext cx="732651" cy="283129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" name="Elipse 36"/>
            <p:cNvSpPr/>
            <p:nvPr/>
          </p:nvSpPr>
          <p:spPr bwMode="auto">
            <a:xfrm rot="18956046">
              <a:off x="2352332" y="6304072"/>
              <a:ext cx="129501" cy="1309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8" name="Hexágono 37"/>
            <p:cNvSpPr/>
            <p:nvPr/>
          </p:nvSpPr>
          <p:spPr bwMode="auto">
            <a:xfrm rot="18956046">
              <a:off x="2360531" y="6318927"/>
              <a:ext cx="113103" cy="101231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</p:grpSp>
      <p:sp>
        <p:nvSpPr>
          <p:cNvPr id="22" name="Seta: para Cima 21"/>
          <p:cNvSpPr/>
          <p:nvPr/>
        </p:nvSpPr>
        <p:spPr bwMode="auto">
          <a:xfrm rot="5400000">
            <a:off x="1341534" y="6018822"/>
            <a:ext cx="147081" cy="1206932"/>
          </a:xfrm>
          <a:prstGeom prst="up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4235450" y="3891694"/>
            <a:ext cx="1797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Pi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(Xi, Yi,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Zi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Ponto inicial</a:t>
            </a:r>
            <a:endParaRPr lang="pt-BR" sz="2000" dirty="0"/>
          </a:p>
        </p:txBody>
      </p:sp>
      <p:sp>
        <p:nvSpPr>
          <p:cNvPr id="41" name="Retângulo 40"/>
          <p:cNvSpPr/>
          <p:nvPr/>
        </p:nvSpPr>
        <p:spPr>
          <a:xfrm>
            <a:off x="7448135" y="6857745"/>
            <a:ext cx="1797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Ponto final</a:t>
            </a:r>
            <a:endParaRPr lang="pt-BR" sz="2000" dirty="0"/>
          </a:p>
        </p:txBody>
      </p:sp>
      <p:sp>
        <p:nvSpPr>
          <p:cNvPr id="48" name="Seta: para Cima 47"/>
          <p:cNvSpPr/>
          <p:nvPr/>
        </p:nvSpPr>
        <p:spPr bwMode="auto">
          <a:xfrm>
            <a:off x="749744" y="5455510"/>
            <a:ext cx="147081" cy="1206932"/>
          </a:xfrm>
          <a:prstGeom prst="up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3050421" y="4807660"/>
            <a:ext cx="1542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 (avanço) </a:t>
            </a:r>
          </a:p>
          <a:p>
            <a:pPr algn="ctr"/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Programado</a:t>
            </a:r>
            <a:endParaRPr lang="pt-BR" sz="2000" b="1" dirty="0"/>
          </a:p>
        </p:txBody>
      </p:sp>
      <p:cxnSp>
        <p:nvCxnSpPr>
          <p:cNvPr id="8" name="Conector reto 7"/>
          <p:cNvCxnSpPr>
            <a:cxnSpLocks/>
          </p:cNvCxnSpPr>
          <p:nvPr/>
        </p:nvCxnSpPr>
        <p:spPr bwMode="auto">
          <a:xfrm>
            <a:off x="7329793" y="6091488"/>
            <a:ext cx="44212" cy="110701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Forma Livre: Forma 44"/>
          <p:cNvSpPr/>
          <p:nvPr/>
        </p:nvSpPr>
        <p:spPr bwMode="auto">
          <a:xfrm>
            <a:off x="6006008" y="4890535"/>
            <a:ext cx="1469345" cy="1452424"/>
          </a:xfrm>
          <a:custGeom>
            <a:avLst/>
            <a:gdLst>
              <a:gd name="connsiteX0" fmla="*/ 0 w 1610139"/>
              <a:gd name="connsiteY0" fmla="*/ 0 h 357809"/>
              <a:gd name="connsiteX1" fmla="*/ 1610139 w 1610139"/>
              <a:gd name="connsiteY1" fmla="*/ 357809 h 357809"/>
              <a:gd name="connsiteX0" fmla="*/ 0 w 1610139"/>
              <a:gd name="connsiteY0" fmla="*/ 5026 h 362835"/>
              <a:gd name="connsiteX1" fmla="*/ 1610139 w 1610139"/>
              <a:gd name="connsiteY1" fmla="*/ 362835 h 362835"/>
              <a:gd name="connsiteX0" fmla="*/ 0 w 1610139"/>
              <a:gd name="connsiteY0" fmla="*/ 5393 h 363202"/>
              <a:gd name="connsiteX1" fmla="*/ 1610139 w 1610139"/>
              <a:gd name="connsiteY1" fmla="*/ 363202 h 363202"/>
              <a:gd name="connsiteX0" fmla="*/ 0 w 1610139"/>
              <a:gd name="connsiteY0" fmla="*/ 799 h 358608"/>
              <a:gd name="connsiteX1" fmla="*/ 1610139 w 1610139"/>
              <a:gd name="connsiteY1" fmla="*/ 358608 h 358608"/>
              <a:gd name="connsiteX0" fmla="*/ 0 w 1610139"/>
              <a:gd name="connsiteY0" fmla="*/ 894 h 358703"/>
              <a:gd name="connsiteX1" fmla="*/ 1610139 w 1610139"/>
              <a:gd name="connsiteY1" fmla="*/ 358703 h 358703"/>
              <a:gd name="connsiteX0" fmla="*/ 0 w 1610139"/>
              <a:gd name="connsiteY0" fmla="*/ 0 h 357809"/>
              <a:gd name="connsiteX1" fmla="*/ 1610139 w 1610139"/>
              <a:gd name="connsiteY1" fmla="*/ 357809 h 357809"/>
              <a:gd name="connsiteX0" fmla="*/ 0 w 1610139"/>
              <a:gd name="connsiteY0" fmla="*/ 0 h 357809"/>
              <a:gd name="connsiteX1" fmla="*/ 1610139 w 1610139"/>
              <a:gd name="connsiteY1" fmla="*/ 357809 h 357809"/>
              <a:gd name="connsiteX0" fmla="*/ 0 w 1610139"/>
              <a:gd name="connsiteY0" fmla="*/ 0 h 357809"/>
              <a:gd name="connsiteX1" fmla="*/ 1610139 w 1610139"/>
              <a:gd name="connsiteY1" fmla="*/ 357809 h 357809"/>
              <a:gd name="connsiteX0" fmla="*/ 0 w 1610139"/>
              <a:gd name="connsiteY0" fmla="*/ 0 h 357809"/>
              <a:gd name="connsiteX1" fmla="*/ 1610139 w 1610139"/>
              <a:gd name="connsiteY1" fmla="*/ 357809 h 35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0139" h="357809">
                <a:moveTo>
                  <a:pt x="0" y="0"/>
                </a:moveTo>
                <a:cubicBezTo>
                  <a:pt x="956070" y="19432"/>
                  <a:pt x="1365591" y="194896"/>
                  <a:pt x="1610139" y="357809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891261" y="5010433"/>
            <a:ext cx="45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4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</a:t>
            </a:r>
            <a:endParaRPr lang="pt-BR" sz="4000" dirty="0"/>
          </a:p>
        </p:txBody>
      </p:sp>
      <p:sp>
        <p:nvSpPr>
          <p:cNvPr id="53" name="Retângulo 52"/>
          <p:cNvSpPr/>
          <p:nvPr/>
        </p:nvSpPr>
        <p:spPr>
          <a:xfrm>
            <a:off x="2058841" y="6268345"/>
            <a:ext cx="4251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4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</a:t>
            </a:r>
            <a:endParaRPr lang="pt-BR" sz="4000" dirty="0"/>
          </a:p>
        </p:txBody>
      </p:sp>
      <p:cxnSp>
        <p:nvCxnSpPr>
          <p:cNvPr id="50" name="Conector de Seta Reta 49"/>
          <p:cNvCxnSpPr>
            <a:cxnSpLocks/>
          </p:cNvCxnSpPr>
          <p:nvPr/>
        </p:nvCxnSpPr>
        <p:spPr bwMode="auto">
          <a:xfrm flipV="1">
            <a:off x="5423598" y="5450697"/>
            <a:ext cx="1591733" cy="1383938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Retângulo 59"/>
          <p:cNvSpPr/>
          <p:nvPr/>
        </p:nvSpPr>
        <p:spPr>
          <a:xfrm>
            <a:off x="6006009" y="5515546"/>
            <a:ext cx="3642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4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  <a:endParaRPr lang="pt-BR" sz="4000" dirty="0"/>
          </a:p>
        </p:txBody>
      </p:sp>
      <p:cxnSp>
        <p:nvCxnSpPr>
          <p:cNvPr id="61" name="Conector reto 60"/>
          <p:cNvCxnSpPr>
            <a:cxnSpLocks/>
          </p:cNvCxnSpPr>
          <p:nvPr/>
        </p:nvCxnSpPr>
        <p:spPr bwMode="auto">
          <a:xfrm>
            <a:off x="5935671" y="4939285"/>
            <a:ext cx="70337" cy="219583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Conector reto 62"/>
          <p:cNvCxnSpPr>
            <a:cxnSpLocks/>
          </p:cNvCxnSpPr>
          <p:nvPr/>
        </p:nvCxnSpPr>
        <p:spPr bwMode="auto">
          <a:xfrm>
            <a:off x="5449327" y="6812618"/>
            <a:ext cx="1" cy="5149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Conector reto 67"/>
          <p:cNvCxnSpPr>
            <a:cxnSpLocks/>
          </p:cNvCxnSpPr>
          <p:nvPr/>
        </p:nvCxnSpPr>
        <p:spPr bwMode="auto">
          <a:xfrm>
            <a:off x="5040313" y="4890535"/>
            <a:ext cx="924518" cy="1691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6" name="Conector de Seta Reta 8195"/>
          <p:cNvCxnSpPr>
            <a:cxnSpLocks/>
          </p:cNvCxnSpPr>
          <p:nvPr/>
        </p:nvCxnSpPr>
        <p:spPr bwMode="auto">
          <a:xfrm>
            <a:off x="5120910" y="4851060"/>
            <a:ext cx="26612" cy="202550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Conector de Seta Reta 71"/>
          <p:cNvCxnSpPr>
            <a:cxnSpLocks/>
          </p:cNvCxnSpPr>
          <p:nvPr/>
        </p:nvCxnSpPr>
        <p:spPr bwMode="auto">
          <a:xfrm flipH="1">
            <a:off x="5411507" y="7198505"/>
            <a:ext cx="594501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etângulo 80"/>
          <p:cNvSpPr/>
          <p:nvPr/>
        </p:nvSpPr>
        <p:spPr>
          <a:xfrm>
            <a:off x="4842449" y="5632735"/>
            <a:ext cx="280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</a:t>
            </a:r>
            <a:endParaRPr lang="pt-BR" sz="2800" dirty="0"/>
          </a:p>
        </p:txBody>
      </p:sp>
      <p:sp>
        <p:nvSpPr>
          <p:cNvPr id="82" name="Retângulo 81"/>
          <p:cNvSpPr/>
          <p:nvPr/>
        </p:nvSpPr>
        <p:spPr>
          <a:xfrm>
            <a:off x="5590363" y="7165446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973399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1" name="Text Box 1"/>
          <p:cNvSpPr txBox="1">
            <a:spLocks noChangeArrowheads="1"/>
          </p:cNvSpPr>
          <p:nvPr/>
        </p:nvSpPr>
        <p:spPr bwMode="auto">
          <a:xfrm>
            <a:off x="892175" y="1295400"/>
            <a:ext cx="864870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pPr algn="ctr">
              <a:spcBef>
                <a:spcPts val="2838"/>
              </a:spcBef>
            </a:pPr>
            <a:r>
              <a:rPr lang="de-DE" altLang="pt-B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Cinemática Geral dos Processos de Usinagem</a:t>
            </a:r>
          </a:p>
          <a:p>
            <a:pPr>
              <a:lnSpc>
                <a:spcPct val="140000"/>
              </a:lnSpc>
              <a:spcBef>
                <a:spcPts val="2838"/>
              </a:spcBef>
            </a:pPr>
            <a:r>
              <a:rPr lang="de-DE" altLang="pt-BR" sz="2400" dirty="0">
                <a:solidFill>
                  <a:srgbClr val="000000"/>
                </a:solidFill>
                <a:latin typeface="Verdana" panose="020B0604030504040204" pitchFamily="34" charset="0"/>
              </a:rPr>
              <a:t>Os processos de usinagem necessitam de um movimento relativo entre peça e ferramenta.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11350" y="3168650"/>
            <a:ext cx="62579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19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írculo Parcial 50"/>
          <p:cNvSpPr/>
          <p:nvPr/>
        </p:nvSpPr>
        <p:spPr bwMode="auto">
          <a:xfrm rot="5400000">
            <a:off x="3284004" y="4721143"/>
            <a:ext cx="4255006" cy="4272225"/>
          </a:xfrm>
          <a:prstGeom prst="pie">
            <a:avLst>
              <a:gd name="adj1" fmla="val 10799998"/>
              <a:gd name="adj2" fmla="val 16257543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" name="Fluxograma: Ou 3"/>
          <p:cNvSpPr/>
          <p:nvPr/>
        </p:nvSpPr>
        <p:spPr bwMode="auto">
          <a:xfrm>
            <a:off x="7093746" y="5862878"/>
            <a:ext cx="504056" cy="504056"/>
          </a:xfrm>
          <a:prstGeom prst="flowChartOr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60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4" y="1115541"/>
            <a:ext cx="8352928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Comando G02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  <a:buFont typeface="StarSymbol" charset="0"/>
              <a:buChar char="➔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G03 – movimento circular anti-horário com avanço programado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</a:pP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Sintax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– G03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altLang="pt-BR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Zf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I J K </a:t>
            </a: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F;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I, I e K são os parâmetros do raio 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7248646" y="3884385"/>
            <a:ext cx="1518910" cy="2118998"/>
            <a:chOff x="2019105" y="4408576"/>
            <a:chExt cx="1518910" cy="2118998"/>
          </a:xfrm>
        </p:grpSpPr>
        <p:sp>
          <p:nvSpPr>
            <p:cNvPr id="10" name="Retângulo 9"/>
            <p:cNvSpPr/>
            <p:nvPr/>
          </p:nvSpPr>
          <p:spPr bwMode="auto">
            <a:xfrm>
              <a:off x="2505547" y="5670195"/>
              <a:ext cx="329430" cy="761336"/>
            </a:xfrm>
            <a:custGeom>
              <a:avLst/>
              <a:gdLst>
                <a:gd name="connsiteX0" fmla="*/ 0 w 329430"/>
                <a:gd name="connsiteY0" fmla="*/ 0 h 658466"/>
                <a:gd name="connsiteX1" fmla="*/ 329430 w 329430"/>
                <a:gd name="connsiteY1" fmla="*/ 0 h 658466"/>
                <a:gd name="connsiteX2" fmla="*/ 329430 w 329430"/>
                <a:gd name="connsiteY2" fmla="*/ 658466 h 658466"/>
                <a:gd name="connsiteX3" fmla="*/ 0 w 329430"/>
                <a:gd name="connsiteY3" fmla="*/ 658466 h 658466"/>
                <a:gd name="connsiteX4" fmla="*/ 0 w 329430"/>
                <a:gd name="connsiteY4" fmla="*/ 0 h 658466"/>
                <a:gd name="connsiteX0" fmla="*/ 0 w 329430"/>
                <a:gd name="connsiteY0" fmla="*/ 0 h 761336"/>
                <a:gd name="connsiteX1" fmla="*/ 329430 w 329430"/>
                <a:gd name="connsiteY1" fmla="*/ 0 h 761336"/>
                <a:gd name="connsiteX2" fmla="*/ 329430 w 329430"/>
                <a:gd name="connsiteY2" fmla="*/ 658466 h 761336"/>
                <a:gd name="connsiteX3" fmla="*/ 3810 w 329430"/>
                <a:gd name="connsiteY3" fmla="*/ 761336 h 761336"/>
                <a:gd name="connsiteX4" fmla="*/ 0 w 329430"/>
                <a:gd name="connsiteY4" fmla="*/ 0 h 76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430" h="761336">
                  <a:moveTo>
                    <a:pt x="0" y="0"/>
                  </a:moveTo>
                  <a:lnTo>
                    <a:pt x="329430" y="0"/>
                  </a:lnTo>
                  <a:lnTo>
                    <a:pt x="329430" y="658466"/>
                  </a:lnTo>
                  <a:lnTo>
                    <a:pt x="3810" y="761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1" name="Retângulo 10"/>
            <p:cNvSpPr/>
            <p:nvPr/>
          </p:nvSpPr>
          <p:spPr bwMode="auto">
            <a:xfrm flipH="1">
              <a:off x="2471108" y="4865560"/>
              <a:ext cx="582571" cy="8114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2" name="Retângulo 11"/>
            <p:cNvSpPr/>
            <p:nvPr/>
          </p:nvSpPr>
          <p:spPr bwMode="auto">
            <a:xfrm flipH="1">
              <a:off x="2845623" y="4408576"/>
              <a:ext cx="692392" cy="126842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3" name="Elipse 12"/>
            <p:cNvSpPr/>
            <p:nvPr/>
          </p:nvSpPr>
          <p:spPr bwMode="auto">
            <a:xfrm rot="18956046">
              <a:off x="2626949" y="5444385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4" name="Hexágono 13"/>
            <p:cNvSpPr/>
            <p:nvPr/>
          </p:nvSpPr>
          <p:spPr bwMode="auto">
            <a:xfrm rot="18956046">
              <a:off x="2635148" y="5459241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Elipse 14"/>
            <p:cNvSpPr/>
            <p:nvPr/>
          </p:nvSpPr>
          <p:spPr bwMode="auto">
            <a:xfrm rot="18956046">
              <a:off x="2626952" y="5038673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6" name="Hexágono 15"/>
            <p:cNvSpPr/>
            <p:nvPr/>
          </p:nvSpPr>
          <p:spPr bwMode="auto">
            <a:xfrm rot="18956046">
              <a:off x="2635151" y="5053526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" name="Elipse 1"/>
            <p:cNvSpPr/>
            <p:nvPr/>
          </p:nvSpPr>
          <p:spPr bwMode="auto">
            <a:xfrm>
              <a:off x="2667858" y="6048831"/>
              <a:ext cx="72008" cy="8441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8" name="Losango 17"/>
            <p:cNvSpPr/>
            <p:nvPr/>
          </p:nvSpPr>
          <p:spPr bwMode="auto">
            <a:xfrm rot="18956046">
              <a:off x="2019105" y="6211511"/>
              <a:ext cx="795956" cy="316063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9" name="Losango 18"/>
            <p:cNvSpPr/>
            <p:nvPr/>
          </p:nvSpPr>
          <p:spPr bwMode="auto">
            <a:xfrm rot="18956046">
              <a:off x="2052757" y="6226043"/>
              <a:ext cx="732651" cy="283129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0" name="Elipse 19"/>
            <p:cNvSpPr/>
            <p:nvPr/>
          </p:nvSpPr>
          <p:spPr bwMode="auto">
            <a:xfrm rot="18956046">
              <a:off x="2352332" y="6304072"/>
              <a:ext cx="129501" cy="1309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1" name="Hexágono 20"/>
            <p:cNvSpPr/>
            <p:nvPr/>
          </p:nvSpPr>
          <p:spPr bwMode="auto">
            <a:xfrm rot="18956046">
              <a:off x="2360531" y="6318927"/>
              <a:ext cx="113103" cy="101231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</p:grpSp>
      <p:sp>
        <p:nvSpPr>
          <p:cNvPr id="25" name="Fluxograma: Ou 24"/>
          <p:cNvSpPr/>
          <p:nvPr/>
        </p:nvSpPr>
        <p:spPr bwMode="auto">
          <a:xfrm>
            <a:off x="5165245" y="4474809"/>
            <a:ext cx="504056" cy="504056"/>
          </a:xfrm>
          <a:prstGeom prst="flowChartOr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grpSp>
        <p:nvGrpSpPr>
          <p:cNvPr id="26" name="Agrupar 25"/>
          <p:cNvGrpSpPr/>
          <p:nvPr/>
        </p:nvGrpSpPr>
        <p:grpSpPr>
          <a:xfrm>
            <a:off x="5320145" y="2496316"/>
            <a:ext cx="1518910" cy="2118998"/>
            <a:chOff x="2019105" y="4408576"/>
            <a:chExt cx="1518910" cy="2118998"/>
          </a:xfrm>
        </p:grpSpPr>
        <p:sp>
          <p:nvSpPr>
            <p:cNvPr id="27" name="Retângulo 9"/>
            <p:cNvSpPr/>
            <p:nvPr/>
          </p:nvSpPr>
          <p:spPr bwMode="auto">
            <a:xfrm>
              <a:off x="2505547" y="5670195"/>
              <a:ext cx="329430" cy="761336"/>
            </a:xfrm>
            <a:custGeom>
              <a:avLst/>
              <a:gdLst>
                <a:gd name="connsiteX0" fmla="*/ 0 w 329430"/>
                <a:gd name="connsiteY0" fmla="*/ 0 h 658466"/>
                <a:gd name="connsiteX1" fmla="*/ 329430 w 329430"/>
                <a:gd name="connsiteY1" fmla="*/ 0 h 658466"/>
                <a:gd name="connsiteX2" fmla="*/ 329430 w 329430"/>
                <a:gd name="connsiteY2" fmla="*/ 658466 h 658466"/>
                <a:gd name="connsiteX3" fmla="*/ 0 w 329430"/>
                <a:gd name="connsiteY3" fmla="*/ 658466 h 658466"/>
                <a:gd name="connsiteX4" fmla="*/ 0 w 329430"/>
                <a:gd name="connsiteY4" fmla="*/ 0 h 658466"/>
                <a:gd name="connsiteX0" fmla="*/ 0 w 329430"/>
                <a:gd name="connsiteY0" fmla="*/ 0 h 761336"/>
                <a:gd name="connsiteX1" fmla="*/ 329430 w 329430"/>
                <a:gd name="connsiteY1" fmla="*/ 0 h 761336"/>
                <a:gd name="connsiteX2" fmla="*/ 329430 w 329430"/>
                <a:gd name="connsiteY2" fmla="*/ 658466 h 761336"/>
                <a:gd name="connsiteX3" fmla="*/ 3810 w 329430"/>
                <a:gd name="connsiteY3" fmla="*/ 761336 h 761336"/>
                <a:gd name="connsiteX4" fmla="*/ 0 w 329430"/>
                <a:gd name="connsiteY4" fmla="*/ 0 h 76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430" h="761336">
                  <a:moveTo>
                    <a:pt x="0" y="0"/>
                  </a:moveTo>
                  <a:lnTo>
                    <a:pt x="329430" y="0"/>
                  </a:lnTo>
                  <a:lnTo>
                    <a:pt x="329430" y="658466"/>
                  </a:lnTo>
                  <a:lnTo>
                    <a:pt x="3810" y="7613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8" name="Retângulo 27"/>
            <p:cNvSpPr/>
            <p:nvPr/>
          </p:nvSpPr>
          <p:spPr bwMode="auto">
            <a:xfrm flipH="1">
              <a:off x="2471108" y="4865560"/>
              <a:ext cx="582571" cy="8114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9" name="Retângulo 28"/>
            <p:cNvSpPr/>
            <p:nvPr/>
          </p:nvSpPr>
          <p:spPr bwMode="auto">
            <a:xfrm flipH="1">
              <a:off x="2845623" y="4408576"/>
              <a:ext cx="692392" cy="126842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0" name="Elipse 29"/>
            <p:cNvSpPr/>
            <p:nvPr/>
          </p:nvSpPr>
          <p:spPr bwMode="auto">
            <a:xfrm rot="18956046">
              <a:off x="2626949" y="5444385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1" name="Hexágono 30"/>
            <p:cNvSpPr/>
            <p:nvPr/>
          </p:nvSpPr>
          <p:spPr bwMode="auto">
            <a:xfrm rot="18956046">
              <a:off x="2635148" y="5459241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2" name="Elipse 31"/>
            <p:cNvSpPr/>
            <p:nvPr/>
          </p:nvSpPr>
          <p:spPr bwMode="auto">
            <a:xfrm rot="18956046">
              <a:off x="2626952" y="5038673"/>
              <a:ext cx="129500" cy="1309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3" name="Hexágono 32"/>
            <p:cNvSpPr/>
            <p:nvPr/>
          </p:nvSpPr>
          <p:spPr bwMode="auto">
            <a:xfrm rot="18956046">
              <a:off x="2635151" y="5053526"/>
              <a:ext cx="113101" cy="101230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4" name="Elipse 33"/>
            <p:cNvSpPr/>
            <p:nvPr/>
          </p:nvSpPr>
          <p:spPr bwMode="auto">
            <a:xfrm>
              <a:off x="2667858" y="6048831"/>
              <a:ext cx="72008" cy="8441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5" name="Losango 34"/>
            <p:cNvSpPr/>
            <p:nvPr/>
          </p:nvSpPr>
          <p:spPr bwMode="auto">
            <a:xfrm rot="18956046">
              <a:off x="2019105" y="6211511"/>
              <a:ext cx="795956" cy="316063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6" name="Losango 35"/>
            <p:cNvSpPr/>
            <p:nvPr/>
          </p:nvSpPr>
          <p:spPr bwMode="auto">
            <a:xfrm rot="18956046">
              <a:off x="2052757" y="6226043"/>
              <a:ext cx="732651" cy="283129"/>
            </a:xfrm>
            <a:prstGeom prst="diamond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" name="Elipse 36"/>
            <p:cNvSpPr/>
            <p:nvPr/>
          </p:nvSpPr>
          <p:spPr bwMode="auto">
            <a:xfrm rot="18956046">
              <a:off x="2352332" y="6304072"/>
              <a:ext cx="129501" cy="13094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8" name="Hexágono 37"/>
            <p:cNvSpPr/>
            <p:nvPr/>
          </p:nvSpPr>
          <p:spPr bwMode="auto">
            <a:xfrm rot="18956046">
              <a:off x="2360531" y="6318927"/>
              <a:ext cx="113103" cy="101231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</p:grpSp>
      <p:sp>
        <p:nvSpPr>
          <p:cNvPr id="22" name="Seta: para Cima 21"/>
          <p:cNvSpPr/>
          <p:nvPr/>
        </p:nvSpPr>
        <p:spPr bwMode="auto">
          <a:xfrm rot="5400000">
            <a:off x="1341534" y="6018822"/>
            <a:ext cx="147081" cy="1206932"/>
          </a:xfrm>
          <a:prstGeom prst="up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889383" y="6114906"/>
            <a:ext cx="1797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Pi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(Xi, Yi,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Zi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Ponto inicial</a:t>
            </a:r>
            <a:endParaRPr lang="pt-BR" sz="2000" dirty="0"/>
          </a:p>
        </p:txBody>
      </p:sp>
      <p:sp>
        <p:nvSpPr>
          <p:cNvPr id="41" name="Retângulo 40"/>
          <p:cNvSpPr/>
          <p:nvPr/>
        </p:nvSpPr>
        <p:spPr>
          <a:xfrm>
            <a:off x="3770251" y="3777806"/>
            <a:ext cx="1797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t-BR" altLang="pt-BR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Zf</a:t>
            </a: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pt-BR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Ponto final</a:t>
            </a:r>
            <a:endParaRPr lang="pt-BR" sz="2000" dirty="0"/>
          </a:p>
        </p:txBody>
      </p:sp>
      <p:sp>
        <p:nvSpPr>
          <p:cNvPr id="48" name="Seta: para Cima 47"/>
          <p:cNvSpPr/>
          <p:nvPr/>
        </p:nvSpPr>
        <p:spPr bwMode="auto">
          <a:xfrm>
            <a:off x="749744" y="5455510"/>
            <a:ext cx="147081" cy="1206932"/>
          </a:xfrm>
          <a:prstGeom prst="up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3458971" y="5211599"/>
            <a:ext cx="1542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 (avanço) </a:t>
            </a:r>
          </a:p>
          <a:p>
            <a:pPr algn="ctr"/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Programado</a:t>
            </a:r>
            <a:endParaRPr lang="pt-BR" sz="2000" b="1" dirty="0"/>
          </a:p>
        </p:txBody>
      </p:sp>
      <p:cxnSp>
        <p:nvCxnSpPr>
          <p:cNvPr id="8" name="Conector reto 7"/>
          <p:cNvCxnSpPr>
            <a:cxnSpLocks/>
          </p:cNvCxnSpPr>
          <p:nvPr/>
        </p:nvCxnSpPr>
        <p:spPr bwMode="auto">
          <a:xfrm>
            <a:off x="7329793" y="6091488"/>
            <a:ext cx="44212" cy="110701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Forma Livre: Forma 44"/>
          <p:cNvSpPr/>
          <p:nvPr/>
        </p:nvSpPr>
        <p:spPr bwMode="auto">
          <a:xfrm>
            <a:off x="5419744" y="4751651"/>
            <a:ext cx="1967232" cy="1274126"/>
          </a:xfrm>
          <a:custGeom>
            <a:avLst/>
            <a:gdLst>
              <a:gd name="connsiteX0" fmla="*/ 0 w 1610139"/>
              <a:gd name="connsiteY0" fmla="*/ 0 h 357809"/>
              <a:gd name="connsiteX1" fmla="*/ 1610139 w 1610139"/>
              <a:gd name="connsiteY1" fmla="*/ 357809 h 357809"/>
              <a:gd name="connsiteX0" fmla="*/ 0 w 1610139"/>
              <a:gd name="connsiteY0" fmla="*/ 5026 h 362835"/>
              <a:gd name="connsiteX1" fmla="*/ 1610139 w 1610139"/>
              <a:gd name="connsiteY1" fmla="*/ 362835 h 362835"/>
              <a:gd name="connsiteX0" fmla="*/ 0 w 1610139"/>
              <a:gd name="connsiteY0" fmla="*/ 5393 h 363202"/>
              <a:gd name="connsiteX1" fmla="*/ 1610139 w 1610139"/>
              <a:gd name="connsiteY1" fmla="*/ 363202 h 363202"/>
              <a:gd name="connsiteX0" fmla="*/ 0 w 1610139"/>
              <a:gd name="connsiteY0" fmla="*/ 799 h 358608"/>
              <a:gd name="connsiteX1" fmla="*/ 1610139 w 1610139"/>
              <a:gd name="connsiteY1" fmla="*/ 358608 h 358608"/>
              <a:gd name="connsiteX0" fmla="*/ 0 w 1610139"/>
              <a:gd name="connsiteY0" fmla="*/ 894 h 358703"/>
              <a:gd name="connsiteX1" fmla="*/ 1610139 w 1610139"/>
              <a:gd name="connsiteY1" fmla="*/ 358703 h 358703"/>
              <a:gd name="connsiteX0" fmla="*/ 0 w 1610139"/>
              <a:gd name="connsiteY0" fmla="*/ 0 h 357809"/>
              <a:gd name="connsiteX1" fmla="*/ 1610139 w 1610139"/>
              <a:gd name="connsiteY1" fmla="*/ 357809 h 357809"/>
              <a:gd name="connsiteX0" fmla="*/ 0 w 1610139"/>
              <a:gd name="connsiteY0" fmla="*/ 0 h 357809"/>
              <a:gd name="connsiteX1" fmla="*/ 1610139 w 1610139"/>
              <a:gd name="connsiteY1" fmla="*/ 357809 h 357809"/>
              <a:gd name="connsiteX0" fmla="*/ 0 w 1610139"/>
              <a:gd name="connsiteY0" fmla="*/ 0 h 357809"/>
              <a:gd name="connsiteX1" fmla="*/ 1610139 w 1610139"/>
              <a:gd name="connsiteY1" fmla="*/ 357809 h 357809"/>
              <a:gd name="connsiteX0" fmla="*/ 0 w 1610139"/>
              <a:gd name="connsiteY0" fmla="*/ 0 h 357809"/>
              <a:gd name="connsiteX1" fmla="*/ 1610139 w 1610139"/>
              <a:gd name="connsiteY1" fmla="*/ 357809 h 35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0139" h="357809">
                <a:moveTo>
                  <a:pt x="0" y="0"/>
                </a:moveTo>
                <a:cubicBezTo>
                  <a:pt x="956070" y="19432"/>
                  <a:pt x="1365591" y="194896"/>
                  <a:pt x="1610139" y="357809"/>
                </a:cubicBezTo>
              </a:path>
            </a:pathLst>
          </a:custGeom>
          <a:noFill/>
          <a:ln w="57150" cap="flat" cmpd="sng" algn="ctr">
            <a:solidFill>
              <a:srgbClr val="C00000"/>
            </a:solidFill>
            <a:prstDash val="sysDash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891261" y="5010433"/>
            <a:ext cx="45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4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X</a:t>
            </a:r>
            <a:endParaRPr lang="pt-BR" sz="4000" dirty="0"/>
          </a:p>
        </p:txBody>
      </p:sp>
      <p:sp>
        <p:nvSpPr>
          <p:cNvPr id="53" name="Retângulo 52"/>
          <p:cNvSpPr/>
          <p:nvPr/>
        </p:nvSpPr>
        <p:spPr>
          <a:xfrm>
            <a:off x="2058841" y="6268345"/>
            <a:ext cx="4251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4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Z</a:t>
            </a:r>
            <a:endParaRPr lang="pt-BR" sz="4000" dirty="0"/>
          </a:p>
        </p:txBody>
      </p:sp>
      <p:cxnSp>
        <p:nvCxnSpPr>
          <p:cNvPr id="50" name="Conector de Seta Reta 49"/>
          <p:cNvCxnSpPr>
            <a:cxnSpLocks/>
          </p:cNvCxnSpPr>
          <p:nvPr/>
        </p:nvCxnSpPr>
        <p:spPr bwMode="auto">
          <a:xfrm flipV="1">
            <a:off x="5423598" y="5450697"/>
            <a:ext cx="1591733" cy="1383938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Retângulo 59"/>
          <p:cNvSpPr/>
          <p:nvPr/>
        </p:nvSpPr>
        <p:spPr>
          <a:xfrm>
            <a:off x="6006009" y="5515546"/>
            <a:ext cx="3642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4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</a:t>
            </a:r>
            <a:endParaRPr lang="pt-BR" sz="4000" dirty="0"/>
          </a:p>
        </p:txBody>
      </p:sp>
      <p:cxnSp>
        <p:nvCxnSpPr>
          <p:cNvPr id="61" name="Conector reto 60"/>
          <p:cNvCxnSpPr>
            <a:cxnSpLocks/>
          </p:cNvCxnSpPr>
          <p:nvPr/>
        </p:nvCxnSpPr>
        <p:spPr bwMode="auto">
          <a:xfrm flipV="1">
            <a:off x="5040313" y="6074085"/>
            <a:ext cx="2280745" cy="174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Conector reto 62"/>
          <p:cNvCxnSpPr>
            <a:cxnSpLocks/>
          </p:cNvCxnSpPr>
          <p:nvPr/>
        </p:nvCxnSpPr>
        <p:spPr bwMode="auto">
          <a:xfrm>
            <a:off x="5449327" y="6812618"/>
            <a:ext cx="1" cy="51494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Conector reto 67"/>
          <p:cNvCxnSpPr>
            <a:cxnSpLocks/>
          </p:cNvCxnSpPr>
          <p:nvPr/>
        </p:nvCxnSpPr>
        <p:spPr bwMode="auto">
          <a:xfrm flipV="1">
            <a:off x="5135831" y="6862742"/>
            <a:ext cx="2280745" cy="17403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bg1">
                <a:lumMod val="65000"/>
              </a:schemeClr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6" name="Conector de Seta Reta 8195"/>
          <p:cNvCxnSpPr>
            <a:cxnSpLocks/>
          </p:cNvCxnSpPr>
          <p:nvPr/>
        </p:nvCxnSpPr>
        <p:spPr bwMode="auto">
          <a:xfrm>
            <a:off x="5135831" y="6091488"/>
            <a:ext cx="0" cy="76576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Conector de Seta Reta 71"/>
          <p:cNvCxnSpPr>
            <a:cxnSpLocks/>
          </p:cNvCxnSpPr>
          <p:nvPr/>
        </p:nvCxnSpPr>
        <p:spPr bwMode="auto">
          <a:xfrm flipH="1">
            <a:off x="5411507" y="7198505"/>
            <a:ext cx="200507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tângulo 5"/>
          <p:cNvSpPr/>
          <p:nvPr/>
        </p:nvSpPr>
        <p:spPr>
          <a:xfrm>
            <a:off x="4782300" y="6294054"/>
            <a:ext cx="280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</a:t>
            </a:r>
            <a:endParaRPr lang="pt-BR" sz="2800" dirty="0"/>
          </a:p>
        </p:txBody>
      </p:sp>
      <p:sp>
        <p:nvSpPr>
          <p:cNvPr id="54" name="Retângulo 53"/>
          <p:cNvSpPr/>
          <p:nvPr/>
        </p:nvSpPr>
        <p:spPr>
          <a:xfrm>
            <a:off x="6465459" y="7082669"/>
            <a:ext cx="38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8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819436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61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N40 G54;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N50 G96 S220;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N60 G92 S3500 M4;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N70 G00 X0 Z85;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N80 G01 Z80 F.5;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N90 X34 F200;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N100 X50 Z72;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N110 X55;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N130 M30; </a:t>
            </a:r>
          </a:p>
        </p:txBody>
      </p:sp>
    </p:spTree>
    <p:extLst>
      <p:ext uri="{BB962C8B-B14F-4D97-AF65-F5344CB8AC3E}">
        <p14:creationId xmlns:p14="http://schemas.microsoft.com/office/powerpoint/2010/main" val="38534986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62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35881" y="2127134"/>
            <a:ext cx="35258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FF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  <a:endParaRPr lang="pt-BR" altLang="pt-BR" sz="2000" dirty="0">
              <a:solidFill>
                <a:srgbClr val="000000"/>
              </a:solidFill>
              <a:latin typeface="Calibri" panose="020F0502020204030204" pitchFamily="34" charset="0"/>
              <a:cs typeface="IECPHC+Arial;Arial" pitchFamily="32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530895" y="2931066"/>
            <a:ext cx="3211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G21 – dimensões em milímetros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5548322" y="3427323"/>
            <a:ext cx="4174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G40 – compensação do raio da ferramenta</a:t>
            </a:r>
            <a:endParaRPr lang="pt-BR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200" y="3985034"/>
            <a:ext cx="2113184" cy="224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079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63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</a:t>
            </a:r>
          </a:p>
        </p:txBody>
      </p:sp>
      <p:sp>
        <p:nvSpPr>
          <p:cNvPr id="2" name="Retângulo 1"/>
          <p:cNvSpPr/>
          <p:nvPr/>
        </p:nvSpPr>
        <p:spPr>
          <a:xfrm>
            <a:off x="5720392" y="3275781"/>
            <a:ext cx="3212226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</a:pP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G00 – movimento linear rápido</a:t>
            </a:r>
          </a:p>
        </p:txBody>
      </p:sp>
      <p:sp>
        <p:nvSpPr>
          <p:cNvPr id="3" name="Elipse 2"/>
          <p:cNvSpPr/>
          <p:nvPr/>
        </p:nvSpPr>
        <p:spPr bwMode="auto">
          <a:xfrm>
            <a:off x="4032200" y="3491805"/>
            <a:ext cx="1425823" cy="504056"/>
          </a:xfrm>
          <a:prstGeom prst="ellipse">
            <a:avLst/>
          </a:prstGeom>
          <a:solidFill>
            <a:srgbClr val="FF0000">
              <a:alpha val="3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57870" y="3811195"/>
            <a:ext cx="1972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T00 – ferramenta 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9224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64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5757870" y="3811195"/>
            <a:ext cx="2323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pt-BR" altLang="pt-BR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01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01 – ferramenta 01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5767157" y="4230507"/>
            <a:ext cx="34496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pt-BR" altLang="pt-BR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01</a:t>
            </a:r>
            <a:r>
              <a:rPr lang="pt-BR" altLang="pt-BR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01</a:t>
            </a:r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– posição da ferramenta do porta ferramentas - 01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438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65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N40 G54; </a:t>
            </a:r>
          </a:p>
        </p:txBody>
      </p:sp>
      <p:sp>
        <p:nvSpPr>
          <p:cNvPr id="2" name="Retângulo 1"/>
          <p:cNvSpPr/>
          <p:nvPr/>
        </p:nvSpPr>
        <p:spPr>
          <a:xfrm>
            <a:off x="5197673" y="4002368"/>
            <a:ext cx="4524375" cy="369332"/>
          </a:xfrm>
          <a:prstGeom prst="rect">
            <a:avLst/>
          </a:prstGeom>
          <a:solidFill>
            <a:srgbClr val="33CCFF">
              <a:alpha val="44000"/>
            </a:srgbClr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</a:rPr>
              <a:t>G54 – sistemas de coordenadas predefinido</a:t>
            </a:r>
            <a:endParaRPr lang="pt-BR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28" y="4610328"/>
            <a:ext cx="5061560" cy="19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196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66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N40 G54;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N50 G96 S220;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89934" y="4355756"/>
            <a:ext cx="4248472" cy="880369"/>
          </a:xfrm>
          <a:prstGeom prst="rect">
            <a:avLst/>
          </a:prstGeom>
          <a:solidFill>
            <a:srgbClr val="33CCFF">
              <a:alpha val="4200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</a:pP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</a:rPr>
              <a:t>G96 – Liga velocidade superficial constante (torneamento)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432648" y="5366861"/>
            <a:ext cx="3312368" cy="507831"/>
          </a:xfrm>
          <a:prstGeom prst="rect">
            <a:avLst/>
          </a:prstGeom>
          <a:solidFill>
            <a:srgbClr val="33CCFF">
              <a:alpha val="42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45000"/>
            </a:pPr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</a:rPr>
              <a:t>S220 – Velocidade de 220 rpm</a:t>
            </a:r>
          </a:p>
        </p:txBody>
      </p:sp>
      <p:sp>
        <p:nvSpPr>
          <p:cNvPr id="16" name="Retângulo 15"/>
          <p:cNvSpPr/>
          <p:nvPr/>
        </p:nvSpPr>
        <p:spPr bwMode="auto">
          <a:xfrm>
            <a:off x="5344162" y="6074887"/>
            <a:ext cx="1872208" cy="873671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5408008" y="6119852"/>
                <a:ext cx="1744517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𝑐</m:t>
                          </m:r>
                        </m:sub>
                      </m:sSub>
                      <m:r>
                        <a:rPr lang="pt-BR" alt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𝜋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.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𝐷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.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𝑛</m:t>
                          </m:r>
                        </m:num>
                        <m:den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008" y="6119852"/>
                <a:ext cx="1744517" cy="78374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Elipse 17"/>
          <p:cNvSpPr/>
          <p:nvPr/>
        </p:nvSpPr>
        <p:spPr bwMode="auto">
          <a:xfrm>
            <a:off x="6409074" y="6119852"/>
            <a:ext cx="375248" cy="412646"/>
          </a:xfrm>
          <a:prstGeom prst="ellipse">
            <a:avLst/>
          </a:prstGeom>
          <a:solidFill>
            <a:srgbClr val="FF0000">
              <a:alpha val="3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19" name="Elipse 18"/>
          <p:cNvSpPr/>
          <p:nvPr/>
        </p:nvSpPr>
        <p:spPr bwMode="auto">
          <a:xfrm>
            <a:off x="6741460" y="6109533"/>
            <a:ext cx="375248" cy="412646"/>
          </a:xfrm>
          <a:prstGeom prst="ellipse">
            <a:avLst/>
          </a:prstGeom>
          <a:solidFill>
            <a:srgbClr val="00B050">
              <a:alpha val="3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0" name="Elipse 19"/>
          <p:cNvSpPr/>
          <p:nvPr/>
        </p:nvSpPr>
        <p:spPr bwMode="auto">
          <a:xfrm>
            <a:off x="5494079" y="6341060"/>
            <a:ext cx="375248" cy="412646"/>
          </a:xfrm>
          <a:prstGeom prst="ellipse">
            <a:avLst/>
          </a:prstGeom>
          <a:solidFill>
            <a:srgbClr val="00B0F0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cxnSp>
        <p:nvCxnSpPr>
          <p:cNvPr id="4" name="Conector: Angulado 3"/>
          <p:cNvCxnSpPr>
            <a:cxnSpLocks/>
            <a:stCxn id="2" idx="1"/>
            <a:endCxn id="20" idx="2"/>
          </p:cNvCxnSpPr>
          <p:nvPr/>
        </p:nvCxnSpPr>
        <p:spPr bwMode="auto">
          <a:xfrm rot="10800000" flipH="1" flipV="1">
            <a:off x="4589933" y="4795941"/>
            <a:ext cx="904145" cy="1751442"/>
          </a:xfrm>
          <a:prstGeom prst="bentConnector3">
            <a:avLst>
              <a:gd name="adj1" fmla="val -25284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98842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67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N40 G54;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N50 G96 S220;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N60 G92 S3500 M4</a:t>
            </a:r>
          </a:p>
        </p:txBody>
      </p:sp>
      <p:sp>
        <p:nvSpPr>
          <p:cNvPr id="8" name="Retângulo 7"/>
          <p:cNvSpPr/>
          <p:nvPr/>
        </p:nvSpPr>
        <p:spPr bwMode="auto">
          <a:xfrm>
            <a:off x="5184328" y="5122427"/>
            <a:ext cx="1872208" cy="873671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5248174" y="5167392"/>
                <a:ext cx="1744517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𝑐</m:t>
                          </m:r>
                        </m:sub>
                      </m:sSub>
                      <m:r>
                        <a:rPr lang="pt-BR" alt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𝜋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.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𝐷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.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𝑛</m:t>
                          </m:r>
                        </m:num>
                        <m:den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8174" y="5167392"/>
                <a:ext cx="1744517" cy="78374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ipse 9"/>
          <p:cNvSpPr/>
          <p:nvPr/>
        </p:nvSpPr>
        <p:spPr bwMode="auto">
          <a:xfrm>
            <a:off x="6249240" y="5167392"/>
            <a:ext cx="375248" cy="412646"/>
          </a:xfrm>
          <a:prstGeom prst="ellipse">
            <a:avLst/>
          </a:prstGeom>
          <a:solidFill>
            <a:srgbClr val="FF0000">
              <a:alpha val="3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11" name="Elipse 10"/>
          <p:cNvSpPr/>
          <p:nvPr/>
        </p:nvSpPr>
        <p:spPr bwMode="auto">
          <a:xfrm>
            <a:off x="6581626" y="5157073"/>
            <a:ext cx="375248" cy="412646"/>
          </a:xfrm>
          <a:prstGeom prst="ellipse">
            <a:avLst/>
          </a:prstGeom>
          <a:solidFill>
            <a:srgbClr val="00B050">
              <a:alpha val="3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12" name="Elipse 11"/>
          <p:cNvSpPr/>
          <p:nvPr/>
        </p:nvSpPr>
        <p:spPr bwMode="auto">
          <a:xfrm>
            <a:off x="7128544" y="3975652"/>
            <a:ext cx="720080" cy="339561"/>
          </a:xfrm>
          <a:prstGeom prst="ellipse">
            <a:avLst/>
          </a:prstGeom>
          <a:solidFill>
            <a:srgbClr val="00B050">
              <a:alpha val="3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13" name="Elipse 12"/>
          <p:cNvSpPr/>
          <p:nvPr/>
        </p:nvSpPr>
        <p:spPr bwMode="auto">
          <a:xfrm>
            <a:off x="1011045" y="5003973"/>
            <a:ext cx="375248" cy="412646"/>
          </a:xfrm>
          <a:prstGeom prst="ellipse">
            <a:avLst/>
          </a:prstGeom>
          <a:solidFill>
            <a:srgbClr val="FF0000">
              <a:alpha val="3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cxnSp>
        <p:nvCxnSpPr>
          <p:cNvPr id="3" name="Conector de Seta Reta 2"/>
          <p:cNvCxnSpPr>
            <a:stCxn id="11" idx="0"/>
            <a:endCxn id="12" idx="4"/>
          </p:cNvCxnSpPr>
          <p:nvPr/>
        </p:nvCxnSpPr>
        <p:spPr bwMode="auto">
          <a:xfrm flipV="1">
            <a:off x="6769250" y="4315213"/>
            <a:ext cx="719334" cy="84186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ector de Seta Reta 15"/>
          <p:cNvCxnSpPr>
            <a:cxnSpLocks/>
          </p:cNvCxnSpPr>
          <p:nvPr/>
        </p:nvCxnSpPr>
        <p:spPr bwMode="auto">
          <a:xfrm flipH="1" flipV="1">
            <a:off x="1331339" y="5074129"/>
            <a:ext cx="4917901" cy="30931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tângulo 14"/>
          <p:cNvSpPr/>
          <p:nvPr/>
        </p:nvSpPr>
        <p:spPr>
          <a:xfrm>
            <a:off x="4419846" y="6413771"/>
            <a:ext cx="1033873" cy="369332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txBody>
          <a:bodyPr wrap="none">
            <a:spAutoFit/>
          </a:bodyPr>
          <a:lstStyle/>
          <a:p>
            <a:r>
              <a:rPr lang="pt-BR" altLang="pt-BR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Tabelado</a:t>
            </a:r>
            <a:endParaRPr lang="pt-BR" dirty="0"/>
          </a:p>
        </p:txBody>
      </p:sp>
      <p:sp>
        <p:nvSpPr>
          <p:cNvPr id="20" name="Elipse 19"/>
          <p:cNvSpPr/>
          <p:nvPr/>
        </p:nvSpPr>
        <p:spPr bwMode="auto">
          <a:xfrm>
            <a:off x="5334245" y="5388600"/>
            <a:ext cx="375248" cy="412646"/>
          </a:xfrm>
          <a:prstGeom prst="ellipse">
            <a:avLst/>
          </a:prstGeom>
          <a:solidFill>
            <a:srgbClr val="00B0F0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cxnSp>
        <p:nvCxnSpPr>
          <p:cNvPr id="21" name="Conector de Seta Reta 20"/>
          <p:cNvCxnSpPr>
            <a:cxnSpLocks/>
            <a:stCxn id="15" idx="0"/>
            <a:endCxn id="20" idx="3"/>
          </p:cNvCxnSpPr>
          <p:nvPr/>
        </p:nvCxnSpPr>
        <p:spPr bwMode="auto">
          <a:xfrm flipV="1">
            <a:off x="4936783" y="5740815"/>
            <a:ext cx="452416" cy="67295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tângulo 21"/>
          <p:cNvSpPr/>
          <p:nvPr/>
        </p:nvSpPr>
        <p:spPr>
          <a:xfrm>
            <a:off x="4043898" y="4349422"/>
            <a:ext cx="2839971" cy="646331"/>
          </a:xfrm>
          <a:prstGeom prst="rect">
            <a:avLst/>
          </a:prstGeom>
          <a:solidFill>
            <a:srgbClr val="33CCFF">
              <a:alpha val="48000"/>
            </a:srgbClr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</a:rPr>
              <a:t>G92 – Define o sistema de coordenadas de trabalho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8254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68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N40 G54;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N50 G96 S220;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N60 G92 S3500 M4;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N70 G00 X0 Z85; 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2952080" y="4055961"/>
            <a:ext cx="684532" cy="1134057"/>
            <a:chOff x="5980696" y="4616999"/>
            <a:chExt cx="684532" cy="1134057"/>
          </a:xfrm>
        </p:grpSpPr>
        <p:sp>
          <p:nvSpPr>
            <p:cNvPr id="9" name="Retângulo 8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0" name="Retângulo 9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1" name="Retângulo 10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2" name="Elipse 11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3" name="Hexágono 12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4" name="Elipse 13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Hexágono 14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16" name="Agrupar 15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17" name="Losango 16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8" name="Losango 17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9" name="Elipse 18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20" name="Hexágono 19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3623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69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N40 G54;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N50 G96 S220;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N60 G92 S3500 M4;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N70 G00 X0 Z85;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N80 G01 Z80 F.5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2952080" y="4055961"/>
            <a:ext cx="684532" cy="1134057"/>
            <a:chOff x="5980696" y="4616999"/>
            <a:chExt cx="684532" cy="1134057"/>
          </a:xfrm>
        </p:grpSpPr>
        <p:sp>
          <p:nvSpPr>
            <p:cNvPr id="9" name="Retângulo 8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0" name="Retângulo 9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1" name="Retângulo 10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2" name="Elipse 11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3" name="Hexágono 12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4" name="Elipse 13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Hexágono 14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16" name="Agrupar 15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17" name="Losango 16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8" name="Losango 17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9" name="Elipse 18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20" name="Hexágono 19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grpSp>
        <p:nvGrpSpPr>
          <p:cNvPr id="21" name="Agrupar 20"/>
          <p:cNvGrpSpPr/>
          <p:nvPr/>
        </p:nvGrpSpPr>
        <p:grpSpPr>
          <a:xfrm>
            <a:off x="2843938" y="4059278"/>
            <a:ext cx="684532" cy="1134057"/>
            <a:chOff x="5980696" y="4616999"/>
            <a:chExt cx="684532" cy="1134057"/>
          </a:xfrm>
        </p:grpSpPr>
        <p:sp>
          <p:nvSpPr>
            <p:cNvPr id="22" name="Retângulo 21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3" name="Retângulo 22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4" name="Retângulo 23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5" name="Elipse 24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6" name="Hexágono 25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7" name="Elipse 26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8" name="Hexágono 27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29" name="Agrupar 28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30" name="Losango 29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1" name="Losango 30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2" name="Elipse 31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3" name="Hexágono 32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2" name="Retângulo 1"/>
          <p:cNvSpPr/>
          <p:nvPr/>
        </p:nvSpPr>
        <p:spPr bwMode="auto">
          <a:xfrm>
            <a:off x="4248224" y="2339677"/>
            <a:ext cx="648072" cy="12060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grpSp>
        <p:nvGrpSpPr>
          <p:cNvPr id="34" name="Agrupar 33"/>
          <p:cNvGrpSpPr/>
          <p:nvPr/>
        </p:nvGrpSpPr>
        <p:grpSpPr>
          <a:xfrm>
            <a:off x="4199216" y="2430673"/>
            <a:ext cx="746087" cy="1134057"/>
            <a:chOff x="5980696" y="4616999"/>
            <a:chExt cx="684532" cy="1134057"/>
          </a:xfrm>
        </p:grpSpPr>
        <p:sp>
          <p:nvSpPr>
            <p:cNvPr id="35" name="Retângulo 34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6" name="Retângulo 35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" name="Retângulo 36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8" name="Elipse 37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9" name="Hexágono 38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0" name="Elipse 39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1" name="Hexágono 40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42" name="Agrupar 41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43" name="Losango 42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4" name="Losango 43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5" name="Elipse 44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6" name="Hexágono 45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6720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900113" y="1331913"/>
            <a:ext cx="8640762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pPr algn="ctr"/>
            <a:r>
              <a:rPr lang="de-DE" altLang="pt-BR" sz="22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Cinemática Geral dos Processos de Usinagem</a:t>
            </a:r>
          </a:p>
          <a:p>
            <a:pPr algn="ctr">
              <a:lnSpc>
                <a:spcPct val="140000"/>
              </a:lnSpc>
            </a:pPr>
            <a:r>
              <a:rPr lang="de-DE" altLang="pt-BR" sz="2200" b="1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Movimentos nos processos de usinagem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39975"/>
            <a:ext cx="8640762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7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2786735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70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N40 G54;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N50 G96 S220;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N60 G92 S3500 M4;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N70 G00 X0 Z85;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N80 G01 Z80 F.5;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N90 X34 F200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2952080" y="4055961"/>
            <a:ext cx="684532" cy="1134057"/>
            <a:chOff x="5980696" y="4616999"/>
            <a:chExt cx="684532" cy="1134057"/>
          </a:xfrm>
        </p:grpSpPr>
        <p:sp>
          <p:nvSpPr>
            <p:cNvPr id="9" name="Retângulo 8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0" name="Retângulo 9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1" name="Retângulo 10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2" name="Elipse 11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3" name="Hexágono 12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4" name="Elipse 13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Hexágono 14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16" name="Agrupar 15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17" name="Losango 16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8" name="Losango 17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9" name="Elipse 18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20" name="Hexágono 19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34" name="Retângulo 33"/>
          <p:cNvSpPr/>
          <p:nvPr/>
        </p:nvSpPr>
        <p:spPr bwMode="auto">
          <a:xfrm>
            <a:off x="4248224" y="2339677"/>
            <a:ext cx="648072" cy="12060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grpSp>
        <p:nvGrpSpPr>
          <p:cNvPr id="35" name="Agrupar 34"/>
          <p:cNvGrpSpPr/>
          <p:nvPr/>
        </p:nvGrpSpPr>
        <p:grpSpPr>
          <a:xfrm>
            <a:off x="4199216" y="2430673"/>
            <a:ext cx="746087" cy="1134057"/>
            <a:chOff x="5980696" y="4616999"/>
            <a:chExt cx="684532" cy="1134057"/>
          </a:xfrm>
        </p:grpSpPr>
        <p:sp>
          <p:nvSpPr>
            <p:cNvPr id="36" name="Retângulo 35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" name="Retângulo 36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8" name="Retângulo 37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9" name="Elipse 38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0" name="Hexágono 39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1" name="Elipse 40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2" name="Hexágono 41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43" name="Agrupar 42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44" name="Losango 43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5" name="Losango 44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6" name="Elipse 45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7" name="Hexágono 46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grpSp>
        <p:nvGrpSpPr>
          <p:cNvPr id="48" name="Agrupar 47"/>
          <p:cNvGrpSpPr/>
          <p:nvPr/>
        </p:nvGrpSpPr>
        <p:grpSpPr>
          <a:xfrm>
            <a:off x="2835102" y="4055812"/>
            <a:ext cx="684532" cy="1134057"/>
            <a:chOff x="5980696" y="4616999"/>
            <a:chExt cx="684532" cy="1134057"/>
          </a:xfrm>
        </p:grpSpPr>
        <p:sp>
          <p:nvSpPr>
            <p:cNvPr id="49" name="Retângulo 48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0" name="Retângulo 49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1" name="Retângulo 50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2" name="Elipse 51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3" name="Hexágono 52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4" name="Elipse 53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5" name="Hexágono 54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56" name="Agrupar 55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57" name="Losango 56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58" name="Losango 57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59" name="Elipse 58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60" name="Hexágono 59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grpSp>
        <p:nvGrpSpPr>
          <p:cNvPr id="21" name="Agrupar 20"/>
          <p:cNvGrpSpPr/>
          <p:nvPr/>
        </p:nvGrpSpPr>
        <p:grpSpPr>
          <a:xfrm>
            <a:off x="2843938" y="3779837"/>
            <a:ext cx="684532" cy="1134057"/>
            <a:chOff x="5980696" y="4616999"/>
            <a:chExt cx="684532" cy="1134057"/>
          </a:xfrm>
        </p:grpSpPr>
        <p:sp>
          <p:nvSpPr>
            <p:cNvPr id="22" name="Retângulo 21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3" name="Retângulo 22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4" name="Retângulo 23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5" name="Elipse 24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6" name="Hexágono 25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7" name="Elipse 26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8" name="Hexágono 27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29" name="Agrupar 28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30" name="Losango 29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1" name="Losango 30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2" name="Elipse 31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3" name="Hexágono 32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1719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71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Agrupar 7"/>
          <p:cNvGrpSpPr/>
          <p:nvPr/>
        </p:nvGrpSpPr>
        <p:grpSpPr>
          <a:xfrm>
            <a:off x="2952080" y="4055961"/>
            <a:ext cx="684532" cy="1134057"/>
            <a:chOff x="5980696" y="4616999"/>
            <a:chExt cx="684532" cy="1134057"/>
          </a:xfrm>
        </p:grpSpPr>
        <p:sp>
          <p:nvSpPr>
            <p:cNvPr id="9" name="Retângulo 8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0" name="Retângulo 9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1" name="Retângulo 10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2" name="Elipse 11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3" name="Hexágono 12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4" name="Elipse 13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Hexágono 14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16" name="Agrupar 15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17" name="Losango 16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8" name="Losango 17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9" name="Elipse 18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20" name="Hexágono 19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34" name="Retângulo 33"/>
          <p:cNvSpPr/>
          <p:nvPr/>
        </p:nvSpPr>
        <p:spPr bwMode="auto">
          <a:xfrm>
            <a:off x="4248224" y="2339677"/>
            <a:ext cx="648072" cy="12060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grpSp>
        <p:nvGrpSpPr>
          <p:cNvPr id="35" name="Agrupar 34"/>
          <p:cNvGrpSpPr/>
          <p:nvPr/>
        </p:nvGrpSpPr>
        <p:grpSpPr>
          <a:xfrm>
            <a:off x="4199216" y="2430673"/>
            <a:ext cx="746087" cy="1134057"/>
            <a:chOff x="5980696" y="4616999"/>
            <a:chExt cx="684532" cy="1134057"/>
          </a:xfrm>
        </p:grpSpPr>
        <p:sp>
          <p:nvSpPr>
            <p:cNvPr id="36" name="Retângulo 35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" name="Retângulo 36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8" name="Retângulo 37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9" name="Elipse 38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0" name="Hexágono 39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1" name="Elipse 40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2" name="Hexágono 41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43" name="Agrupar 42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44" name="Losango 43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5" name="Losango 44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6" name="Elipse 45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7" name="Hexágono 46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grpSp>
        <p:nvGrpSpPr>
          <p:cNvPr id="48" name="Agrupar 47"/>
          <p:cNvGrpSpPr/>
          <p:nvPr/>
        </p:nvGrpSpPr>
        <p:grpSpPr>
          <a:xfrm>
            <a:off x="2835102" y="4055812"/>
            <a:ext cx="684532" cy="1134057"/>
            <a:chOff x="5980696" y="4616999"/>
            <a:chExt cx="684532" cy="1134057"/>
          </a:xfrm>
        </p:grpSpPr>
        <p:sp>
          <p:nvSpPr>
            <p:cNvPr id="49" name="Retângulo 48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0" name="Retângulo 49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1" name="Retângulo 50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2" name="Elipse 51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3" name="Hexágono 52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4" name="Elipse 53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5" name="Hexágono 54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56" name="Agrupar 55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57" name="Losango 56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58" name="Losango 57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59" name="Elipse 58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60" name="Hexágono 59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grpSp>
        <p:nvGrpSpPr>
          <p:cNvPr id="21" name="Agrupar 20"/>
          <p:cNvGrpSpPr/>
          <p:nvPr/>
        </p:nvGrpSpPr>
        <p:grpSpPr>
          <a:xfrm>
            <a:off x="2843938" y="3779837"/>
            <a:ext cx="684532" cy="1134057"/>
            <a:chOff x="5980696" y="4616999"/>
            <a:chExt cx="684532" cy="1134057"/>
          </a:xfrm>
        </p:grpSpPr>
        <p:sp>
          <p:nvSpPr>
            <p:cNvPr id="22" name="Retângulo 21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3" name="Retângulo 22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4" name="Retângulo 23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5" name="Elipse 24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6" name="Hexágono 25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7" name="Elipse 26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8" name="Hexágono 27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29" name="Agrupar 28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30" name="Losango 29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1" name="Losango 30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2" name="Elipse 31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3" name="Hexágono 32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N40 G54;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N50 G96 S220;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N60 G92 S3500 M4;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N70 G00 X0 Z85;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N80 G01 Z80 F.5;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N90 X34 F200;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N100 X50 Z72;</a:t>
            </a:r>
          </a:p>
        </p:txBody>
      </p:sp>
      <p:grpSp>
        <p:nvGrpSpPr>
          <p:cNvPr id="62" name="Agrupar 61"/>
          <p:cNvGrpSpPr/>
          <p:nvPr/>
        </p:nvGrpSpPr>
        <p:grpSpPr>
          <a:xfrm>
            <a:off x="2568304" y="3527122"/>
            <a:ext cx="684532" cy="1134057"/>
            <a:chOff x="5980696" y="4616999"/>
            <a:chExt cx="684532" cy="1134057"/>
          </a:xfrm>
        </p:grpSpPr>
        <p:sp>
          <p:nvSpPr>
            <p:cNvPr id="63" name="Retângulo 62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4" name="Retângulo 63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5" name="Retângulo 64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6" name="Elipse 65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7" name="Hexágono 66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8" name="Elipse 67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9" name="Hexágono 68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70" name="Agrupar 69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71" name="Losango 70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72" name="Losango 71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74" name="Hexágono 73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64320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72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Agrupar 7"/>
          <p:cNvGrpSpPr/>
          <p:nvPr/>
        </p:nvGrpSpPr>
        <p:grpSpPr>
          <a:xfrm>
            <a:off x="2952080" y="4055961"/>
            <a:ext cx="684532" cy="1134057"/>
            <a:chOff x="5980696" y="4616999"/>
            <a:chExt cx="684532" cy="1134057"/>
          </a:xfrm>
        </p:grpSpPr>
        <p:sp>
          <p:nvSpPr>
            <p:cNvPr id="9" name="Retângulo 8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0" name="Retângulo 9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1" name="Retângulo 10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2" name="Elipse 11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3" name="Hexágono 12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4" name="Elipse 13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Hexágono 14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16" name="Agrupar 15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17" name="Losango 16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8" name="Losango 17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9" name="Elipse 18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20" name="Hexágono 19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34" name="Retângulo 33"/>
          <p:cNvSpPr/>
          <p:nvPr/>
        </p:nvSpPr>
        <p:spPr bwMode="auto">
          <a:xfrm>
            <a:off x="4248224" y="2339677"/>
            <a:ext cx="648072" cy="12060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grpSp>
        <p:nvGrpSpPr>
          <p:cNvPr id="35" name="Agrupar 34"/>
          <p:cNvGrpSpPr/>
          <p:nvPr/>
        </p:nvGrpSpPr>
        <p:grpSpPr>
          <a:xfrm>
            <a:off x="4199216" y="2430673"/>
            <a:ext cx="746087" cy="1134057"/>
            <a:chOff x="5980696" y="4616999"/>
            <a:chExt cx="684532" cy="1134057"/>
          </a:xfrm>
        </p:grpSpPr>
        <p:sp>
          <p:nvSpPr>
            <p:cNvPr id="36" name="Retângulo 35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" name="Retângulo 36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8" name="Retângulo 37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9" name="Elipse 38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0" name="Hexágono 39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1" name="Elipse 40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2" name="Hexágono 41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43" name="Agrupar 42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44" name="Losango 43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5" name="Losango 44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6" name="Elipse 45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7" name="Hexágono 46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grpSp>
        <p:nvGrpSpPr>
          <p:cNvPr id="48" name="Agrupar 47"/>
          <p:cNvGrpSpPr/>
          <p:nvPr/>
        </p:nvGrpSpPr>
        <p:grpSpPr>
          <a:xfrm>
            <a:off x="2835102" y="4055812"/>
            <a:ext cx="684532" cy="1134057"/>
            <a:chOff x="5980696" y="4616999"/>
            <a:chExt cx="684532" cy="1134057"/>
          </a:xfrm>
        </p:grpSpPr>
        <p:sp>
          <p:nvSpPr>
            <p:cNvPr id="49" name="Retângulo 48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0" name="Retângulo 49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1" name="Retângulo 50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2" name="Elipse 51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3" name="Hexágono 52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4" name="Elipse 53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5" name="Hexágono 54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56" name="Agrupar 55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57" name="Losango 56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58" name="Losango 57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59" name="Elipse 58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60" name="Hexágono 59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grpSp>
        <p:nvGrpSpPr>
          <p:cNvPr id="21" name="Agrupar 20"/>
          <p:cNvGrpSpPr/>
          <p:nvPr/>
        </p:nvGrpSpPr>
        <p:grpSpPr>
          <a:xfrm>
            <a:off x="2843938" y="3779837"/>
            <a:ext cx="684532" cy="1134057"/>
            <a:chOff x="5980696" y="4616999"/>
            <a:chExt cx="684532" cy="1134057"/>
          </a:xfrm>
        </p:grpSpPr>
        <p:sp>
          <p:nvSpPr>
            <p:cNvPr id="22" name="Retângulo 21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3" name="Retângulo 22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4" name="Retângulo 23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5" name="Elipse 24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6" name="Hexágono 25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7" name="Elipse 26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8" name="Hexágono 27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29" name="Agrupar 28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30" name="Losango 29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1" name="Losango 30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2" name="Elipse 31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3" name="Hexágono 32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N40 G54;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N50 G96 S220;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N60 G92 S3500 M4;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N70 G00 X0 Z85;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N80 G01 Z80 F.5;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N90 X34 F200;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N100 X50 Z72;</a:t>
            </a:r>
          </a:p>
          <a:p>
            <a:pPr algn="just"/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N110 X55;</a:t>
            </a:r>
          </a:p>
        </p:txBody>
      </p:sp>
      <p:grpSp>
        <p:nvGrpSpPr>
          <p:cNvPr id="62" name="Agrupar 61"/>
          <p:cNvGrpSpPr/>
          <p:nvPr/>
        </p:nvGrpSpPr>
        <p:grpSpPr>
          <a:xfrm>
            <a:off x="2568304" y="3527122"/>
            <a:ext cx="684532" cy="1134057"/>
            <a:chOff x="5980696" y="4616999"/>
            <a:chExt cx="684532" cy="1134057"/>
          </a:xfrm>
        </p:grpSpPr>
        <p:sp>
          <p:nvSpPr>
            <p:cNvPr id="63" name="Retângulo 62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4" name="Retângulo 63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5" name="Retângulo 64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6" name="Elipse 65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7" name="Hexágono 66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8" name="Elipse 67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9" name="Hexágono 68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70" name="Agrupar 69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71" name="Losango 70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72" name="Losango 71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74" name="Hexágono 73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grpSp>
        <p:nvGrpSpPr>
          <p:cNvPr id="75" name="Agrupar 74"/>
          <p:cNvGrpSpPr/>
          <p:nvPr/>
        </p:nvGrpSpPr>
        <p:grpSpPr>
          <a:xfrm>
            <a:off x="2590567" y="3352564"/>
            <a:ext cx="684532" cy="1134057"/>
            <a:chOff x="5980696" y="4616999"/>
            <a:chExt cx="684532" cy="1134057"/>
          </a:xfrm>
        </p:grpSpPr>
        <p:sp>
          <p:nvSpPr>
            <p:cNvPr id="76" name="Retângulo 75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77" name="Retângulo 76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78" name="Retângulo 77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79" name="Elipse 78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80" name="Hexágono 79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81" name="Elipse 80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82" name="Hexágono 81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83" name="Agrupar 82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84" name="Losango 83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85" name="Losango 84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86" name="Elipse 85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87" name="Hexágono 86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3069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73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Agrupar 7"/>
          <p:cNvGrpSpPr/>
          <p:nvPr/>
        </p:nvGrpSpPr>
        <p:grpSpPr>
          <a:xfrm>
            <a:off x="2952080" y="4055961"/>
            <a:ext cx="684532" cy="1134057"/>
            <a:chOff x="5980696" y="4616999"/>
            <a:chExt cx="684532" cy="1134057"/>
          </a:xfrm>
        </p:grpSpPr>
        <p:sp>
          <p:nvSpPr>
            <p:cNvPr id="9" name="Retângulo 8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0" name="Retângulo 9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1" name="Retângulo 10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2" name="Elipse 11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3" name="Hexágono 12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4" name="Elipse 13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15" name="Hexágono 14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16" name="Agrupar 15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17" name="Losango 16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8" name="Losango 17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19" name="Elipse 18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20" name="Hexágono 19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34" name="Retângulo 33"/>
          <p:cNvSpPr/>
          <p:nvPr/>
        </p:nvSpPr>
        <p:spPr bwMode="auto">
          <a:xfrm>
            <a:off x="4248224" y="2339677"/>
            <a:ext cx="648072" cy="12060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grpSp>
        <p:nvGrpSpPr>
          <p:cNvPr id="35" name="Agrupar 34"/>
          <p:cNvGrpSpPr/>
          <p:nvPr/>
        </p:nvGrpSpPr>
        <p:grpSpPr>
          <a:xfrm>
            <a:off x="4199216" y="2430673"/>
            <a:ext cx="746087" cy="1134057"/>
            <a:chOff x="5980696" y="4616999"/>
            <a:chExt cx="684532" cy="1134057"/>
          </a:xfrm>
        </p:grpSpPr>
        <p:sp>
          <p:nvSpPr>
            <p:cNvPr id="36" name="Retângulo 35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7" name="Retângulo 36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8" name="Retângulo 37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39" name="Elipse 38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0" name="Hexágono 39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1" name="Elipse 40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2" name="Hexágono 41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43" name="Agrupar 42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44" name="Losango 43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5" name="Losango 44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6" name="Elipse 45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47" name="Hexágono 46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grpSp>
        <p:nvGrpSpPr>
          <p:cNvPr id="48" name="Agrupar 47"/>
          <p:cNvGrpSpPr/>
          <p:nvPr/>
        </p:nvGrpSpPr>
        <p:grpSpPr>
          <a:xfrm>
            <a:off x="2835102" y="4055812"/>
            <a:ext cx="684532" cy="1134057"/>
            <a:chOff x="5980696" y="4616999"/>
            <a:chExt cx="684532" cy="1134057"/>
          </a:xfrm>
        </p:grpSpPr>
        <p:sp>
          <p:nvSpPr>
            <p:cNvPr id="49" name="Retângulo 48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0" name="Retângulo 49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1" name="Retângulo 50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2" name="Elipse 51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3" name="Hexágono 52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4" name="Elipse 53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5" name="Hexágono 54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56" name="Agrupar 55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57" name="Losango 56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58" name="Losango 57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59" name="Elipse 58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60" name="Hexágono 59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grpSp>
        <p:nvGrpSpPr>
          <p:cNvPr id="21" name="Agrupar 20"/>
          <p:cNvGrpSpPr/>
          <p:nvPr/>
        </p:nvGrpSpPr>
        <p:grpSpPr>
          <a:xfrm>
            <a:off x="2843938" y="3779837"/>
            <a:ext cx="684532" cy="1134057"/>
            <a:chOff x="5980696" y="4616999"/>
            <a:chExt cx="684532" cy="1134057"/>
          </a:xfrm>
        </p:grpSpPr>
        <p:sp>
          <p:nvSpPr>
            <p:cNvPr id="22" name="Retângulo 21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3" name="Retângulo 22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4" name="Retângulo 23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5" name="Elipse 24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6" name="Hexágono 25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7" name="Elipse 26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28" name="Hexágono 27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29" name="Agrupar 28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30" name="Losango 29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1" name="Losango 30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2" name="Elipse 31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33" name="Hexágono 32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N40 G54;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N50 G96 S220;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N60 G92 S3500 M4;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N70 G00 X0 Z85;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N80 G01 Z80 F.5;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N90 X34 F200;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N100 X50 Z72;</a:t>
            </a:r>
          </a:p>
          <a:p>
            <a:pPr algn="just"/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N110 X55;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N120 G00 X200 Z200 T00</a:t>
            </a:r>
          </a:p>
          <a:p>
            <a:pPr algn="just"/>
            <a:endParaRPr lang="pt-BR" altLang="pt-BR" sz="2000" dirty="0">
              <a:solidFill>
                <a:srgbClr val="000000"/>
              </a:solidFill>
              <a:latin typeface="Calibri" panose="020F0502020204030204" pitchFamily="34" charset="0"/>
              <a:cs typeface="IECPHC+Arial;Arial" pitchFamily="32" charset="0"/>
            </a:endParaRPr>
          </a:p>
        </p:txBody>
      </p:sp>
      <p:grpSp>
        <p:nvGrpSpPr>
          <p:cNvPr id="62" name="Agrupar 61"/>
          <p:cNvGrpSpPr/>
          <p:nvPr/>
        </p:nvGrpSpPr>
        <p:grpSpPr>
          <a:xfrm>
            <a:off x="2568304" y="3527122"/>
            <a:ext cx="684532" cy="1134057"/>
            <a:chOff x="5980696" y="4616999"/>
            <a:chExt cx="684532" cy="1134057"/>
          </a:xfrm>
        </p:grpSpPr>
        <p:sp>
          <p:nvSpPr>
            <p:cNvPr id="63" name="Retângulo 62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4" name="Retângulo 63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5" name="Retângulo 64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6" name="Elipse 65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7" name="Hexágono 66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8" name="Elipse 67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9" name="Hexágono 68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70" name="Agrupar 69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71" name="Losango 70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72" name="Losango 71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73" name="Elipse 72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74" name="Hexágono 73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  <p:grpSp>
        <p:nvGrpSpPr>
          <p:cNvPr id="75" name="Agrupar 74"/>
          <p:cNvGrpSpPr/>
          <p:nvPr/>
        </p:nvGrpSpPr>
        <p:grpSpPr>
          <a:xfrm>
            <a:off x="2590567" y="3352564"/>
            <a:ext cx="684532" cy="1134057"/>
            <a:chOff x="5980696" y="4616999"/>
            <a:chExt cx="684532" cy="1134057"/>
          </a:xfrm>
        </p:grpSpPr>
        <p:sp>
          <p:nvSpPr>
            <p:cNvPr id="76" name="Retângulo 75"/>
            <p:cNvSpPr/>
            <p:nvPr/>
          </p:nvSpPr>
          <p:spPr bwMode="auto">
            <a:xfrm>
              <a:off x="6158853" y="5423684"/>
              <a:ext cx="120650" cy="25481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77" name="Retângulo 76"/>
            <p:cNvSpPr/>
            <p:nvPr/>
          </p:nvSpPr>
          <p:spPr bwMode="auto">
            <a:xfrm flipH="1">
              <a:off x="6146240" y="5112299"/>
              <a:ext cx="213360" cy="3140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78" name="Retângulo 77"/>
            <p:cNvSpPr/>
            <p:nvPr/>
          </p:nvSpPr>
          <p:spPr bwMode="auto">
            <a:xfrm flipH="1">
              <a:off x="6283400" y="4616999"/>
              <a:ext cx="381828" cy="809321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79" name="Elipse 78"/>
            <p:cNvSpPr/>
            <p:nvPr/>
          </p:nvSpPr>
          <p:spPr bwMode="auto">
            <a:xfrm rot="18956046">
              <a:off x="6203313" y="5336299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80" name="Hexágono 79"/>
            <p:cNvSpPr/>
            <p:nvPr/>
          </p:nvSpPr>
          <p:spPr bwMode="auto">
            <a:xfrm rot="18956046">
              <a:off x="6206316" y="5342048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81" name="Elipse 80"/>
            <p:cNvSpPr/>
            <p:nvPr/>
          </p:nvSpPr>
          <p:spPr bwMode="auto">
            <a:xfrm rot="18956046">
              <a:off x="6203314" y="5179292"/>
              <a:ext cx="47428" cy="50673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82" name="Hexágono 81"/>
            <p:cNvSpPr/>
            <p:nvPr/>
          </p:nvSpPr>
          <p:spPr bwMode="auto">
            <a:xfrm rot="18956046">
              <a:off x="6206317" y="5185041"/>
              <a:ext cx="41422" cy="39175"/>
            </a:xfrm>
            <a:prstGeom prst="hexagon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grpSp>
          <p:nvGrpSpPr>
            <p:cNvPr id="83" name="Agrupar 82"/>
            <p:cNvGrpSpPr/>
            <p:nvPr/>
          </p:nvGrpSpPr>
          <p:grpSpPr>
            <a:xfrm rot="18956046">
              <a:off x="5980696" y="5628743"/>
              <a:ext cx="291510" cy="122313"/>
              <a:chOff x="1180158" y="1857180"/>
              <a:chExt cx="1010792" cy="432048"/>
            </a:xfrm>
            <a:solidFill>
              <a:srgbClr val="FFFFFF"/>
            </a:solidFill>
          </p:grpSpPr>
          <p:sp>
            <p:nvSpPr>
              <p:cNvPr id="84" name="Losango 83"/>
              <p:cNvSpPr/>
              <p:nvPr/>
            </p:nvSpPr>
            <p:spPr bwMode="auto">
              <a:xfrm>
                <a:off x="1180158" y="1857180"/>
                <a:ext cx="1010792" cy="43204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85" name="Losango 84"/>
              <p:cNvSpPr/>
              <p:nvPr/>
            </p:nvSpPr>
            <p:spPr bwMode="auto">
              <a:xfrm>
                <a:off x="1223888" y="1879690"/>
                <a:ext cx="930400" cy="387028"/>
              </a:xfrm>
              <a:prstGeom prst="diamond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86" name="Elipse 85"/>
              <p:cNvSpPr/>
              <p:nvPr/>
            </p:nvSpPr>
            <p:spPr bwMode="auto">
              <a:xfrm>
                <a:off x="1603326" y="1983708"/>
                <a:ext cx="164455" cy="178992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87" name="Hexágono 86"/>
              <p:cNvSpPr/>
              <p:nvPr/>
            </p:nvSpPr>
            <p:spPr bwMode="auto">
              <a:xfrm>
                <a:off x="1613738" y="2004014"/>
                <a:ext cx="143630" cy="138379"/>
              </a:xfrm>
              <a:prstGeom prst="hexagon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pt-BR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7682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74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07865" y="1242466"/>
            <a:ext cx="8352928" cy="34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Exemplo de programa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84" y="2339677"/>
            <a:ext cx="4452839" cy="388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19178" y="2160777"/>
            <a:ext cx="3525838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O0001 </a:t>
            </a: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(Exercício 01);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 G21 G40;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N30 T0101 (acabamento);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N40 G54;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N50 G96 S220;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N60 G92 S3500 M4;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N70 G00 X0 Z85;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N80 G01 Z80 F.5;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N90 X34 F200;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N100 X50 Z72;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N110 X55;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N120 G00 X200 Z200 T00; </a:t>
            </a:r>
          </a:p>
          <a:p>
            <a:pPr algn="just">
              <a:buClrTx/>
              <a:buFontTx/>
              <a:buNone/>
            </a:pPr>
            <a:r>
              <a:rPr lang="pt-BR" altLang="pt-BR" sz="2000" dirty="0">
                <a:solidFill>
                  <a:srgbClr val="000000"/>
                </a:solidFill>
                <a:latin typeface="Calibri" panose="020F0502020204030204" pitchFamily="34" charset="0"/>
                <a:cs typeface="IECPHC+Arial;Arial" pitchFamily="32" charset="0"/>
              </a:rPr>
              <a:t>N130 M30; </a:t>
            </a:r>
          </a:p>
        </p:txBody>
      </p:sp>
      <p:sp>
        <p:nvSpPr>
          <p:cNvPr id="2" name="Retângulo 1"/>
          <p:cNvSpPr/>
          <p:nvPr/>
        </p:nvSpPr>
        <p:spPr>
          <a:xfrm>
            <a:off x="5136074" y="6675136"/>
            <a:ext cx="3061159" cy="369332"/>
          </a:xfrm>
          <a:prstGeom prst="rect">
            <a:avLst/>
          </a:prstGeom>
          <a:solidFill>
            <a:srgbClr val="33CCFF">
              <a:alpha val="48000"/>
            </a:srgbClr>
          </a:solidFill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1"/>
                </a:solidFill>
                <a:latin typeface="Calibri" panose="020F0502020204030204" pitchFamily="34" charset="0"/>
              </a:rPr>
              <a:t>M30 – Reset, Fim de programa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196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75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81244" y="1016844"/>
            <a:ext cx="8352928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StarSymbo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CNC – Simulator</a:t>
            </a:r>
          </a:p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</a:pPr>
            <a:r>
              <a:rPr lang="pt-BR" altLang="pt-BR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Torno - </a:t>
            </a:r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cncsimulator.info</a:t>
            </a:r>
            <a:r>
              <a:rPr lang="en-US" dirty="0">
                <a:solidFill>
                  <a:schemeClr val="tx1"/>
                </a:solidFill>
              </a:rPr>
              <a:t>/download</a:t>
            </a:r>
          </a:p>
          <a:p>
            <a:pPr algn="ctr">
              <a:lnSpc>
                <a:spcPct val="93000"/>
              </a:lnSpc>
              <a:spcBef>
                <a:spcPts val="575"/>
              </a:spcBef>
              <a:spcAft>
                <a:spcPts val="575"/>
              </a:spcAft>
              <a:buClrTx/>
              <a:buFontTx/>
              <a:buNone/>
            </a:pPr>
            <a:endParaRPr lang="pt-BR" altLang="pt-BR" b="1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NC lathe simulator[1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89063" y="2355095"/>
            <a:ext cx="8081896" cy="454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9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517B5BB9-EB9B-485F-ABA4-B1152CCD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04333C-3041-4076-8BF7-119D59AD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76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8A02EDBB-1D10-48CA-ABF4-D2BC919F6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DD5030D-7D48-42A1-89D0-610D1B597BCB}"/>
              </a:ext>
            </a:extLst>
          </p:cNvPr>
          <p:cNvSpPr/>
          <p:nvPr/>
        </p:nvSpPr>
        <p:spPr>
          <a:xfrm>
            <a:off x="1029522" y="1313993"/>
            <a:ext cx="8357610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spcBef>
                <a:spcPts val="288"/>
              </a:spcBef>
              <a:spcAft>
                <a:spcPts val="288"/>
              </a:spcAft>
              <a:buClr>
                <a:srgbClr val="00FFFF"/>
              </a:buClr>
              <a:buSzPct val="75000"/>
            </a:pPr>
            <a:r>
              <a:rPr lang="pt-BR" altLang="pt-BR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Exemplos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B2516A9-73E8-8043-9492-1793D7062C89}"/>
              </a:ext>
            </a:extLst>
          </p:cNvPr>
          <p:cNvSpPr/>
          <p:nvPr/>
        </p:nvSpPr>
        <p:spPr>
          <a:xfrm>
            <a:off x="844942" y="2819152"/>
            <a:ext cx="6355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www.youtube.com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watch?v</a:t>
            </a:r>
            <a:r>
              <a:rPr lang="en-US" dirty="0">
                <a:solidFill>
                  <a:schemeClr val="tx1"/>
                </a:solidFill>
              </a:rPr>
              <a:t>=9REXoZ_VPGU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4C4161B-DAA1-534F-A872-E39914E69FA4}"/>
              </a:ext>
            </a:extLst>
          </p:cNvPr>
          <p:cNvSpPr/>
          <p:nvPr/>
        </p:nvSpPr>
        <p:spPr>
          <a:xfrm>
            <a:off x="891430" y="3528240"/>
            <a:ext cx="6966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www.haascnc.com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pt</a:t>
            </a:r>
            <a:r>
              <a:rPr lang="en-US" dirty="0">
                <a:solidFill>
                  <a:schemeClr val="tx1"/>
                </a:solidFill>
              </a:rPr>
              <a:t>/video/</a:t>
            </a:r>
            <a:r>
              <a:rPr lang="en-US" dirty="0" err="1">
                <a:solidFill>
                  <a:schemeClr val="tx1"/>
                </a:solidFill>
              </a:rPr>
              <a:t>tipoftheday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imx_uyrvuos.html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A29E2CD-96C3-E747-8B4A-7E48B6FF0186}"/>
              </a:ext>
            </a:extLst>
          </p:cNvPr>
          <p:cNvSpPr/>
          <p:nvPr/>
        </p:nvSpPr>
        <p:spPr>
          <a:xfrm>
            <a:off x="905606" y="2038419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CNC </a:t>
            </a:r>
            <a:r>
              <a:rPr lang="pt-BR" b="1" dirty="0" err="1">
                <a:solidFill>
                  <a:schemeClr val="tx1"/>
                </a:solidFill>
              </a:rPr>
              <a:t>Machine</a:t>
            </a:r>
            <a:r>
              <a:rPr lang="pt-BR" b="1" dirty="0">
                <a:solidFill>
                  <a:schemeClr val="tx1"/>
                </a:solidFill>
              </a:rPr>
              <a:t> Linguagem </a:t>
            </a:r>
            <a:r>
              <a:rPr lang="pt-BR" b="1" dirty="0" err="1">
                <a:solidFill>
                  <a:schemeClr val="tx1"/>
                </a:solidFill>
              </a:rPr>
              <a:t>G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31663A7-0FAB-E04A-B470-9955F7D84503}"/>
              </a:ext>
            </a:extLst>
          </p:cNvPr>
          <p:cNvSpPr/>
          <p:nvPr/>
        </p:nvSpPr>
        <p:spPr>
          <a:xfrm>
            <a:off x="891430" y="4300126"/>
            <a:ext cx="8519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paginas.fe.up.pt</a:t>
            </a:r>
            <a:r>
              <a:rPr lang="en-US" dirty="0">
                <a:solidFill>
                  <a:schemeClr val="tx1"/>
                </a:solidFill>
              </a:rPr>
              <a:t>/~</a:t>
            </a:r>
            <a:r>
              <a:rPr lang="en-US" dirty="0" err="1">
                <a:solidFill>
                  <a:schemeClr val="tx1"/>
                </a:solidFill>
              </a:rPr>
              <a:t>tavares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ensino</a:t>
            </a:r>
            <a:r>
              <a:rPr lang="en-US" dirty="0">
                <a:solidFill>
                  <a:schemeClr val="tx1"/>
                </a:solidFill>
              </a:rPr>
              <a:t>/CFAC/Downloads/</a:t>
            </a:r>
            <a:r>
              <a:rPr lang="en-US" dirty="0" err="1">
                <a:solidFill>
                  <a:schemeClr val="tx1"/>
                </a:solidFill>
              </a:rPr>
              <a:t>Apontamentos</a:t>
            </a:r>
            <a:r>
              <a:rPr lang="en-US" dirty="0">
                <a:solidFill>
                  <a:schemeClr val="tx1"/>
                </a:solidFill>
              </a:rPr>
              <a:t>/Exemplos%20de%20Programas%20em%20CNC_p.pdf</a:t>
            </a:r>
          </a:p>
        </p:txBody>
      </p:sp>
    </p:spTree>
    <p:extLst>
      <p:ext uri="{BB962C8B-B14F-4D97-AF65-F5344CB8AC3E}">
        <p14:creationId xmlns:p14="http://schemas.microsoft.com/office/powerpoint/2010/main" val="3662064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4464248" y="4139876"/>
            <a:ext cx="2160240" cy="985895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3" name="Text Box 1"/>
              <p:cNvSpPr txBox="1">
                <a:spLocks noChangeArrowheads="1"/>
              </p:cNvSpPr>
              <p:nvPr/>
            </p:nvSpPr>
            <p:spPr bwMode="auto">
              <a:xfrm>
                <a:off x="928688" y="1260475"/>
                <a:ext cx="8610600" cy="5637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  <a:tab pos="6515100" algn="l"/>
                    <a:tab pos="7239000" algn="l"/>
                    <a:tab pos="79629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ctr">
                  <a:spcAft>
                    <a:spcPts val="1138"/>
                  </a:spcAft>
                  <a:defRPr/>
                </a:pPr>
                <a:r>
                  <a:rPr lang="de-DE" altLang="pt-BR" sz="2400" b="1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Grandezas do processo de usinagem</a:t>
                </a:r>
              </a:p>
              <a:p>
                <a:pPr>
                  <a:lnSpc>
                    <a:spcPct val="140000"/>
                  </a:lnSpc>
                  <a:spcAft>
                    <a:spcPts val="1138"/>
                  </a:spcAft>
                  <a:buClr>
                    <a:srgbClr val="000080"/>
                  </a:buClr>
                  <a:buSzPct val="65000"/>
                  <a:buFont typeface="Wingdings" panose="05000000000000000000" pitchFamily="2" charset="2"/>
                  <a:buChar char=""/>
                  <a:defRPr/>
                </a:pPr>
                <a:r>
                  <a:rPr lang="de-DE" altLang="pt-BR" sz="2400" b="1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de-DE" altLang="pt-BR" sz="2400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Velocidade de Corte </a:t>
                </a:r>
                <a:r>
                  <a:rPr lang="de-DE" altLang="pt-BR" sz="2400" b="1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(Vc)</a:t>
                </a:r>
                <a:r>
                  <a:rPr lang="de-DE" altLang="pt-BR" sz="2400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	</a:t>
                </a:r>
              </a:p>
              <a:p>
                <a:pPr marL="1477963" indent="-481013">
                  <a:lnSpc>
                    <a:spcPct val="140000"/>
                  </a:lnSpc>
                  <a:spcAft>
                    <a:spcPts val="1138"/>
                  </a:spcAft>
                  <a:defRPr/>
                </a:pPr>
                <a:r>
                  <a:rPr lang="de-DE" altLang="pt-BR" sz="2400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Vc = f (material peça,material ferramenta, do processo (torneamento, fresamento, retificação, etc.), da operação (desbaste ou acabamento))		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altLang="pt-BR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pt-BR" altLang="pt-BR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𝑉</m:t>
                        </m:r>
                      </m:e>
                      <m:sub>
                        <m:r>
                          <a:rPr lang="pt-BR" altLang="pt-BR" sz="36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𝑐</m:t>
                        </m:r>
                      </m:sub>
                    </m:sSub>
                    <m:r>
                      <a:rPr lang="pt-BR" altLang="pt-BR" sz="36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pt-BR" alt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pt-BR" alt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𝜋</m:t>
                        </m:r>
                        <m:r>
                          <a:rPr lang="pt-BR" alt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.</m:t>
                        </m:r>
                        <m:r>
                          <a:rPr lang="pt-BR" alt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𝐷</m:t>
                        </m:r>
                        <m:r>
                          <a:rPr lang="pt-BR" alt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.</m:t>
                        </m:r>
                        <m:r>
                          <a:rPr lang="pt-BR" alt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𝑛</m:t>
                        </m:r>
                      </m:num>
                      <m:den>
                        <m:r>
                          <a:rPr lang="pt-BR" altLang="pt-BR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 panose="020B0604030504040204" pitchFamily="34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de-DE" altLang="pt-BR" sz="2400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                         (Eq. 1)</a:t>
                </a:r>
              </a:p>
              <a:p>
                <a:pPr>
                  <a:lnSpc>
                    <a:spcPct val="140000"/>
                  </a:lnSpc>
                  <a:spcAft>
                    <a:spcPts val="1138"/>
                  </a:spcAft>
                  <a:buClr>
                    <a:srgbClr val="000080"/>
                  </a:buClr>
                  <a:buSzPct val="65000"/>
                  <a:buFont typeface="Wingdings" panose="05000000000000000000" pitchFamily="2" charset="2"/>
                  <a:buChar char=""/>
                  <a:defRPr/>
                </a:pPr>
                <a:r>
                  <a:rPr lang="de-DE" altLang="pt-BR" sz="2400" b="1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de-DE" altLang="pt-BR" sz="2400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Velocidade de Avanço </a:t>
                </a:r>
                <a:r>
                  <a:rPr lang="de-DE" altLang="pt-BR" sz="2400" b="1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(Vf) </a:t>
                </a:r>
              </a:p>
              <a:p>
                <a:pPr>
                  <a:lnSpc>
                    <a:spcPct val="140000"/>
                  </a:lnSpc>
                  <a:spcAft>
                    <a:spcPts val="1138"/>
                  </a:spcAft>
                  <a:buClr>
                    <a:srgbClr val="000080"/>
                  </a:buClr>
                  <a:buSzPct val="65000"/>
                  <a:buFont typeface="Wingdings" panose="05000000000000000000" pitchFamily="2" charset="2"/>
                  <a:buChar char=""/>
                  <a:defRPr/>
                </a:pPr>
                <a:r>
                  <a:rPr lang="de-DE" altLang="pt-BR" sz="2400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Velocidade efetiva de corte </a:t>
                </a:r>
                <a:r>
                  <a:rPr lang="de-DE" altLang="pt-BR" sz="2400" b="1" dirty="0">
                    <a:latin typeface="Calibri" panose="020F050202020403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(Ve)</a:t>
                </a:r>
              </a:p>
            </p:txBody>
          </p:sp>
        </mc:Choice>
        <mc:Fallback xmlns="">
          <p:sp>
            <p:nvSpPr>
              <p:cNvPr id="18433" name="Text 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8688" y="1260475"/>
                <a:ext cx="8610600" cy="5637213"/>
              </a:xfrm>
              <a:prstGeom prst="rect">
                <a:avLst/>
              </a:prstGeom>
              <a:blipFill>
                <a:blip r:embed="rId3" cstate="print"/>
                <a:stretch>
                  <a:fillRect l="-283" t="-8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8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428217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7416576" y="1898054"/>
            <a:ext cx="1872208" cy="873671"/>
          </a:xfrm>
          <a:prstGeom prst="rect">
            <a:avLst/>
          </a:prstGeom>
          <a:solidFill>
            <a:schemeClr val="accent2">
              <a:lumMod val="60000"/>
              <a:lumOff val="40000"/>
              <a:alpha val="2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965200" y="1295400"/>
            <a:ext cx="8574088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77813" indent="-2762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S Gothic" charset="-128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de-DE" altLang="pt-B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altLang="pt-BR" sz="2400" b="1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Grandezas do processo de usinagem</a:t>
            </a:r>
          </a:p>
          <a:p>
            <a:pPr algn="ctr">
              <a:spcAft>
                <a:spcPts val="575"/>
              </a:spcAft>
            </a:pPr>
            <a:r>
              <a:rPr lang="de-DE" altLang="pt-BR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Velocidade de Corte (Vc)</a:t>
            </a:r>
          </a:p>
          <a:p>
            <a:pPr>
              <a:lnSpc>
                <a:spcPct val="140000"/>
              </a:lnSpc>
              <a:spcAft>
                <a:spcPts val="575"/>
              </a:spcAft>
              <a:buClr>
                <a:srgbClr val="0000FF"/>
              </a:buClr>
              <a:buSzPct val="65000"/>
              <a:buFont typeface="Symbol" panose="05050102010706020507" pitchFamily="18" charset="2"/>
              <a:buChar char=""/>
            </a:pPr>
            <a:r>
              <a:rPr lang="de-DE" alt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 Vc é um valor obtido experimentalmente</a:t>
            </a:r>
          </a:p>
          <a:p>
            <a:pPr>
              <a:lnSpc>
                <a:spcPct val="140000"/>
              </a:lnSpc>
              <a:spcAft>
                <a:spcPts val="575"/>
              </a:spcAft>
              <a:buClr>
                <a:srgbClr val="0000FF"/>
              </a:buClr>
              <a:buSzPct val="65000"/>
              <a:buFont typeface="Symbol" panose="05050102010706020507" pitchFamily="18" charset="2"/>
              <a:buChar char=""/>
            </a:pPr>
            <a:r>
              <a:rPr lang="de-DE" alt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 Valor encontrado em tabelas</a:t>
            </a:r>
          </a:p>
          <a:p>
            <a:pPr>
              <a:lnSpc>
                <a:spcPct val="140000"/>
              </a:lnSpc>
              <a:spcAft>
                <a:spcPts val="575"/>
              </a:spcAft>
              <a:buClr>
                <a:srgbClr val="0000FF"/>
              </a:buClr>
              <a:buSzPct val="65000"/>
              <a:buFont typeface="Symbol" panose="05050102010706020507" pitchFamily="18" charset="2"/>
              <a:buChar char=""/>
            </a:pPr>
            <a:r>
              <a:rPr lang="de-DE" alt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 Valores encontrados em tabelas também são função da vida da ferramenta.</a:t>
            </a:r>
          </a:p>
          <a:p>
            <a:pPr>
              <a:lnSpc>
                <a:spcPct val="140000"/>
              </a:lnSpc>
              <a:spcAft>
                <a:spcPts val="575"/>
              </a:spcAft>
              <a:buClr>
                <a:srgbClr val="0000FF"/>
              </a:buClr>
              <a:buSzPct val="65000"/>
              <a:buFont typeface="Symbol" panose="05050102010706020507" pitchFamily="18" charset="2"/>
              <a:buChar char=""/>
            </a:pPr>
            <a:r>
              <a:rPr lang="de-DE" alt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 As tabelas apresentam faixas de valores e podem variar de acordo com a fonte</a:t>
            </a:r>
          </a:p>
          <a:p>
            <a:pPr>
              <a:lnSpc>
                <a:spcPct val="140000"/>
              </a:lnSpc>
              <a:spcAft>
                <a:spcPts val="575"/>
              </a:spcAft>
              <a:buClr>
                <a:srgbClr val="0000FF"/>
              </a:buClr>
              <a:buSzPct val="65000"/>
              <a:buFont typeface="Symbol" panose="05050102010706020507" pitchFamily="18" charset="2"/>
              <a:buChar char=""/>
            </a:pPr>
            <a:r>
              <a:rPr lang="de-DE" altLang="pt-BR" sz="2400" dirty="0">
                <a:solidFill>
                  <a:schemeClr val="tx1"/>
                </a:solidFill>
                <a:latin typeface="Calibri" panose="020F0502020204030204" pitchFamily="34" charset="0"/>
              </a:rPr>
              <a:t> Vc ainda depende da máquina-ferramenta, da geometria da peça, do tipo de dispositivo de fixação e da experiência  do operador ou programador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9048750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7416576" y="1907629"/>
                <a:ext cx="1744517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𝑐</m:t>
                          </m:r>
                        </m:sub>
                      </m:sSub>
                      <m:r>
                        <a:rPr lang="pt-BR" alt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𝜋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.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𝐷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.</m:t>
                          </m:r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𝑛</m:t>
                          </m:r>
                        </m:num>
                        <m:den>
                          <m:r>
                            <a:rPr lang="pt-BR" alt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Verdana" panose="020B0604030504040204" pitchFamily="34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576" y="1907629"/>
                <a:ext cx="1744517" cy="78374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9000752" y="7198505"/>
            <a:ext cx="744264" cy="32409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>
              <a:spcAft>
                <a:spcPct val="0"/>
              </a:spcAft>
              <a:buClrTx/>
              <a:buFontTx/>
              <a:buNone/>
            </a:pPr>
            <a:fld id="{A59D92FF-001D-40D9-BF72-A628F92A6E31}" type="slidenum">
              <a:rPr lang="pt-BR" altLang="pt-BR" sz="2000" smtClean="0">
                <a:latin typeface="Calibri" panose="020F0502020204030204" pitchFamily="34" charset="0"/>
              </a:rPr>
              <a:pPr algn="r">
                <a:spcAft>
                  <a:spcPct val="0"/>
                </a:spcAft>
                <a:buClrTx/>
                <a:buFontTx/>
                <a:buNone/>
              </a:pPr>
              <a:t>9</a:t>
            </a:fld>
            <a:endParaRPr lang="pt-BR" altLang="pt-BR" sz="2000" dirty="0">
              <a:latin typeface="Calibri" panose="020F050202020403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7200900"/>
            <a:ext cx="161925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680" rIns="90000" bIns="4500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eaLnBrk="1">
              <a:lnSpc>
                <a:spcPct val="98000"/>
              </a:lnSpc>
              <a:spcAft>
                <a:spcPct val="0"/>
              </a:spcAft>
              <a:buClrTx/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PMR-3203</a:t>
            </a:r>
          </a:p>
        </p:txBody>
      </p:sp>
    </p:spTree>
    <p:extLst>
      <p:ext uri="{BB962C8B-B14F-4D97-AF65-F5344CB8AC3E}">
        <p14:creationId xmlns:p14="http://schemas.microsoft.com/office/powerpoint/2010/main" val="1690501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5352</TotalTime>
  <Words>3103</Words>
  <Application>Microsoft Macintosh PowerPoint</Application>
  <PresentationFormat>Personalizar</PresentationFormat>
  <Paragraphs>735</Paragraphs>
  <Slides>76</Slides>
  <Notes>67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76</vt:i4>
      </vt:variant>
    </vt:vector>
  </HeadingPairs>
  <TitlesOfParts>
    <vt:vector size="86" baseType="lpstr">
      <vt:lpstr>Arial</vt:lpstr>
      <vt:lpstr>Calibri</vt:lpstr>
      <vt:lpstr>Cambria Math</vt:lpstr>
      <vt:lpstr>StarSymbol</vt:lpstr>
      <vt:lpstr>Symbol</vt:lpstr>
      <vt:lpstr>Times New Roman</vt:lpstr>
      <vt:lpstr>Verdana</vt:lpstr>
      <vt:lpstr>Wingdings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Materiais para ferramentas</vt:lpstr>
      <vt:lpstr>Apresentação do PowerPoint</vt:lpstr>
      <vt:lpstr>Geometria e arestas de corte</vt:lpstr>
      <vt:lpstr>Geometria e arestas de corte</vt:lpstr>
      <vt:lpstr>Geometria e arestas de corte</vt:lpstr>
      <vt:lpstr>Geometria e arestas de corte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Rodrigo Lima Stoeterau</dc:creator>
  <cp:lastModifiedBy>Romulo Cruz</cp:lastModifiedBy>
  <cp:revision>333</cp:revision>
  <cp:lastPrinted>2020-06-09T17:38:15Z</cp:lastPrinted>
  <dcterms:created xsi:type="dcterms:W3CDTF">2009-07-29T15:34:51Z</dcterms:created>
  <dcterms:modified xsi:type="dcterms:W3CDTF">2020-06-09T17:40:54Z</dcterms:modified>
</cp:coreProperties>
</file>