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2" r:id="rId1"/>
  </p:sldMasterIdLst>
  <p:notesMasterIdLst>
    <p:notesMasterId r:id="rId34"/>
  </p:notesMasterIdLst>
  <p:sldIdLst>
    <p:sldId id="256" r:id="rId2"/>
    <p:sldId id="339" r:id="rId3"/>
    <p:sldId id="340" r:id="rId4"/>
    <p:sldId id="386" r:id="rId5"/>
    <p:sldId id="342" r:id="rId6"/>
    <p:sldId id="343" r:id="rId7"/>
    <p:sldId id="344" r:id="rId8"/>
    <p:sldId id="345" r:id="rId9"/>
    <p:sldId id="346" r:id="rId10"/>
    <p:sldId id="377" r:id="rId11"/>
    <p:sldId id="347" r:id="rId12"/>
    <p:sldId id="348" r:id="rId13"/>
    <p:sldId id="349" r:id="rId14"/>
    <p:sldId id="350" r:id="rId15"/>
    <p:sldId id="360" r:id="rId16"/>
    <p:sldId id="361" r:id="rId17"/>
    <p:sldId id="362" r:id="rId18"/>
    <p:sldId id="363" r:id="rId19"/>
    <p:sldId id="364" r:id="rId20"/>
    <p:sldId id="387" r:id="rId21"/>
    <p:sldId id="365" r:id="rId22"/>
    <p:sldId id="366" r:id="rId23"/>
    <p:sldId id="368" r:id="rId24"/>
    <p:sldId id="388" r:id="rId25"/>
    <p:sldId id="369" r:id="rId26"/>
    <p:sldId id="392" r:id="rId27"/>
    <p:sldId id="390" r:id="rId28"/>
    <p:sldId id="391" r:id="rId29"/>
    <p:sldId id="393" r:id="rId30"/>
    <p:sldId id="394" r:id="rId31"/>
    <p:sldId id="371" r:id="rId32"/>
    <p:sldId id="31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/>
    <p:restoredTop sz="96416" autoAdjust="0"/>
  </p:normalViewPr>
  <p:slideViewPr>
    <p:cSldViewPr snapToGrid="0" snapToObjects="1">
      <p:cViewPr>
        <p:scale>
          <a:sx n="75" d="100"/>
          <a:sy n="75" d="100"/>
        </p:scale>
        <p:origin x="36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0A47F-5262-1542-934E-6659FF5C98E6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787A2-2367-D04C-8B55-1D29B0C7FF4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80F5-2188-DA47-A683-09DDF6E5EE3A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F31F-3C77-2C4F-8244-8E915235E090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1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80F5-2188-DA47-A683-09DDF6E5EE3A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F31F-3C77-2C4F-8244-8E915235E09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6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80F5-2188-DA47-A683-09DDF6E5EE3A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F31F-3C77-2C4F-8244-8E915235E09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2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80F5-2188-DA47-A683-09DDF6E5EE3A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F31F-3C77-2C4F-8244-8E915235E09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6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80F5-2188-DA47-A683-09DDF6E5EE3A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F31F-3C77-2C4F-8244-8E915235E090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97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80F5-2188-DA47-A683-09DDF6E5EE3A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F31F-3C77-2C4F-8244-8E915235E09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4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80F5-2188-DA47-A683-09DDF6E5EE3A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F31F-3C77-2C4F-8244-8E915235E09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4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80F5-2188-DA47-A683-09DDF6E5EE3A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F31F-3C77-2C4F-8244-8E915235E09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3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80F5-2188-DA47-A683-09DDF6E5EE3A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F31F-3C77-2C4F-8244-8E915235E09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8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28A80F5-2188-DA47-A683-09DDF6E5EE3A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BFF31F-3C77-2C4F-8244-8E915235E09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6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80F5-2188-DA47-A683-09DDF6E5EE3A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F31F-3C77-2C4F-8244-8E915235E09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2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8A80F5-2188-DA47-A683-09DDF6E5EE3A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0BFF31F-3C77-2C4F-8244-8E915235E090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02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ids.gov.br/data/documents/storedDocuments/%7bB8EF5DAF-23AE-4891-AD36-1903553A3174%7d/%7b5932A692-7880-4E85-8C91-EA5F60211B74%7d/lei_6259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5000" dirty="0"/>
              <a:t>Sífilis e HIV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Dra. </a:t>
            </a:r>
            <a:r>
              <a:rPr lang="pt-BR" dirty="0" err="1"/>
              <a:t>carla</a:t>
            </a:r>
            <a:r>
              <a:rPr lang="pt-BR" dirty="0"/>
              <a:t> Marins</a:t>
            </a:r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04CCF37C-73D2-4E1E-BC7D-CE3E3FB649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20" y="95462"/>
            <a:ext cx="8685380" cy="676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6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Sífilis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25" y="1845733"/>
            <a:ext cx="8651630" cy="4526931"/>
          </a:xfrm>
        </p:spPr>
        <p:txBody>
          <a:bodyPr>
            <a:normAutofit/>
          </a:bodyPr>
          <a:lstStyle/>
          <a:p>
            <a:pPr>
              <a:buFontTx/>
              <a:buChar char="-"/>
              <a:defRPr/>
            </a:pPr>
            <a:r>
              <a:rPr lang="pt-BR" sz="2200" b="1" dirty="0">
                <a:cs typeface="Times New Roman" charset="0"/>
              </a:rPr>
              <a:t>Tratamento – Penicilina</a:t>
            </a:r>
          </a:p>
          <a:p>
            <a:pPr>
              <a:buFontTx/>
              <a:buChar char="-"/>
              <a:defRPr/>
            </a:pPr>
            <a:endParaRPr lang="pt-BR" sz="2200" b="1" dirty="0">
              <a:cs typeface="Times New Roman" charset="0"/>
            </a:endParaRPr>
          </a:p>
          <a:p>
            <a:pPr>
              <a:buNone/>
              <a:defRPr/>
            </a:pPr>
            <a:r>
              <a:rPr lang="pt-BR" sz="2200" u="sng" dirty="0">
                <a:solidFill>
                  <a:srgbClr val="000000"/>
                </a:solidFill>
                <a:cs typeface="Times New Roman" charset="0"/>
              </a:rPr>
              <a:t>Orientações importantes:</a:t>
            </a:r>
            <a:r>
              <a:rPr lang="pt-BR" sz="2200" dirty="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pt-BR" sz="2200" dirty="0">
                <a:solidFill>
                  <a:srgbClr val="000000"/>
                </a:solidFill>
                <a:cs typeface="Times New Roman" charset="0"/>
              </a:rPr>
              <a:t> Evitar ter relação sexual até que o seu tratamento (e do parceiro com a doença) se complete. </a:t>
            </a:r>
          </a:p>
          <a:p>
            <a:pPr>
              <a:buFontTx/>
              <a:buChar char="-"/>
              <a:defRPr/>
            </a:pPr>
            <a:r>
              <a:rPr lang="pt-BR" sz="2200" dirty="0">
                <a:solidFill>
                  <a:srgbClr val="000000"/>
                </a:solidFill>
                <a:cs typeface="Times New Roman" charset="0"/>
              </a:rPr>
              <a:t> A gestante deve realizar controle de cura mensal </a:t>
            </a:r>
          </a:p>
          <a:p>
            <a:pPr>
              <a:buFontTx/>
              <a:buChar char="-"/>
              <a:defRPr/>
            </a:pPr>
            <a:r>
              <a:rPr lang="pt-BR" sz="2200" dirty="0">
                <a:solidFill>
                  <a:srgbClr val="000000"/>
                </a:solidFill>
                <a:cs typeface="Times New Roman" charset="0"/>
              </a:rPr>
              <a:t>Cura sorológica – decréscimo de 4 títulos (ex: 1/8 – 1/2) </a:t>
            </a:r>
          </a:p>
          <a:p>
            <a:pPr>
              <a:buFontTx/>
              <a:buChar char="-"/>
              <a:defRPr/>
            </a:pPr>
            <a:r>
              <a:rPr lang="pt-BR" sz="2200" dirty="0" err="1">
                <a:solidFill>
                  <a:srgbClr val="000000"/>
                </a:solidFill>
                <a:cs typeface="Times New Roman" charset="0"/>
              </a:rPr>
              <a:t>Quadruplicação</a:t>
            </a:r>
            <a:r>
              <a:rPr lang="pt-BR" sz="2200" dirty="0">
                <a:solidFill>
                  <a:srgbClr val="000000"/>
                </a:solidFill>
                <a:cs typeface="Times New Roman" charset="0"/>
              </a:rPr>
              <a:t> de títulos – (ex: </a:t>
            </a:r>
            <a:r>
              <a:rPr lang="pt-BR" sz="2200" dirty="0">
                <a:solidFill>
                  <a:srgbClr val="000000"/>
                </a:solidFill>
              </a:rPr>
              <a:t>1/2 para 1/8)</a:t>
            </a:r>
            <a:endParaRPr lang="pt-BR" sz="2200" dirty="0">
              <a:solidFill>
                <a:srgbClr val="000000"/>
              </a:solidFill>
              <a:cs typeface="Times New Roman" charset="0"/>
            </a:endParaRPr>
          </a:p>
          <a:p>
            <a:pPr>
              <a:buFontTx/>
              <a:buChar char="-"/>
              <a:defRPr/>
            </a:pPr>
            <a:r>
              <a:rPr lang="pt-BR" sz="2200" dirty="0">
                <a:solidFill>
                  <a:srgbClr val="000000"/>
                </a:solidFill>
                <a:cs typeface="Times New Roman" charset="0"/>
              </a:rPr>
              <a:t> </a:t>
            </a:r>
            <a:r>
              <a:rPr lang="pt-BR" sz="2200" dirty="0">
                <a:solidFill>
                  <a:srgbClr val="000000"/>
                </a:solidFill>
              </a:rPr>
              <a:t>Começar a tratar novamente em caso de interrupção do tratamento ou da </a:t>
            </a:r>
            <a:r>
              <a:rPr lang="pt-BR" sz="2200" dirty="0" err="1">
                <a:solidFill>
                  <a:srgbClr val="000000"/>
                </a:solidFill>
              </a:rPr>
              <a:t>quadruplicação</a:t>
            </a:r>
            <a:r>
              <a:rPr lang="pt-BR" sz="2200" dirty="0">
                <a:solidFill>
                  <a:srgbClr val="000000"/>
                </a:solidFill>
              </a:rPr>
              <a:t> dos títulos.</a:t>
            </a:r>
            <a:r>
              <a:rPr lang="pt-BR" sz="2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pt-BR" sz="2200" dirty="0">
              <a:solidFill>
                <a:srgbClr val="000000"/>
              </a:solidFill>
              <a:cs typeface="Times New Roman" charset="0"/>
            </a:endParaRPr>
          </a:p>
          <a:p>
            <a:pPr>
              <a:buNone/>
              <a:defRPr/>
            </a:pPr>
            <a:endParaRPr lang="pt-BR" sz="2100" u="sng" dirty="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B0C4694E-9E0E-4594-8085-B4ECD192AD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495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Sífilis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895" y="1845734"/>
            <a:ext cx="8510954" cy="4639472"/>
          </a:xfrm>
        </p:spPr>
        <p:txBody>
          <a:bodyPr>
            <a:normAutofit/>
          </a:bodyPr>
          <a:lstStyle/>
          <a:p>
            <a:pPr>
              <a:buFontTx/>
              <a:buChar char="-"/>
              <a:defRPr/>
            </a:pPr>
            <a:r>
              <a:rPr lang="pt-BR" sz="2200" b="1" dirty="0">
                <a:cs typeface="Times New Roman" charset="0"/>
              </a:rPr>
              <a:t>Tratamento – Penicilina</a:t>
            </a:r>
          </a:p>
          <a:p>
            <a:pPr>
              <a:buFontTx/>
              <a:buChar char="-"/>
              <a:defRPr/>
            </a:pPr>
            <a:endParaRPr lang="pt-BR" sz="2200" b="1" dirty="0">
              <a:cs typeface="Times New Roman" charset="0"/>
            </a:endParaRPr>
          </a:p>
          <a:p>
            <a:pPr>
              <a:buFontTx/>
              <a:buChar char="-"/>
              <a:defRPr/>
            </a:pPr>
            <a:r>
              <a:rPr lang="pt-BR" sz="2200" b="1" dirty="0">
                <a:cs typeface="Times New Roman" charset="0"/>
              </a:rPr>
              <a:t>Durante a gravidez</a:t>
            </a:r>
            <a:endParaRPr lang="pt-BR" sz="2200" dirty="0"/>
          </a:p>
          <a:p>
            <a:pPr>
              <a:buFontTx/>
              <a:buChar char="-"/>
              <a:defRPr/>
            </a:pPr>
            <a:r>
              <a:rPr lang="pt-BR" sz="2200" dirty="0"/>
              <a:t>Tratamento imediato </a:t>
            </a:r>
          </a:p>
          <a:p>
            <a:pPr>
              <a:buFontTx/>
              <a:buChar char="-"/>
              <a:defRPr/>
            </a:pPr>
            <a:r>
              <a:rPr lang="pt-BR" sz="2200" dirty="0"/>
              <a:t>Realizar  o controle de cura mensal por meio do VDRL.</a:t>
            </a:r>
          </a:p>
          <a:p>
            <a:pPr>
              <a:buFontTx/>
              <a:buChar char="-"/>
              <a:defRPr/>
            </a:pPr>
            <a:r>
              <a:rPr lang="pt-BR" sz="2200" dirty="0"/>
              <a:t>Começara a tratar novamente em caso de interrupção de tratamento ou </a:t>
            </a:r>
            <a:r>
              <a:rPr lang="pt-BR" sz="2200" dirty="0" err="1"/>
              <a:t>quadruplicação</a:t>
            </a:r>
            <a:r>
              <a:rPr lang="pt-BR" sz="2200" dirty="0"/>
              <a:t> dos títulos (ex.: de 1/2 para 1/8).</a:t>
            </a:r>
          </a:p>
          <a:p>
            <a:pPr>
              <a:buFontTx/>
              <a:buChar char="-"/>
              <a:defRPr/>
            </a:pPr>
            <a:r>
              <a:rPr lang="pt-BR" sz="2200" dirty="0"/>
              <a:t>Gestantes comprovadamente alérgicas à Penicilina</a:t>
            </a:r>
          </a:p>
          <a:p>
            <a:pPr>
              <a:buNone/>
              <a:defRPr/>
            </a:pPr>
            <a:endParaRPr lang="pt-BR" sz="2100" u="sng" dirty="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CE6441F5-EEF6-4FDC-BF82-1B08120E13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56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Sífilis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89" y="2160269"/>
            <a:ext cx="8595675" cy="4381207"/>
          </a:xfrm>
        </p:spPr>
        <p:txBody>
          <a:bodyPr>
            <a:normAutofit/>
          </a:bodyPr>
          <a:lstStyle/>
          <a:p>
            <a:pPr>
              <a:buFontTx/>
              <a:buChar char="-"/>
              <a:defRPr/>
            </a:pPr>
            <a:r>
              <a:rPr lang="pt-BR" sz="2200" b="1" dirty="0">
                <a:cs typeface="Times New Roman" charset="0"/>
              </a:rPr>
              <a:t>ATENÇÃO</a:t>
            </a:r>
            <a:endParaRPr lang="pt-BR" sz="2200" dirty="0"/>
          </a:p>
          <a:p>
            <a:r>
              <a:rPr lang="pt-BR" sz="2200" dirty="0"/>
              <a:t>É conceituado o tratamento inadequado da mãe, as seguintes condições: </a:t>
            </a:r>
          </a:p>
          <a:p>
            <a:r>
              <a:rPr lang="pt-BR" sz="2200" dirty="0"/>
              <a:t>- tratamento não realizado com penicilina </a:t>
            </a:r>
            <a:r>
              <a:rPr lang="pt-BR" sz="2200" dirty="0" err="1"/>
              <a:t>benzatina</a:t>
            </a:r>
            <a:r>
              <a:rPr lang="pt-BR" sz="2200" dirty="0"/>
              <a:t>; </a:t>
            </a:r>
          </a:p>
          <a:p>
            <a:r>
              <a:rPr lang="pt-BR" sz="2200" dirty="0"/>
              <a:t>- tratamento com penicilina </a:t>
            </a:r>
            <a:r>
              <a:rPr lang="pt-BR" sz="2200" dirty="0" err="1"/>
              <a:t>benzatina</a:t>
            </a:r>
            <a:r>
              <a:rPr lang="pt-BR" sz="2200" dirty="0"/>
              <a:t>, porém incompleto; </a:t>
            </a:r>
          </a:p>
          <a:p>
            <a:r>
              <a:rPr lang="pt-BR" sz="2200" dirty="0"/>
              <a:t>- tratamento ineficaz de acordo com a fase clínica da sífilis; </a:t>
            </a:r>
          </a:p>
          <a:p>
            <a:r>
              <a:rPr lang="pt-BR" sz="2200" dirty="0"/>
              <a:t>- Tratamento finalizado em menos de 30 dias antes do parto; </a:t>
            </a:r>
          </a:p>
          <a:p>
            <a:r>
              <a:rPr lang="pt-BR" sz="2200" dirty="0"/>
              <a:t>- Tratamento inadequado ou não realização do tratamento do parceiro sexual com sífilis (BRASIL, 2015)</a:t>
            </a:r>
          </a:p>
          <a:p>
            <a:endParaRPr lang="pt-BR" dirty="0"/>
          </a:p>
          <a:p>
            <a:pPr>
              <a:buFontTx/>
              <a:buChar char="-"/>
              <a:defRPr/>
            </a:pPr>
            <a:endParaRPr lang="pt-BR" sz="2100" dirty="0"/>
          </a:p>
          <a:p>
            <a:pPr>
              <a:buNone/>
              <a:defRPr/>
            </a:pPr>
            <a:endParaRPr lang="pt-BR" sz="2100" u="sng" dirty="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7FFD069B-41AF-4251-822C-DC93A8D1E7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36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Sífilis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234" y="1949254"/>
            <a:ext cx="8446548" cy="4437477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pt-BR" sz="2200" b="1" dirty="0"/>
              <a:t>- Notificação: </a:t>
            </a:r>
          </a:p>
          <a:p>
            <a:pPr>
              <a:buNone/>
              <a:defRPr/>
            </a:pPr>
            <a:endParaRPr lang="pt-BR" sz="2200" b="1" dirty="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r>
              <a:rPr lang="pt-BR" sz="2200" u="sng" dirty="0">
                <a:solidFill>
                  <a:srgbClr val="000000"/>
                </a:solidFill>
                <a:cs typeface="Arial" charset="0"/>
              </a:rPr>
              <a:t>Sífilis congênita</a:t>
            </a:r>
            <a:r>
              <a:rPr lang="pt-BR" sz="2200" dirty="0">
                <a:solidFill>
                  <a:srgbClr val="000000"/>
                </a:solidFill>
                <a:cs typeface="Arial" charset="0"/>
              </a:rPr>
              <a:t>, desde 1986, em conformidade com a lei e recomendações do Ministério da Saúde </a:t>
            </a:r>
            <a:r>
              <a:rPr lang="pt-BR" sz="2200" dirty="0">
                <a:cs typeface="Times New Roman" charset="0"/>
                <a:hlinkClick r:id="rId2"/>
              </a:rPr>
              <a:t>Lei 6259</a:t>
            </a:r>
            <a:r>
              <a:rPr lang="pt-BR" sz="2200" dirty="0">
                <a:cs typeface="Arial" charset="0"/>
              </a:rPr>
              <a:t> </a:t>
            </a:r>
          </a:p>
          <a:p>
            <a:pPr>
              <a:buNone/>
              <a:defRPr/>
            </a:pPr>
            <a:r>
              <a:rPr lang="pt-BR" sz="2200" dirty="0">
                <a:solidFill>
                  <a:srgbClr val="000000"/>
                </a:solidFill>
                <a:cs typeface="Arial" charset="0"/>
              </a:rPr>
              <a:t>( de 30/10/1975 e de 21/02/2006 e publicada no </a:t>
            </a:r>
            <a:r>
              <a:rPr lang="pt-BR" sz="2200" dirty="0" err="1">
                <a:solidFill>
                  <a:srgbClr val="000000"/>
                </a:solidFill>
                <a:cs typeface="Arial" charset="0"/>
              </a:rPr>
              <a:t>D.O.U.</a:t>
            </a:r>
            <a:r>
              <a:rPr lang="pt-BR" sz="2200" dirty="0">
                <a:solidFill>
                  <a:srgbClr val="000000"/>
                </a:solidFill>
                <a:cs typeface="Arial" charset="0"/>
              </a:rPr>
              <a:t> de 22/02/2006, Seção 1 página 34).</a:t>
            </a:r>
            <a:r>
              <a:rPr lang="pt-BR" sz="2200" dirty="0">
                <a:solidFill>
                  <a:srgbClr val="000000"/>
                </a:solidFill>
                <a:cs typeface="Times New Roman" charset="0"/>
              </a:rPr>
              <a:t> </a:t>
            </a:r>
            <a:br>
              <a:rPr lang="pt-BR" sz="2200" dirty="0">
                <a:solidFill>
                  <a:srgbClr val="000000"/>
                </a:solidFill>
                <a:cs typeface="Times New Roman" charset="0"/>
              </a:rPr>
            </a:br>
            <a:endParaRPr lang="pt-BR" sz="2200" dirty="0">
              <a:solidFill>
                <a:srgbClr val="000000"/>
              </a:solidFill>
              <a:cs typeface="Times New Roman" charset="0"/>
            </a:endParaRPr>
          </a:p>
          <a:p>
            <a:pPr>
              <a:defRPr/>
            </a:pPr>
            <a:r>
              <a:rPr lang="pt-BR" sz="2200" dirty="0">
                <a:solidFill>
                  <a:srgbClr val="000000"/>
                </a:solidFill>
                <a:cs typeface="Arial" charset="0"/>
              </a:rPr>
              <a:t>A portaria Nº 33, de 14 de julho de 2005, publicada no Diário Oficial da União de 15/07/2005, inclui a </a:t>
            </a:r>
            <a:r>
              <a:rPr lang="pt-BR" sz="2200" u="sng" dirty="0">
                <a:solidFill>
                  <a:srgbClr val="000000"/>
                </a:solidFill>
                <a:cs typeface="Arial" charset="0"/>
              </a:rPr>
              <a:t>sífilis em gestantes</a:t>
            </a:r>
            <a:r>
              <a:rPr lang="pt-BR" sz="2200" dirty="0">
                <a:solidFill>
                  <a:srgbClr val="000000"/>
                </a:solidFill>
                <a:cs typeface="Arial" charset="0"/>
              </a:rPr>
              <a:t> na listagem nacional de doenças de notificação compulsória. </a:t>
            </a:r>
          </a:p>
          <a:p>
            <a:endParaRPr lang="pt-BR" dirty="0"/>
          </a:p>
          <a:p>
            <a:pPr>
              <a:buFontTx/>
              <a:buChar char="-"/>
              <a:defRPr/>
            </a:pPr>
            <a:endParaRPr lang="pt-BR" sz="2100" dirty="0"/>
          </a:p>
          <a:p>
            <a:pPr>
              <a:buNone/>
              <a:defRPr/>
            </a:pPr>
            <a:endParaRPr lang="pt-BR" sz="2100" u="sng" dirty="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0E0752DD-FF5F-4814-91B2-CA7139F0A0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389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HIV/AIDS PERFIL EPIDEMIOLÓGICO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37" y="1845734"/>
            <a:ext cx="8356209" cy="4023360"/>
          </a:xfrm>
        </p:spPr>
        <p:txBody>
          <a:bodyPr>
            <a:normAutofit/>
          </a:bodyPr>
          <a:lstStyle/>
          <a:p>
            <a:r>
              <a:rPr lang="en-US" sz="2200" dirty="0"/>
              <a:t>2014 GLOBAL STATISTICS </a:t>
            </a:r>
            <a:endParaRPr lang="pt-BR" sz="2200" dirty="0"/>
          </a:p>
          <a:p>
            <a:endParaRPr lang="en-US" sz="2200" dirty="0"/>
          </a:p>
          <a:p>
            <a:pPr lvl="0"/>
            <a:r>
              <a:rPr lang="pt-BR" sz="2200" dirty="0"/>
              <a:t>Em 2014, havia </a:t>
            </a:r>
            <a:r>
              <a:rPr lang="en-US" sz="2200" dirty="0"/>
              <a:t>36.9 </a:t>
            </a:r>
            <a:r>
              <a:rPr lang="en-US" sz="2200" dirty="0" err="1"/>
              <a:t>milhões</a:t>
            </a:r>
            <a:r>
              <a:rPr lang="en-US" sz="2200" dirty="0"/>
              <a:t> </a:t>
            </a:r>
            <a:r>
              <a:rPr lang="pt-BR" sz="2200" dirty="0"/>
              <a:t>[</a:t>
            </a:r>
            <a:r>
              <a:rPr lang="en-US" sz="2200" dirty="0"/>
              <a:t>34.3 milhões–41.4 </a:t>
            </a:r>
            <a:r>
              <a:rPr lang="en-US" sz="2200" dirty="0" err="1"/>
              <a:t>milhões</a:t>
            </a:r>
            <a:r>
              <a:rPr lang="en-US" sz="2200" dirty="0"/>
              <a:t> </a:t>
            </a:r>
            <a:r>
              <a:rPr lang="pt-BR" sz="2200" dirty="0"/>
              <a:t>] de pessoas, no mundo, vivendo com HIV;</a:t>
            </a:r>
          </a:p>
          <a:p>
            <a:pPr lvl="0"/>
            <a:r>
              <a:rPr lang="pt-BR" sz="2200" dirty="0"/>
              <a:t>Estima-se que ocorreram 2 milhões [</a:t>
            </a:r>
            <a:r>
              <a:rPr lang="en-US" sz="2200" dirty="0"/>
              <a:t>1.9 milhões–2.2 </a:t>
            </a:r>
            <a:r>
              <a:rPr lang="en-US" sz="2200" dirty="0" err="1"/>
              <a:t>milhões</a:t>
            </a:r>
            <a:r>
              <a:rPr lang="pt-BR" sz="2200" dirty="0"/>
              <a:t>] novas infecções pelo HIV;</a:t>
            </a:r>
          </a:p>
          <a:p>
            <a:pPr lvl="0"/>
            <a:r>
              <a:rPr lang="pt-BR" sz="2200" dirty="0"/>
              <a:t>O número de mortes relacionadas à AIDS no mundo foi de </a:t>
            </a:r>
            <a:r>
              <a:rPr lang="en-US" sz="2200" dirty="0"/>
              <a:t> 1.2 </a:t>
            </a:r>
            <a:r>
              <a:rPr lang="en-US" sz="2200" dirty="0" err="1"/>
              <a:t>milhões</a:t>
            </a:r>
            <a:r>
              <a:rPr lang="en-US" sz="2200" dirty="0"/>
              <a:t> [980 000–1.6 </a:t>
            </a:r>
            <a:r>
              <a:rPr lang="en-US" sz="2200" dirty="0" err="1"/>
              <a:t>milhões</a:t>
            </a:r>
            <a:r>
              <a:rPr lang="en-US" sz="2200" dirty="0"/>
              <a:t>] </a:t>
            </a:r>
            <a:r>
              <a:rPr lang="pt-BR" sz="2200" dirty="0"/>
              <a:t>em 2014.</a:t>
            </a:r>
          </a:p>
          <a:p>
            <a:pPr>
              <a:buNone/>
              <a:defRPr/>
            </a:pPr>
            <a:endParaRPr lang="pt-BR" sz="2100" u="sng" dirty="0">
              <a:solidFill>
                <a:srgbClr val="000000"/>
              </a:solidFill>
              <a:cs typeface="Times New Roman" charset="0"/>
            </a:endParaRPr>
          </a:p>
          <a:p>
            <a:endParaRPr lang="pt-BR" dirty="0"/>
          </a:p>
          <a:p>
            <a:pPr>
              <a:buFontTx/>
              <a:buChar char="-"/>
              <a:defRPr/>
            </a:pPr>
            <a:endParaRPr lang="pt-BR" sz="2100" dirty="0"/>
          </a:p>
          <a:p>
            <a:pPr>
              <a:buNone/>
              <a:defRPr/>
            </a:pPr>
            <a:endParaRPr lang="pt-BR" sz="2100" u="sng" dirty="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B371CE68-D46B-4031-91B9-8FF74D920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201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HIV/AIDS PERFIL EPIDEMIOLÓGICO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34" y="1845734"/>
            <a:ext cx="8328073" cy="4023360"/>
          </a:xfrm>
        </p:spPr>
        <p:txBody>
          <a:bodyPr>
            <a:normAutofit/>
          </a:bodyPr>
          <a:lstStyle/>
          <a:p>
            <a:r>
              <a:rPr lang="en-US" sz="2200" dirty="0" err="1"/>
              <a:t>América</a:t>
            </a:r>
            <a:r>
              <a:rPr lang="en-US" sz="2200" dirty="0"/>
              <a:t> Latina – dados 2014</a:t>
            </a:r>
          </a:p>
          <a:p>
            <a:endParaRPr lang="en-US" sz="2200" dirty="0"/>
          </a:p>
          <a:p>
            <a:pPr lvl="0"/>
            <a:r>
              <a:rPr lang="pt-BR" sz="2200" dirty="0"/>
              <a:t>Em 2014, havia </a:t>
            </a:r>
            <a:r>
              <a:rPr lang="en-US" sz="2200" dirty="0"/>
              <a:t>1.7 million [1.4 million–2 million] </a:t>
            </a:r>
            <a:r>
              <a:rPr lang="pt-BR" sz="2200" dirty="0"/>
              <a:t>de pessoas vivendo com HIV;</a:t>
            </a:r>
          </a:p>
          <a:p>
            <a:pPr lvl="0"/>
            <a:r>
              <a:rPr lang="pt-BR" sz="2200" dirty="0"/>
              <a:t>Estima-se que ocorreram </a:t>
            </a:r>
            <a:r>
              <a:rPr lang="en-US" sz="2200" dirty="0"/>
              <a:t>87 000 [70 000–100 000] </a:t>
            </a:r>
            <a:r>
              <a:rPr lang="pt-BR" sz="2200" dirty="0"/>
              <a:t>novas infecções pelo HIV na América Latina;</a:t>
            </a:r>
          </a:p>
          <a:p>
            <a:pPr lvl="0"/>
            <a:r>
              <a:rPr lang="pt-BR" sz="2200" dirty="0"/>
              <a:t>O número de mortes relacionadas à AIDS na América latina foi de </a:t>
            </a:r>
            <a:r>
              <a:rPr lang="en-US" sz="2200" dirty="0"/>
              <a:t> 41 000 [30 000–82 000] </a:t>
            </a:r>
            <a:r>
              <a:rPr lang="pt-BR" sz="2200" dirty="0"/>
              <a:t>em 2014.</a:t>
            </a:r>
          </a:p>
          <a:p>
            <a:endParaRPr lang="en-US" dirty="0"/>
          </a:p>
          <a:p>
            <a:pPr>
              <a:buFontTx/>
              <a:buChar char="-"/>
              <a:defRPr/>
            </a:pPr>
            <a:endParaRPr lang="pt-BR" sz="2100" dirty="0"/>
          </a:p>
          <a:p>
            <a:pPr>
              <a:buNone/>
              <a:defRPr/>
            </a:pPr>
            <a:endParaRPr lang="pt-BR" sz="2100" u="sng" dirty="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41085656-DD92-414C-B71F-813EF537C0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697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HIV/AIDS PERFIL EPIDEMIOLÓGICO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895" y="1845734"/>
            <a:ext cx="8356210" cy="4372186"/>
          </a:xfrm>
        </p:spPr>
        <p:txBody>
          <a:bodyPr>
            <a:normAutofit/>
          </a:bodyPr>
          <a:lstStyle/>
          <a:p>
            <a:r>
              <a:rPr lang="pt-BR" sz="2200" b="1" dirty="0"/>
              <a:t>Estimativas sobre o HIV e AIDS para o Brasil (2014)</a:t>
            </a:r>
            <a:endParaRPr lang="pt-BR" sz="2200" dirty="0"/>
          </a:p>
          <a:p>
            <a:pPr lvl="0"/>
            <a:r>
              <a:rPr lang="pt-BR" sz="2200" dirty="0"/>
              <a:t>Em 2014, havia 734.000 [610.000 – 1.000.000] de pessoas vivendo com HIV;</a:t>
            </a:r>
          </a:p>
          <a:p>
            <a:pPr lvl="0"/>
            <a:r>
              <a:rPr lang="pt-BR" sz="2200" dirty="0"/>
              <a:t>A prevalência de HIV estimada para o Brasil ficou entre 0,4 e 0,7 (% da população);</a:t>
            </a:r>
          </a:p>
          <a:p>
            <a:pPr lvl="0"/>
            <a:r>
              <a:rPr lang="pt-BR" sz="2200" dirty="0"/>
              <a:t>Em 2014, estima-se que ocorreram 44.000 [31.000 – 57.000] novas infecções pelo HIV;</a:t>
            </a:r>
          </a:p>
          <a:p>
            <a:pPr lvl="0"/>
            <a:r>
              <a:rPr lang="pt-BR" sz="2200" dirty="0"/>
              <a:t>O número de mortes relacionadas à AIDS no Brasil foi de 16.000 [9.900 – 23.000] em 2014.</a:t>
            </a:r>
          </a:p>
          <a:p>
            <a:pPr>
              <a:buNone/>
              <a:defRPr/>
            </a:pPr>
            <a:endParaRPr lang="pt-BR" sz="2100" u="sng" dirty="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BEF0CEAC-CC4C-4468-A599-EBE2326A21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943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HIV/AIDS PERFIL EPIDEMIOLÓGICO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1845734"/>
            <a:ext cx="8609427" cy="4023360"/>
          </a:xfrm>
        </p:spPr>
        <p:txBody>
          <a:bodyPr>
            <a:noAutofit/>
          </a:bodyPr>
          <a:lstStyle/>
          <a:p>
            <a:r>
              <a:rPr lang="pt-BR" sz="2200" b="1" dirty="0"/>
              <a:t>IMPORTANTE</a:t>
            </a:r>
            <a:endParaRPr lang="pt-BR" sz="2200" dirty="0"/>
          </a:p>
          <a:p>
            <a:r>
              <a:rPr lang="pt-BR" sz="2200" dirty="0"/>
              <a:t>Foram registrados no Brasil, desde 1980 até junho de 2014, 491.747 (65,0%) casos de </a:t>
            </a:r>
            <a:r>
              <a:rPr lang="pt-BR" sz="2200" dirty="0" err="1"/>
              <a:t>aids</a:t>
            </a:r>
            <a:r>
              <a:rPr lang="pt-BR" sz="2200" dirty="0"/>
              <a:t> em homens e 265.251(35,0%) em mulheres.</a:t>
            </a:r>
          </a:p>
          <a:p>
            <a:r>
              <a:rPr lang="pt-BR" sz="2200" dirty="0"/>
              <a:t> No período de 1980 até 2008, observou-se um </a:t>
            </a:r>
            <a:r>
              <a:rPr lang="pt-BR" sz="2200" b="1" dirty="0"/>
              <a:t>aumento na participação das mulheres nos casos de </a:t>
            </a:r>
            <a:r>
              <a:rPr lang="pt-BR" sz="2200" b="1" dirty="0" err="1"/>
              <a:t>aids</a:t>
            </a:r>
            <a:r>
              <a:rPr lang="pt-BR" sz="2200" dirty="0"/>
              <a:t>. </a:t>
            </a:r>
          </a:p>
          <a:p>
            <a:r>
              <a:rPr lang="pt-BR" sz="2200" dirty="0"/>
              <a:t>Com isso, a razão de sexo, expressa pela relação entre o número de casos de </a:t>
            </a:r>
            <a:r>
              <a:rPr lang="pt-BR" sz="2200" dirty="0" err="1"/>
              <a:t>aids</a:t>
            </a:r>
            <a:r>
              <a:rPr lang="pt-BR" sz="2200" dirty="0"/>
              <a:t> em homens e mulheres, </a:t>
            </a:r>
            <a:r>
              <a:rPr lang="pt-BR" sz="2200" b="1" dirty="0"/>
              <a:t>apresentou redução de até 15 casos em homens para cada 10 casos em mulheres. </a:t>
            </a:r>
          </a:p>
          <a:p>
            <a:r>
              <a:rPr lang="pt-BR" sz="2200" dirty="0"/>
              <a:t>No entanto, </a:t>
            </a:r>
            <a:r>
              <a:rPr lang="pt-BR" sz="2200" b="1" dirty="0"/>
              <a:t>a partir de 2009, observa-se uma redução nos casos de </a:t>
            </a:r>
            <a:r>
              <a:rPr lang="pt-BR" sz="2200" b="1" dirty="0" err="1"/>
              <a:t>aids</a:t>
            </a:r>
            <a:r>
              <a:rPr lang="pt-BR" sz="2200" b="1" dirty="0"/>
              <a:t> em mulheres </a:t>
            </a:r>
            <a:r>
              <a:rPr lang="pt-BR" sz="2200" dirty="0"/>
              <a:t>e aumento nos casos em homens, refletindo-se na razão de sexo, que passou a ser de </a:t>
            </a:r>
            <a:r>
              <a:rPr lang="pt-BR" sz="2200" b="1" dirty="0"/>
              <a:t>18 casos de </a:t>
            </a:r>
            <a:r>
              <a:rPr lang="pt-BR" sz="2200" b="1" dirty="0" err="1"/>
              <a:t>aids</a:t>
            </a:r>
            <a:r>
              <a:rPr lang="pt-BR" sz="2200" b="1" dirty="0"/>
              <a:t> em homens para cada 10 casos em mulheres em 2013.</a:t>
            </a:r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87EC4591-E323-4DC2-8B37-3DDA37529B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158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 descr="C:\Documents and Settings\Celso\Meus documentos\Minhas músicas\Minhas imagens\MMHE_17_199_01_ep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271" y="928899"/>
            <a:ext cx="8711312" cy="473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2">
            <a:extLst>
              <a:ext uri="{FF2B5EF4-FFF2-40B4-BE49-F238E27FC236}">
                <a16:creationId xmlns:a16="http://schemas.microsoft.com/office/drawing/2014/main" id="{BC1D94C3-9635-429B-9552-E4A4E07FE7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97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Sífilis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416" y="1862668"/>
            <a:ext cx="8496887" cy="4023360"/>
          </a:xfrm>
        </p:spPr>
        <p:txBody>
          <a:bodyPr>
            <a:normAutofit/>
          </a:bodyPr>
          <a:lstStyle/>
          <a:p>
            <a:r>
              <a:rPr lang="pt-BR" sz="2200" dirty="0"/>
              <a:t>No período de 2005 à junho de 2014  foram notificados: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200" dirty="0"/>
              <a:t> 100.790 casos de </a:t>
            </a:r>
            <a:r>
              <a:rPr lang="pt-BR" sz="2200" dirty="0" err="1"/>
              <a:t>sifilis</a:t>
            </a:r>
            <a:r>
              <a:rPr lang="pt-BR" sz="2200" dirty="0"/>
              <a:t> em gestantes. Em 2013 foi detectada uma taxa de 7,4 casos de sífilis em gestante para cada 1.000 nascidos vivos.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200" dirty="0"/>
              <a:t>104.853 casos de sífilis congênita em menores de um ano de idade no período de 1998 à junho de 2014.</a:t>
            </a:r>
          </a:p>
          <a:p>
            <a:r>
              <a:rPr lang="pt-BR" sz="2200" b="1" dirty="0"/>
              <a:t>Observou-se um aumento progressivo na tava de incidência da sífilis congênita no período de 2004, quando a taxa era de 1,7 casos para 1.000 nascidos vivos e em 2013 foi de 4,7 (BRASIL, 2015). </a:t>
            </a:r>
          </a:p>
          <a:p>
            <a:endParaRPr lang="pt-BR" dirty="0"/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C36C7309-8FD5-497B-AC42-A0F5CBE64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337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0961FF-78B8-40F8-AF7A-3BD936FE5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4" y="-33334"/>
            <a:ext cx="7811983" cy="689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12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Diagnóstico</a:t>
            </a:r>
            <a:endParaRPr lang="en-US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25328CF-0EF0-462B-B527-54F5406AD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7" y="1845734"/>
            <a:ext cx="8595360" cy="455506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200" b="1" dirty="0"/>
              <a:t>Fluxograma de testagem para HIV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Realização dos dois testes: triagem e confirmatório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t-BR" sz="22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OBJETIVO: aumentar o valor preditivo positivo de um resultado reagente no teste de triagem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Fluxograma em série é lógico e custo-efetivo: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Primeiro teste: sempre o mais sensível;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Segundo teste: mais específico (eliminar falso-positivos)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t-BR" sz="2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717F4DA8-CC3C-4637-9265-A7472507F2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873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Diagnóstico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67" y="1845734"/>
            <a:ext cx="8454682" cy="4023360"/>
          </a:xfrm>
        </p:spPr>
        <p:txBody>
          <a:bodyPr>
            <a:normAutofit lnSpcReduction="10000"/>
          </a:bodyPr>
          <a:lstStyle/>
          <a:p>
            <a:r>
              <a:rPr lang="pt-BR" sz="2200" b="1" dirty="0"/>
              <a:t>- Testes rápidos</a:t>
            </a:r>
          </a:p>
          <a:p>
            <a:r>
              <a:rPr lang="pt-BR" sz="2200" dirty="0"/>
              <a:t>Em até 30 minutos;</a:t>
            </a:r>
          </a:p>
          <a:p>
            <a:r>
              <a:rPr lang="pt-BR" sz="2200" dirty="0"/>
              <a:t>Pode ser realizado em ambientes laboratoriais e não laboratoriais;</a:t>
            </a:r>
          </a:p>
          <a:p>
            <a:r>
              <a:rPr lang="pt-BR" sz="2200" dirty="0"/>
              <a:t>Amplia acesso ao diagnóstico.</a:t>
            </a:r>
          </a:p>
          <a:p>
            <a:endParaRPr lang="pt-BR" sz="2200" dirty="0"/>
          </a:p>
          <a:p>
            <a:r>
              <a:rPr lang="pt-BR" sz="2200" b="1" dirty="0"/>
              <a:t>ATENÇÃO</a:t>
            </a:r>
          </a:p>
          <a:p>
            <a:r>
              <a:rPr lang="pt-BR" sz="2200" dirty="0"/>
              <a:t>Acesso ao diagnóstico e permite a antecipação do início do tratamento, preservando, dessa forma, o sistema imunológico do indivíduo infectado e reduzindo a transmissão, em concordância com a estratégia de tratamento como prevenção.</a:t>
            </a:r>
          </a:p>
          <a:p>
            <a:endParaRPr lang="pt-BR" dirty="0"/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B84643B9-7CEE-4D84-AF72-DC3BEFCD16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063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Políticas</a:t>
            </a:r>
            <a:r>
              <a:rPr lang="en-US" dirty="0"/>
              <a:t> de </a:t>
            </a:r>
            <a:r>
              <a:rPr lang="en-US" dirty="0" err="1"/>
              <a:t>controle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1" y="1845734"/>
            <a:ext cx="8496886" cy="5012266"/>
          </a:xfrm>
        </p:spPr>
        <p:txBody>
          <a:bodyPr>
            <a:normAutofit/>
          </a:bodyPr>
          <a:lstStyle/>
          <a:p>
            <a:r>
              <a:rPr lang="pt-BR" sz="2200" dirty="0"/>
              <a:t>O Brasil foi um dos primeiros países, dentre os de baixa e média renda a </a:t>
            </a:r>
            <a:r>
              <a:rPr lang="pt-BR" sz="2200" b="1" dirty="0"/>
              <a:t>fornecer tratamento gratuito para pessoas que viviam com AIDS </a:t>
            </a:r>
            <a:r>
              <a:rPr lang="pt-BR" sz="2200" dirty="0"/>
              <a:t>– em 1996 pelo Serviço Único de Saúde (SUS). </a:t>
            </a:r>
          </a:p>
          <a:p>
            <a:r>
              <a:rPr lang="pt-BR" sz="2200" dirty="0"/>
              <a:t>Enquanto isso, a maioria desses países aguardava financiamento internacional para suas respostas. </a:t>
            </a:r>
          </a:p>
          <a:p>
            <a:r>
              <a:rPr lang="pt-BR" sz="2200" dirty="0"/>
              <a:t>Em consequência desta política de acesso universal, </a:t>
            </a:r>
            <a:r>
              <a:rPr lang="pt-BR" sz="2200" b="1" dirty="0"/>
              <a:t>o Brasil teve uma queda acentuada na taxa de mortalidade associada à AIDS.</a:t>
            </a:r>
            <a:r>
              <a:rPr lang="pt-BR" sz="2200" dirty="0"/>
              <a:t> </a:t>
            </a:r>
          </a:p>
          <a:p>
            <a:r>
              <a:rPr lang="pt-BR" sz="2200" dirty="0"/>
              <a:t>O Brasil hoje tem uma das maiores coberturas de tratamento antirretroviral (TARV) entre os países de média e baixa renda, </a:t>
            </a:r>
            <a:r>
              <a:rPr lang="pt-BR" sz="2200" b="1" dirty="0"/>
              <a:t>com aproximadamente metade das pessoas vivendo com HIV recebendo TARV, enquanto que a média global é de 41%.</a:t>
            </a:r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F2E6D6AE-001F-447C-8A09-C348F9509C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149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6EF98A7-9782-4750-8AAD-97567C4D1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" y="1237957"/>
            <a:ext cx="9302667" cy="445945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C005C38-D9EA-4AD5-AF10-1B271D9BB2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576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err="1"/>
              <a:t>Política</a:t>
            </a:r>
            <a:r>
              <a:rPr lang="en-US" sz="3400" dirty="0"/>
              <a:t> do </a:t>
            </a:r>
            <a:r>
              <a:rPr lang="en-US" sz="3400" dirty="0" err="1"/>
              <a:t>tratamento</a:t>
            </a:r>
            <a:r>
              <a:rPr lang="en-US" sz="3400" dirty="0"/>
              <a:t> </a:t>
            </a:r>
            <a:r>
              <a:rPr lang="en-US" sz="3400" dirty="0" err="1"/>
              <a:t>como</a:t>
            </a:r>
            <a:r>
              <a:rPr lang="en-US" sz="3400" dirty="0"/>
              <a:t> </a:t>
            </a:r>
            <a:r>
              <a:rPr lang="en-US" sz="3400" dirty="0" err="1"/>
              <a:t>prevenção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3" y="1845734"/>
            <a:ext cx="8693834" cy="4822352"/>
          </a:xfrm>
        </p:spPr>
        <p:txBody>
          <a:bodyPr>
            <a:normAutofit/>
          </a:bodyPr>
          <a:lstStyle/>
          <a:p>
            <a:r>
              <a:rPr lang="pt-BR" sz="2200" b="1" dirty="0"/>
              <a:t>Política do Tratamento como Prevenção </a:t>
            </a:r>
            <a:r>
              <a:rPr lang="pt-BR" sz="2200" dirty="0"/>
              <a:t>(</a:t>
            </a:r>
            <a:r>
              <a:rPr lang="pt-BR" sz="2200" dirty="0" err="1"/>
              <a:t>TasP</a:t>
            </a:r>
            <a:r>
              <a:rPr lang="pt-BR" sz="2200" dirty="0"/>
              <a:t>, da sigla em inglês </a:t>
            </a:r>
            <a:r>
              <a:rPr lang="pt-BR" sz="2200" dirty="0" err="1"/>
              <a:t>Treatment</a:t>
            </a:r>
            <a:r>
              <a:rPr lang="pt-BR" sz="2200" dirty="0"/>
              <a:t> as </a:t>
            </a:r>
            <a:r>
              <a:rPr lang="pt-BR" sz="2200" dirty="0" err="1"/>
              <a:t>Prevention</a:t>
            </a:r>
            <a:r>
              <a:rPr lang="pt-BR" sz="2200" dirty="0"/>
              <a:t>),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200" b="1" dirty="0"/>
              <a:t> Oferece a todos os pacientes a possibilidade de iniciar o tratamento logo após a confirmação do diagnóstico</a:t>
            </a:r>
            <a:r>
              <a:rPr lang="pt-BR" sz="2200" dirty="0"/>
              <a:t>. </a:t>
            </a:r>
          </a:p>
          <a:p>
            <a:endParaRPr lang="pt-BR" sz="2200" dirty="0"/>
          </a:p>
          <a:p>
            <a:r>
              <a:rPr lang="pt-BR" sz="2200" dirty="0"/>
              <a:t>Essa medida melhora a qualidade de vida das pessoas diagnosticadas e reduz a probabilidade de transmissão do vírus.</a:t>
            </a:r>
          </a:p>
          <a:p>
            <a:r>
              <a:rPr lang="pt-BR" sz="2200" b="1" i="1" u="sng" dirty="0">
                <a:solidFill>
                  <a:srgbClr val="FF0000"/>
                </a:solidFill>
              </a:rPr>
              <a:t>O início imediato da TARV está recomendado para todas as pessoas vivendo com HIV, independentemente do seu estágio clínico e/ou imunológico.</a:t>
            </a:r>
            <a:endParaRPr lang="pt-BR" sz="2200" b="1" u="sng" dirty="0">
              <a:solidFill>
                <a:srgbClr val="FF0000"/>
              </a:solidFill>
            </a:endParaRPr>
          </a:p>
          <a:p>
            <a:endParaRPr lang="pt-BR" dirty="0"/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DE63726E-6880-4C52-B75E-04346956B1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6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59" y="1100016"/>
            <a:ext cx="7543800" cy="626013"/>
          </a:xfrm>
        </p:spPr>
        <p:txBody>
          <a:bodyPr>
            <a:normAutofit/>
          </a:bodyPr>
          <a:lstStyle/>
          <a:p>
            <a:r>
              <a:rPr lang="en-US" sz="3000" dirty="0"/>
              <a:t>GESTANTES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A8BE8EDF-FCF0-4AC1-9E3A-A1C616F9F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69476"/>
            <a:ext cx="9289034" cy="3967089"/>
          </a:xfrm>
        </p:spPr>
      </p:pic>
      <p:pic>
        <p:nvPicPr>
          <p:cNvPr id="4" name="Imagem 2">
            <a:extLst>
              <a:ext uri="{FF2B5EF4-FFF2-40B4-BE49-F238E27FC236}">
                <a16:creationId xmlns:a16="http://schemas.microsoft.com/office/drawing/2014/main" id="{928B0595-3466-4DD4-B4AA-4BBF6A200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483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659" y="1100016"/>
            <a:ext cx="7543800" cy="626013"/>
          </a:xfrm>
        </p:spPr>
        <p:txBody>
          <a:bodyPr>
            <a:normAutofit/>
          </a:bodyPr>
          <a:lstStyle/>
          <a:p>
            <a:r>
              <a:rPr lang="en-US" sz="3000" dirty="0"/>
              <a:t>GESTANTES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832D83-F755-4153-8D17-8AF595B0A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05" y="1845734"/>
            <a:ext cx="8271803" cy="4023360"/>
          </a:xfrm>
        </p:spPr>
        <p:txBody>
          <a:bodyPr>
            <a:normAutofit/>
          </a:bodyPr>
          <a:lstStyle/>
          <a:p>
            <a:r>
              <a:rPr lang="pt-BR" sz="2200" b="1" i="1" u="sng" dirty="0">
                <a:solidFill>
                  <a:srgbClr val="FF0000"/>
                </a:solidFill>
              </a:rPr>
              <a:t>A TARV está indicada para toda gestante infectada pelo HIV, </a:t>
            </a:r>
            <a:r>
              <a:rPr lang="pt-BR" sz="2200" i="1" dirty="0"/>
              <a:t>independentemente de critérios clínicos e imunológicos, </a:t>
            </a:r>
            <a:r>
              <a:rPr lang="pt-BR" sz="2200" b="1" i="1" u="sng" dirty="0">
                <a:solidFill>
                  <a:srgbClr val="FF0000"/>
                </a:solidFill>
              </a:rPr>
              <a:t>e não deverá ser suspensa após o parto</a:t>
            </a:r>
            <a:r>
              <a:rPr lang="pt-BR" sz="2200" i="1" dirty="0"/>
              <a:t>, independentemente do nível de LT-CD4+.</a:t>
            </a:r>
          </a:p>
          <a:p>
            <a:endParaRPr lang="pt-BR" sz="2200" i="1" dirty="0"/>
          </a:p>
          <a:p>
            <a:r>
              <a:rPr lang="pt-BR" sz="2200" dirty="0"/>
              <a:t>A TARV poderá ser iniciada na gestante </a:t>
            </a:r>
            <a:r>
              <a:rPr lang="pt-BR" sz="2200" b="1" dirty="0"/>
              <a:t>a partir da 14 ª semana </a:t>
            </a:r>
            <a:r>
              <a:rPr lang="pt-BR" sz="2200" dirty="0"/>
              <a:t>de gestação, logo após a coleta de exames e antes mesmo de se ter os resultados de LT-CD4+ e CV, principalmente nos casos de gestantes que iniciam tardiamente o acompanhamento pré-natal, </a:t>
            </a:r>
            <a:r>
              <a:rPr lang="pt-BR" sz="2200" b="1" dirty="0"/>
              <a:t>com o objetivo de alcançar a supressão viral o mais rapidamente possível. </a:t>
            </a:r>
          </a:p>
        </p:txBody>
      </p:sp>
      <p:pic>
        <p:nvPicPr>
          <p:cNvPr id="5" name="Imagem 2">
            <a:extLst>
              <a:ext uri="{FF2B5EF4-FFF2-40B4-BE49-F238E27FC236}">
                <a16:creationId xmlns:a16="http://schemas.microsoft.com/office/drawing/2014/main" id="{A1903078-1474-4ECB-9FAE-869E0B5E2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112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659" y="1011116"/>
            <a:ext cx="7543800" cy="626013"/>
          </a:xfrm>
        </p:spPr>
        <p:txBody>
          <a:bodyPr>
            <a:normAutofit/>
          </a:bodyPr>
          <a:lstStyle/>
          <a:p>
            <a:r>
              <a:rPr lang="en-US" sz="3000" dirty="0"/>
              <a:t>GESTANTES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832D83-F755-4153-8D17-8AF595B0A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1845734"/>
            <a:ext cx="8904849" cy="4752014"/>
          </a:xfrm>
        </p:spPr>
        <p:txBody>
          <a:bodyPr>
            <a:normAutofit/>
          </a:bodyPr>
          <a:lstStyle/>
          <a:p>
            <a:r>
              <a:rPr lang="pt-BR" sz="2200" b="1" dirty="0"/>
              <a:t>A supressão viral é um fator determinante na redução da transmissão vertical. </a:t>
            </a:r>
          </a:p>
          <a:p>
            <a:r>
              <a:rPr lang="pt-BR" sz="2200" dirty="0"/>
              <a:t>CV-HIV materna suprimida = CV plasmática abaixo de 50 cópias/</a:t>
            </a:r>
            <a:r>
              <a:rPr lang="pt-BR" sz="2200" dirty="0" err="1"/>
              <a:t>mL</a:t>
            </a:r>
            <a:endParaRPr lang="pt-BR" sz="2200" dirty="0"/>
          </a:p>
          <a:p>
            <a:r>
              <a:rPr lang="pt-BR" sz="2200" dirty="0"/>
              <a:t>Quando se encontra suprimida próxima ao parto reduz a taxa de transmissão vertical do HIV de aproximadamente </a:t>
            </a:r>
            <a:r>
              <a:rPr lang="pt-BR" sz="2200" b="1" dirty="0"/>
              <a:t>30% para menos de 1%. </a:t>
            </a:r>
          </a:p>
          <a:p>
            <a:endParaRPr lang="pt-BR" sz="2200" i="1" dirty="0"/>
          </a:p>
          <a:p>
            <a:r>
              <a:rPr lang="pt-BR" sz="2200" dirty="0"/>
              <a:t>A taxa de Transmissão Vertical do HIV é inferior a 1% em gestantes em uso de ARV que mantêm níveis de CV-HIV </a:t>
            </a:r>
            <a:r>
              <a:rPr lang="pt-BR" sz="2200" b="1" dirty="0"/>
              <a:t>abaixo de 1.000 cópias/</a:t>
            </a:r>
            <a:r>
              <a:rPr lang="pt-BR" sz="2200" b="1" dirty="0" err="1"/>
              <a:t>mL</a:t>
            </a:r>
            <a:r>
              <a:rPr lang="pt-BR" sz="2200" dirty="0"/>
              <a:t>, sendo, portanto</a:t>
            </a:r>
            <a:r>
              <a:rPr lang="pt-BR" sz="2200" b="1" dirty="0"/>
              <a:t>, muito baixa quando a CV estiver indetectável</a:t>
            </a:r>
            <a:r>
              <a:rPr lang="pt-BR" sz="2200" dirty="0"/>
              <a:t>. </a:t>
            </a:r>
          </a:p>
          <a:p>
            <a:r>
              <a:rPr lang="pt-BR" sz="2200" dirty="0"/>
              <a:t>Além disso, a CV-HIV é utilizada para monitoramento da gestante infectada pelo HIV, auxiliando na avaliação da resposta à TARV.</a:t>
            </a:r>
            <a:endParaRPr lang="pt-BR" sz="2200" i="1" dirty="0"/>
          </a:p>
        </p:txBody>
      </p:sp>
      <p:pic>
        <p:nvPicPr>
          <p:cNvPr id="5" name="Imagem 2">
            <a:extLst>
              <a:ext uri="{FF2B5EF4-FFF2-40B4-BE49-F238E27FC236}">
                <a16:creationId xmlns:a16="http://schemas.microsoft.com/office/drawing/2014/main" id="{CC2E7B79-1924-4594-A826-314E2554B9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150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59" y="858716"/>
            <a:ext cx="7543800" cy="626013"/>
          </a:xfrm>
        </p:spPr>
        <p:txBody>
          <a:bodyPr>
            <a:normAutofit/>
          </a:bodyPr>
          <a:lstStyle/>
          <a:p>
            <a:r>
              <a:rPr lang="en-US" sz="3000" dirty="0"/>
              <a:t>GESTANTES - SEGUIMENTO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46CF341C-EA09-4209-B758-C4BA474A8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62" y="1484729"/>
            <a:ext cx="8956753" cy="4825217"/>
          </a:xfrm>
        </p:spPr>
      </p:pic>
      <p:pic>
        <p:nvPicPr>
          <p:cNvPr id="4" name="Imagem 2">
            <a:extLst>
              <a:ext uri="{FF2B5EF4-FFF2-40B4-BE49-F238E27FC236}">
                <a16:creationId xmlns:a16="http://schemas.microsoft.com/office/drawing/2014/main" id="{EF4F8D8E-9412-4CD6-925C-8AF99C132C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11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Sífilis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3" y="1845734"/>
            <a:ext cx="8918917" cy="53850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200" b="1" dirty="0"/>
              <a:t>Sífilis adquirida</a:t>
            </a:r>
            <a:endParaRPr lang="pt-BR" sz="2200" dirty="0"/>
          </a:p>
          <a:p>
            <a:pPr marL="0" indent="0">
              <a:buNone/>
              <a:defRPr/>
            </a:pPr>
            <a:r>
              <a:rPr lang="pt-BR" sz="2200" dirty="0"/>
              <a:t>- Recente (menos de um ano de evolução): formas primária, secundária e latente recente;</a:t>
            </a:r>
          </a:p>
          <a:p>
            <a:pPr marL="0" indent="0">
              <a:buNone/>
              <a:defRPr/>
            </a:pPr>
            <a:r>
              <a:rPr lang="pt-BR" sz="2200" dirty="0"/>
              <a:t>- Tardia (com mais de um ano de evolução): formas latente, tardia e terciária</a:t>
            </a:r>
          </a:p>
          <a:p>
            <a:pPr>
              <a:defRPr/>
            </a:pPr>
            <a:r>
              <a:rPr lang="pt-BR" sz="2200" b="1" dirty="0"/>
              <a:t>Sífilis congênita</a:t>
            </a:r>
            <a:endParaRPr lang="pt-BR" sz="2200" dirty="0"/>
          </a:p>
          <a:p>
            <a:pPr marL="0" indent="0">
              <a:buNone/>
              <a:defRPr/>
            </a:pPr>
            <a:r>
              <a:rPr lang="pt-BR" sz="2200" dirty="0"/>
              <a:t>- Recente: casos diagnosticados até o 2° ano de vida</a:t>
            </a:r>
          </a:p>
          <a:p>
            <a:pPr marL="0" indent="0">
              <a:buFontTx/>
              <a:buChar char="-"/>
              <a:defRPr/>
            </a:pPr>
            <a:r>
              <a:rPr lang="pt-BR" sz="2200" dirty="0"/>
              <a:t>Tardia: casos diagnosticados após o 2° ano de vida</a:t>
            </a:r>
          </a:p>
          <a:p>
            <a:pPr>
              <a:buNone/>
              <a:defRPr/>
            </a:pPr>
            <a:endParaRPr lang="pt-BR" sz="2200" dirty="0"/>
          </a:p>
          <a:p>
            <a:pPr>
              <a:buNone/>
              <a:defRPr/>
            </a:pPr>
            <a:r>
              <a:rPr lang="pt-BR" sz="2200" dirty="0"/>
              <a:t>Sífilis Congênita – resultado da transmissão vertical do </a:t>
            </a:r>
            <a:r>
              <a:rPr lang="pt-BR" sz="2200" i="1" dirty="0"/>
              <a:t>Treponema </a:t>
            </a:r>
            <a:r>
              <a:rPr lang="pt-BR" sz="2200" i="1" dirty="0" err="1"/>
              <a:t>pallidum</a:t>
            </a:r>
            <a:r>
              <a:rPr lang="pt-BR" sz="2200" i="1" dirty="0"/>
              <a:t>.</a:t>
            </a:r>
            <a:endParaRPr lang="pt-BR" sz="2200" dirty="0"/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CAE15D12-64B9-42F9-B28C-FC74DED040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537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659" y="1011116"/>
            <a:ext cx="7543800" cy="626013"/>
          </a:xfrm>
        </p:spPr>
        <p:txBody>
          <a:bodyPr>
            <a:normAutofit/>
          </a:bodyPr>
          <a:lstStyle/>
          <a:p>
            <a:r>
              <a:rPr lang="en-US" sz="3000" dirty="0"/>
              <a:t>GESTANTES - SEGUIMENTO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1FF3E999-D8FD-44A1-AD45-F541698DF9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347" y="2055691"/>
            <a:ext cx="8992653" cy="2417835"/>
          </a:xfrm>
        </p:spPr>
      </p:pic>
      <p:pic>
        <p:nvPicPr>
          <p:cNvPr id="4" name="Imagem 2">
            <a:extLst>
              <a:ext uri="{FF2B5EF4-FFF2-40B4-BE49-F238E27FC236}">
                <a16:creationId xmlns:a16="http://schemas.microsoft.com/office/drawing/2014/main" id="{B8ADA779-D842-4FAA-998A-AD77A5F37E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155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Previsões</a:t>
            </a:r>
            <a:r>
              <a:rPr lang="en-US" dirty="0"/>
              <a:t> e </a:t>
            </a:r>
            <a:r>
              <a:rPr lang="en-US" dirty="0" err="1"/>
              <a:t>metas</a:t>
            </a:r>
            <a:r>
              <a:rPr lang="en-US" dirty="0"/>
              <a:t> OMS</a:t>
            </a:r>
          </a:p>
        </p:txBody>
      </p:sp>
      <p:pic>
        <p:nvPicPr>
          <p:cNvPr id="5" name="Imagem 4" descr="aids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83" y="2160270"/>
            <a:ext cx="2286000" cy="1828800"/>
          </a:xfrm>
          <a:prstGeom prst="rect">
            <a:avLst/>
          </a:prstGeom>
        </p:spPr>
      </p:pic>
      <p:pic>
        <p:nvPicPr>
          <p:cNvPr id="6" name="Imagem 5" descr="aids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304" y="2160270"/>
            <a:ext cx="2214563" cy="1800225"/>
          </a:xfrm>
          <a:prstGeom prst="rect">
            <a:avLst/>
          </a:prstGeom>
        </p:spPr>
      </p:pic>
      <p:pic>
        <p:nvPicPr>
          <p:cNvPr id="7" name="Imagem 6" descr="aids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185" y="2088832"/>
            <a:ext cx="2314575" cy="1871663"/>
          </a:xfrm>
          <a:prstGeom prst="rect">
            <a:avLst/>
          </a:prstGeom>
        </p:spPr>
      </p:pic>
      <p:pic>
        <p:nvPicPr>
          <p:cNvPr id="8" name="Imagem 7" descr="aids 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4306" y="3989071"/>
            <a:ext cx="2214563" cy="1878806"/>
          </a:xfrm>
          <a:prstGeom prst="rect">
            <a:avLst/>
          </a:prstGeom>
        </p:spPr>
      </p:pic>
      <p:pic>
        <p:nvPicPr>
          <p:cNvPr id="9" name="Imagem 8" descr="aids 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9901" y="4024789"/>
            <a:ext cx="2264569" cy="1843088"/>
          </a:xfrm>
          <a:prstGeom prst="rect">
            <a:avLst/>
          </a:prstGeom>
        </p:spPr>
      </p:pic>
      <p:pic>
        <p:nvPicPr>
          <p:cNvPr id="10" name="Imagem 2">
            <a:extLst>
              <a:ext uri="{FF2B5EF4-FFF2-40B4-BE49-F238E27FC236}">
                <a16:creationId xmlns:a16="http://schemas.microsoft.com/office/drawing/2014/main" id="{B5549A4A-31C0-4EB9-AA20-6609D1626E4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077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Muito obrigada!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100" dirty="0"/>
              <a:t>carlamarins@usp.br</a:t>
            </a:r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DD2735B7-30C9-4C60-919F-1BD07A865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Sífilis</a:t>
            </a:r>
            <a:endParaRPr lang="en-US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E8FB040-A254-40A7-BC01-325EE7BCA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8" descr="SINTOMAS SIFILIS">
            <a:extLst>
              <a:ext uri="{FF2B5EF4-FFF2-40B4-BE49-F238E27FC236}">
                <a16:creationId xmlns:a16="http://schemas.microsoft.com/office/drawing/2014/main" id="{4E8707B0-2727-49DD-9E69-FA6D21014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6" y="0"/>
            <a:ext cx="8048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28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2" descr="C:\Documents and Settings\Celso\Meus documentos\Minhas imagens\sifil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9368" y="885515"/>
            <a:ext cx="6875060" cy="501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2">
            <a:extLst>
              <a:ext uri="{FF2B5EF4-FFF2-40B4-BE49-F238E27FC236}">
                <a16:creationId xmlns:a16="http://schemas.microsoft.com/office/drawing/2014/main" id="{2C2EF312-5CFC-437B-9FB5-2EDAEF91E4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07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4" descr="C:\Documents and Settings\Celso\Meus documentos\Minhas imagens\sifilis3f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" y="1113580"/>
            <a:ext cx="7519916" cy="493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2">
            <a:extLst>
              <a:ext uri="{FF2B5EF4-FFF2-40B4-BE49-F238E27FC236}">
                <a16:creationId xmlns:a16="http://schemas.microsoft.com/office/drawing/2014/main" id="{00E5CBAF-EB53-4B79-A2F0-B03E2D5CF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64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Sífilis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89" y="1845733"/>
            <a:ext cx="8595360" cy="4414389"/>
          </a:xfrm>
        </p:spPr>
        <p:txBody>
          <a:bodyPr>
            <a:normAutofit/>
          </a:bodyPr>
          <a:lstStyle/>
          <a:p>
            <a:pPr>
              <a:buFontTx/>
              <a:buChar char="-"/>
              <a:defRPr/>
            </a:pPr>
            <a:r>
              <a:rPr lang="pt-BR" sz="2200" b="1" dirty="0">
                <a:cs typeface="Times New Roman" charset="0"/>
              </a:rPr>
              <a:t>Transmissão</a:t>
            </a:r>
          </a:p>
          <a:p>
            <a:pPr>
              <a:buFontTx/>
              <a:buChar char="-"/>
              <a:defRPr/>
            </a:pPr>
            <a:endParaRPr lang="pt-BR" sz="2200" b="1" dirty="0">
              <a:cs typeface="Times New Roman" charset="0"/>
            </a:endParaRPr>
          </a:p>
          <a:p>
            <a:pPr marL="0" indent="0">
              <a:buNone/>
              <a:defRPr/>
            </a:pPr>
            <a:r>
              <a:rPr lang="pt-BR" sz="2200" b="1" dirty="0">
                <a:solidFill>
                  <a:srgbClr val="000000"/>
                </a:solidFill>
              </a:rPr>
              <a:t> </a:t>
            </a:r>
            <a:r>
              <a:rPr lang="pt-BR" sz="2200" dirty="0"/>
              <a:t>• Relações sexuais desprotegidas </a:t>
            </a:r>
          </a:p>
          <a:p>
            <a:pPr marL="0" indent="0">
              <a:buNone/>
              <a:defRPr/>
            </a:pPr>
            <a:r>
              <a:rPr lang="pt-BR" sz="2200" dirty="0"/>
              <a:t> • Transfusão de sangue contaminado </a:t>
            </a:r>
          </a:p>
          <a:p>
            <a:pPr marL="0" indent="0">
              <a:buNone/>
              <a:defRPr/>
            </a:pPr>
            <a:r>
              <a:rPr lang="pt-BR" sz="2200" dirty="0"/>
              <a:t> • Durante a gestação e o parto (transmissão vertical)</a:t>
            </a:r>
            <a:br>
              <a:rPr lang="pt-BR" sz="2100" dirty="0"/>
            </a:br>
            <a:endParaRPr lang="pt-BR" sz="2100" dirty="0"/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F0CDE2D2-8CC7-4C2B-8DE1-B46468366D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347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Sífilis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35" y="2711369"/>
            <a:ext cx="8949766" cy="2586718"/>
          </a:xfrm>
          <a:prstGeom prst="rect">
            <a:avLst/>
          </a:prstGeom>
        </p:spPr>
      </p:pic>
      <p:pic>
        <p:nvPicPr>
          <p:cNvPr id="4" name="Imagem 2">
            <a:extLst>
              <a:ext uri="{FF2B5EF4-FFF2-40B4-BE49-F238E27FC236}">
                <a16:creationId xmlns:a16="http://schemas.microsoft.com/office/drawing/2014/main" id="{C9B58F1E-A196-4FAA-A22C-37ABE787FD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047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Sífilis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63" y="1845734"/>
            <a:ext cx="8595360" cy="5012266"/>
          </a:xfrm>
        </p:spPr>
        <p:txBody>
          <a:bodyPr>
            <a:normAutofit/>
          </a:bodyPr>
          <a:lstStyle/>
          <a:p>
            <a:pPr>
              <a:buFontTx/>
              <a:buChar char="-"/>
              <a:defRPr/>
            </a:pPr>
            <a:r>
              <a:rPr lang="pt-BR" sz="2200" b="1" dirty="0">
                <a:cs typeface="Times New Roman" charset="0"/>
              </a:rPr>
              <a:t>Tratamento – Penicilina – ANTIGO E FAMOSO</a:t>
            </a:r>
          </a:p>
          <a:p>
            <a:pPr>
              <a:buFontTx/>
              <a:buChar char="-"/>
              <a:defRPr/>
            </a:pPr>
            <a:endParaRPr lang="pt-BR" sz="2200" b="1" dirty="0">
              <a:cs typeface="Times New Roman" charset="0"/>
            </a:endParaRPr>
          </a:p>
          <a:p>
            <a:pPr>
              <a:buFontTx/>
              <a:buChar char="-"/>
              <a:defRPr/>
            </a:pPr>
            <a:r>
              <a:rPr lang="pt-BR" sz="2200" b="1" dirty="0">
                <a:solidFill>
                  <a:srgbClr val="000000"/>
                </a:solidFill>
              </a:rPr>
              <a:t>Sífilis primária</a:t>
            </a:r>
            <a:r>
              <a:rPr lang="pt-BR" sz="2200" dirty="0">
                <a:solidFill>
                  <a:srgbClr val="000000"/>
                </a:solidFill>
              </a:rPr>
              <a:t> (cancro duro): Penicilina G </a:t>
            </a:r>
            <a:r>
              <a:rPr lang="pt-BR" sz="2200" dirty="0" err="1">
                <a:solidFill>
                  <a:srgbClr val="000000"/>
                </a:solidFill>
              </a:rPr>
              <a:t>Benzatina</a:t>
            </a:r>
            <a:r>
              <a:rPr lang="pt-BR" sz="2200" dirty="0">
                <a:solidFill>
                  <a:srgbClr val="000000"/>
                </a:solidFill>
              </a:rPr>
              <a:t> 2.400.000 UI, IM, dose única;</a:t>
            </a:r>
          </a:p>
          <a:p>
            <a:pPr>
              <a:buFontTx/>
              <a:buChar char="-"/>
              <a:defRPr/>
            </a:pPr>
            <a:r>
              <a:rPr lang="pt-BR" sz="2200" b="1" dirty="0">
                <a:solidFill>
                  <a:srgbClr val="000000"/>
                </a:solidFill>
              </a:rPr>
              <a:t>Sífilis secundária</a:t>
            </a:r>
            <a:r>
              <a:rPr lang="pt-BR" sz="2200" dirty="0">
                <a:solidFill>
                  <a:srgbClr val="000000"/>
                </a:solidFill>
              </a:rPr>
              <a:t> (lesões cutâneas não ulceradas) e Sífilis latente recente (com menos de 1 ano de evolução): Penicilina G </a:t>
            </a:r>
            <a:r>
              <a:rPr lang="pt-BR" sz="2200" dirty="0" err="1">
                <a:solidFill>
                  <a:srgbClr val="000000"/>
                </a:solidFill>
              </a:rPr>
              <a:t>Benzatina</a:t>
            </a:r>
            <a:r>
              <a:rPr lang="pt-BR" sz="2200" dirty="0">
                <a:solidFill>
                  <a:srgbClr val="000000"/>
                </a:solidFill>
              </a:rPr>
              <a:t> 2.400.000 UI, IM, repetindo a mesma dose uma semana depois. Dose total: 4.800.000 UI.</a:t>
            </a:r>
          </a:p>
          <a:p>
            <a:pPr>
              <a:buFontTx/>
              <a:buChar char="-"/>
              <a:defRPr/>
            </a:pPr>
            <a:r>
              <a:rPr lang="pt-BR" sz="2200" b="1" dirty="0">
                <a:solidFill>
                  <a:srgbClr val="000000"/>
                </a:solidFill>
              </a:rPr>
              <a:t>Sífilis terciária ou sífilis com mais de 1 ano de evolução ou com duração ignorada</a:t>
            </a:r>
            <a:r>
              <a:rPr lang="pt-BR" sz="2200" dirty="0">
                <a:solidFill>
                  <a:srgbClr val="000000"/>
                </a:solidFill>
              </a:rPr>
              <a:t>: Penicilina G </a:t>
            </a:r>
            <a:r>
              <a:rPr lang="pt-BR" sz="2200" dirty="0" err="1">
                <a:solidFill>
                  <a:srgbClr val="000000"/>
                </a:solidFill>
              </a:rPr>
              <a:t>Benzatina</a:t>
            </a:r>
            <a:r>
              <a:rPr lang="pt-BR" sz="2200" dirty="0">
                <a:solidFill>
                  <a:srgbClr val="000000"/>
                </a:solidFill>
              </a:rPr>
              <a:t> 2.400.000 UI, IM, em 3 aplicações, com intervalo de 1 semana as aplicações. Dose total: 7.200.000 UI.</a:t>
            </a:r>
            <a:endParaRPr lang="pt-BR" sz="22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80E3BA1F-D80F-4AB9-B989-06E270AA8E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11413"/>
          <a:stretch/>
        </p:blipFill>
        <p:spPr bwMode="auto">
          <a:xfrm>
            <a:off x="3841" y="0"/>
            <a:ext cx="9140159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18441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2514</TotalTime>
  <Words>1404</Words>
  <Application>Microsoft Office PowerPoint</Application>
  <PresentationFormat>Apresentação na tela (4:3)</PresentationFormat>
  <Paragraphs>135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9" baseType="lpstr">
      <vt:lpstr>Arial</vt:lpstr>
      <vt:lpstr>Arial Unicode MS</vt:lpstr>
      <vt:lpstr>Calibri</vt:lpstr>
      <vt:lpstr>Calibri Light</vt:lpstr>
      <vt:lpstr>Times New Roman</vt:lpstr>
      <vt:lpstr>Wingdings</vt:lpstr>
      <vt:lpstr>Retrospectiva</vt:lpstr>
      <vt:lpstr>Sífilis e HIV</vt:lpstr>
      <vt:lpstr>Sífilis</vt:lpstr>
      <vt:lpstr>Sífilis</vt:lpstr>
      <vt:lpstr>Sífilis</vt:lpstr>
      <vt:lpstr>Apresentação do PowerPoint</vt:lpstr>
      <vt:lpstr>Apresentação do PowerPoint</vt:lpstr>
      <vt:lpstr>Sífilis</vt:lpstr>
      <vt:lpstr>Sífilis</vt:lpstr>
      <vt:lpstr>Sífilis</vt:lpstr>
      <vt:lpstr>Apresentação do PowerPoint</vt:lpstr>
      <vt:lpstr>Sífilis</vt:lpstr>
      <vt:lpstr>Sífilis</vt:lpstr>
      <vt:lpstr>Sífilis</vt:lpstr>
      <vt:lpstr>Sífilis</vt:lpstr>
      <vt:lpstr>HIV/AIDS PERFIL EPIDEMIOLÓGICO</vt:lpstr>
      <vt:lpstr>HIV/AIDS PERFIL EPIDEMIOLÓGICO</vt:lpstr>
      <vt:lpstr>HIV/AIDS PERFIL EPIDEMIOLÓGICO</vt:lpstr>
      <vt:lpstr>HIV/AIDS PERFIL EPIDEMIOLÓGICO</vt:lpstr>
      <vt:lpstr>Apresentação do PowerPoint</vt:lpstr>
      <vt:lpstr>Apresentação do PowerPoint</vt:lpstr>
      <vt:lpstr>Diagnóstico</vt:lpstr>
      <vt:lpstr>Diagnóstico</vt:lpstr>
      <vt:lpstr>Políticas de controle</vt:lpstr>
      <vt:lpstr>Apresentação do PowerPoint</vt:lpstr>
      <vt:lpstr>Política do tratamento como prevenção</vt:lpstr>
      <vt:lpstr>GESTANTES</vt:lpstr>
      <vt:lpstr>GESTANTES</vt:lpstr>
      <vt:lpstr>GESTANTES</vt:lpstr>
      <vt:lpstr>GESTANTES - SEGUIMENTO</vt:lpstr>
      <vt:lpstr>GESTANTES - SEGUIMENTO</vt:lpstr>
      <vt:lpstr>Previsões e metas OMS</vt:lpstr>
      <vt:lpstr>Muito 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Abordagem Sindrômica de DSTs</dc:title>
  <dc:creator>Adriana Leitão</dc:creator>
  <cp:lastModifiedBy>P Salvador</cp:lastModifiedBy>
  <cp:revision>103</cp:revision>
  <dcterms:created xsi:type="dcterms:W3CDTF">2015-09-01T01:25:04Z</dcterms:created>
  <dcterms:modified xsi:type="dcterms:W3CDTF">2018-09-23T23:53:14Z</dcterms:modified>
</cp:coreProperties>
</file>