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92" r:id="rId4"/>
    <p:sldId id="262" r:id="rId5"/>
    <p:sldId id="257" r:id="rId6"/>
    <p:sldId id="293" r:id="rId7"/>
    <p:sldId id="260" r:id="rId8"/>
    <p:sldId id="294" r:id="rId9"/>
    <p:sldId id="314" r:id="rId10"/>
    <p:sldId id="313" r:id="rId11"/>
    <p:sldId id="319" r:id="rId12"/>
    <p:sldId id="320" r:id="rId13"/>
    <p:sldId id="315" r:id="rId14"/>
    <p:sldId id="324" r:id="rId15"/>
    <p:sldId id="317" r:id="rId16"/>
    <p:sldId id="321" r:id="rId17"/>
    <p:sldId id="318" r:id="rId18"/>
    <p:sldId id="322" r:id="rId19"/>
    <p:sldId id="297" r:id="rId20"/>
    <p:sldId id="325" r:id="rId21"/>
    <p:sldId id="295" r:id="rId22"/>
    <p:sldId id="296" r:id="rId23"/>
    <p:sldId id="337" r:id="rId24"/>
    <p:sldId id="336" r:id="rId25"/>
    <p:sldId id="326" r:id="rId26"/>
    <p:sldId id="327" r:id="rId27"/>
    <p:sldId id="328" r:id="rId28"/>
    <p:sldId id="329" r:id="rId29"/>
    <p:sldId id="308" r:id="rId30"/>
    <p:sldId id="301" r:id="rId31"/>
    <p:sldId id="307" r:id="rId32"/>
    <p:sldId id="306" r:id="rId33"/>
    <p:sldId id="305" r:id="rId34"/>
    <p:sldId id="304" r:id="rId35"/>
    <p:sldId id="302" r:id="rId36"/>
    <p:sldId id="316" r:id="rId37"/>
    <p:sldId id="303" r:id="rId38"/>
    <p:sldId id="298"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4D35C2E-0B46-4E88-8F42-9F802AAD3826}"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08170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2641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3783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49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4D35C2E-0B46-4E88-8F42-9F802AAD3826}"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3047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4D35C2E-0B46-4E88-8F42-9F802AAD3826}" type="datetimeFigureOut">
              <a:rPr lang="pt-BR" smtClean="0"/>
              <a:t>22/08/2018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32472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4D35C2E-0B46-4E88-8F42-9F802AAD3826}" type="datetimeFigureOut">
              <a:rPr lang="pt-BR" smtClean="0"/>
              <a:t>22/08/2018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41956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4D35C2E-0B46-4E88-8F42-9F802AAD3826}" type="datetimeFigureOut">
              <a:rPr lang="pt-BR" smtClean="0"/>
              <a:t>22/08/2018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49102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4D35C2E-0B46-4E88-8F42-9F802AAD3826}" type="datetimeFigureOut">
              <a:rPr lang="pt-BR" smtClean="0"/>
              <a:t>22/08/2018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65596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4D35C2E-0B46-4E88-8F42-9F802AAD3826}" type="datetimeFigureOut">
              <a:rPr lang="pt-BR" smtClean="0"/>
              <a:t>22/08/2018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9514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4D35C2E-0B46-4E88-8F42-9F802AAD3826}" type="datetimeFigureOut">
              <a:rPr lang="pt-BR" smtClean="0"/>
              <a:t>22/08/2018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87014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35C2E-0B46-4E88-8F42-9F802AAD3826}" type="datetimeFigureOut">
              <a:rPr lang="pt-BR" smtClean="0"/>
              <a:t>22/08/2018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F4C2A-1908-4652-B80B-DAB526FE80A3}" type="slidenum">
              <a:rPr lang="pt-BR" smtClean="0"/>
              <a:t>‹nº›</a:t>
            </a:fld>
            <a:endParaRPr lang="pt-BR"/>
          </a:p>
        </p:txBody>
      </p:sp>
    </p:spTree>
    <p:extLst>
      <p:ext uri="{BB962C8B-B14F-4D97-AF65-F5344CB8AC3E}">
        <p14:creationId xmlns:p14="http://schemas.microsoft.com/office/powerpoint/2010/main" val="229639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sa.gov/policy/docs/ssb/v70n4/v70n4p49.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2VLIEEJk6Y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AC82F-10E9-44FC-9451-BDC3132EF959}"/>
              </a:ext>
            </a:extLst>
          </p:cNvPr>
          <p:cNvSpPr>
            <a:spLocks noGrp="1"/>
          </p:cNvSpPr>
          <p:nvPr>
            <p:ph type="title"/>
          </p:nvPr>
        </p:nvSpPr>
        <p:spPr/>
        <p:txBody>
          <a:bodyPr/>
          <a:lstStyle/>
          <a:p>
            <a:r>
              <a:rPr lang="en-GB" dirty="0"/>
              <a:t>Social protection implies in autarchy???</a:t>
            </a:r>
            <a:endParaRPr lang="en-US" dirty="0"/>
          </a:p>
        </p:txBody>
      </p:sp>
      <p:sp>
        <p:nvSpPr>
          <p:cNvPr id="3" name="Espaço Reservado para Conteúdo 2">
            <a:extLst>
              <a:ext uri="{FF2B5EF4-FFF2-40B4-BE49-F238E27FC236}">
                <a16:creationId xmlns:a16="http://schemas.microsoft.com/office/drawing/2014/main" id="{FC7CAC77-5087-4289-BE58-7231DB6D19CA}"/>
              </a:ext>
            </a:extLst>
          </p:cNvPr>
          <p:cNvSpPr>
            <a:spLocks noGrp="1"/>
          </p:cNvSpPr>
          <p:nvPr>
            <p:ph idx="1"/>
          </p:nvPr>
        </p:nvSpPr>
        <p:spPr/>
        <p:txBody>
          <a:bodyPr>
            <a:normAutofit/>
          </a:bodyPr>
          <a:lstStyle/>
          <a:p>
            <a:pPr marL="0" indent="0">
              <a:buNone/>
            </a:pPr>
            <a:r>
              <a:rPr lang="en-GB" dirty="0"/>
              <a:t>“Free trade which, in 1846, had been fought and won on the Corn Laws, was eighty years later fought over again and this time lost on the same issue. </a:t>
            </a:r>
            <a:r>
              <a:rPr lang="en-GB" b="1" dirty="0"/>
              <a:t>The problem of autarchy haunted market economy from the start. Accordingly, economic liberals exorcised the spectre of war and naively based their case on the assumption of an indestructible market economy. </a:t>
            </a:r>
            <a:r>
              <a:rPr lang="en-GB" dirty="0"/>
              <a:t>It went unnoticed that their arguments merely showed how great was the peril of a people which relied for its safety on an institution as frail as the self-regulating market. </a:t>
            </a:r>
            <a:r>
              <a:rPr lang="en-GB" b="1" dirty="0"/>
              <a:t>The autarchy movement of the 1920s was essentially prophetic: it pointed to the need for adjustment to the fact of a vanishing order</a:t>
            </a:r>
            <a:r>
              <a:rPr lang="en-GB" dirty="0"/>
              <a:t>” (Polanyi [1944] 2001, pp. 198-199).</a:t>
            </a:r>
            <a:endParaRPr lang="en-US" dirty="0"/>
          </a:p>
        </p:txBody>
      </p:sp>
    </p:spTree>
    <p:extLst>
      <p:ext uri="{BB962C8B-B14F-4D97-AF65-F5344CB8AC3E}">
        <p14:creationId xmlns:p14="http://schemas.microsoft.com/office/powerpoint/2010/main" val="427025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That</a:t>
            </a:r>
            <a:r>
              <a:rPr lang="pt-BR" dirty="0"/>
              <a:t> </a:t>
            </a:r>
            <a:r>
              <a:rPr lang="pt-BR" dirty="0" err="1"/>
              <a:t>is</a:t>
            </a:r>
            <a:r>
              <a:rPr lang="pt-BR" dirty="0"/>
              <a:t>, more </a:t>
            </a:r>
            <a:r>
              <a:rPr lang="pt-BR" dirty="0" err="1"/>
              <a:t>and</a:t>
            </a:r>
            <a:r>
              <a:rPr lang="pt-BR" dirty="0"/>
              <a:t> more....</a:t>
            </a:r>
          </a:p>
        </p:txBody>
      </p:sp>
      <p:sp>
        <p:nvSpPr>
          <p:cNvPr id="3" name="Espaço Reservado para Conteúdo 2"/>
          <p:cNvSpPr>
            <a:spLocks noGrp="1"/>
          </p:cNvSpPr>
          <p:nvPr>
            <p:ph idx="1"/>
          </p:nvPr>
        </p:nvSpPr>
        <p:spPr>
          <a:xfrm>
            <a:off x="838200" y="1825624"/>
            <a:ext cx="10515600" cy="4869090"/>
          </a:xfrm>
        </p:spPr>
        <p:txBody>
          <a:bodyPr>
            <a:normAutofit/>
          </a:bodyPr>
          <a:lstStyle/>
          <a:p>
            <a:pPr marL="0" indent="0">
              <a:buNone/>
            </a:pPr>
            <a:r>
              <a:rPr lang="pt-BR" b="1" dirty="0" err="1"/>
              <a:t>Factors</a:t>
            </a:r>
            <a:r>
              <a:rPr lang="pt-BR" b="1" dirty="0"/>
              <a:t> </a:t>
            </a:r>
            <a:r>
              <a:rPr lang="pt-BR" b="1" dirty="0" err="1"/>
              <a:t>of</a:t>
            </a:r>
            <a:r>
              <a:rPr lang="pt-BR" b="1" dirty="0"/>
              <a:t> </a:t>
            </a:r>
            <a:r>
              <a:rPr lang="pt-BR" b="1" dirty="0" err="1"/>
              <a:t>production</a:t>
            </a:r>
            <a:r>
              <a:rPr lang="pt-BR" b="1" dirty="0"/>
              <a:t> </a:t>
            </a:r>
            <a:r>
              <a:rPr lang="pt-BR" b="1" dirty="0" err="1"/>
              <a:t>became</a:t>
            </a:r>
            <a:r>
              <a:rPr lang="pt-BR" b="1" dirty="0"/>
              <a:t> a </a:t>
            </a:r>
            <a:r>
              <a:rPr lang="pt-BR" b="1" dirty="0" err="1"/>
              <a:t>matter</a:t>
            </a:r>
            <a:r>
              <a:rPr lang="pt-BR" b="1" dirty="0"/>
              <a:t> </a:t>
            </a:r>
            <a:r>
              <a:rPr lang="pt-BR" b="1" dirty="0" err="1"/>
              <a:t>of</a:t>
            </a:r>
            <a:r>
              <a:rPr lang="pt-BR" b="1" dirty="0"/>
              <a:t> </a:t>
            </a:r>
            <a:r>
              <a:rPr lang="pt-BR" b="1" dirty="0" err="1"/>
              <a:t>national</a:t>
            </a:r>
            <a:r>
              <a:rPr lang="pt-BR" b="1" dirty="0"/>
              <a:t> </a:t>
            </a:r>
            <a:r>
              <a:rPr lang="pt-BR" b="1" dirty="0" err="1"/>
              <a:t>sovereignty</a:t>
            </a:r>
            <a:endParaRPr lang="pt-BR" b="1" dirty="0"/>
          </a:p>
          <a:p>
            <a:pPr marL="0" indent="0">
              <a:buNone/>
            </a:pPr>
            <a:endParaRPr lang="pt-BR" dirty="0"/>
          </a:p>
          <a:p>
            <a:pPr marL="457200" lvl="1" indent="0">
              <a:buNone/>
            </a:pPr>
            <a:r>
              <a:rPr lang="pt-BR" dirty="0"/>
              <a:t>Labor </a:t>
            </a:r>
            <a:r>
              <a:rPr lang="pt-BR" dirty="0">
                <a:sym typeface="Wingdings" panose="05000000000000000000" pitchFamily="2" charset="2"/>
              </a:rPr>
              <a:t> </a:t>
            </a:r>
            <a:r>
              <a:rPr lang="pt-BR" dirty="0" err="1">
                <a:sym typeface="Wingdings" panose="05000000000000000000" pitchFamily="2" charset="2"/>
              </a:rPr>
              <a:t>with</a:t>
            </a:r>
            <a:r>
              <a:rPr lang="pt-BR" dirty="0">
                <a:sym typeface="Wingdings" panose="05000000000000000000" pitchFamily="2" charset="2"/>
              </a:rPr>
              <a:t> </a:t>
            </a:r>
            <a:r>
              <a:rPr lang="pt-BR" dirty="0" err="1">
                <a:sym typeface="Wingdings" panose="05000000000000000000" pitchFamily="2" charset="2"/>
              </a:rPr>
              <a:t>growing</a:t>
            </a:r>
            <a:r>
              <a:rPr lang="pt-BR" dirty="0">
                <a:sym typeface="Wingdings" panose="05000000000000000000" pitchFamily="2" charset="2"/>
              </a:rPr>
              <a:t> social </a:t>
            </a:r>
            <a:r>
              <a:rPr lang="pt-BR" dirty="0" err="1">
                <a:sym typeface="Wingdings" panose="05000000000000000000" pitchFamily="2" charset="2"/>
              </a:rPr>
              <a:t>rights</a:t>
            </a:r>
            <a:endParaRPr lang="pt-BR" dirty="0">
              <a:sym typeface="Wingdings" panose="05000000000000000000" pitchFamily="2" charset="2"/>
            </a:endParaRPr>
          </a:p>
          <a:p>
            <a:pPr marL="457200" lvl="1" indent="0">
              <a:buNone/>
            </a:pPr>
            <a:r>
              <a:rPr lang="pt-BR" dirty="0">
                <a:sym typeface="Wingdings" panose="05000000000000000000" pitchFamily="2" charset="2"/>
              </a:rPr>
              <a:t>Trade  </a:t>
            </a:r>
            <a:r>
              <a:rPr lang="pt-BR" dirty="0" err="1">
                <a:sym typeface="Wingdings" panose="05000000000000000000" pitchFamily="2" charset="2"/>
              </a:rPr>
              <a:t>with</a:t>
            </a:r>
            <a:r>
              <a:rPr lang="pt-BR" dirty="0">
                <a:sym typeface="Wingdings" panose="05000000000000000000" pitchFamily="2" charset="2"/>
              </a:rPr>
              <a:t> </a:t>
            </a:r>
            <a:r>
              <a:rPr lang="pt-BR" dirty="0" err="1">
                <a:sym typeface="Wingdings" panose="05000000000000000000" pitchFamily="2" charset="2"/>
              </a:rPr>
              <a:t>rising</a:t>
            </a:r>
            <a:r>
              <a:rPr lang="pt-BR" dirty="0">
                <a:sym typeface="Wingdings" panose="05000000000000000000" pitchFamily="2" charset="2"/>
              </a:rPr>
              <a:t> </a:t>
            </a:r>
            <a:r>
              <a:rPr lang="pt-BR" dirty="0" err="1">
                <a:sym typeface="Wingdings" panose="05000000000000000000" pitchFamily="2" charset="2"/>
              </a:rPr>
              <a:t>tariffs</a:t>
            </a:r>
            <a:endParaRPr lang="pt-BR" dirty="0">
              <a:sym typeface="Wingdings" panose="05000000000000000000" pitchFamily="2" charset="2"/>
            </a:endParaRPr>
          </a:p>
          <a:p>
            <a:pPr marL="457200" lvl="1" indent="0">
              <a:buNone/>
            </a:pPr>
            <a:r>
              <a:rPr lang="pt-BR" dirty="0">
                <a:sym typeface="Wingdings" panose="05000000000000000000" pitchFamily="2" charset="2"/>
              </a:rPr>
              <a:t>Capital/</a:t>
            </a:r>
            <a:r>
              <a:rPr lang="pt-BR" dirty="0" err="1">
                <a:sym typeface="Wingdings" panose="05000000000000000000" pitchFamily="2" charset="2"/>
              </a:rPr>
              <a:t>money</a:t>
            </a:r>
            <a:r>
              <a:rPr lang="pt-BR" dirty="0">
                <a:sym typeface="Wingdings" panose="05000000000000000000" pitchFamily="2" charset="2"/>
              </a:rPr>
              <a:t>  </a:t>
            </a:r>
            <a:r>
              <a:rPr lang="pt-BR" dirty="0" err="1">
                <a:sym typeface="Wingdings" panose="05000000000000000000" pitchFamily="2" charset="2"/>
              </a:rPr>
              <a:t>with</a:t>
            </a:r>
            <a:r>
              <a:rPr lang="pt-BR" dirty="0">
                <a:sym typeface="Wingdings" panose="05000000000000000000" pitchFamily="2" charset="2"/>
              </a:rPr>
              <a:t> central </a:t>
            </a:r>
            <a:r>
              <a:rPr lang="pt-BR" dirty="0" err="1">
                <a:sym typeface="Wingdings" panose="05000000000000000000" pitchFamily="2" charset="2"/>
              </a:rPr>
              <a:t>banks</a:t>
            </a:r>
            <a:r>
              <a:rPr lang="pt-BR" dirty="0">
                <a:sym typeface="Wingdings" panose="05000000000000000000" pitchFamily="2" charset="2"/>
              </a:rPr>
              <a:t> (</a:t>
            </a:r>
            <a:r>
              <a:rPr lang="pt-BR" dirty="0" err="1">
                <a:sym typeface="Wingdings" panose="05000000000000000000" pitchFamily="2" charset="2"/>
              </a:rPr>
              <a:t>amid</a:t>
            </a:r>
            <a:r>
              <a:rPr lang="pt-BR" dirty="0">
                <a:sym typeface="Wingdings" panose="05000000000000000000" pitchFamily="2" charset="2"/>
              </a:rPr>
              <a:t> </a:t>
            </a:r>
            <a:r>
              <a:rPr lang="pt-BR" dirty="0" err="1">
                <a:sym typeface="Wingdings" panose="05000000000000000000" pitchFamily="2" charset="2"/>
              </a:rPr>
              <a:t>the</a:t>
            </a:r>
            <a:r>
              <a:rPr lang="pt-BR" dirty="0">
                <a:sym typeface="Wingdings" panose="05000000000000000000" pitchFamily="2" charset="2"/>
              </a:rPr>
              <a:t> </a:t>
            </a:r>
            <a:r>
              <a:rPr lang="pt-BR" dirty="0" err="1">
                <a:sym typeface="Wingdings" panose="05000000000000000000" pitchFamily="2" charset="2"/>
              </a:rPr>
              <a:t>gold</a:t>
            </a:r>
            <a:r>
              <a:rPr lang="pt-BR" dirty="0">
                <a:sym typeface="Wingdings" panose="05000000000000000000" pitchFamily="2" charset="2"/>
              </a:rPr>
              <a:t> standard)</a:t>
            </a:r>
          </a:p>
          <a:p>
            <a:pPr marL="457200" lvl="1" indent="0">
              <a:buNone/>
            </a:pPr>
            <a:endParaRPr lang="pt-BR" dirty="0">
              <a:sym typeface="Wingdings" panose="05000000000000000000" pitchFamily="2" charset="2"/>
            </a:endParaRPr>
          </a:p>
          <a:p>
            <a:pPr marL="0" indent="0">
              <a:buNone/>
            </a:pPr>
            <a:r>
              <a:rPr lang="pt-BR" b="1" dirty="0" err="1">
                <a:sym typeface="Wingdings" panose="05000000000000000000" pitchFamily="2" charset="2"/>
              </a:rPr>
              <a:t>What</a:t>
            </a:r>
            <a:r>
              <a:rPr lang="pt-BR" b="1" dirty="0">
                <a:sym typeface="Wingdings" panose="05000000000000000000" pitchFamily="2" charset="2"/>
              </a:rPr>
              <a:t> </a:t>
            </a:r>
            <a:r>
              <a:rPr lang="pt-BR" b="1" dirty="0" err="1">
                <a:sym typeface="Wingdings" panose="05000000000000000000" pitchFamily="2" charset="2"/>
              </a:rPr>
              <a:t>has</a:t>
            </a:r>
            <a:r>
              <a:rPr lang="pt-BR" b="1" dirty="0">
                <a:sym typeface="Wingdings" panose="05000000000000000000" pitchFamily="2" charset="2"/>
              </a:rPr>
              <a:t> Polanyi </a:t>
            </a:r>
            <a:r>
              <a:rPr lang="pt-BR" b="1" dirty="0" err="1">
                <a:sym typeface="Wingdings" panose="05000000000000000000" pitchFamily="2" charset="2"/>
              </a:rPr>
              <a:t>missed</a:t>
            </a:r>
            <a:r>
              <a:rPr lang="pt-BR" b="1" dirty="0">
                <a:sym typeface="Wingdings" panose="05000000000000000000" pitchFamily="2" charset="2"/>
              </a:rPr>
              <a:t>???</a:t>
            </a:r>
          </a:p>
          <a:p>
            <a:pPr marL="0" indent="0">
              <a:buNone/>
            </a:pPr>
            <a:endParaRPr lang="pt-BR" dirty="0">
              <a:sym typeface="Wingdings" panose="05000000000000000000" pitchFamily="2" charset="2"/>
            </a:endParaRPr>
          </a:p>
          <a:p>
            <a:pPr marL="457200" lvl="1" indent="0">
              <a:buNone/>
            </a:pPr>
            <a:r>
              <a:rPr lang="pt-BR" dirty="0" err="1">
                <a:sym typeface="Wingdings" panose="05000000000000000000" pitchFamily="2" charset="2"/>
              </a:rPr>
              <a:t>Immigration</a:t>
            </a:r>
            <a:r>
              <a:rPr lang="pt-BR" dirty="0">
                <a:sym typeface="Wingdings" panose="05000000000000000000" pitchFamily="2" charset="2"/>
              </a:rPr>
              <a:t>/</a:t>
            </a:r>
            <a:r>
              <a:rPr lang="pt-BR" dirty="0" err="1">
                <a:sym typeface="Wingdings" panose="05000000000000000000" pitchFamily="2" charset="2"/>
              </a:rPr>
              <a:t>minorities</a:t>
            </a:r>
            <a:r>
              <a:rPr lang="pt-BR" dirty="0">
                <a:sym typeface="Wingdings" panose="05000000000000000000" pitchFamily="2" charset="2"/>
              </a:rPr>
              <a:t>  </a:t>
            </a:r>
            <a:r>
              <a:rPr lang="pt-BR" dirty="0" err="1">
                <a:sym typeface="Wingdings" panose="05000000000000000000" pitchFamily="2" charset="2"/>
              </a:rPr>
              <a:t>who</a:t>
            </a:r>
            <a:r>
              <a:rPr lang="pt-BR" dirty="0">
                <a:sym typeface="Wingdings" panose="05000000000000000000" pitchFamily="2" charset="2"/>
              </a:rPr>
              <a:t> </a:t>
            </a:r>
            <a:r>
              <a:rPr lang="pt-BR" dirty="0" err="1">
                <a:sym typeface="Wingdings" panose="05000000000000000000" pitchFamily="2" charset="2"/>
              </a:rPr>
              <a:t>is</a:t>
            </a:r>
            <a:r>
              <a:rPr lang="pt-BR" dirty="0">
                <a:sym typeface="Wingdings" panose="05000000000000000000" pitchFamily="2" charset="2"/>
              </a:rPr>
              <a:t> a </a:t>
            </a:r>
            <a:r>
              <a:rPr lang="pt-BR" dirty="0" err="1">
                <a:sym typeface="Wingdings" panose="05000000000000000000" pitchFamily="2" charset="2"/>
              </a:rPr>
              <a:t>citizen</a:t>
            </a:r>
            <a:r>
              <a:rPr lang="pt-BR" dirty="0">
                <a:sym typeface="Wingdings" panose="05000000000000000000" pitchFamily="2" charset="2"/>
              </a:rPr>
              <a:t> </a:t>
            </a:r>
            <a:r>
              <a:rPr lang="pt-BR" i="1" dirty="0">
                <a:sym typeface="Wingdings" panose="05000000000000000000" pitchFamily="2" charset="2"/>
              </a:rPr>
              <a:t>de facto</a:t>
            </a:r>
            <a:r>
              <a:rPr lang="pt-BR" dirty="0">
                <a:sym typeface="Wingdings" panose="05000000000000000000" pitchFamily="2" charset="2"/>
              </a:rPr>
              <a:t>?  </a:t>
            </a:r>
            <a:r>
              <a:rPr lang="pt-BR" dirty="0" err="1">
                <a:sym typeface="Wingdings" panose="05000000000000000000" pitchFamily="2" charset="2"/>
              </a:rPr>
              <a:t>This</a:t>
            </a:r>
            <a:r>
              <a:rPr lang="pt-BR" dirty="0">
                <a:sym typeface="Wingdings" panose="05000000000000000000" pitchFamily="2" charset="2"/>
              </a:rPr>
              <a:t> </a:t>
            </a:r>
            <a:r>
              <a:rPr lang="pt-BR" dirty="0" err="1">
                <a:sym typeface="Wingdings" panose="05000000000000000000" pitchFamily="2" charset="2"/>
              </a:rPr>
              <a:t>explains</a:t>
            </a:r>
            <a:r>
              <a:rPr lang="pt-BR" dirty="0">
                <a:sym typeface="Wingdings" panose="05000000000000000000" pitchFamily="2" charset="2"/>
              </a:rPr>
              <a:t>...</a:t>
            </a:r>
            <a:endParaRPr lang="pt-BR" i="1" dirty="0">
              <a:sym typeface="Wingdings" panose="05000000000000000000" pitchFamily="2" charset="2"/>
            </a:endParaRPr>
          </a:p>
          <a:p>
            <a:pPr marL="0" indent="0">
              <a:buNone/>
            </a:pPr>
            <a:endParaRPr lang="pt-BR" dirty="0"/>
          </a:p>
        </p:txBody>
      </p:sp>
    </p:spTree>
    <p:extLst>
      <p:ext uri="{BB962C8B-B14F-4D97-AF65-F5344CB8AC3E}">
        <p14:creationId xmlns:p14="http://schemas.microsoft.com/office/powerpoint/2010/main" val="128290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Economic</a:t>
            </a:r>
            <a:r>
              <a:rPr lang="pt-BR" sz="4000" b="1" dirty="0"/>
              <a:t> </a:t>
            </a:r>
          </a:p>
          <a:p>
            <a:pPr algn="ctr"/>
            <a:r>
              <a:rPr lang="pt-BR" sz="4000" b="1" dirty="0" err="1"/>
              <a:t>Nationalism</a:t>
            </a:r>
            <a:endParaRPr lang="pt-BR" sz="4000" b="1" dirty="0"/>
          </a:p>
          <a:p>
            <a:pPr algn="ctr"/>
            <a:r>
              <a:rPr lang="pt-BR" sz="4000" b="1" dirty="0"/>
              <a:t>(i.e., </a:t>
            </a:r>
            <a:r>
              <a:rPr lang="pt-BR" sz="4000" b="1" dirty="0" err="1"/>
              <a:t>protectionism</a:t>
            </a:r>
            <a:r>
              <a:rPr lang="pt-BR" sz="4000" b="1" dirty="0"/>
              <a:t>)</a:t>
            </a:r>
          </a:p>
        </p:txBody>
      </p:sp>
    </p:spTree>
    <p:extLst>
      <p:ext uri="{BB962C8B-B14F-4D97-AF65-F5344CB8AC3E}">
        <p14:creationId xmlns:p14="http://schemas.microsoft.com/office/powerpoint/2010/main" val="209849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Economic</a:t>
            </a:r>
            <a:r>
              <a:rPr lang="pt-BR" sz="4000" b="1" dirty="0"/>
              <a:t> </a:t>
            </a:r>
          </a:p>
          <a:p>
            <a:pPr algn="ctr"/>
            <a:r>
              <a:rPr lang="pt-BR" sz="4000" b="1" dirty="0" err="1"/>
              <a:t>Nationalism</a:t>
            </a:r>
            <a:endParaRPr lang="pt-BR" sz="4000" b="1" dirty="0"/>
          </a:p>
          <a:p>
            <a:pPr algn="ctr"/>
            <a:r>
              <a:rPr lang="pt-BR" sz="4000" b="1" dirty="0"/>
              <a:t>(i.e., </a:t>
            </a:r>
            <a:r>
              <a:rPr lang="pt-BR" sz="4000" b="1" dirty="0" err="1"/>
              <a:t>protectionism</a:t>
            </a:r>
            <a:r>
              <a:rPr lang="pt-BR" sz="4000" b="1" dirty="0"/>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National</a:t>
            </a:r>
            <a:endParaRPr lang="pt-BR" sz="4000" b="1" dirty="0"/>
          </a:p>
          <a:p>
            <a:pPr algn="ctr"/>
            <a:r>
              <a:rPr lang="pt-BR" sz="4000" b="1" dirty="0" err="1"/>
              <a:t>Identity</a:t>
            </a:r>
            <a:endParaRPr lang="pt-BR" sz="4000" b="1" dirty="0"/>
          </a:p>
          <a:p>
            <a:pPr algn="ctr"/>
            <a:r>
              <a:rPr lang="pt-BR" sz="4000" b="1" dirty="0"/>
              <a:t>(i.e., </a:t>
            </a:r>
            <a:r>
              <a:rPr lang="pt-BR" sz="4000" b="1" dirty="0" err="1"/>
              <a:t>who</a:t>
            </a:r>
            <a:r>
              <a:rPr lang="pt-BR" sz="4000" b="1" dirty="0"/>
              <a:t> </a:t>
            </a:r>
            <a:r>
              <a:rPr lang="pt-BR" sz="4000" b="1" dirty="0" err="1"/>
              <a:t>belongs</a:t>
            </a:r>
            <a:r>
              <a:rPr lang="pt-BR" sz="4000" b="1" dirty="0"/>
              <a:t>)</a:t>
            </a:r>
          </a:p>
        </p:txBody>
      </p:sp>
      <p:cxnSp>
        <p:nvCxnSpPr>
          <p:cNvPr id="5" name="Conector de seta reta 4"/>
          <p:cNvCxnSpPr>
            <a:endCxn id="8" idx="0"/>
          </p:cNvCxnSpPr>
          <p:nvPr/>
        </p:nvCxnSpPr>
        <p:spPr>
          <a:xfrm>
            <a:off x="6188529" y="3118757"/>
            <a:ext cx="32657" cy="28085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927267"/>
            <a:ext cx="7541423" cy="584775"/>
          </a:xfrm>
          <a:prstGeom prst="rect">
            <a:avLst/>
          </a:prstGeom>
          <a:noFill/>
        </p:spPr>
        <p:txBody>
          <a:bodyPr wrap="none" rtlCol="0">
            <a:spAutoFit/>
          </a:bodyPr>
          <a:lstStyle/>
          <a:p>
            <a:r>
              <a:rPr lang="pt-BR" sz="3200" b="1" dirty="0"/>
              <a:t>THE POLITICS OF ECONOMIC NATIONALISM</a:t>
            </a:r>
          </a:p>
        </p:txBody>
      </p:sp>
    </p:spTree>
    <p:extLst>
      <p:ext uri="{BB962C8B-B14F-4D97-AF65-F5344CB8AC3E}">
        <p14:creationId xmlns:p14="http://schemas.microsoft.com/office/powerpoint/2010/main" val="91698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However</a:t>
            </a:r>
            <a:r>
              <a:rPr lang="pt-BR" dirty="0"/>
              <a:t>, </a:t>
            </a:r>
            <a:r>
              <a:rPr lang="pt-BR" dirty="0" err="1"/>
              <a:t>let’s</a:t>
            </a:r>
            <a:r>
              <a:rPr lang="pt-BR" dirty="0"/>
              <a:t> </a:t>
            </a:r>
            <a:r>
              <a:rPr lang="pt-BR" dirty="0" err="1"/>
              <a:t>first</a:t>
            </a:r>
            <a:r>
              <a:rPr lang="pt-BR" dirty="0"/>
              <a:t> </a:t>
            </a:r>
            <a:r>
              <a:rPr lang="pt-BR" dirty="0" err="1"/>
              <a:t>study</a:t>
            </a:r>
            <a:r>
              <a:rPr lang="pt-BR" dirty="0"/>
              <a:t> </a:t>
            </a:r>
            <a:r>
              <a:rPr lang="pt-BR" dirty="0" err="1"/>
              <a:t>the</a:t>
            </a:r>
            <a:r>
              <a:rPr lang="pt-BR" dirty="0"/>
              <a:t> 1920s in </a:t>
            </a:r>
            <a:r>
              <a:rPr lang="pt-BR" dirty="0" err="1"/>
              <a:t>depth</a:t>
            </a:r>
            <a:endParaRPr lang="pt-BR" dirty="0"/>
          </a:p>
        </p:txBody>
      </p:sp>
      <p:sp>
        <p:nvSpPr>
          <p:cNvPr id="3" name="Espaço Reservado para Conteúdo 2"/>
          <p:cNvSpPr>
            <a:spLocks noGrp="1"/>
          </p:cNvSpPr>
          <p:nvPr>
            <p:ph idx="1"/>
          </p:nvPr>
        </p:nvSpPr>
        <p:spPr>
          <a:xfrm>
            <a:off x="838200" y="1825624"/>
            <a:ext cx="10515600" cy="4869090"/>
          </a:xfrm>
        </p:spPr>
        <p:txBody>
          <a:bodyPr>
            <a:normAutofit/>
          </a:bodyPr>
          <a:lstStyle/>
          <a:p>
            <a:pPr marL="0" indent="0">
              <a:buNone/>
            </a:pPr>
            <a:r>
              <a:rPr lang="en-US" b="1" dirty="0"/>
              <a:t>Banking rises after World War I just to collapse again</a:t>
            </a:r>
          </a:p>
          <a:p>
            <a:pPr marL="0" indent="0">
              <a:buNone/>
            </a:pPr>
            <a:endParaRPr lang="en-US" dirty="0"/>
          </a:p>
          <a:p>
            <a:pPr marL="0" indent="0">
              <a:buNone/>
            </a:pPr>
            <a:r>
              <a:rPr lang="en-US" dirty="0"/>
              <a:t>“There is indeed nothing surprising either in the dominating influence of international bankers in the 1920s, nor in their eclipse in the 1930s. </a:t>
            </a:r>
            <a:r>
              <a:rPr lang="en-US" b="1" dirty="0"/>
              <a:t>In the 1920s, the gold standard was still regarded as </a:t>
            </a:r>
            <a:r>
              <a:rPr lang="en-US" b="1" i="1" dirty="0"/>
              <a:t>the </a:t>
            </a:r>
            <a:r>
              <a:rPr lang="en-US" b="1" dirty="0"/>
              <a:t>precondition of a return to stability and prosperity</a:t>
            </a:r>
            <a:r>
              <a:rPr lang="en-US" dirty="0"/>
              <a:t>, and consequently no demand raised by its professional guardians, the bankers, was deemed too burdensome, if only it promised to secure stable exchange rates; when, </a:t>
            </a:r>
            <a:r>
              <a:rPr lang="en-US" b="1" dirty="0"/>
              <a:t>after 1929</a:t>
            </a:r>
            <a:r>
              <a:rPr lang="en-US" dirty="0"/>
              <a:t>, this proved impossible, </a:t>
            </a:r>
            <a:r>
              <a:rPr lang="en-US" b="1" dirty="0"/>
              <a:t>the imperative need was for a stable internal currency </a:t>
            </a:r>
            <a:r>
              <a:rPr lang="en-US" dirty="0"/>
              <a:t>and nobody was as little qualified to provide it as the banker” (Polanyi [1944] 2001, p. 208).</a:t>
            </a:r>
            <a:endParaRPr lang="pt-BR" dirty="0"/>
          </a:p>
        </p:txBody>
      </p:sp>
    </p:spTree>
    <p:extLst>
      <p:ext uri="{BB962C8B-B14F-4D97-AF65-F5344CB8AC3E}">
        <p14:creationId xmlns:p14="http://schemas.microsoft.com/office/powerpoint/2010/main" val="270234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However</a:t>
            </a:r>
            <a:r>
              <a:rPr lang="pt-BR" dirty="0"/>
              <a:t>, </a:t>
            </a:r>
            <a:r>
              <a:rPr lang="pt-BR" dirty="0" err="1"/>
              <a:t>let’s</a:t>
            </a:r>
            <a:r>
              <a:rPr lang="pt-BR" dirty="0"/>
              <a:t> </a:t>
            </a:r>
            <a:r>
              <a:rPr lang="pt-BR" dirty="0" err="1"/>
              <a:t>first</a:t>
            </a:r>
            <a:r>
              <a:rPr lang="pt-BR" dirty="0"/>
              <a:t> </a:t>
            </a:r>
            <a:r>
              <a:rPr lang="pt-BR" dirty="0" err="1"/>
              <a:t>study</a:t>
            </a:r>
            <a:r>
              <a:rPr lang="pt-BR" dirty="0"/>
              <a:t> </a:t>
            </a:r>
            <a:r>
              <a:rPr lang="pt-BR" dirty="0" err="1"/>
              <a:t>the</a:t>
            </a:r>
            <a:r>
              <a:rPr lang="pt-BR" dirty="0"/>
              <a:t> 1920s in </a:t>
            </a:r>
            <a:r>
              <a:rPr lang="pt-BR" dirty="0" err="1"/>
              <a:t>depth</a:t>
            </a:r>
            <a:endParaRPr lang="pt-BR" dirty="0"/>
          </a:p>
        </p:txBody>
      </p:sp>
      <p:sp>
        <p:nvSpPr>
          <p:cNvPr id="3" name="Espaço Reservado para Conteúdo 2"/>
          <p:cNvSpPr>
            <a:spLocks noGrp="1"/>
          </p:cNvSpPr>
          <p:nvPr>
            <p:ph idx="1"/>
          </p:nvPr>
        </p:nvSpPr>
        <p:spPr>
          <a:xfrm>
            <a:off x="838200" y="1727653"/>
            <a:ext cx="10515600" cy="4722133"/>
          </a:xfrm>
        </p:spPr>
        <p:txBody>
          <a:bodyPr>
            <a:normAutofit/>
          </a:bodyPr>
          <a:lstStyle/>
          <a:p>
            <a:pPr marL="0" indent="0">
              <a:buNone/>
            </a:pPr>
            <a:r>
              <a:rPr lang="en-US" b="1" dirty="0"/>
              <a:t>That is the case as governments controls labor and tariffs</a:t>
            </a:r>
            <a:endParaRPr lang="en-US" dirty="0"/>
          </a:p>
          <a:p>
            <a:pPr marL="0" indent="0">
              <a:buNone/>
            </a:pPr>
            <a:endParaRPr lang="en-US" sz="2400" dirty="0"/>
          </a:p>
          <a:p>
            <a:pPr marL="0" indent="0">
              <a:buNone/>
            </a:pPr>
            <a:r>
              <a:rPr lang="en-US" sz="2400" dirty="0"/>
              <a:t>“With the </a:t>
            </a:r>
            <a:r>
              <a:rPr lang="en-US" sz="2400" b="1" dirty="0"/>
              <a:t>international gold standard </a:t>
            </a:r>
            <a:r>
              <a:rPr lang="en-US" sz="2400" dirty="0"/>
              <a:t>the most ambitious market scheme of all was put into effect, implying </a:t>
            </a:r>
            <a:r>
              <a:rPr lang="en-US" sz="2400" b="1" dirty="0"/>
              <a:t>absolute independence of markets from national authorities</a:t>
            </a:r>
            <a:r>
              <a:rPr lang="en-US" sz="2400" dirty="0"/>
              <a:t>. World trade now meant the organizing of life on the planet under a self-regulating market, comprising labor, land, and money, with the gold standard as the guardian of this gargantuan automaton. </a:t>
            </a:r>
            <a:r>
              <a:rPr lang="en-US" sz="2400" b="1" dirty="0"/>
              <a:t>Nations and peoples were mere puppets in a show utterly beyond their control. They shielded themselves from unemployment and instability with the help of central banks and customs tariffs, supplemented by migration laws</a:t>
            </a:r>
            <a:r>
              <a:rPr lang="en-US" sz="2400" dirty="0"/>
              <a:t>. These devices were designed to counteract the destructive effects of free trade plus fixed currencies, and to the degree in which they achieved this purpose they interfered with the play of those </a:t>
            </a:r>
            <a:r>
              <a:rPr lang="pt-BR" sz="2400" dirty="0" err="1"/>
              <a:t>mechanisms</a:t>
            </a:r>
            <a:r>
              <a:rPr lang="pt-BR" sz="2400" dirty="0"/>
              <a:t>.</a:t>
            </a:r>
            <a:r>
              <a:rPr lang="en-US" sz="2400" dirty="0"/>
              <a:t>” (Polanyi [1944] 2001, p. 208).</a:t>
            </a:r>
            <a:endParaRPr lang="pt-BR" sz="2400" dirty="0"/>
          </a:p>
        </p:txBody>
      </p:sp>
    </p:spTree>
    <p:extLst>
      <p:ext uri="{BB962C8B-B14F-4D97-AF65-F5344CB8AC3E}">
        <p14:creationId xmlns:p14="http://schemas.microsoft.com/office/powerpoint/2010/main" val="201399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However</a:t>
            </a:r>
            <a:r>
              <a:rPr lang="pt-BR" dirty="0"/>
              <a:t>, </a:t>
            </a:r>
            <a:r>
              <a:rPr lang="pt-BR" dirty="0" err="1"/>
              <a:t>let’s</a:t>
            </a:r>
            <a:r>
              <a:rPr lang="pt-BR" dirty="0"/>
              <a:t> </a:t>
            </a:r>
            <a:r>
              <a:rPr lang="pt-BR" dirty="0" err="1"/>
              <a:t>first</a:t>
            </a:r>
            <a:r>
              <a:rPr lang="pt-BR" dirty="0"/>
              <a:t> </a:t>
            </a:r>
            <a:r>
              <a:rPr lang="pt-BR" dirty="0" err="1"/>
              <a:t>study</a:t>
            </a:r>
            <a:r>
              <a:rPr lang="pt-BR" dirty="0"/>
              <a:t> </a:t>
            </a:r>
            <a:r>
              <a:rPr lang="pt-BR" dirty="0" err="1"/>
              <a:t>the</a:t>
            </a:r>
            <a:r>
              <a:rPr lang="pt-BR" dirty="0"/>
              <a:t> 1920s in </a:t>
            </a:r>
            <a:r>
              <a:rPr lang="pt-BR" dirty="0" err="1"/>
              <a:t>depth</a:t>
            </a:r>
            <a:endParaRPr lang="pt-BR" dirty="0"/>
          </a:p>
        </p:txBody>
      </p:sp>
      <p:sp>
        <p:nvSpPr>
          <p:cNvPr id="3" name="Espaço Reservado para Conteúdo 2"/>
          <p:cNvSpPr>
            <a:spLocks noGrp="1"/>
          </p:cNvSpPr>
          <p:nvPr>
            <p:ph idx="1"/>
          </p:nvPr>
        </p:nvSpPr>
        <p:spPr>
          <a:xfrm>
            <a:off x="838200" y="1825624"/>
            <a:ext cx="10515600" cy="4869090"/>
          </a:xfrm>
        </p:spPr>
        <p:txBody>
          <a:bodyPr>
            <a:normAutofit lnSpcReduction="10000"/>
          </a:bodyPr>
          <a:lstStyle/>
          <a:p>
            <a:pPr marL="0" indent="0">
              <a:buNone/>
            </a:pPr>
            <a:r>
              <a:rPr lang="en-US" b="1" dirty="0"/>
              <a:t>Therefore, banking has collapsed due to the lack of regulation </a:t>
            </a:r>
          </a:p>
          <a:p>
            <a:pPr marL="0" indent="0">
              <a:buNone/>
            </a:pPr>
            <a:endParaRPr lang="en-US" dirty="0"/>
          </a:p>
          <a:p>
            <a:pPr marL="0" indent="0">
              <a:buNone/>
            </a:pPr>
            <a:r>
              <a:rPr lang="en-US" dirty="0"/>
              <a:t>“</a:t>
            </a:r>
            <a:r>
              <a:rPr lang="en-US" b="1" dirty="0"/>
              <a:t>In contrast to men and goods, money was free from all hampering measures</a:t>
            </a:r>
            <a:r>
              <a:rPr lang="en-US" dirty="0"/>
              <a:t> and continued to develop its capacity of transacting business at any distance at any time. The more difficult it became to shift actual objects, the easier it became to transmit claims to them... </a:t>
            </a:r>
            <a:r>
              <a:rPr lang="en-US" b="1" dirty="0"/>
              <a:t>Payments, debts, and claims remained unaffected by the mounting barriers erected against the exchange of goods; the rapidly growing elasticity and catholicity of the international monetary mechanism was compensating, in a way, for the ever-contracting channels of world trade</a:t>
            </a:r>
            <a:r>
              <a:rPr lang="en-US" dirty="0"/>
              <a:t>. When, by the early 1930s, world trade was down to a trickle, international short-term lending attained an </a:t>
            </a:r>
            <a:r>
              <a:rPr lang="pt-BR" dirty="0" err="1"/>
              <a:t>unheard-of</a:t>
            </a:r>
            <a:r>
              <a:rPr lang="pt-BR" dirty="0"/>
              <a:t> </a:t>
            </a:r>
            <a:r>
              <a:rPr lang="pt-BR" dirty="0" err="1"/>
              <a:t>degree</a:t>
            </a:r>
            <a:r>
              <a:rPr lang="pt-BR" dirty="0"/>
              <a:t> </a:t>
            </a:r>
            <a:r>
              <a:rPr lang="pt-BR" dirty="0" err="1"/>
              <a:t>of</a:t>
            </a:r>
            <a:r>
              <a:rPr lang="pt-BR" dirty="0"/>
              <a:t> </a:t>
            </a:r>
            <a:r>
              <a:rPr lang="pt-BR" dirty="0" err="1"/>
              <a:t>mobility</a:t>
            </a:r>
            <a:r>
              <a:rPr lang="pt-BR" dirty="0"/>
              <a:t>” (Polanyi [1944] 2001, p. 215). </a:t>
            </a:r>
          </a:p>
        </p:txBody>
      </p:sp>
    </p:spTree>
    <p:extLst>
      <p:ext uri="{BB962C8B-B14F-4D97-AF65-F5344CB8AC3E}">
        <p14:creationId xmlns:p14="http://schemas.microsoft.com/office/powerpoint/2010/main" val="2096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81012" y="1357312"/>
            <a:ext cx="11229975" cy="4143375"/>
          </a:xfrm>
          <a:prstGeom prst="rect">
            <a:avLst/>
          </a:prstGeom>
        </p:spPr>
      </p:pic>
      <p:sp>
        <p:nvSpPr>
          <p:cNvPr id="5" name="CaixaDeTexto 4"/>
          <p:cNvSpPr txBox="1"/>
          <p:nvPr/>
        </p:nvSpPr>
        <p:spPr>
          <a:xfrm>
            <a:off x="8147957" y="5500687"/>
            <a:ext cx="3425425" cy="369332"/>
          </a:xfrm>
          <a:prstGeom prst="rect">
            <a:avLst/>
          </a:prstGeom>
          <a:noFill/>
        </p:spPr>
        <p:txBody>
          <a:bodyPr wrap="none" rtlCol="0">
            <a:spAutoFit/>
          </a:bodyPr>
          <a:lstStyle/>
          <a:p>
            <a:r>
              <a:rPr lang="pt-BR" b="1" dirty="0" err="1"/>
              <a:t>Source</a:t>
            </a:r>
            <a:r>
              <a:rPr lang="pt-BR" dirty="0"/>
              <a:t>: </a:t>
            </a:r>
            <a:r>
              <a:rPr lang="pt-BR" dirty="0" err="1"/>
              <a:t>Obstfeld</a:t>
            </a:r>
            <a:r>
              <a:rPr lang="pt-BR" dirty="0"/>
              <a:t> </a:t>
            </a:r>
            <a:r>
              <a:rPr lang="pt-BR" dirty="0" err="1"/>
              <a:t>and</a:t>
            </a:r>
            <a:r>
              <a:rPr lang="pt-BR" dirty="0"/>
              <a:t> Taylor, p. 339</a:t>
            </a:r>
          </a:p>
        </p:txBody>
      </p:sp>
    </p:spTree>
    <p:extLst>
      <p:ext uri="{BB962C8B-B14F-4D97-AF65-F5344CB8AC3E}">
        <p14:creationId xmlns:p14="http://schemas.microsoft.com/office/powerpoint/2010/main" val="84211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393372" y="192766"/>
            <a:ext cx="9677400" cy="6359979"/>
          </a:xfrm>
          <a:prstGeom prst="rect">
            <a:avLst/>
          </a:prstGeom>
        </p:spPr>
      </p:pic>
    </p:spTree>
    <p:extLst>
      <p:ext uri="{BB962C8B-B14F-4D97-AF65-F5344CB8AC3E}">
        <p14:creationId xmlns:p14="http://schemas.microsoft.com/office/powerpoint/2010/main" val="237804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Consequences</a:t>
            </a:r>
            <a:r>
              <a:rPr lang="pt-BR" dirty="0"/>
              <a:t> </a:t>
            </a:r>
            <a:r>
              <a:rPr lang="pt-BR" dirty="0" err="1"/>
              <a:t>of</a:t>
            </a:r>
            <a:r>
              <a:rPr lang="pt-BR" dirty="0"/>
              <a:t> </a:t>
            </a:r>
            <a:r>
              <a:rPr lang="pt-BR" dirty="0" err="1"/>
              <a:t>impaired</a:t>
            </a:r>
            <a:r>
              <a:rPr lang="pt-BR" dirty="0"/>
              <a:t> </a:t>
            </a:r>
            <a:r>
              <a:rPr lang="pt-BR" dirty="0" err="1"/>
              <a:t>regulation</a:t>
            </a:r>
            <a:endParaRPr lang="pt-BR" dirty="0"/>
          </a:p>
        </p:txBody>
      </p:sp>
      <p:sp>
        <p:nvSpPr>
          <p:cNvPr id="3" name="Espaço Reservado para Conteúdo 2"/>
          <p:cNvSpPr>
            <a:spLocks noGrp="1"/>
          </p:cNvSpPr>
          <p:nvPr>
            <p:ph idx="1"/>
          </p:nvPr>
        </p:nvSpPr>
        <p:spPr/>
        <p:txBody>
          <a:bodyPr/>
          <a:lstStyle/>
          <a:p>
            <a:pPr marL="0" indent="0">
              <a:buNone/>
            </a:pPr>
            <a:r>
              <a:rPr lang="en-US" dirty="0"/>
              <a:t>According to Polanyi ([1944] 2001, p. 218)</a:t>
            </a:r>
          </a:p>
          <a:p>
            <a:pPr marL="0" indent="0">
              <a:buNone/>
            </a:pPr>
            <a:endParaRPr lang="en-US" dirty="0"/>
          </a:p>
          <a:p>
            <a:r>
              <a:rPr lang="en-US" dirty="0"/>
              <a:t>Tension of classes </a:t>
            </a:r>
            <a:r>
              <a:rPr lang="en-US" dirty="0">
                <a:sym typeface="Wingdings" panose="05000000000000000000" pitchFamily="2" charset="2"/>
              </a:rPr>
              <a:t> unemployment</a:t>
            </a:r>
            <a:endParaRPr lang="en-US" dirty="0"/>
          </a:p>
          <a:p>
            <a:r>
              <a:rPr lang="en-US" dirty="0"/>
              <a:t>Pressure on exchange rates </a:t>
            </a:r>
            <a:r>
              <a:rPr lang="en-US" dirty="0">
                <a:sym typeface="Wingdings" panose="05000000000000000000" pitchFamily="2" charset="2"/>
              </a:rPr>
              <a:t> lack of foreign currency/financial stability</a:t>
            </a:r>
            <a:endParaRPr lang="en-US" dirty="0"/>
          </a:p>
          <a:p>
            <a:r>
              <a:rPr lang="en-US" dirty="0"/>
              <a:t>Imperialist rivalries </a:t>
            </a:r>
            <a:r>
              <a:rPr lang="en-US" dirty="0">
                <a:sym typeface="Wingdings" panose="05000000000000000000" pitchFamily="2" charset="2"/>
              </a:rPr>
              <a:t> countries are less eager to cooperate with each other</a:t>
            </a:r>
            <a:endParaRPr lang="en-US" dirty="0"/>
          </a:p>
          <a:p>
            <a:endParaRPr lang="en-US" dirty="0"/>
          </a:p>
          <a:p>
            <a:pPr marL="0" indent="0">
              <a:buNone/>
            </a:pPr>
            <a:endParaRPr lang="pt-BR" dirty="0"/>
          </a:p>
        </p:txBody>
      </p:sp>
    </p:spTree>
    <p:extLst>
      <p:ext uri="{BB962C8B-B14F-4D97-AF65-F5344CB8AC3E}">
        <p14:creationId xmlns:p14="http://schemas.microsoft.com/office/powerpoint/2010/main" val="294184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Great</a:t>
            </a:r>
            <a:r>
              <a:rPr lang="pt-BR" dirty="0"/>
              <a:t> </a:t>
            </a:r>
            <a:r>
              <a:rPr lang="pt-BR" dirty="0" err="1"/>
              <a:t>Depression</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591405" y="1825625"/>
            <a:ext cx="5009190" cy="4351338"/>
          </a:xfrm>
          <a:prstGeom prst="rect">
            <a:avLst/>
          </a:prstGeom>
        </p:spPr>
      </p:pic>
    </p:spTree>
    <p:extLst>
      <p:ext uri="{BB962C8B-B14F-4D97-AF65-F5344CB8AC3E}">
        <p14:creationId xmlns:p14="http://schemas.microsoft.com/office/powerpoint/2010/main" val="185378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287FE8-5D2B-4B90-852D-0A19238ACC5D}"/>
              </a:ext>
            </a:extLst>
          </p:cNvPr>
          <p:cNvPicPr>
            <a:picLocks noChangeAspect="1"/>
          </p:cNvPicPr>
          <p:nvPr/>
        </p:nvPicPr>
        <p:blipFill>
          <a:blip r:embed="rId2"/>
          <a:stretch>
            <a:fillRect/>
          </a:stretch>
        </p:blipFill>
        <p:spPr>
          <a:xfrm>
            <a:off x="1016000" y="0"/>
            <a:ext cx="10160000" cy="6858000"/>
          </a:xfrm>
          <a:prstGeom prst="rect">
            <a:avLst/>
          </a:prstGeom>
        </p:spPr>
      </p:pic>
    </p:spTree>
    <p:extLst>
      <p:ext uri="{BB962C8B-B14F-4D97-AF65-F5344CB8AC3E}">
        <p14:creationId xmlns:p14="http://schemas.microsoft.com/office/powerpoint/2010/main" val="87087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Great</a:t>
            </a:r>
            <a:r>
              <a:rPr lang="pt-BR" dirty="0"/>
              <a:t> </a:t>
            </a:r>
            <a:r>
              <a:rPr lang="pt-BR" dirty="0" err="1"/>
              <a:t>Depression</a:t>
            </a:r>
            <a:r>
              <a:rPr lang="pt-BR" dirty="0"/>
              <a:t>: The </a:t>
            </a:r>
            <a:r>
              <a:rPr lang="pt-BR" dirty="0" err="1"/>
              <a:t>Reaction</a:t>
            </a:r>
            <a:endParaRPr lang="pt-BR" dirty="0"/>
          </a:p>
        </p:txBody>
      </p:sp>
      <p:sp>
        <p:nvSpPr>
          <p:cNvPr id="3" name="Espaço Reservado para Conteúdo 2"/>
          <p:cNvSpPr>
            <a:spLocks noGrp="1"/>
          </p:cNvSpPr>
          <p:nvPr>
            <p:ph idx="1"/>
          </p:nvPr>
        </p:nvSpPr>
        <p:spPr>
          <a:xfrm>
            <a:off x="838200" y="1825625"/>
            <a:ext cx="4191000" cy="4351338"/>
          </a:xfrm>
        </p:spPr>
        <p:txBody>
          <a:bodyPr/>
          <a:lstStyle/>
          <a:p>
            <a:r>
              <a:rPr lang="pt-BR" dirty="0"/>
              <a:t>US as a </a:t>
            </a:r>
            <a:r>
              <a:rPr lang="pt-BR" dirty="0" err="1"/>
              <a:t>latecomer</a:t>
            </a:r>
            <a:r>
              <a:rPr lang="pt-BR" dirty="0"/>
              <a:t> in </a:t>
            </a:r>
            <a:r>
              <a:rPr lang="pt-BR" dirty="0" err="1"/>
              <a:t>providing</a:t>
            </a:r>
            <a:r>
              <a:rPr lang="pt-BR" dirty="0"/>
              <a:t> </a:t>
            </a:r>
            <a:r>
              <a:rPr lang="pt-BR" dirty="0" err="1"/>
              <a:t>comprehensive</a:t>
            </a:r>
            <a:r>
              <a:rPr lang="pt-BR" dirty="0"/>
              <a:t> social </a:t>
            </a:r>
            <a:r>
              <a:rPr lang="pt-BR" dirty="0" err="1"/>
              <a:t>security</a:t>
            </a:r>
            <a:r>
              <a:rPr lang="pt-BR" dirty="0"/>
              <a:t> </a:t>
            </a:r>
            <a:r>
              <a:rPr lang="pt-BR" dirty="0" err="1"/>
              <a:t>through</a:t>
            </a:r>
            <a:r>
              <a:rPr lang="pt-BR" dirty="0"/>
              <a:t> </a:t>
            </a:r>
            <a:r>
              <a:rPr lang="pt-BR" dirty="0" err="1"/>
              <a:t>the</a:t>
            </a:r>
            <a:r>
              <a:rPr lang="pt-BR" dirty="0"/>
              <a:t> Social Security </a:t>
            </a:r>
            <a:r>
              <a:rPr lang="pt-BR" dirty="0" err="1"/>
              <a:t>Act</a:t>
            </a:r>
            <a:r>
              <a:rPr lang="pt-BR" dirty="0"/>
              <a:t> (SSA) in 1935:  American </a:t>
            </a:r>
            <a:r>
              <a:rPr lang="pt-BR" dirty="0" err="1"/>
              <a:t>exceptional</a:t>
            </a:r>
            <a:r>
              <a:rPr lang="pt-BR" dirty="0"/>
              <a:t> </a:t>
            </a:r>
            <a:r>
              <a:rPr lang="pt-BR" dirty="0" err="1"/>
              <a:t>Welfare</a:t>
            </a:r>
            <a:r>
              <a:rPr lang="pt-BR" dirty="0"/>
              <a:t> </a:t>
            </a:r>
            <a:r>
              <a:rPr lang="pt-BR" dirty="0" err="1"/>
              <a:t>State</a:t>
            </a:r>
            <a:endParaRPr lang="pt-BR" dirty="0"/>
          </a:p>
        </p:txBody>
      </p:sp>
      <p:pic>
        <p:nvPicPr>
          <p:cNvPr id="5" name="Picture 2" descr="C:\Users\Vinicius\Desktop\us__en_us__ibm100__social_security__video_bill_becomes_law__620x348.jpg">
            <a:extLst>
              <a:ext uri="{FF2B5EF4-FFF2-40B4-BE49-F238E27FC236}">
                <a16:creationId xmlns:a16="http://schemas.microsoft.com/office/drawing/2014/main" id="{D4709172-6F79-458D-8B22-E20F1646C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825625"/>
            <a:ext cx="5905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8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Great</a:t>
            </a:r>
            <a:r>
              <a:rPr lang="pt-BR" dirty="0"/>
              <a:t> </a:t>
            </a:r>
            <a:r>
              <a:rPr lang="pt-BR" dirty="0" err="1"/>
              <a:t>Depression</a:t>
            </a:r>
            <a:r>
              <a:rPr lang="pt-BR" dirty="0"/>
              <a:t>: The </a:t>
            </a:r>
            <a:r>
              <a:rPr lang="pt-BR" dirty="0" err="1"/>
              <a:t>Reaction</a:t>
            </a:r>
            <a:endParaRPr lang="pt-BR" dirty="0"/>
          </a:p>
        </p:txBody>
      </p:sp>
      <p:pic>
        <p:nvPicPr>
          <p:cNvPr id="6" name="Espaço Reservado para Conteúdo 5"/>
          <p:cNvPicPr>
            <a:picLocks noGrp="1" noChangeAspect="1"/>
          </p:cNvPicPr>
          <p:nvPr>
            <p:ph idx="1"/>
          </p:nvPr>
        </p:nvPicPr>
        <p:blipFill>
          <a:blip r:embed="rId2"/>
          <a:stretch>
            <a:fillRect/>
          </a:stretch>
        </p:blipFill>
        <p:spPr>
          <a:xfrm>
            <a:off x="2740479" y="1690688"/>
            <a:ext cx="6468836" cy="4786939"/>
          </a:xfrm>
          <a:prstGeom prst="rect">
            <a:avLst/>
          </a:prstGeom>
        </p:spPr>
      </p:pic>
    </p:spTree>
    <p:extLst>
      <p:ext uri="{BB962C8B-B14F-4D97-AF65-F5344CB8AC3E}">
        <p14:creationId xmlns:p14="http://schemas.microsoft.com/office/powerpoint/2010/main" val="357213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Great</a:t>
            </a:r>
            <a:r>
              <a:rPr lang="pt-BR" dirty="0"/>
              <a:t> </a:t>
            </a:r>
            <a:r>
              <a:rPr lang="pt-BR" dirty="0" err="1"/>
              <a:t>Depression</a:t>
            </a:r>
            <a:r>
              <a:rPr lang="pt-BR" dirty="0"/>
              <a:t>: The </a:t>
            </a:r>
            <a:r>
              <a:rPr lang="pt-BR" dirty="0" err="1"/>
              <a:t>Reaction</a:t>
            </a:r>
            <a:endParaRPr lang="pt-BR" dirty="0"/>
          </a:p>
        </p:txBody>
      </p:sp>
      <p:pic>
        <p:nvPicPr>
          <p:cNvPr id="5" name="Espaço Reservado para Conteúdo 4"/>
          <p:cNvPicPr>
            <a:picLocks noGrp="1" noChangeAspect="1"/>
          </p:cNvPicPr>
          <p:nvPr>
            <p:ph idx="1"/>
          </p:nvPr>
        </p:nvPicPr>
        <p:blipFill>
          <a:blip r:embed="rId2"/>
          <a:stretch>
            <a:fillRect/>
          </a:stretch>
        </p:blipFill>
        <p:spPr>
          <a:xfrm>
            <a:off x="2549298" y="1858169"/>
            <a:ext cx="7093404" cy="4846425"/>
          </a:xfrm>
          <a:prstGeom prst="rect">
            <a:avLst/>
          </a:prstGeom>
        </p:spPr>
      </p:pic>
    </p:spTree>
    <p:extLst>
      <p:ext uri="{BB962C8B-B14F-4D97-AF65-F5344CB8AC3E}">
        <p14:creationId xmlns:p14="http://schemas.microsoft.com/office/powerpoint/2010/main" val="307689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52500" y="136428"/>
            <a:ext cx="10363200" cy="6372321"/>
          </a:xfrm>
          <a:prstGeom prst="rect">
            <a:avLst/>
          </a:prstGeom>
        </p:spPr>
      </p:pic>
    </p:spTree>
    <p:extLst>
      <p:ext uri="{BB962C8B-B14F-4D97-AF65-F5344CB8AC3E}">
        <p14:creationId xmlns:p14="http://schemas.microsoft.com/office/powerpoint/2010/main" val="327590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52500" y="136428"/>
            <a:ext cx="10363200" cy="6372321"/>
          </a:xfrm>
          <a:prstGeom prst="rect">
            <a:avLst/>
          </a:prstGeom>
        </p:spPr>
      </p:pic>
      <p:sp>
        <p:nvSpPr>
          <p:cNvPr id="4" name="Retângulo 3"/>
          <p:cNvSpPr/>
          <p:nvPr/>
        </p:nvSpPr>
        <p:spPr>
          <a:xfrm>
            <a:off x="7396842" y="391886"/>
            <a:ext cx="685801" cy="532311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3618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Was</a:t>
            </a:r>
            <a:r>
              <a:rPr lang="pt-BR" dirty="0"/>
              <a:t> </a:t>
            </a:r>
            <a:r>
              <a:rPr lang="pt-BR" dirty="0" err="1"/>
              <a:t>the</a:t>
            </a:r>
            <a:r>
              <a:rPr lang="pt-BR" dirty="0"/>
              <a:t> New </a:t>
            </a:r>
            <a:r>
              <a:rPr lang="pt-BR" dirty="0" err="1"/>
              <a:t>Deal</a:t>
            </a:r>
            <a:r>
              <a:rPr lang="pt-BR" dirty="0"/>
              <a:t> “</a:t>
            </a:r>
            <a:r>
              <a:rPr lang="pt-BR" dirty="0" err="1"/>
              <a:t>socialist</a:t>
            </a:r>
            <a:r>
              <a:rPr lang="pt-BR" dirty="0"/>
              <a:t>”?</a:t>
            </a:r>
          </a:p>
        </p:txBody>
      </p:sp>
      <p:sp>
        <p:nvSpPr>
          <p:cNvPr id="3" name="Espaço Reservado para Conteúdo 2"/>
          <p:cNvSpPr>
            <a:spLocks noGrp="1"/>
          </p:cNvSpPr>
          <p:nvPr>
            <p:ph idx="1"/>
          </p:nvPr>
        </p:nvSpPr>
        <p:spPr>
          <a:xfrm>
            <a:off x="838199" y="1825624"/>
            <a:ext cx="5774871" cy="4754789"/>
          </a:xfrm>
        </p:spPr>
        <p:txBody>
          <a:bodyPr>
            <a:normAutofit/>
          </a:bodyPr>
          <a:lstStyle/>
          <a:p>
            <a:pPr marL="0" indent="0">
              <a:buNone/>
            </a:pPr>
            <a:r>
              <a:rPr lang="en-US" dirty="0"/>
              <a:t>“</a:t>
            </a:r>
            <a:r>
              <a:rPr lang="en-US" b="1" dirty="0"/>
              <a:t>Socialism is, essentially, the tendency inherent in an industrial civilization to transcend the self-regulating market by consciously subordinating it to a democratic society</a:t>
            </a:r>
            <a:r>
              <a:rPr lang="en-US" dirty="0"/>
              <a:t>. It is the solution natural to industrial workers who see no reason why production should not be regulated directly and why markets should be more than a useful but subordinate trait in a free society…</a:t>
            </a:r>
            <a:r>
              <a:rPr lang="pt-BR" dirty="0"/>
              <a:t>”</a:t>
            </a:r>
          </a:p>
        </p:txBody>
      </p:sp>
      <p:pic>
        <p:nvPicPr>
          <p:cNvPr id="4" name="Picture 3" descr="C:\Users\Vinicius\Desktop\220px-SocialSecurityposter2.gif">
            <a:extLst>
              <a:ext uri="{FF2B5EF4-FFF2-40B4-BE49-F238E27FC236}">
                <a16:creationId xmlns:a16="http://schemas.microsoft.com/office/drawing/2014/main" id="{BEDF494A-D6C4-4FAA-AAA0-8C231B8DA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151" y="1533901"/>
            <a:ext cx="3736168" cy="470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9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Was</a:t>
            </a:r>
            <a:r>
              <a:rPr lang="pt-BR" dirty="0"/>
              <a:t> </a:t>
            </a:r>
            <a:r>
              <a:rPr lang="pt-BR" dirty="0" err="1"/>
              <a:t>the</a:t>
            </a:r>
            <a:r>
              <a:rPr lang="pt-BR" dirty="0"/>
              <a:t> New </a:t>
            </a:r>
            <a:r>
              <a:rPr lang="pt-BR" dirty="0" err="1"/>
              <a:t>Deal</a:t>
            </a:r>
            <a:r>
              <a:rPr lang="pt-BR" dirty="0"/>
              <a:t> “</a:t>
            </a:r>
            <a:r>
              <a:rPr lang="pt-BR" dirty="0" err="1"/>
              <a:t>socialist</a:t>
            </a:r>
            <a:r>
              <a:rPr lang="pt-BR" dirty="0"/>
              <a:t>”?</a:t>
            </a:r>
          </a:p>
        </p:txBody>
      </p:sp>
      <p:sp>
        <p:nvSpPr>
          <p:cNvPr id="3" name="Espaço Reservado para Conteúdo 2"/>
          <p:cNvSpPr>
            <a:spLocks noGrp="1"/>
          </p:cNvSpPr>
          <p:nvPr>
            <p:ph idx="1"/>
          </p:nvPr>
        </p:nvSpPr>
        <p:spPr>
          <a:xfrm>
            <a:off x="838199" y="1825624"/>
            <a:ext cx="10265229" cy="4754789"/>
          </a:xfrm>
        </p:spPr>
        <p:txBody>
          <a:bodyPr>
            <a:normAutofit/>
          </a:bodyPr>
          <a:lstStyle/>
          <a:p>
            <a:pPr marL="0" indent="0">
              <a:buNone/>
            </a:pPr>
            <a:r>
              <a:rPr lang="en-US" b="1" dirty="0"/>
              <a:t>“…From the point of view of the community as a whole, socialism </a:t>
            </a:r>
            <a:r>
              <a:rPr lang="en-US" dirty="0"/>
              <a:t>is merely the continuation of that endeavor to make society a distinctively human relationship of persons which in Western Europe </a:t>
            </a:r>
            <a:r>
              <a:rPr lang="en-US" b="1" dirty="0"/>
              <a:t>was always associated with Christian traditions</a:t>
            </a:r>
            <a:r>
              <a:rPr lang="en-US" dirty="0"/>
              <a:t>. From the point of view of the economic system, it is, on the contrary, a radical departure from the immediate past, insofar </a:t>
            </a:r>
            <a:r>
              <a:rPr lang="en-US" b="1" dirty="0"/>
              <a:t>as it breaks with the attempt to make private money gains the general incentive to productive activities</a:t>
            </a:r>
            <a:r>
              <a:rPr lang="en-US" dirty="0"/>
              <a:t>, and does not acknowledge the right of private individuals to dispose of the main instruments of production…”</a:t>
            </a:r>
            <a:endParaRPr lang="pt-BR" dirty="0"/>
          </a:p>
        </p:txBody>
      </p:sp>
    </p:spTree>
    <p:extLst>
      <p:ext uri="{BB962C8B-B14F-4D97-AF65-F5344CB8AC3E}">
        <p14:creationId xmlns:p14="http://schemas.microsoft.com/office/powerpoint/2010/main" val="403572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The New </a:t>
            </a:r>
            <a:r>
              <a:rPr lang="pt-BR" dirty="0" err="1"/>
              <a:t>Deal</a:t>
            </a:r>
            <a:r>
              <a:rPr lang="pt-BR" dirty="0"/>
              <a:t> </a:t>
            </a:r>
            <a:r>
              <a:rPr lang="pt-BR" dirty="0" err="1"/>
              <a:t>was</a:t>
            </a:r>
            <a:r>
              <a:rPr lang="pt-BR" dirty="0"/>
              <a:t> </a:t>
            </a:r>
            <a:r>
              <a:rPr lang="pt-BR" dirty="0" err="1"/>
              <a:t>not</a:t>
            </a:r>
            <a:r>
              <a:rPr lang="pt-BR" dirty="0"/>
              <a:t> “</a:t>
            </a:r>
            <a:r>
              <a:rPr lang="pt-BR" dirty="0" err="1"/>
              <a:t>socialist</a:t>
            </a:r>
            <a:r>
              <a:rPr lang="pt-BR" dirty="0"/>
              <a:t>”</a:t>
            </a:r>
          </a:p>
        </p:txBody>
      </p:sp>
      <p:sp>
        <p:nvSpPr>
          <p:cNvPr id="3" name="Espaço Reservado para Conteúdo 2"/>
          <p:cNvSpPr>
            <a:spLocks noGrp="1"/>
          </p:cNvSpPr>
          <p:nvPr>
            <p:ph idx="1"/>
          </p:nvPr>
        </p:nvSpPr>
        <p:spPr>
          <a:xfrm>
            <a:off x="838200" y="1825624"/>
            <a:ext cx="6585488" cy="4530931"/>
          </a:xfrm>
        </p:spPr>
        <p:txBody>
          <a:bodyPr>
            <a:normAutofit/>
          </a:bodyPr>
          <a:lstStyle/>
          <a:p>
            <a:pPr marL="0" indent="0">
              <a:buNone/>
            </a:pPr>
            <a:r>
              <a:rPr lang="en-US" b="1" dirty="0"/>
              <a:t>“…This is, ultimately, why the reform of capitalist economy by socialist parties is difficult even when they are determined not to interfere with the property </a:t>
            </a:r>
            <a:r>
              <a:rPr lang="pt-BR" b="1" dirty="0"/>
              <a:t>system” (Polanyi [1944] 2001, p. 242) </a:t>
            </a:r>
          </a:p>
          <a:p>
            <a:pPr marL="0" indent="0">
              <a:buNone/>
            </a:pPr>
            <a:endParaRPr lang="pt-BR" b="1" dirty="0"/>
          </a:p>
          <a:p>
            <a:pPr marL="0" indent="0">
              <a:buNone/>
            </a:pPr>
            <a:r>
              <a:rPr lang="pt-BR" b="1" dirty="0">
                <a:sym typeface="Wingdings" panose="05000000000000000000" pitchFamily="2" charset="2"/>
              </a:rPr>
              <a:t> Post-</a:t>
            </a:r>
            <a:r>
              <a:rPr lang="pt-BR" b="1" dirty="0" err="1">
                <a:sym typeface="Wingdings" panose="05000000000000000000" pitchFamily="2" charset="2"/>
              </a:rPr>
              <a:t>Depression</a:t>
            </a:r>
            <a:r>
              <a:rPr lang="pt-BR" b="1" dirty="0">
                <a:sym typeface="Wingdings" panose="05000000000000000000" pitchFamily="2" charset="2"/>
              </a:rPr>
              <a:t> </a:t>
            </a:r>
            <a:r>
              <a:rPr lang="pt-BR" b="1" dirty="0" err="1">
                <a:sym typeface="Wingdings" panose="05000000000000000000" pitchFamily="2" charset="2"/>
              </a:rPr>
              <a:t>and</a:t>
            </a:r>
            <a:r>
              <a:rPr lang="pt-BR" b="1" dirty="0">
                <a:sym typeface="Wingdings" panose="05000000000000000000" pitchFamily="2" charset="2"/>
              </a:rPr>
              <a:t> </a:t>
            </a:r>
            <a:r>
              <a:rPr lang="pt-BR" b="1" dirty="0" err="1">
                <a:sym typeface="Wingdings" panose="05000000000000000000" pitchFamily="2" charset="2"/>
              </a:rPr>
              <a:t>Post-War</a:t>
            </a:r>
            <a:r>
              <a:rPr lang="pt-BR" b="1" dirty="0">
                <a:sym typeface="Wingdings" panose="05000000000000000000" pitchFamily="2" charset="2"/>
              </a:rPr>
              <a:t>: capital(</a:t>
            </a:r>
            <a:r>
              <a:rPr lang="pt-BR" b="1" dirty="0" err="1">
                <a:sym typeface="Wingdings" panose="05000000000000000000" pitchFamily="2" charset="2"/>
              </a:rPr>
              <a:t>productive</a:t>
            </a:r>
            <a:r>
              <a:rPr lang="pt-BR" b="1" dirty="0">
                <a:sym typeface="Wingdings" panose="05000000000000000000" pitchFamily="2" charset="2"/>
              </a:rPr>
              <a:t>)-labor </a:t>
            </a:r>
            <a:r>
              <a:rPr lang="pt-BR" b="1" dirty="0" err="1">
                <a:sym typeface="Wingdings" panose="05000000000000000000" pitchFamily="2" charset="2"/>
              </a:rPr>
              <a:t>alliance</a:t>
            </a:r>
            <a:endParaRPr lang="pt-BR" b="1" dirty="0"/>
          </a:p>
          <a:p>
            <a:pPr marL="0" indent="0">
              <a:buNone/>
            </a:pPr>
            <a:endParaRPr lang="pt-BR" b="1" dirty="0"/>
          </a:p>
          <a:p>
            <a:pPr marL="0" indent="0">
              <a:buNone/>
            </a:pPr>
            <a:r>
              <a:rPr lang="pt-BR" b="1" dirty="0">
                <a:sym typeface="Wingdings" panose="05000000000000000000" pitchFamily="2" charset="2"/>
              </a:rPr>
              <a:t> </a:t>
            </a:r>
            <a:r>
              <a:rPr lang="pt-BR" b="1" dirty="0" err="1">
                <a:sym typeface="Wingdings" panose="05000000000000000000" pitchFamily="2" charset="2"/>
              </a:rPr>
              <a:t>What</a:t>
            </a:r>
            <a:r>
              <a:rPr lang="pt-BR" b="1" dirty="0">
                <a:sym typeface="Wingdings" panose="05000000000000000000" pitchFamily="2" charset="2"/>
              </a:rPr>
              <a:t> </a:t>
            </a:r>
            <a:r>
              <a:rPr lang="pt-BR" b="1" dirty="0" err="1">
                <a:sym typeface="Wingdings" panose="05000000000000000000" pitchFamily="2" charset="2"/>
              </a:rPr>
              <a:t>is</a:t>
            </a:r>
            <a:r>
              <a:rPr lang="pt-BR" b="1" dirty="0">
                <a:sym typeface="Wingdings" panose="05000000000000000000" pitchFamily="2" charset="2"/>
              </a:rPr>
              <a:t> </a:t>
            </a:r>
            <a:r>
              <a:rPr lang="pt-BR" b="1" dirty="0" err="1">
                <a:sym typeface="Wingdings" panose="05000000000000000000" pitchFamily="2" charset="2"/>
              </a:rPr>
              <a:t>missing</a:t>
            </a:r>
            <a:r>
              <a:rPr lang="pt-BR" b="1" dirty="0">
                <a:sym typeface="Wingdings" panose="05000000000000000000" pitchFamily="2" charset="2"/>
              </a:rPr>
              <a:t> </a:t>
            </a:r>
            <a:r>
              <a:rPr lang="pt-BR" b="1" dirty="0" err="1">
                <a:sym typeface="Wingdings" panose="05000000000000000000" pitchFamily="2" charset="2"/>
              </a:rPr>
              <a:t>though</a:t>
            </a:r>
            <a:r>
              <a:rPr lang="pt-BR" b="1" dirty="0">
                <a:sym typeface="Wingdings" panose="05000000000000000000" pitchFamily="2" charset="2"/>
              </a:rPr>
              <a:t>???</a:t>
            </a:r>
            <a:endParaRPr lang="pt-BR" dirty="0"/>
          </a:p>
        </p:txBody>
      </p:sp>
      <p:pic>
        <p:nvPicPr>
          <p:cNvPr id="4" name="Picture 2" descr="C:\Users\Vinicius\Desktop\FDR_labor2.jpg">
            <a:extLst>
              <a:ext uri="{FF2B5EF4-FFF2-40B4-BE49-F238E27FC236}">
                <a16:creationId xmlns:a16="http://schemas.microsoft.com/office/drawing/2014/main" id="{385F4546-1A8D-4896-AD15-418D7BCD7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989736"/>
            <a:ext cx="36576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778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Quick</a:t>
            </a:r>
            <a:r>
              <a:rPr lang="pt-BR" dirty="0"/>
              <a:t> </a:t>
            </a:r>
            <a:r>
              <a:rPr lang="pt-BR" dirty="0" err="1"/>
              <a:t>Task</a:t>
            </a:r>
            <a:endParaRPr lang="pt-BR" dirty="0"/>
          </a:p>
        </p:txBody>
      </p:sp>
      <p:sp>
        <p:nvSpPr>
          <p:cNvPr id="3" name="Espaço Reservado para Conteúdo 2"/>
          <p:cNvSpPr>
            <a:spLocks noGrp="1"/>
          </p:cNvSpPr>
          <p:nvPr>
            <p:ph idx="1"/>
          </p:nvPr>
        </p:nvSpPr>
        <p:spPr>
          <a:xfrm>
            <a:off x="838200" y="1825624"/>
            <a:ext cx="10706100" cy="4346576"/>
          </a:xfrm>
        </p:spPr>
        <p:txBody>
          <a:bodyPr>
            <a:normAutofit lnSpcReduction="10000"/>
          </a:bodyPr>
          <a:lstStyle/>
          <a:p>
            <a:pPr marL="0" indent="0">
              <a:buNone/>
            </a:pPr>
            <a:r>
              <a:rPr lang="pt-BR" sz="3000" dirty="0"/>
              <a:t>Imagine </a:t>
            </a:r>
            <a:r>
              <a:rPr lang="pt-BR" sz="3000" dirty="0" err="1"/>
              <a:t>that</a:t>
            </a:r>
            <a:r>
              <a:rPr lang="pt-BR" sz="3000" dirty="0"/>
              <a:t> </a:t>
            </a:r>
            <a:r>
              <a:rPr lang="pt-BR" sz="3000" dirty="0" err="1"/>
              <a:t>you</a:t>
            </a:r>
            <a:r>
              <a:rPr lang="pt-BR" sz="3000" dirty="0"/>
              <a:t> </a:t>
            </a:r>
            <a:r>
              <a:rPr lang="pt-BR" sz="3000" dirty="0" err="1"/>
              <a:t>and</a:t>
            </a:r>
            <a:r>
              <a:rPr lang="pt-BR" sz="3000" dirty="0"/>
              <a:t> </a:t>
            </a:r>
            <a:r>
              <a:rPr lang="pt-BR" sz="3000" dirty="0" err="1"/>
              <a:t>your</a:t>
            </a:r>
            <a:r>
              <a:rPr lang="pt-BR" sz="3000" dirty="0"/>
              <a:t> </a:t>
            </a:r>
            <a:r>
              <a:rPr lang="pt-BR" sz="3000" dirty="0" err="1"/>
              <a:t>closest</a:t>
            </a:r>
            <a:r>
              <a:rPr lang="pt-BR" sz="3000" dirty="0"/>
              <a:t> </a:t>
            </a:r>
            <a:r>
              <a:rPr lang="pt-BR" sz="3000" dirty="0" err="1"/>
              <a:t>colleague</a:t>
            </a:r>
            <a:r>
              <a:rPr lang="pt-BR" sz="3000" dirty="0"/>
              <a:t> are </a:t>
            </a:r>
            <a:r>
              <a:rPr lang="pt-BR" sz="3000" dirty="0" err="1"/>
              <a:t>part</a:t>
            </a:r>
            <a:r>
              <a:rPr lang="pt-BR" sz="3000" dirty="0"/>
              <a:t> </a:t>
            </a:r>
            <a:r>
              <a:rPr lang="pt-BR" sz="3000" dirty="0" err="1"/>
              <a:t>of</a:t>
            </a:r>
            <a:r>
              <a:rPr lang="pt-BR" sz="3000" dirty="0"/>
              <a:t> </a:t>
            </a:r>
            <a:r>
              <a:rPr lang="pt-BR" sz="3000" dirty="0" err="1"/>
              <a:t>Roosevelt’s</a:t>
            </a:r>
            <a:r>
              <a:rPr lang="pt-BR" sz="3000" dirty="0"/>
              <a:t> </a:t>
            </a:r>
            <a:r>
              <a:rPr lang="pt-BR" sz="3000" dirty="0" err="1"/>
              <a:t>team</a:t>
            </a:r>
            <a:r>
              <a:rPr lang="pt-BR" sz="3000" dirty="0"/>
              <a:t> in </a:t>
            </a:r>
            <a:r>
              <a:rPr lang="pt-BR" sz="3000" dirty="0" err="1"/>
              <a:t>assembling</a:t>
            </a:r>
            <a:r>
              <a:rPr lang="pt-BR" sz="3000" dirty="0"/>
              <a:t> </a:t>
            </a:r>
            <a:r>
              <a:rPr lang="pt-BR" sz="3000" dirty="0" err="1"/>
              <a:t>the</a:t>
            </a:r>
            <a:r>
              <a:rPr lang="pt-BR" sz="3000" dirty="0"/>
              <a:t> </a:t>
            </a:r>
            <a:r>
              <a:rPr lang="pt-BR" sz="3000" b="1" dirty="0"/>
              <a:t>New </a:t>
            </a:r>
            <a:r>
              <a:rPr lang="pt-BR" sz="3000" b="1" dirty="0" err="1"/>
              <a:t>Deal</a:t>
            </a:r>
            <a:r>
              <a:rPr lang="pt-BR" sz="3000" b="1" dirty="0"/>
              <a:t> </a:t>
            </a:r>
            <a:r>
              <a:rPr lang="pt-BR" sz="3000" dirty="0" err="1"/>
              <a:t>measures</a:t>
            </a:r>
            <a:r>
              <a:rPr lang="pt-BR" sz="3000" dirty="0"/>
              <a:t> in </a:t>
            </a:r>
            <a:r>
              <a:rPr lang="pt-BR" sz="3000" dirty="0" err="1"/>
              <a:t>the</a:t>
            </a:r>
            <a:r>
              <a:rPr lang="pt-BR" sz="3000" dirty="0"/>
              <a:t> 1935s. At </a:t>
            </a:r>
            <a:r>
              <a:rPr lang="pt-BR" sz="3000" dirty="0" err="1"/>
              <a:t>that</a:t>
            </a:r>
            <a:r>
              <a:rPr lang="pt-BR" sz="3000" dirty="0"/>
              <a:t> time, </a:t>
            </a:r>
            <a:r>
              <a:rPr lang="pt-BR" sz="3000" dirty="0" err="1"/>
              <a:t>the</a:t>
            </a:r>
            <a:r>
              <a:rPr lang="pt-BR" sz="3000" dirty="0"/>
              <a:t> </a:t>
            </a:r>
            <a:r>
              <a:rPr lang="pt-BR" sz="3000" dirty="0" err="1"/>
              <a:t>Democratic</a:t>
            </a:r>
            <a:r>
              <a:rPr lang="pt-BR" sz="3000" dirty="0"/>
              <a:t> </a:t>
            </a:r>
            <a:r>
              <a:rPr lang="pt-BR" sz="3000" dirty="0" err="1"/>
              <a:t>Party</a:t>
            </a:r>
            <a:r>
              <a:rPr lang="pt-BR" sz="3000" dirty="0"/>
              <a:t>—</a:t>
            </a:r>
            <a:r>
              <a:rPr lang="pt-BR" sz="3000" dirty="0" err="1"/>
              <a:t>to</a:t>
            </a:r>
            <a:r>
              <a:rPr lang="pt-BR" sz="3000" dirty="0"/>
              <a:t> </a:t>
            </a:r>
            <a:r>
              <a:rPr lang="pt-BR" sz="3000" dirty="0" err="1"/>
              <a:t>which</a:t>
            </a:r>
            <a:r>
              <a:rPr lang="pt-BR" sz="3000" dirty="0"/>
              <a:t> </a:t>
            </a:r>
            <a:r>
              <a:rPr lang="pt-BR" sz="3000" dirty="0" err="1"/>
              <a:t>the</a:t>
            </a:r>
            <a:r>
              <a:rPr lang="pt-BR" sz="3000" dirty="0"/>
              <a:t> </a:t>
            </a:r>
            <a:r>
              <a:rPr lang="pt-BR" sz="3000" dirty="0" err="1"/>
              <a:t>president</a:t>
            </a:r>
            <a:r>
              <a:rPr lang="pt-BR" sz="3000" dirty="0"/>
              <a:t> </a:t>
            </a:r>
            <a:r>
              <a:rPr lang="pt-BR" sz="3000" dirty="0" err="1"/>
              <a:t>belongs</a:t>
            </a:r>
            <a:r>
              <a:rPr lang="pt-BR" sz="3000" dirty="0"/>
              <a:t>—</a:t>
            </a:r>
            <a:r>
              <a:rPr lang="pt-BR" sz="3000" dirty="0" err="1"/>
              <a:t>relied</a:t>
            </a:r>
            <a:r>
              <a:rPr lang="pt-BR" sz="3000" dirty="0"/>
              <a:t> </a:t>
            </a:r>
            <a:r>
              <a:rPr lang="pt-BR" sz="3000" dirty="0" err="1"/>
              <a:t>heavily</a:t>
            </a:r>
            <a:r>
              <a:rPr lang="pt-BR" sz="3000" dirty="0"/>
              <a:t> </a:t>
            </a:r>
            <a:r>
              <a:rPr lang="pt-BR" sz="3000" dirty="0" err="1"/>
              <a:t>on</a:t>
            </a:r>
            <a:r>
              <a:rPr lang="pt-BR" sz="3000" dirty="0"/>
              <a:t> </a:t>
            </a:r>
            <a:r>
              <a:rPr lang="pt-BR" sz="3000" dirty="0" err="1"/>
              <a:t>the</a:t>
            </a:r>
            <a:r>
              <a:rPr lang="pt-BR" sz="3000" dirty="0"/>
              <a:t> </a:t>
            </a:r>
            <a:r>
              <a:rPr lang="pt-BR" sz="3000" dirty="0" err="1"/>
              <a:t>support</a:t>
            </a:r>
            <a:r>
              <a:rPr lang="pt-BR" sz="3000" dirty="0"/>
              <a:t> </a:t>
            </a:r>
            <a:r>
              <a:rPr lang="pt-BR" sz="3000" dirty="0" err="1"/>
              <a:t>of</a:t>
            </a:r>
            <a:r>
              <a:rPr lang="pt-BR" sz="3000" dirty="0"/>
              <a:t> </a:t>
            </a:r>
            <a:r>
              <a:rPr lang="pt-BR" sz="3000" dirty="0" err="1"/>
              <a:t>whites</a:t>
            </a:r>
            <a:r>
              <a:rPr lang="pt-BR" sz="3000" dirty="0"/>
              <a:t> </a:t>
            </a:r>
            <a:r>
              <a:rPr lang="pt-BR" sz="3000" dirty="0" err="1"/>
              <a:t>from</a:t>
            </a:r>
            <a:r>
              <a:rPr lang="pt-BR" sz="3000" dirty="0"/>
              <a:t> Southern </a:t>
            </a:r>
            <a:r>
              <a:rPr lang="pt-BR" sz="3000" dirty="0" err="1"/>
              <a:t>states</a:t>
            </a:r>
            <a:r>
              <a:rPr lang="pt-BR" sz="3000" dirty="0"/>
              <a:t>, </a:t>
            </a:r>
            <a:r>
              <a:rPr lang="pt-BR" sz="3000" dirty="0" err="1"/>
              <a:t>which</a:t>
            </a:r>
            <a:r>
              <a:rPr lang="pt-BR" sz="3000" dirty="0"/>
              <a:t> do </a:t>
            </a:r>
            <a:r>
              <a:rPr lang="pt-BR" sz="3000" dirty="0" err="1"/>
              <a:t>not</a:t>
            </a:r>
            <a:r>
              <a:rPr lang="pt-BR" sz="3000" dirty="0"/>
              <a:t> </a:t>
            </a:r>
            <a:r>
              <a:rPr lang="pt-BR" sz="3000" dirty="0" err="1"/>
              <a:t>grant</a:t>
            </a:r>
            <a:r>
              <a:rPr lang="pt-BR" sz="3000" dirty="0"/>
              <a:t> </a:t>
            </a:r>
            <a:r>
              <a:rPr lang="pt-BR" sz="3000" dirty="0" err="1"/>
              <a:t>the</a:t>
            </a:r>
            <a:r>
              <a:rPr lang="pt-BR" sz="3000" dirty="0"/>
              <a:t> </a:t>
            </a:r>
            <a:r>
              <a:rPr lang="pt-BR" sz="3000" dirty="0" err="1"/>
              <a:t>right</a:t>
            </a:r>
            <a:r>
              <a:rPr lang="pt-BR" sz="3000" dirty="0"/>
              <a:t> </a:t>
            </a:r>
            <a:r>
              <a:rPr lang="pt-BR" sz="3000" dirty="0" err="1"/>
              <a:t>of</a:t>
            </a:r>
            <a:r>
              <a:rPr lang="pt-BR" sz="3000" dirty="0"/>
              <a:t> </a:t>
            </a:r>
            <a:r>
              <a:rPr lang="pt-BR" sz="3000" dirty="0" err="1"/>
              <a:t>voting</a:t>
            </a:r>
            <a:r>
              <a:rPr lang="pt-BR" sz="3000" dirty="0"/>
              <a:t> </a:t>
            </a:r>
            <a:r>
              <a:rPr lang="pt-BR" sz="3000" dirty="0" err="1"/>
              <a:t>to</a:t>
            </a:r>
            <a:r>
              <a:rPr lang="pt-BR" sz="3000" dirty="0"/>
              <a:t> </a:t>
            </a:r>
            <a:r>
              <a:rPr lang="pt-BR" sz="3000" dirty="0" err="1"/>
              <a:t>blacks</a:t>
            </a:r>
            <a:r>
              <a:rPr lang="pt-BR" sz="3000" dirty="0"/>
              <a:t> </a:t>
            </a:r>
            <a:r>
              <a:rPr lang="pt-BR" sz="3000" dirty="0" err="1"/>
              <a:t>and</a:t>
            </a:r>
            <a:r>
              <a:rPr lang="pt-BR" sz="3000" dirty="0"/>
              <a:t> </a:t>
            </a:r>
            <a:r>
              <a:rPr lang="pt-BR" sz="3000" dirty="0" err="1"/>
              <a:t>other</a:t>
            </a:r>
            <a:r>
              <a:rPr lang="pt-BR" sz="3000" dirty="0"/>
              <a:t> racial </a:t>
            </a:r>
            <a:r>
              <a:rPr lang="pt-BR" sz="3000" dirty="0" err="1"/>
              <a:t>minorities</a:t>
            </a:r>
            <a:r>
              <a:rPr lang="pt-BR" sz="3000" dirty="0"/>
              <a:t>. </a:t>
            </a:r>
            <a:r>
              <a:rPr lang="pt-BR" sz="3000" dirty="0" err="1"/>
              <a:t>Which</a:t>
            </a:r>
            <a:r>
              <a:rPr lang="pt-BR" sz="3000" dirty="0"/>
              <a:t> </a:t>
            </a:r>
            <a:r>
              <a:rPr lang="pt-BR" sz="3000" dirty="0" err="1"/>
              <a:t>concessions</a:t>
            </a:r>
            <a:r>
              <a:rPr lang="pt-BR" sz="3000" dirty="0"/>
              <a:t> </a:t>
            </a:r>
            <a:r>
              <a:rPr lang="pt-BR" sz="3000" dirty="0" err="1"/>
              <a:t>would</a:t>
            </a:r>
            <a:r>
              <a:rPr lang="pt-BR" sz="3000" dirty="0"/>
              <a:t> </a:t>
            </a:r>
            <a:r>
              <a:rPr lang="pt-BR" sz="3000" dirty="0" err="1"/>
              <a:t>you</a:t>
            </a:r>
            <a:r>
              <a:rPr lang="pt-BR" sz="3000" dirty="0"/>
              <a:t> </a:t>
            </a:r>
            <a:r>
              <a:rPr lang="pt-BR" sz="3000" dirty="0" err="1"/>
              <a:t>advise</a:t>
            </a:r>
            <a:r>
              <a:rPr lang="pt-BR" sz="3000" dirty="0"/>
              <a:t> </a:t>
            </a:r>
            <a:r>
              <a:rPr lang="pt-BR" sz="3000" dirty="0" err="1"/>
              <a:t>the</a:t>
            </a:r>
            <a:r>
              <a:rPr lang="pt-BR" sz="3000" dirty="0"/>
              <a:t> </a:t>
            </a:r>
            <a:r>
              <a:rPr lang="pt-BR" sz="3000" dirty="0" err="1"/>
              <a:t>president</a:t>
            </a:r>
            <a:r>
              <a:rPr lang="pt-BR" sz="3000" dirty="0"/>
              <a:t> </a:t>
            </a:r>
            <a:r>
              <a:rPr lang="pt-BR" sz="3000" dirty="0" err="1"/>
              <a:t>to</a:t>
            </a:r>
            <a:r>
              <a:rPr lang="pt-BR" sz="3000" dirty="0"/>
              <a:t> </a:t>
            </a:r>
            <a:r>
              <a:rPr lang="pt-BR" sz="3000" dirty="0" err="1"/>
              <a:t>make</a:t>
            </a:r>
            <a:r>
              <a:rPr lang="pt-BR" sz="3000" dirty="0"/>
              <a:t> in </a:t>
            </a:r>
            <a:r>
              <a:rPr lang="pt-BR" sz="3000" dirty="0" err="1"/>
              <a:t>order</a:t>
            </a:r>
            <a:r>
              <a:rPr lang="pt-BR" sz="3000" dirty="0"/>
              <a:t> </a:t>
            </a:r>
            <a:r>
              <a:rPr lang="pt-BR" sz="3000" dirty="0" err="1"/>
              <a:t>to</a:t>
            </a:r>
            <a:r>
              <a:rPr lang="pt-BR" sz="3000" dirty="0"/>
              <a:t> </a:t>
            </a:r>
            <a:r>
              <a:rPr lang="pt-BR" sz="3000" dirty="0" err="1"/>
              <a:t>grant</a:t>
            </a:r>
            <a:r>
              <a:rPr lang="pt-BR" sz="3000" dirty="0"/>
              <a:t> </a:t>
            </a:r>
            <a:r>
              <a:rPr lang="pt-BR" sz="3000" dirty="0" err="1"/>
              <a:t>the</a:t>
            </a:r>
            <a:r>
              <a:rPr lang="pt-BR" sz="3000" dirty="0"/>
              <a:t> </a:t>
            </a:r>
            <a:r>
              <a:rPr lang="pt-BR" sz="3000" dirty="0" err="1"/>
              <a:t>support</a:t>
            </a:r>
            <a:r>
              <a:rPr lang="pt-BR" sz="3000" dirty="0"/>
              <a:t> </a:t>
            </a:r>
            <a:r>
              <a:rPr lang="pt-BR" sz="3000" dirty="0" err="1"/>
              <a:t>necessary</a:t>
            </a:r>
            <a:r>
              <a:rPr lang="pt-BR" sz="3000" dirty="0"/>
              <a:t> for </a:t>
            </a:r>
            <a:r>
              <a:rPr lang="pt-BR" sz="3000" dirty="0" err="1"/>
              <a:t>approving</a:t>
            </a:r>
            <a:r>
              <a:rPr lang="pt-BR" sz="3000" dirty="0"/>
              <a:t> social </a:t>
            </a:r>
            <a:r>
              <a:rPr lang="pt-BR" sz="3000" dirty="0" err="1"/>
              <a:t>protection</a:t>
            </a:r>
            <a:r>
              <a:rPr lang="pt-BR" sz="3000" dirty="0"/>
              <a:t>? </a:t>
            </a:r>
            <a:r>
              <a:rPr lang="pt-BR" sz="3000" b="1" dirty="0" err="1"/>
              <a:t>Discuss</a:t>
            </a:r>
            <a:r>
              <a:rPr lang="pt-BR" sz="3000" b="1" dirty="0"/>
              <a:t> in </a:t>
            </a:r>
            <a:r>
              <a:rPr lang="pt-BR" sz="3000" b="1" dirty="0" err="1"/>
              <a:t>pairs</a:t>
            </a:r>
            <a:r>
              <a:rPr lang="pt-BR" sz="3000" b="1" dirty="0"/>
              <a:t> in </a:t>
            </a:r>
            <a:r>
              <a:rPr lang="pt-BR" sz="3000" b="1" dirty="0" err="1"/>
              <a:t>the</a:t>
            </a:r>
            <a:r>
              <a:rPr lang="pt-BR" sz="3000" b="1" dirty="0"/>
              <a:t> </a:t>
            </a:r>
            <a:r>
              <a:rPr lang="pt-BR" sz="3000" b="1" dirty="0" err="1"/>
              <a:t>next</a:t>
            </a:r>
            <a:r>
              <a:rPr lang="pt-BR" sz="3000" b="1" dirty="0"/>
              <a:t> </a:t>
            </a:r>
            <a:r>
              <a:rPr lang="pt-BR" sz="3000" b="1" dirty="0" err="1"/>
              <a:t>two</a:t>
            </a:r>
            <a:r>
              <a:rPr lang="pt-BR" sz="3000" b="1" dirty="0"/>
              <a:t> minutes</a:t>
            </a:r>
          </a:p>
          <a:p>
            <a:pPr marL="0" indent="0">
              <a:buNone/>
            </a:pPr>
            <a:endParaRPr lang="pt-BR" dirty="0"/>
          </a:p>
          <a:p>
            <a:pPr marL="0" indent="0">
              <a:buNone/>
            </a:pPr>
            <a:r>
              <a:rPr lang="pt-BR" b="1" dirty="0" err="1"/>
              <a:t>Clue</a:t>
            </a:r>
            <a:r>
              <a:rPr lang="pt-BR" dirty="0"/>
              <a:t>: </a:t>
            </a:r>
            <a:r>
              <a:rPr lang="pt-BR" dirty="0" err="1"/>
              <a:t>most</a:t>
            </a:r>
            <a:r>
              <a:rPr lang="pt-BR" dirty="0"/>
              <a:t> </a:t>
            </a:r>
            <a:r>
              <a:rPr lang="pt-BR" b="1" dirty="0" err="1"/>
              <a:t>manufacturing</a:t>
            </a:r>
            <a:r>
              <a:rPr lang="pt-BR" b="1" dirty="0"/>
              <a:t> </a:t>
            </a:r>
            <a:r>
              <a:rPr lang="pt-BR" b="1" dirty="0" err="1"/>
              <a:t>workers</a:t>
            </a:r>
            <a:r>
              <a:rPr lang="pt-BR" b="1" dirty="0"/>
              <a:t> are White </a:t>
            </a:r>
            <a:r>
              <a:rPr lang="pt-BR" dirty="0" err="1"/>
              <a:t>and</a:t>
            </a:r>
            <a:r>
              <a:rPr lang="pt-BR" dirty="0"/>
              <a:t> </a:t>
            </a:r>
            <a:r>
              <a:rPr lang="pt-BR" dirty="0" err="1"/>
              <a:t>live</a:t>
            </a:r>
            <a:r>
              <a:rPr lang="pt-BR" dirty="0"/>
              <a:t> in </a:t>
            </a:r>
            <a:r>
              <a:rPr lang="pt-BR" b="1" dirty="0" err="1"/>
              <a:t>Northern</a:t>
            </a:r>
            <a:r>
              <a:rPr lang="pt-BR" b="1" dirty="0"/>
              <a:t> </a:t>
            </a:r>
            <a:r>
              <a:rPr lang="pt-BR" b="1" dirty="0" err="1"/>
              <a:t>states</a:t>
            </a:r>
            <a:r>
              <a:rPr lang="pt-BR" b="1" dirty="0"/>
              <a:t> </a:t>
            </a:r>
            <a:r>
              <a:rPr lang="pt-BR" dirty="0"/>
              <a:t>(</a:t>
            </a:r>
            <a:r>
              <a:rPr lang="pt-BR" dirty="0" err="1"/>
              <a:t>including</a:t>
            </a:r>
            <a:r>
              <a:rPr lang="pt-BR" dirty="0"/>
              <a:t> </a:t>
            </a:r>
            <a:r>
              <a:rPr lang="pt-BR" dirty="0" err="1"/>
              <a:t>the</a:t>
            </a:r>
            <a:r>
              <a:rPr lang="pt-BR" dirty="0"/>
              <a:t> </a:t>
            </a:r>
            <a:r>
              <a:rPr lang="pt-BR" dirty="0" err="1"/>
              <a:t>current</a:t>
            </a:r>
            <a:r>
              <a:rPr lang="pt-BR" dirty="0"/>
              <a:t> </a:t>
            </a:r>
            <a:r>
              <a:rPr lang="pt-BR" dirty="0" err="1"/>
              <a:t>Rust</a:t>
            </a:r>
            <a:r>
              <a:rPr lang="pt-BR" dirty="0"/>
              <a:t> </a:t>
            </a:r>
            <a:r>
              <a:rPr lang="pt-BR" dirty="0" err="1"/>
              <a:t>Belt</a:t>
            </a:r>
            <a:r>
              <a:rPr lang="pt-BR" dirty="0"/>
              <a:t>). </a:t>
            </a:r>
          </a:p>
        </p:txBody>
      </p:sp>
    </p:spTree>
    <p:extLst>
      <p:ext uri="{BB962C8B-B14F-4D97-AF65-F5344CB8AC3E}">
        <p14:creationId xmlns:p14="http://schemas.microsoft.com/office/powerpoint/2010/main" val="397189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The </a:t>
            </a:r>
            <a:r>
              <a:rPr lang="pt-BR" dirty="0" err="1"/>
              <a:t>Great</a:t>
            </a:r>
            <a:r>
              <a:rPr lang="pt-BR" dirty="0"/>
              <a:t> </a:t>
            </a:r>
            <a:r>
              <a:rPr lang="pt-BR" dirty="0" err="1"/>
              <a:t>Migration</a:t>
            </a:r>
            <a:r>
              <a:rPr lang="pt-BR" dirty="0"/>
              <a:t> </a:t>
            </a:r>
            <a:r>
              <a:rPr lang="pt-BR" dirty="0">
                <a:sym typeface="Wingdings" panose="05000000000000000000" pitchFamily="2" charset="2"/>
              </a:rPr>
              <a:t> </a:t>
            </a:r>
            <a:r>
              <a:rPr lang="pt-BR" dirty="0" err="1">
                <a:sym typeface="Wingdings" panose="05000000000000000000" pitchFamily="2" charset="2"/>
              </a:rPr>
              <a:t>Blacks</a:t>
            </a:r>
            <a:r>
              <a:rPr lang="pt-BR" dirty="0">
                <a:sym typeface="Wingdings" panose="05000000000000000000" pitchFamily="2" charset="2"/>
              </a:rPr>
              <a:t> </a:t>
            </a:r>
            <a:r>
              <a:rPr lang="pt-BR" dirty="0" err="1">
                <a:sym typeface="Wingdings" panose="05000000000000000000" pitchFamily="2" charset="2"/>
              </a:rPr>
              <a:t>leave</a:t>
            </a:r>
            <a:r>
              <a:rPr lang="pt-BR" dirty="0">
                <a:sym typeface="Wingdings" panose="05000000000000000000" pitchFamily="2" charset="2"/>
              </a:rPr>
              <a:t> </a:t>
            </a:r>
            <a:r>
              <a:rPr lang="pt-BR" dirty="0" err="1">
                <a:sym typeface="Wingdings" panose="05000000000000000000" pitchFamily="2" charset="2"/>
              </a:rPr>
              <a:t>the</a:t>
            </a:r>
            <a:r>
              <a:rPr lang="pt-BR" dirty="0">
                <a:sym typeface="Wingdings" panose="05000000000000000000" pitchFamily="2" charset="2"/>
              </a:rPr>
              <a:t> South</a:t>
            </a:r>
            <a:endParaRPr lang="pt-BR"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276" y="1502224"/>
            <a:ext cx="6085114" cy="436641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159655" y="6019213"/>
            <a:ext cx="9512989" cy="923330"/>
          </a:xfrm>
          <a:prstGeom prst="rect">
            <a:avLst/>
          </a:prstGeom>
          <a:noFill/>
        </p:spPr>
        <p:txBody>
          <a:bodyPr wrap="none" rtlCol="0">
            <a:spAutoFit/>
          </a:bodyPr>
          <a:lstStyle/>
          <a:p>
            <a:pPr algn="ctr"/>
            <a:r>
              <a:rPr lang="pt-BR" dirty="0"/>
              <a:t>For </a:t>
            </a:r>
            <a:r>
              <a:rPr lang="pt-BR" dirty="0" err="1"/>
              <a:t>an</a:t>
            </a:r>
            <a:r>
              <a:rPr lang="pt-BR" dirty="0"/>
              <a:t> </a:t>
            </a:r>
            <a:r>
              <a:rPr lang="pt-BR" dirty="0" err="1"/>
              <a:t>alternative</a:t>
            </a:r>
            <a:r>
              <a:rPr lang="pt-BR" dirty="0"/>
              <a:t> </a:t>
            </a:r>
            <a:r>
              <a:rPr lang="pt-BR" dirty="0" err="1"/>
              <a:t>view</a:t>
            </a:r>
            <a:r>
              <a:rPr lang="pt-BR" dirty="0"/>
              <a:t> </a:t>
            </a:r>
            <a:r>
              <a:rPr lang="pt-BR" dirty="0" err="1"/>
              <a:t>on</a:t>
            </a:r>
            <a:r>
              <a:rPr lang="pt-BR" dirty="0"/>
              <a:t> </a:t>
            </a:r>
            <a:r>
              <a:rPr lang="pt-BR" dirty="0" err="1"/>
              <a:t>the</a:t>
            </a:r>
            <a:r>
              <a:rPr lang="pt-BR" dirty="0"/>
              <a:t> </a:t>
            </a:r>
            <a:r>
              <a:rPr lang="pt-BR" dirty="0" err="1"/>
              <a:t>exclusion</a:t>
            </a:r>
            <a:r>
              <a:rPr lang="pt-BR" dirty="0"/>
              <a:t> </a:t>
            </a:r>
            <a:r>
              <a:rPr lang="pt-BR" dirty="0" err="1"/>
              <a:t>of</a:t>
            </a:r>
            <a:r>
              <a:rPr lang="pt-BR" dirty="0"/>
              <a:t> </a:t>
            </a:r>
            <a:r>
              <a:rPr lang="pt-BR" dirty="0" err="1"/>
              <a:t>agricultural</a:t>
            </a:r>
            <a:r>
              <a:rPr lang="pt-BR" dirty="0"/>
              <a:t> </a:t>
            </a:r>
            <a:r>
              <a:rPr lang="pt-BR" dirty="0" err="1"/>
              <a:t>and</a:t>
            </a:r>
            <a:r>
              <a:rPr lang="pt-BR" dirty="0"/>
              <a:t> </a:t>
            </a:r>
            <a:r>
              <a:rPr lang="pt-BR" dirty="0" err="1"/>
              <a:t>domestic</a:t>
            </a:r>
            <a:r>
              <a:rPr lang="pt-BR" dirty="0"/>
              <a:t> </a:t>
            </a:r>
            <a:r>
              <a:rPr lang="pt-BR" dirty="0" err="1"/>
              <a:t>workers</a:t>
            </a:r>
            <a:r>
              <a:rPr lang="pt-BR" dirty="0"/>
              <a:t> </a:t>
            </a:r>
            <a:r>
              <a:rPr lang="pt-BR" dirty="0" err="1"/>
              <a:t>from</a:t>
            </a:r>
            <a:r>
              <a:rPr lang="pt-BR" dirty="0"/>
              <a:t> </a:t>
            </a:r>
            <a:r>
              <a:rPr lang="pt-BR" dirty="0" err="1"/>
              <a:t>the</a:t>
            </a:r>
            <a:r>
              <a:rPr lang="pt-BR" dirty="0"/>
              <a:t> SSA in 1935, </a:t>
            </a:r>
          </a:p>
          <a:p>
            <a:pPr algn="ctr"/>
            <a:r>
              <a:rPr lang="pt-BR" dirty="0">
                <a:hlinkClick r:id="rId3"/>
              </a:rPr>
              <a:t>https://www.ssa.gov/policy/docs/ssb/v70n4/v70n4p49.html</a:t>
            </a:r>
            <a:endParaRPr lang="pt-BR" dirty="0"/>
          </a:p>
          <a:p>
            <a:pPr algn="ctr"/>
            <a:endParaRPr lang="pt-BR" dirty="0"/>
          </a:p>
        </p:txBody>
      </p:sp>
    </p:spTree>
    <p:extLst>
      <p:ext uri="{BB962C8B-B14F-4D97-AF65-F5344CB8AC3E}">
        <p14:creationId xmlns:p14="http://schemas.microsoft.com/office/powerpoint/2010/main" val="49023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1FED-1011-4A5A-8980-264968773BA0}"/>
              </a:ext>
            </a:extLst>
          </p:cNvPr>
          <p:cNvSpPr>
            <a:spLocks noGrp="1"/>
          </p:cNvSpPr>
          <p:nvPr>
            <p:ph type="title"/>
          </p:nvPr>
        </p:nvSpPr>
        <p:spPr/>
        <p:txBody>
          <a:bodyPr/>
          <a:lstStyle/>
          <a:p>
            <a:r>
              <a:rPr lang="en-GB" dirty="0"/>
              <a:t>For this class…</a:t>
            </a:r>
            <a:endParaRPr lang="en-US" dirty="0"/>
          </a:p>
        </p:txBody>
      </p:sp>
      <p:sp>
        <p:nvSpPr>
          <p:cNvPr id="3" name="Espaço Reservado para Conteúdo 2">
            <a:extLst>
              <a:ext uri="{FF2B5EF4-FFF2-40B4-BE49-F238E27FC236}">
                <a16:creationId xmlns:a16="http://schemas.microsoft.com/office/drawing/2014/main" id="{4551D39C-8EB7-435C-B4A2-B8FBFBC11DFF}"/>
              </a:ext>
            </a:extLst>
          </p:cNvPr>
          <p:cNvSpPr>
            <a:spLocks noGrp="1"/>
          </p:cNvSpPr>
          <p:nvPr>
            <p:ph idx="1"/>
          </p:nvPr>
        </p:nvSpPr>
        <p:spPr>
          <a:xfrm>
            <a:off x="838200" y="1825624"/>
            <a:ext cx="10515600" cy="5032375"/>
          </a:xfrm>
        </p:spPr>
        <p:txBody>
          <a:bodyPr>
            <a:normAutofit lnSpcReduction="10000"/>
          </a:bodyPr>
          <a:lstStyle/>
          <a:p>
            <a:r>
              <a:rPr lang="en-GB" dirty="0"/>
              <a:t>“In the 1940s economic liberalism suffered an even worse defeat. Although Great Britain and the United States departed from monetary orthodoxy, they retained the principles and methods of liberalism in industry and commerce, the general organization of their economic life. This was to prove a factor in precipitating the war and a handicap in fighting it, since economic liberalism had created and fostered the illusion that dictatorships were bound for economic catastrophe. By virtue of this creed, democratic governments were the last to understand the implications of managed currencies and directed trade…; also, </a:t>
            </a:r>
            <a:r>
              <a:rPr lang="en-GB" b="1" dirty="0"/>
              <a:t>the legacy of economic liberalism barred the way to timely rearmament in the name of balanced budgets and stable exchanges, which were supposed to provide the only secure foundations of economic strength in war” </a:t>
            </a:r>
            <a:r>
              <a:rPr lang="en-GB" dirty="0"/>
              <a:t>(Polanyi [1944] 2001, p. 149).</a:t>
            </a:r>
            <a:endParaRPr lang="en-US" dirty="0"/>
          </a:p>
        </p:txBody>
      </p:sp>
    </p:spTree>
    <p:extLst>
      <p:ext uri="{BB962C8B-B14F-4D97-AF65-F5344CB8AC3E}">
        <p14:creationId xmlns:p14="http://schemas.microsoft.com/office/powerpoint/2010/main" val="4282388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1997528" y="365125"/>
            <a:ext cx="9465129" cy="6310086"/>
          </a:xfrm>
          <a:prstGeom prst="rect">
            <a:avLst/>
          </a:prstGeom>
        </p:spPr>
      </p:pic>
    </p:spTree>
    <p:extLst>
      <p:ext uri="{BB962C8B-B14F-4D97-AF65-F5344CB8AC3E}">
        <p14:creationId xmlns:p14="http://schemas.microsoft.com/office/powerpoint/2010/main" val="2230317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stretch>
            <a:fillRect/>
          </a:stretch>
        </p:blipFill>
        <p:spPr>
          <a:xfrm>
            <a:off x="1879251" y="365124"/>
            <a:ext cx="8152981" cy="6198961"/>
          </a:xfrm>
          <a:prstGeom prst="rect">
            <a:avLst/>
          </a:prstGeom>
        </p:spPr>
      </p:pic>
    </p:spTree>
    <p:extLst>
      <p:ext uri="{BB962C8B-B14F-4D97-AF65-F5344CB8AC3E}">
        <p14:creationId xmlns:p14="http://schemas.microsoft.com/office/powerpoint/2010/main" val="3241619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Beyond</a:t>
            </a:r>
            <a:r>
              <a:rPr lang="pt-BR" dirty="0"/>
              <a:t> </a:t>
            </a:r>
            <a:r>
              <a:rPr lang="pt-BR" dirty="0" err="1"/>
              <a:t>contentions</a:t>
            </a:r>
            <a:r>
              <a:rPr lang="pt-BR" dirty="0"/>
              <a:t> </a:t>
            </a:r>
            <a:r>
              <a:rPr lang="pt-BR" dirty="0" err="1"/>
              <a:t>with</a:t>
            </a:r>
            <a:r>
              <a:rPr lang="pt-BR" dirty="0"/>
              <a:t> </a:t>
            </a:r>
            <a:r>
              <a:rPr lang="pt-BR" dirty="0" err="1"/>
              <a:t>Blacks</a:t>
            </a:r>
            <a:endParaRPr lang="pt-BR" dirty="0"/>
          </a:p>
        </p:txBody>
      </p:sp>
      <p:sp>
        <p:nvSpPr>
          <p:cNvPr id="3" name="Espaço Reservado para Conteúdo 2"/>
          <p:cNvSpPr>
            <a:spLocks noGrp="1"/>
          </p:cNvSpPr>
          <p:nvPr>
            <p:ph idx="1"/>
          </p:nvPr>
        </p:nvSpPr>
        <p:spPr/>
        <p:txBody>
          <a:bodyPr/>
          <a:lstStyle/>
          <a:p>
            <a:pPr marL="0" indent="0">
              <a:buNone/>
            </a:pPr>
            <a:r>
              <a:rPr lang="pt-BR" dirty="0" err="1"/>
              <a:t>Not</a:t>
            </a:r>
            <a:r>
              <a:rPr lang="pt-BR" dirty="0"/>
              <a:t> </a:t>
            </a:r>
            <a:r>
              <a:rPr lang="pt-BR" dirty="0" err="1"/>
              <a:t>all</a:t>
            </a:r>
            <a:r>
              <a:rPr lang="pt-BR" dirty="0"/>
              <a:t> </a:t>
            </a:r>
            <a:r>
              <a:rPr lang="pt-BR" dirty="0" err="1"/>
              <a:t>whites</a:t>
            </a:r>
            <a:r>
              <a:rPr lang="pt-BR" dirty="0"/>
              <a:t> </a:t>
            </a:r>
            <a:r>
              <a:rPr lang="pt-BR" dirty="0" err="1"/>
              <a:t>were</a:t>
            </a:r>
            <a:r>
              <a:rPr lang="pt-BR" dirty="0"/>
              <a:t> </a:t>
            </a:r>
            <a:r>
              <a:rPr lang="pt-BR" dirty="0" err="1"/>
              <a:t>equal</a:t>
            </a:r>
            <a:r>
              <a:rPr lang="pt-BR" dirty="0"/>
              <a:t>....</a:t>
            </a:r>
          </a:p>
          <a:p>
            <a:pPr marL="0" indent="0">
              <a:buNone/>
            </a:pPr>
            <a:endParaRPr lang="pt-BR" dirty="0"/>
          </a:p>
        </p:txBody>
      </p:sp>
      <p:pic>
        <p:nvPicPr>
          <p:cNvPr id="6" name="Imagem 5">
            <a:hlinkClick r:id="rId2"/>
          </p:cNvPr>
          <p:cNvPicPr>
            <a:picLocks noChangeAspect="1"/>
          </p:cNvPicPr>
          <p:nvPr/>
        </p:nvPicPr>
        <p:blipFill>
          <a:blip r:embed="rId3"/>
          <a:stretch>
            <a:fillRect/>
          </a:stretch>
        </p:blipFill>
        <p:spPr>
          <a:xfrm>
            <a:off x="2709862" y="2397125"/>
            <a:ext cx="6772275" cy="3914775"/>
          </a:xfrm>
          <a:prstGeom prst="rect">
            <a:avLst/>
          </a:prstGeom>
        </p:spPr>
      </p:pic>
    </p:spTree>
    <p:extLst>
      <p:ext uri="{BB962C8B-B14F-4D97-AF65-F5344CB8AC3E}">
        <p14:creationId xmlns:p14="http://schemas.microsoft.com/office/powerpoint/2010/main" val="3363548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834237" y="237444"/>
            <a:ext cx="4648200" cy="6342857"/>
          </a:xfrm>
          <a:prstGeom prst="rect">
            <a:avLst/>
          </a:prstGeom>
        </p:spPr>
      </p:pic>
      <p:pic>
        <p:nvPicPr>
          <p:cNvPr id="6" name="Imagem 5"/>
          <p:cNvPicPr>
            <a:picLocks noChangeAspect="1"/>
          </p:cNvPicPr>
          <p:nvPr/>
        </p:nvPicPr>
        <p:blipFill>
          <a:blip r:embed="rId3"/>
          <a:stretch>
            <a:fillRect/>
          </a:stretch>
        </p:blipFill>
        <p:spPr>
          <a:xfrm>
            <a:off x="6650485" y="237444"/>
            <a:ext cx="3854167" cy="6342857"/>
          </a:xfrm>
          <a:prstGeom prst="rect">
            <a:avLst/>
          </a:prstGeom>
        </p:spPr>
      </p:pic>
    </p:spTree>
    <p:extLst>
      <p:ext uri="{BB962C8B-B14F-4D97-AF65-F5344CB8AC3E}">
        <p14:creationId xmlns:p14="http://schemas.microsoft.com/office/powerpoint/2010/main" val="2018732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2036990" y="610053"/>
            <a:ext cx="7856764" cy="5866384"/>
          </a:xfrm>
          <a:prstGeom prst="rect">
            <a:avLst/>
          </a:prstGeom>
        </p:spPr>
      </p:pic>
      <p:sp>
        <p:nvSpPr>
          <p:cNvPr id="6" name="AutoShape 2" descr="Image result for latino deportation during the great depre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rot="769274">
            <a:off x="8163353" y="3838325"/>
            <a:ext cx="1025272" cy="270556"/>
          </a:xfrm>
          <a:prstGeom prst="rect">
            <a:avLst/>
          </a:prstGeom>
          <a:solidFill>
            <a:schemeClr val="lt1">
              <a:alpha val="4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88299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
        <p:nvSpPr>
          <p:cNvPr id="6" name="AutoShape 2" descr="Image result for latino deportation during the great depre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Imagem 6"/>
          <p:cNvPicPr>
            <a:picLocks noChangeAspect="1"/>
          </p:cNvPicPr>
          <p:nvPr/>
        </p:nvPicPr>
        <p:blipFill>
          <a:blip r:embed="rId2"/>
          <a:stretch>
            <a:fillRect/>
          </a:stretch>
        </p:blipFill>
        <p:spPr>
          <a:xfrm>
            <a:off x="838200" y="365125"/>
            <a:ext cx="10706100" cy="5995416"/>
          </a:xfrm>
          <a:prstGeom prst="rect">
            <a:avLst/>
          </a:prstGeom>
        </p:spPr>
      </p:pic>
    </p:spTree>
    <p:extLst>
      <p:ext uri="{BB962C8B-B14F-4D97-AF65-F5344CB8AC3E}">
        <p14:creationId xmlns:p14="http://schemas.microsoft.com/office/powerpoint/2010/main" val="424945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926215" y="0"/>
            <a:ext cx="6577014" cy="6918044"/>
          </a:xfrm>
          <a:prstGeom prst="rect">
            <a:avLst/>
          </a:prstGeom>
        </p:spPr>
      </p:pic>
    </p:spTree>
    <p:extLst>
      <p:ext uri="{BB962C8B-B14F-4D97-AF65-F5344CB8AC3E}">
        <p14:creationId xmlns:p14="http://schemas.microsoft.com/office/powerpoint/2010/main" val="2253168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926215" y="0"/>
            <a:ext cx="6577014" cy="6918044"/>
          </a:xfrm>
          <a:prstGeom prst="rect">
            <a:avLst/>
          </a:prstGeom>
        </p:spPr>
      </p:pic>
      <p:sp>
        <p:nvSpPr>
          <p:cNvPr id="6" name="Retângulo 5"/>
          <p:cNvSpPr/>
          <p:nvPr/>
        </p:nvSpPr>
        <p:spPr>
          <a:xfrm>
            <a:off x="6760028" y="1172308"/>
            <a:ext cx="437941" cy="400384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26762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Was</a:t>
            </a:r>
            <a:r>
              <a:rPr lang="pt-BR" dirty="0"/>
              <a:t> </a:t>
            </a:r>
            <a:r>
              <a:rPr lang="pt-BR" dirty="0" err="1"/>
              <a:t>the</a:t>
            </a:r>
            <a:r>
              <a:rPr lang="pt-BR" dirty="0"/>
              <a:t> “social-liberal” </a:t>
            </a:r>
            <a:r>
              <a:rPr lang="pt-BR" dirty="0" err="1"/>
              <a:t>reaction</a:t>
            </a:r>
            <a:r>
              <a:rPr lang="pt-BR" dirty="0"/>
              <a:t> </a:t>
            </a:r>
            <a:r>
              <a:rPr lang="pt-BR" dirty="0" err="1"/>
              <a:t>efficient</a:t>
            </a:r>
            <a:r>
              <a:rPr lang="pt-BR" dirty="0"/>
              <a:t>?</a:t>
            </a:r>
          </a:p>
        </p:txBody>
      </p:sp>
      <p:pic>
        <p:nvPicPr>
          <p:cNvPr id="4" name="Espaço Reservado para Conteúdo 3"/>
          <p:cNvPicPr>
            <a:picLocks noGrp="1" noChangeAspect="1"/>
          </p:cNvPicPr>
          <p:nvPr>
            <p:ph idx="1"/>
          </p:nvPr>
        </p:nvPicPr>
        <p:blipFill>
          <a:blip r:embed="rId2"/>
          <a:stretch>
            <a:fillRect/>
          </a:stretch>
        </p:blipFill>
        <p:spPr>
          <a:xfrm>
            <a:off x="2373765" y="1853406"/>
            <a:ext cx="7015164" cy="4796560"/>
          </a:xfrm>
          <a:prstGeom prst="rect">
            <a:avLst/>
          </a:prstGeom>
        </p:spPr>
      </p:pic>
    </p:spTree>
    <p:extLst>
      <p:ext uri="{BB962C8B-B14F-4D97-AF65-F5344CB8AC3E}">
        <p14:creationId xmlns:p14="http://schemas.microsoft.com/office/powerpoint/2010/main" val="260153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0D4FC-8C34-4786-AD0D-6E24576D24A2}"/>
              </a:ext>
            </a:extLst>
          </p:cNvPr>
          <p:cNvSpPr>
            <a:spLocks noGrp="1"/>
          </p:cNvSpPr>
          <p:nvPr>
            <p:ph type="ctrTitle"/>
          </p:nvPr>
        </p:nvSpPr>
        <p:spPr/>
        <p:txBody>
          <a:bodyPr/>
          <a:lstStyle/>
          <a:p>
            <a:r>
              <a:rPr lang="en-GB" dirty="0"/>
              <a:t>The Politics of Economic Nationalism</a:t>
            </a:r>
            <a:endParaRPr lang="en-US" dirty="0"/>
          </a:p>
        </p:txBody>
      </p:sp>
      <p:sp>
        <p:nvSpPr>
          <p:cNvPr id="3" name="Subtítulo 2">
            <a:extLst>
              <a:ext uri="{FF2B5EF4-FFF2-40B4-BE49-F238E27FC236}">
                <a16:creationId xmlns:a16="http://schemas.microsoft.com/office/drawing/2014/main" id="{AF48B3C1-BB38-4028-8781-99C7E85D7F69}"/>
              </a:ext>
            </a:extLst>
          </p:cNvPr>
          <p:cNvSpPr>
            <a:spLocks noGrp="1"/>
          </p:cNvSpPr>
          <p:nvPr>
            <p:ph type="subTitle" idx="1"/>
          </p:nvPr>
        </p:nvSpPr>
        <p:spPr/>
        <p:txBody>
          <a:bodyPr>
            <a:normAutofit lnSpcReduction="10000"/>
          </a:bodyPr>
          <a:lstStyle/>
          <a:p>
            <a:r>
              <a:rPr lang="en-GB" b="1" dirty="0"/>
              <a:t>Class 4</a:t>
            </a:r>
          </a:p>
          <a:p>
            <a:r>
              <a:rPr lang="en-GB" dirty="0"/>
              <a:t>Re-Embedding Markets</a:t>
            </a:r>
          </a:p>
          <a:p>
            <a:r>
              <a:rPr lang="en-GB" dirty="0" err="1"/>
              <a:t>Dr.</a:t>
            </a:r>
            <a:r>
              <a:rPr lang="en-GB" dirty="0"/>
              <a:t> Vin</a:t>
            </a:r>
            <a:r>
              <a:rPr lang="pt-BR" dirty="0" err="1"/>
              <a:t>ícius</a:t>
            </a:r>
            <a:r>
              <a:rPr lang="pt-BR" dirty="0"/>
              <a:t> Rodrigues Vieira (IRI-USP)</a:t>
            </a:r>
            <a:endParaRPr lang="en-US" dirty="0"/>
          </a:p>
          <a:p>
            <a:r>
              <a:rPr lang="en-US"/>
              <a:t>August 22, 2018</a:t>
            </a:r>
            <a:endParaRPr lang="en-US" dirty="0"/>
          </a:p>
        </p:txBody>
      </p:sp>
    </p:spTree>
    <p:extLst>
      <p:ext uri="{BB962C8B-B14F-4D97-AF65-F5344CB8AC3E}">
        <p14:creationId xmlns:p14="http://schemas.microsoft.com/office/powerpoint/2010/main" val="81914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The Double </a:t>
            </a:r>
            <a:r>
              <a:rPr lang="pt-BR" dirty="0" err="1"/>
              <a:t>Movement</a:t>
            </a:r>
            <a:endParaRPr lang="pt-BR" dirty="0"/>
          </a:p>
        </p:txBody>
      </p:sp>
      <p:sp>
        <p:nvSpPr>
          <p:cNvPr id="5" name="Espaço Reservado para Conteúdo 4"/>
          <p:cNvSpPr>
            <a:spLocks noGrp="1"/>
          </p:cNvSpPr>
          <p:nvPr>
            <p:ph idx="1"/>
          </p:nvPr>
        </p:nvSpPr>
        <p:spPr/>
        <p:txBody>
          <a:bodyPr/>
          <a:lstStyle/>
          <a:p>
            <a:pPr marL="0" indent="0">
              <a:buNone/>
            </a:pPr>
            <a:r>
              <a:rPr lang="en-US" dirty="0"/>
              <a:t>“For a century, the dynamics of modern society was governed by a double movement: the market expanded continuously but this movement was met by a countermovement checking the expansion in definite directions. Vital though such a countermovement was for the protection of society, in the last analysis </a:t>
            </a:r>
            <a:r>
              <a:rPr lang="en-US" b="1" dirty="0"/>
              <a:t>it was incompatible with the self-regulation of the market, and thus with the market system </a:t>
            </a:r>
            <a:r>
              <a:rPr lang="en-US" dirty="0"/>
              <a:t>itself” (Polanyi [1944] 2001, p. 136).</a:t>
            </a:r>
            <a:endParaRPr lang="pt-BR" dirty="0"/>
          </a:p>
        </p:txBody>
      </p:sp>
    </p:spTree>
    <p:extLst>
      <p:ext uri="{BB962C8B-B14F-4D97-AF65-F5344CB8AC3E}">
        <p14:creationId xmlns:p14="http://schemas.microsoft.com/office/powerpoint/2010/main" val="11701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54200" y="293687"/>
            <a:ext cx="8610600" cy="6309955"/>
          </a:xfrm>
          <a:prstGeom prst="rect">
            <a:avLst/>
          </a:prstGeom>
        </p:spPr>
      </p:pic>
    </p:spTree>
    <p:extLst>
      <p:ext uri="{BB962C8B-B14F-4D97-AF65-F5344CB8AC3E}">
        <p14:creationId xmlns:p14="http://schemas.microsoft.com/office/powerpoint/2010/main" val="67557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54200" y="293687"/>
            <a:ext cx="8610600" cy="6309955"/>
          </a:xfrm>
          <a:prstGeom prst="rect">
            <a:avLst/>
          </a:prstGeom>
        </p:spPr>
      </p:pic>
      <p:sp>
        <p:nvSpPr>
          <p:cNvPr id="3" name="Retângulo 2"/>
          <p:cNvSpPr/>
          <p:nvPr/>
        </p:nvSpPr>
        <p:spPr>
          <a:xfrm>
            <a:off x="6832600" y="1257300"/>
            <a:ext cx="1282700" cy="3302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0941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a:t>
            </a:r>
            <a:r>
              <a:rPr lang="pt-BR" dirty="0" err="1"/>
              <a:t>long-term</a:t>
            </a:r>
            <a:r>
              <a:rPr lang="pt-BR" dirty="0"/>
              <a:t> </a:t>
            </a:r>
            <a:r>
              <a:rPr lang="pt-BR" dirty="0" err="1"/>
              <a:t>trend</a:t>
            </a:r>
            <a:r>
              <a:rPr lang="pt-BR" dirty="0"/>
              <a:t> </a:t>
            </a:r>
            <a:r>
              <a:rPr lang="pt-BR" dirty="0" err="1"/>
              <a:t>towards</a:t>
            </a:r>
            <a:r>
              <a:rPr lang="pt-BR" dirty="0"/>
              <a:t> </a:t>
            </a:r>
            <a:r>
              <a:rPr lang="pt-BR" dirty="0" err="1"/>
              <a:t>autarchy</a:t>
            </a:r>
            <a:r>
              <a:rPr lang="pt-BR" dirty="0"/>
              <a:t>...</a:t>
            </a:r>
          </a:p>
        </p:txBody>
      </p:sp>
      <p:sp>
        <p:nvSpPr>
          <p:cNvPr id="3" name="Espaço Reservado para Conteúdo 2"/>
          <p:cNvSpPr>
            <a:spLocks noGrp="1"/>
          </p:cNvSpPr>
          <p:nvPr>
            <p:ph idx="1"/>
          </p:nvPr>
        </p:nvSpPr>
        <p:spPr>
          <a:xfrm>
            <a:off x="838200" y="1825624"/>
            <a:ext cx="10515600" cy="4869090"/>
          </a:xfrm>
        </p:spPr>
        <p:txBody>
          <a:bodyPr>
            <a:normAutofit fontScale="92500"/>
          </a:bodyPr>
          <a:lstStyle/>
          <a:p>
            <a:pPr marL="0" indent="0">
              <a:buNone/>
            </a:pPr>
            <a:r>
              <a:rPr lang="en-US" dirty="0"/>
              <a:t>“… since the 1870s an emotional change was noticeable though there was no corresponding break in the dominant ideas. </a:t>
            </a:r>
            <a:r>
              <a:rPr lang="en-US" b="1" dirty="0"/>
              <a:t>The world continued to believe in internationalism and interdependence, while acting on the impulses of nationalism and self-sufficiency</a:t>
            </a:r>
            <a:r>
              <a:rPr lang="en-US" dirty="0"/>
              <a:t>. Liberal nationalism was developing into national liberalism, with its </a:t>
            </a:r>
            <a:r>
              <a:rPr lang="en-US" b="1" dirty="0"/>
              <a:t>marked leanings towards protectionism and imperialism abroad</a:t>
            </a:r>
            <a:r>
              <a:rPr lang="en-US" dirty="0"/>
              <a:t>, monopolistic conservatism at home. Nowhere was the contradiction as sharp and yet as little conscious as in the monetary realm. For dogmatic belief in the international gold standard continued to enlist men's </a:t>
            </a:r>
            <a:r>
              <a:rPr lang="en-US" dirty="0" err="1"/>
              <a:t>stintless</a:t>
            </a:r>
            <a:r>
              <a:rPr lang="en-US" dirty="0"/>
              <a:t> loyalties, while at the same time token </a:t>
            </a:r>
            <a:r>
              <a:rPr lang="en-US" b="1" dirty="0"/>
              <a:t>currencies were established, based on the sovereignty of the various central banking systems</a:t>
            </a:r>
            <a:r>
              <a:rPr lang="en-US" dirty="0"/>
              <a:t>. Under the aegis of international principles, impregnable bastions of a new nationalism were being unconsciously erected in the shape of the central banks of issue” (Polanyi [1944] 2001, p. 207).</a:t>
            </a:r>
            <a:endParaRPr lang="pt-BR" dirty="0"/>
          </a:p>
        </p:txBody>
      </p:sp>
    </p:spTree>
    <p:extLst>
      <p:ext uri="{BB962C8B-B14F-4D97-AF65-F5344CB8AC3E}">
        <p14:creationId xmlns:p14="http://schemas.microsoft.com/office/powerpoint/2010/main" val="284450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That</a:t>
            </a:r>
            <a:r>
              <a:rPr lang="pt-BR" dirty="0"/>
              <a:t> </a:t>
            </a:r>
            <a:r>
              <a:rPr lang="pt-BR" dirty="0" err="1"/>
              <a:t>is</a:t>
            </a:r>
            <a:r>
              <a:rPr lang="pt-BR" dirty="0"/>
              <a:t>, more </a:t>
            </a:r>
            <a:r>
              <a:rPr lang="pt-BR" dirty="0" err="1"/>
              <a:t>and</a:t>
            </a:r>
            <a:r>
              <a:rPr lang="pt-BR" dirty="0"/>
              <a:t> more....</a:t>
            </a:r>
          </a:p>
        </p:txBody>
      </p:sp>
      <p:sp>
        <p:nvSpPr>
          <p:cNvPr id="3" name="Espaço Reservado para Conteúdo 2"/>
          <p:cNvSpPr>
            <a:spLocks noGrp="1"/>
          </p:cNvSpPr>
          <p:nvPr>
            <p:ph idx="1"/>
          </p:nvPr>
        </p:nvSpPr>
        <p:spPr>
          <a:xfrm>
            <a:off x="838200" y="1825624"/>
            <a:ext cx="10515600" cy="4869090"/>
          </a:xfrm>
        </p:spPr>
        <p:txBody>
          <a:bodyPr>
            <a:normAutofit/>
          </a:bodyPr>
          <a:lstStyle/>
          <a:p>
            <a:pPr marL="0" indent="0">
              <a:buNone/>
            </a:pPr>
            <a:r>
              <a:rPr lang="pt-BR" b="1" dirty="0" err="1"/>
              <a:t>Factors</a:t>
            </a:r>
            <a:r>
              <a:rPr lang="pt-BR" b="1" dirty="0"/>
              <a:t> </a:t>
            </a:r>
            <a:r>
              <a:rPr lang="pt-BR" b="1" dirty="0" err="1"/>
              <a:t>of</a:t>
            </a:r>
            <a:r>
              <a:rPr lang="pt-BR" b="1" dirty="0"/>
              <a:t> </a:t>
            </a:r>
            <a:r>
              <a:rPr lang="pt-BR" b="1" dirty="0" err="1"/>
              <a:t>production</a:t>
            </a:r>
            <a:r>
              <a:rPr lang="pt-BR" b="1" dirty="0"/>
              <a:t> </a:t>
            </a:r>
            <a:r>
              <a:rPr lang="pt-BR" b="1" dirty="0" err="1"/>
              <a:t>became</a:t>
            </a:r>
            <a:r>
              <a:rPr lang="pt-BR" b="1" dirty="0"/>
              <a:t> a </a:t>
            </a:r>
            <a:r>
              <a:rPr lang="pt-BR" b="1" dirty="0" err="1"/>
              <a:t>matter</a:t>
            </a:r>
            <a:r>
              <a:rPr lang="pt-BR" b="1" dirty="0"/>
              <a:t> </a:t>
            </a:r>
            <a:r>
              <a:rPr lang="pt-BR" b="1" dirty="0" err="1"/>
              <a:t>of</a:t>
            </a:r>
            <a:r>
              <a:rPr lang="pt-BR" b="1" dirty="0"/>
              <a:t> </a:t>
            </a:r>
            <a:r>
              <a:rPr lang="pt-BR" b="1" dirty="0" err="1"/>
              <a:t>national</a:t>
            </a:r>
            <a:r>
              <a:rPr lang="pt-BR" b="1" dirty="0"/>
              <a:t> </a:t>
            </a:r>
            <a:r>
              <a:rPr lang="pt-BR" b="1" dirty="0" err="1"/>
              <a:t>sovereignty</a:t>
            </a:r>
            <a:endParaRPr lang="pt-BR" b="1" dirty="0"/>
          </a:p>
          <a:p>
            <a:pPr marL="0" indent="0">
              <a:buNone/>
            </a:pPr>
            <a:endParaRPr lang="pt-BR" dirty="0"/>
          </a:p>
          <a:p>
            <a:pPr marL="457200" lvl="1" indent="0">
              <a:buNone/>
            </a:pPr>
            <a:r>
              <a:rPr lang="pt-BR" dirty="0"/>
              <a:t>Labor </a:t>
            </a:r>
            <a:r>
              <a:rPr lang="pt-BR" dirty="0">
                <a:sym typeface="Wingdings" panose="05000000000000000000" pitchFamily="2" charset="2"/>
              </a:rPr>
              <a:t> </a:t>
            </a:r>
            <a:r>
              <a:rPr lang="pt-BR" dirty="0" err="1">
                <a:sym typeface="Wingdings" panose="05000000000000000000" pitchFamily="2" charset="2"/>
              </a:rPr>
              <a:t>with</a:t>
            </a:r>
            <a:r>
              <a:rPr lang="pt-BR" dirty="0">
                <a:sym typeface="Wingdings" panose="05000000000000000000" pitchFamily="2" charset="2"/>
              </a:rPr>
              <a:t> </a:t>
            </a:r>
            <a:r>
              <a:rPr lang="pt-BR" dirty="0" err="1">
                <a:sym typeface="Wingdings" panose="05000000000000000000" pitchFamily="2" charset="2"/>
              </a:rPr>
              <a:t>growing</a:t>
            </a:r>
            <a:r>
              <a:rPr lang="pt-BR" dirty="0">
                <a:sym typeface="Wingdings" panose="05000000000000000000" pitchFamily="2" charset="2"/>
              </a:rPr>
              <a:t> social </a:t>
            </a:r>
            <a:r>
              <a:rPr lang="pt-BR" dirty="0" err="1">
                <a:sym typeface="Wingdings" panose="05000000000000000000" pitchFamily="2" charset="2"/>
              </a:rPr>
              <a:t>rights</a:t>
            </a:r>
            <a:endParaRPr lang="pt-BR" dirty="0">
              <a:sym typeface="Wingdings" panose="05000000000000000000" pitchFamily="2" charset="2"/>
            </a:endParaRPr>
          </a:p>
          <a:p>
            <a:pPr marL="457200" lvl="1" indent="0">
              <a:buNone/>
            </a:pPr>
            <a:r>
              <a:rPr lang="pt-BR" dirty="0">
                <a:sym typeface="Wingdings" panose="05000000000000000000" pitchFamily="2" charset="2"/>
              </a:rPr>
              <a:t>Trade  </a:t>
            </a:r>
            <a:r>
              <a:rPr lang="pt-BR" dirty="0" err="1">
                <a:sym typeface="Wingdings" panose="05000000000000000000" pitchFamily="2" charset="2"/>
              </a:rPr>
              <a:t>with</a:t>
            </a:r>
            <a:r>
              <a:rPr lang="pt-BR" dirty="0">
                <a:sym typeface="Wingdings" panose="05000000000000000000" pitchFamily="2" charset="2"/>
              </a:rPr>
              <a:t> </a:t>
            </a:r>
            <a:r>
              <a:rPr lang="pt-BR" dirty="0" err="1">
                <a:sym typeface="Wingdings" panose="05000000000000000000" pitchFamily="2" charset="2"/>
              </a:rPr>
              <a:t>rising</a:t>
            </a:r>
            <a:r>
              <a:rPr lang="pt-BR" dirty="0">
                <a:sym typeface="Wingdings" panose="05000000000000000000" pitchFamily="2" charset="2"/>
              </a:rPr>
              <a:t> </a:t>
            </a:r>
            <a:r>
              <a:rPr lang="pt-BR" dirty="0" err="1">
                <a:sym typeface="Wingdings" panose="05000000000000000000" pitchFamily="2" charset="2"/>
              </a:rPr>
              <a:t>tariffs</a:t>
            </a:r>
            <a:endParaRPr lang="pt-BR" dirty="0">
              <a:sym typeface="Wingdings" panose="05000000000000000000" pitchFamily="2" charset="2"/>
            </a:endParaRPr>
          </a:p>
          <a:p>
            <a:pPr marL="457200" lvl="1" indent="0">
              <a:buNone/>
            </a:pPr>
            <a:r>
              <a:rPr lang="pt-BR" dirty="0">
                <a:sym typeface="Wingdings" panose="05000000000000000000" pitchFamily="2" charset="2"/>
              </a:rPr>
              <a:t>Capital/</a:t>
            </a:r>
            <a:r>
              <a:rPr lang="pt-BR" dirty="0" err="1">
                <a:sym typeface="Wingdings" panose="05000000000000000000" pitchFamily="2" charset="2"/>
              </a:rPr>
              <a:t>money</a:t>
            </a:r>
            <a:r>
              <a:rPr lang="pt-BR" dirty="0">
                <a:sym typeface="Wingdings" panose="05000000000000000000" pitchFamily="2" charset="2"/>
              </a:rPr>
              <a:t>  </a:t>
            </a:r>
            <a:r>
              <a:rPr lang="pt-BR" dirty="0" err="1">
                <a:sym typeface="Wingdings" panose="05000000000000000000" pitchFamily="2" charset="2"/>
              </a:rPr>
              <a:t>with</a:t>
            </a:r>
            <a:r>
              <a:rPr lang="pt-BR" dirty="0">
                <a:sym typeface="Wingdings" panose="05000000000000000000" pitchFamily="2" charset="2"/>
              </a:rPr>
              <a:t> central </a:t>
            </a:r>
            <a:r>
              <a:rPr lang="pt-BR" dirty="0" err="1">
                <a:sym typeface="Wingdings" panose="05000000000000000000" pitchFamily="2" charset="2"/>
              </a:rPr>
              <a:t>banks</a:t>
            </a:r>
            <a:r>
              <a:rPr lang="pt-BR" dirty="0">
                <a:sym typeface="Wingdings" panose="05000000000000000000" pitchFamily="2" charset="2"/>
              </a:rPr>
              <a:t> (</a:t>
            </a:r>
            <a:r>
              <a:rPr lang="pt-BR" dirty="0" err="1">
                <a:sym typeface="Wingdings" panose="05000000000000000000" pitchFamily="2" charset="2"/>
              </a:rPr>
              <a:t>amid</a:t>
            </a:r>
            <a:r>
              <a:rPr lang="pt-BR" dirty="0">
                <a:sym typeface="Wingdings" panose="05000000000000000000" pitchFamily="2" charset="2"/>
              </a:rPr>
              <a:t> </a:t>
            </a:r>
            <a:r>
              <a:rPr lang="pt-BR" dirty="0" err="1">
                <a:sym typeface="Wingdings" panose="05000000000000000000" pitchFamily="2" charset="2"/>
              </a:rPr>
              <a:t>the</a:t>
            </a:r>
            <a:r>
              <a:rPr lang="pt-BR" dirty="0">
                <a:sym typeface="Wingdings" panose="05000000000000000000" pitchFamily="2" charset="2"/>
              </a:rPr>
              <a:t> </a:t>
            </a:r>
            <a:r>
              <a:rPr lang="pt-BR" dirty="0" err="1">
                <a:sym typeface="Wingdings" panose="05000000000000000000" pitchFamily="2" charset="2"/>
              </a:rPr>
              <a:t>gold</a:t>
            </a:r>
            <a:r>
              <a:rPr lang="pt-BR" dirty="0">
                <a:sym typeface="Wingdings" panose="05000000000000000000" pitchFamily="2" charset="2"/>
              </a:rPr>
              <a:t> standard)</a:t>
            </a:r>
          </a:p>
          <a:p>
            <a:pPr marL="0" indent="0">
              <a:buNone/>
            </a:pPr>
            <a:endParaRPr lang="pt-BR" dirty="0">
              <a:sym typeface="Wingdings" panose="05000000000000000000" pitchFamily="2" charset="2"/>
            </a:endParaRPr>
          </a:p>
          <a:p>
            <a:pPr marL="0" indent="0">
              <a:buNone/>
            </a:pPr>
            <a:r>
              <a:rPr lang="pt-BR" b="1" dirty="0" err="1">
                <a:sym typeface="Wingdings" panose="05000000000000000000" pitchFamily="2" charset="2"/>
              </a:rPr>
              <a:t>What</a:t>
            </a:r>
            <a:r>
              <a:rPr lang="pt-BR" b="1" dirty="0">
                <a:sym typeface="Wingdings" panose="05000000000000000000" pitchFamily="2" charset="2"/>
              </a:rPr>
              <a:t> </a:t>
            </a:r>
            <a:r>
              <a:rPr lang="pt-BR" b="1" dirty="0" err="1">
                <a:sym typeface="Wingdings" panose="05000000000000000000" pitchFamily="2" charset="2"/>
              </a:rPr>
              <a:t>has</a:t>
            </a:r>
            <a:r>
              <a:rPr lang="pt-BR" b="1" dirty="0">
                <a:sym typeface="Wingdings" panose="05000000000000000000" pitchFamily="2" charset="2"/>
              </a:rPr>
              <a:t> Polanyi </a:t>
            </a:r>
            <a:r>
              <a:rPr lang="pt-BR" b="1" dirty="0" err="1">
                <a:sym typeface="Wingdings" panose="05000000000000000000" pitchFamily="2" charset="2"/>
              </a:rPr>
              <a:t>missed</a:t>
            </a:r>
            <a:r>
              <a:rPr lang="pt-BR" b="1" dirty="0">
                <a:sym typeface="Wingdings" panose="05000000000000000000" pitchFamily="2" charset="2"/>
              </a:rPr>
              <a:t>???</a:t>
            </a:r>
          </a:p>
          <a:p>
            <a:pPr marL="0" indent="0">
              <a:buNone/>
            </a:pPr>
            <a:endParaRPr lang="pt-BR" dirty="0">
              <a:sym typeface="Wingdings" panose="05000000000000000000" pitchFamily="2" charset="2"/>
            </a:endParaRPr>
          </a:p>
          <a:p>
            <a:pPr marL="0" indent="0">
              <a:buNone/>
            </a:pPr>
            <a:endParaRPr lang="pt-BR" dirty="0"/>
          </a:p>
        </p:txBody>
      </p:sp>
    </p:spTree>
    <p:extLst>
      <p:ext uri="{BB962C8B-B14F-4D97-AF65-F5344CB8AC3E}">
        <p14:creationId xmlns:p14="http://schemas.microsoft.com/office/powerpoint/2010/main" val="22829690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1669</Words>
  <Application>Microsoft Office PowerPoint</Application>
  <PresentationFormat>Widescreen</PresentationFormat>
  <Paragraphs>85</Paragraphs>
  <Slides>38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38</vt:i4>
      </vt:variant>
    </vt:vector>
  </HeadingPairs>
  <TitlesOfParts>
    <vt:vector size="43" baseType="lpstr">
      <vt:lpstr>Arial</vt:lpstr>
      <vt:lpstr>Calibri</vt:lpstr>
      <vt:lpstr>Calibri Light</vt:lpstr>
      <vt:lpstr>Wingdings</vt:lpstr>
      <vt:lpstr>Tema do Office</vt:lpstr>
      <vt:lpstr>Social protection implies in autarchy???</vt:lpstr>
      <vt:lpstr>Apresentação do PowerPoint</vt:lpstr>
      <vt:lpstr>For this class…</vt:lpstr>
      <vt:lpstr>The Politics of Economic Nationalism</vt:lpstr>
      <vt:lpstr>The Double Movement</vt:lpstr>
      <vt:lpstr>Apresentação do PowerPoint</vt:lpstr>
      <vt:lpstr>Apresentação do PowerPoint</vt:lpstr>
      <vt:lpstr>A long-term trend towards autarchy...</vt:lpstr>
      <vt:lpstr>That is, more and more....</vt:lpstr>
      <vt:lpstr>That is, more and more....</vt:lpstr>
      <vt:lpstr>Apresentação do PowerPoint</vt:lpstr>
      <vt:lpstr>Apresentação do PowerPoint</vt:lpstr>
      <vt:lpstr>However, let’s first study the 1920s in depth</vt:lpstr>
      <vt:lpstr>However, let’s first study the 1920s in depth</vt:lpstr>
      <vt:lpstr>However, let’s first study the 1920s in depth</vt:lpstr>
      <vt:lpstr>Apresentação do PowerPoint</vt:lpstr>
      <vt:lpstr>Apresentação do PowerPoint</vt:lpstr>
      <vt:lpstr>Consequences of impaired regulation</vt:lpstr>
      <vt:lpstr>Great Depression</vt:lpstr>
      <vt:lpstr>Great Depression: The Reaction</vt:lpstr>
      <vt:lpstr>Great Depression: The Reaction</vt:lpstr>
      <vt:lpstr>Great Depression: The Reaction</vt:lpstr>
      <vt:lpstr>Apresentação do PowerPoint</vt:lpstr>
      <vt:lpstr>Apresentação do PowerPoint</vt:lpstr>
      <vt:lpstr>Was the New Deal “socialist”?</vt:lpstr>
      <vt:lpstr>Was the New Deal “socialist”?</vt:lpstr>
      <vt:lpstr>The New Deal was not “socialist”</vt:lpstr>
      <vt:lpstr>Quick Task</vt:lpstr>
      <vt:lpstr>The Great Migration  Blacks leave the South</vt:lpstr>
      <vt:lpstr>Apresentação do PowerPoint</vt:lpstr>
      <vt:lpstr>Apresentação do PowerPoint</vt:lpstr>
      <vt:lpstr>Beyond contentions with Blacks</vt:lpstr>
      <vt:lpstr>Apresentação do PowerPoint</vt:lpstr>
      <vt:lpstr>Apresentação do PowerPoint</vt:lpstr>
      <vt:lpstr>Apresentação do PowerPoint</vt:lpstr>
      <vt:lpstr>Apresentação do PowerPoint</vt:lpstr>
      <vt:lpstr>Apresentação do PowerPoint</vt:lpstr>
      <vt:lpstr>Was the “social-liberal” reaction efficient?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Vinícius Guilherme Rodrigues Vieira</dc:creator>
  <cp:lastModifiedBy>Vinicius Rodrigues Vieira</cp:lastModifiedBy>
  <cp:revision>54</cp:revision>
  <dcterms:created xsi:type="dcterms:W3CDTF">2017-09-25T21:36:51Z</dcterms:created>
  <dcterms:modified xsi:type="dcterms:W3CDTF">2018-08-22T21:47:02Z</dcterms:modified>
</cp:coreProperties>
</file>