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3" r:id="rId2"/>
    <p:sldId id="262" r:id="rId3"/>
    <p:sldId id="257" r:id="rId4"/>
    <p:sldId id="258" r:id="rId5"/>
    <p:sldId id="284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4" r:id="rId16"/>
    <p:sldId id="275" r:id="rId17"/>
    <p:sldId id="277" r:id="rId18"/>
    <p:sldId id="278" r:id="rId19"/>
    <p:sldId id="285" r:id="rId20"/>
    <p:sldId id="281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6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36B561-93FB-420E-899D-F586E94698B2}" type="datetimeFigureOut">
              <a:rPr lang="pt-BR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8D290B-BAD7-4CC3-9007-8E6B027FD2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EB7EB6-E2B5-48DF-9B2F-B95C9C15D799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6695B1-0D7C-4D9C-9ED1-CB0CB9684538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088B0-8938-40C5-A962-92D3FAB655AC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9A6B-7C9D-4D1E-8F62-DD1322E9D4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A8F21-2CE8-46AA-93C3-A83AE4686682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E6BB-8FB6-4BC3-968D-7BF9452EB9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1E84-8AC5-49D7-977A-2C761DE09435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87405-0A44-4EAF-ABBA-792B0B8B01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AF6FD-6048-4487-9AF5-60DD2F850FEF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8B4B-B74A-4CB1-A80A-B6A34C89DB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4484-62CB-4502-B4A1-74090EFB749E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7BC4A-E872-42DD-ADD1-C38E75E3C4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940A0-491B-47D7-8D3D-1FDF29D31C0F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9122-5845-4164-A9AC-861D377CB0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4CEB-A05A-4AF1-9B40-F928946E4A8F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E37C-AA88-45F9-9267-D60ED4AF27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6D89-FA93-40A0-BDA1-82780611901B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DD5D-6522-4583-A0B1-54E9B33AC2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A790-D208-4517-B9DC-78B51786C5FE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33A84-B2E8-43CE-AF32-9551752F92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B6A78-8F77-420F-A29A-0C1B90D4771B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F97C-9F7E-4140-A7E1-886603D0C2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4749-C638-449D-BBC8-8CAFDC83260F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9BBB8-FE34-4A80-AA46-7EA3148E0D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A8F0B-223D-4574-9562-1453F8ACB96C}" type="datetime1">
              <a:rPr lang="pt-BR" smtClean="0"/>
              <a:pPr>
                <a:defRPr/>
              </a:pPr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9C8485-E941-47D4-9AEC-AB18B86120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slide" Target="slide14.xml"/><Relationship Id="rId2" Type="http://schemas.openxmlformats.org/officeDocument/2006/relationships/hyperlink" Target="http://www.stardigital.org/conteudo/star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1.bp.blogspot.com/_GWJbeDMTAAI/TNkm6GLafGI/AAAAAAAABEs/bSy1HCGHdq8/s1600/imagemii.bm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atingdisorder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Wansink,%20Brian.%20%22Using%20laddering%20to%20understand%20and%20leverage%20a%20brand&#8217;s%20equity.%2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Cognição e Persuasão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The Elaboration Likelihood Model of Persuasion</a:t>
            </a:r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8CAFF-F8C1-450D-9515-BEB7A2F7E8F7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Persuasão pela Rota Periférica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Os estudos neste foco vão principalmente por dois caminhos:</a:t>
            </a:r>
          </a:p>
          <a:p>
            <a:pPr lvl="1" eaLnBrk="1" hangingPunct="1"/>
            <a:r>
              <a:rPr lang="pt-BR" smtClean="0"/>
              <a:t>Os Padrões Fixos de Ação (Robert Cialdini):</a:t>
            </a:r>
          </a:p>
          <a:p>
            <a:pPr lvl="2" eaLnBrk="1" hangingPunct="1"/>
            <a:r>
              <a:rPr lang="pt-BR" smtClean="0"/>
              <a:t>Comportamentos </a:t>
            </a:r>
            <a:r>
              <a:rPr lang="pt-BR" b="1" smtClean="0"/>
              <a:t>automáticos</a:t>
            </a:r>
            <a:r>
              <a:rPr lang="pt-BR" smtClean="0"/>
              <a:t> em situações irrelevantes – associados ao pouco esforço do cérebro, iniciados quando detectamos uma “dica” (hint);</a:t>
            </a:r>
          </a:p>
          <a:p>
            <a:pPr lvl="1" eaLnBrk="1" hangingPunct="1"/>
            <a:r>
              <a:rPr lang="pt-BR" smtClean="0"/>
              <a:t>As Heurísticas (Tversky &amp; Kahneman):</a:t>
            </a:r>
          </a:p>
          <a:p>
            <a:pPr lvl="2" eaLnBrk="1" hangingPunct="1"/>
            <a:r>
              <a:rPr lang="pt-BR" smtClean="0"/>
              <a:t>Atalhos mentais que tomamos </a:t>
            </a:r>
            <a:r>
              <a:rPr lang="pt-BR" b="1" smtClean="0"/>
              <a:t>automaticamente </a:t>
            </a:r>
            <a:r>
              <a:rPr lang="pt-BR" smtClean="0"/>
              <a:t>na solução de problemas  - associados ao processo de decisão.</a:t>
            </a:r>
            <a:endParaRPr lang="pt-BR" b="1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8066E-2E8C-433B-83E7-9FC55206C94B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/>
          <p:cNvSpPr/>
          <p:nvPr/>
        </p:nvSpPr>
        <p:spPr>
          <a:xfrm>
            <a:off x="2051050" y="1412875"/>
            <a:ext cx="5616575" cy="48958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418263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/>
              <a:t>Os Padrões Fixos de Ação</a:t>
            </a:r>
          </a:p>
        </p:txBody>
      </p:sp>
      <p:sp>
        <p:nvSpPr>
          <p:cNvPr id="12292" name="CaixaDeTexto 4"/>
          <p:cNvSpPr txBox="1">
            <a:spLocks noChangeArrowheads="1"/>
          </p:cNvSpPr>
          <p:nvPr/>
        </p:nvSpPr>
        <p:spPr bwMode="auto">
          <a:xfrm>
            <a:off x="1619250" y="981075"/>
            <a:ext cx="549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Determinam que temos comportamentos associados ao:</a:t>
            </a:r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3458" y="1628775"/>
            <a:ext cx="53975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2D18E-C397-4441-8F1E-D17FBBBD6EAE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 Heurísticas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2000" b="1" dirty="0" smtClean="0"/>
              <a:t>Representatividade</a:t>
            </a:r>
            <a:r>
              <a:rPr lang="pt-BR" sz="2000" dirty="0" smtClean="0"/>
              <a:t>:</a:t>
            </a:r>
          </a:p>
          <a:p>
            <a:pPr lvl="1" eaLnBrk="1" hangingPunct="1">
              <a:defRPr/>
            </a:pPr>
            <a:r>
              <a:rPr lang="pt-BR" sz="1800" dirty="0" smtClean="0"/>
              <a:t>Julgamos algo como representativo dos possíveis resultados de um evento incerto pela similaridade com os resultados esperados:</a:t>
            </a:r>
          </a:p>
          <a:p>
            <a:pPr lvl="2" eaLnBrk="1" hangingPunct="1">
              <a:defRPr/>
            </a:pPr>
            <a:r>
              <a:rPr lang="pt-BR" sz="1200" dirty="0" smtClean="0"/>
              <a:t>A sequencia de resultados de uma moeda equilibrada apresentada como:</a:t>
            </a:r>
            <a:br>
              <a:rPr lang="pt-BR" sz="1200" dirty="0" smtClean="0"/>
            </a:br>
            <a:r>
              <a:rPr lang="pt-BR" sz="1200" dirty="0" err="1" smtClean="0"/>
              <a:t>cara-coroa-cara-coroa</a:t>
            </a:r>
            <a:r>
              <a:rPr lang="pt-BR" sz="1200" dirty="0" smtClean="0"/>
              <a:t> </a:t>
            </a:r>
            <a:br>
              <a:rPr lang="pt-BR" sz="1200" dirty="0" smtClean="0"/>
            </a:br>
            <a:r>
              <a:rPr lang="pt-BR" sz="1200" dirty="0" smtClean="0"/>
              <a:t>parece mais provável do que </a:t>
            </a:r>
          </a:p>
          <a:p>
            <a:pPr lvl="2" eaLnBrk="1" hangingPunct="1">
              <a:defRPr/>
            </a:pPr>
            <a:r>
              <a:rPr lang="pt-BR" sz="1200" dirty="0" err="1" smtClean="0"/>
              <a:t>Cara-cara-cara-coroa</a:t>
            </a:r>
            <a:r>
              <a:rPr lang="pt-BR" sz="1200" dirty="0" smtClean="0"/>
              <a:t>, </a:t>
            </a:r>
            <a:br>
              <a:rPr lang="pt-BR" sz="1200" dirty="0" smtClean="0"/>
            </a:br>
            <a:r>
              <a:rPr lang="pt-BR" sz="1200" dirty="0" smtClean="0"/>
              <a:t>embora a probabilidade seja a mesma</a:t>
            </a:r>
          </a:p>
          <a:p>
            <a:pPr eaLnBrk="1" hangingPunct="1">
              <a:defRPr/>
            </a:pPr>
            <a:r>
              <a:rPr lang="pt-BR" sz="2000" b="1" dirty="0" smtClean="0"/>
              <a:t>Disponibilidade</a:t>
            </a:r>
            <a:r>
              <a:rPr lang="pt-BR" sz="2000" dirty="0" smtClean="0"/>
              <a:t>:</a:t>
            </a:r>
          </a:p>
          <a:p>
            <a:pPr lvl="1" eaLnBrk="1" hangingPunct="1">
              <a:defRPr/>
            </a:pPr>
            <a:r>
              <a:rPr lang="pt-BR" sz="1800" dirty="0" smtClean="0"/>
              <a:t>Julgamos mais provável um evento que podemos imaginar</a:t>
            </a:r>
          </a:p>
          <a:p>
            <a:pPr lvl="2" eaLnBrk="1" hangingPunct="1">
              <a:defRPr/>
            </a:pPr>
            <a:r>
              <a:rPr lang="pt-BR" sz="1400" dirty="0" smtClean="0"/>
              <a:t>Sujeitos estimaram como duas vezes mais provável a presença de palavras em um texto em inglês terminadas em “</a:t>
            </a:r>
            <a:r>
              <a:rPr lang="pt-BR" sz="1400" dirty="0" err="1" smtClean="0"/>
              <a:t>ing</a:t>
            </a:r>
            <a:r>
              <a:rPr lang="pt-BR" sz="1400" dirty="0" smtClean="0"/>
              <a:t>”, do que palavras contendo “n” como a penúltima letra</a:t>
            </a:r>
          </a:p>
          <a:p>
            <a:pPr eaLnBrk="1" hangingPunct="1">
              <a:defRPr/>
            </a:pPr>
            <a:r>
              <a:rPr lang="pt-BR" sz="2000" b="1" dirty="0" smtClean="0"/>
              <a:t>Âncora e ajustamento:</a:t>
            </a:r>
          </a:p>
          <a:p>
            <a:pPr lvl="1" eaLnBrk="1" hangingPunct="1">
              <a:defRPr/>
            </a:pPr>
            <a:r>
              <a:rPr lang="pt-BR" sz="1800" dirty="0" smtClean="0"/>
              <a:t>Os primeiros valores recebidos a respeito de algo desconhecido, influenciam a sua avaliação</a:t>
            </a:r>
          </a:p>
          <a:p>
            <a:pPr lvl="2" eaLnBrk="1" hangingPunct="1">
              <a:defRPr/>
            </a:pPr>
            <a:r>
              <a:rPr lang="pt-BR" sz="1400" dirty="0" smtClean="0"/>
              <a:t>1x2x3x4x5x6x7x8 	é menor do que 	8x7x6x5x4x3x2x1</a:t>
            </a:r>
          </a:p>
          <a:p>
            <a:pPr lvl="2" eaLnBrk="1" hangingPunct="1">
              <a:defRPr/>
            </a:pPr>
            <a:r>
              <a:rPr lang="pt-BR" sz="1400" dirty="0" smtClean="0"/>
              <a:t>Em uma peça publicitária os primeiros argumentos estabelecem a “âncora” e os demais irão se ajustar a esta âncora.</a:t>
            </a:r>
          </a:p>
          <a:p>
            <a:pPr lvl="1" eaLnBrk="1" hangingPunct="1">
              <a:defRPr/>
            </a:pPr>
            <a:endParaRPr lang="pt-BR" sz="1600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B1938-BE45-4A2C-BBC1-9FDAC2BEA8A8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b="1" smtClean="0"/>
              <a:t>Processamentos diferentes em alta (rota central) e baixa elaboração (rota periférica) </a:t>
            </a:r>
            <a:endParaRPr lang="pt-BR" sz="32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</a:pPr>
            <a:r>
              <a:rPr lang="pt-BR" sz="2800" smtClean="0"/>
              <a:t>Alguns tipos de conteúdos da mensagem tem efeitos diferentes, dependendo do processamento: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sz="2800" smtClean="0"/>
          </a:p>
          <a:p>
            <a:pPr lvl="1" eaLnBrk="1" hangingPunct="1"/>
            <a:r>
              <a:rPr lang="pt-BR" smtClean="0"/>
              <a:t>Efeitos da fonte:</a:t>
            </a:r>
            <a:r>
              <a:rPr lang="pt-BR" sz="1600" smtClean="0"/>
              <a:t> </a:t>
            </a:r>
          </a:p>
          <a:p>
            <a:pPr lvl="2" eaLnBrk="1" hangingPunct="1"/>
            <a:r>
              <a:rPr lang="pt-BR" sz="1200" smtClean="0"/>
              <a:t>Quando o processamento é </a:t>
            </a:r>
            <a:r>
              <a:rPr lang="pt-BR" sz="1200" b="1" smtClean="0"/>
              <a:t>baixo</a:t>
            </a:r>
            <a:r>
              <a:rPr lang="pt-BR" sz="1200" smtClean="0"/>
              <a:t> por falta de motivação e/ou habilidade:  o efeito da fonte é associado com a </a:t>
            </a:r>
            <a:r>
              <a:rPr lang="pt-BR" sz="1200" b="1" smtClean="0"/>
              <a:t>facilitação de ações simples e imediatas</a:t>
            </a:r>
            <a:r>
              <a:rPr lang="pt-BR" sz="1200" smtClean="0"/>
              <a:t> como aceitação ou rejeição do proposto pelo esforço persuasivo; </a:t>
            </a:r>
          </a:p>
          <a:p>
            <a:pPr lvl="2" eaLnBrk="1" hangingPunct="1"/>
            <a:r>
              <a:rPr lang="pt-BR" sz="1200" smtClean="0"/>
              <a:t>por outro lado, quando o indivíduo engaja em </a:t>
            </a:r>
            <a:r>
              <a:rPr lang="pt-BR" sz="1200" b="1" smtClean="0"/>
              <a:t>alta elaboração </a:t>
            </a:r>
            <a:r>
              <a:rPr lang="pt-BR" sz="1200" smtClean="0"/>
              <a:t>os efeitos persuasivos associados à fonte são muito limitados e </a:t>
            </a:r>
            <a:r>
              <a:rPr lang="pt-BR" sz="1200" b="1" smtClean="0"/>
              <a:t>praticamente desaparecem</a:t>
            </a:r>
            <a:r>
              <a:rPr lang="pt-BR" sz="1200" smtClean="0"/>
              <a:t>.</a:t>
            </a:r>
          </a:p>
          <a:p>
            <a:pPr lvl="1" eaLnBrk="1" hangingPunct="1"/>
            <a:r>
              <a:rPr lang="pt-BR" smtClean="0"/>
              <a:t>Efeitos de retórica</a:t>
            </a:r>
          </a:p>
          <a:p>
            <a:pPr lvl="2" eaLnBrk="1" hangingPunct="1"/>
            <a:r>
              <a:rPr lang="pt-BR" sz="1400" smtClean="0"/>
              <a:t>O uso em comerciais de questões retóricas do tipo </a:t>
            </a:r>
            <a:r>
              <a:rPr lang="pt-BR" sz="1400" u="sng" smtClean="0"/>
              <a:t>“você não acha?”</a:t>
            </a:r>
            <a:r>
              <a:rPr lang="pt-BR" sz="1400" smtClean="0"/>
              <a:t>, foi observado como responsável pelo aumento da resistência á persuasão, uma vez que aumenta o processamento e consequentemente a resistência à mudança de opinião,(Blankenship e Craig, 2006).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78ECC-8F4C-4290-AF7C-E1DAEA544D4B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Efeitos associados ao processamento de conteúdos específicos da mensagem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</a:pPr>
            <a:r>
              <a:rPr lang="pt-BR" sz="1800" smtClean="0"/>
              <a:t>  Alguns tipos de conteúdos tem efeitos especiais por direcionarem o processamento da mensagem, levando a comportamentos esporádicos e determinados entre seus espectadores, uma vez que modificam como a uma propaganda é processada.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sz="1800" smtClean="0"/>
          </a:p>
          <a:p>
            <a:pPr marL="400050" lvl="1" indent="0" eaLnBrk="1" hangingPunct="1">
              <a:spcBef>
                <a:spcPct val="0"/>
              </a:spcBef>
            </a:pPr>
            <a:r>
              <a:rPr lang="pt-BR" sz="1400" smtClean="0"/>
              <a:t>  </a:t>
            </a:r>
            <a:r>
              <a:rPr lang="pt-BR" sz="1600" b="1" smtClean="0"/>
              <a:t>Priming</a:t>
            </a:r>
            <a:r>
              <a:rPr lang="pt-BR" sz="1600" smtClean="0"/>
              <a:t>: traduzido como pré-ativação. 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endParaRPr lang="pt-BR" sz="1600" smtClean="0"/>
          </a:p>
          <a:p>
            <a:pPr marL="800100" lvl="2" indent="0" eaLnBrk="1" hangingPunct="1">
              <a:spcBef>
                <a:spcPct val="0"/>
              </a:spcBef>
            </a:pPr>
            <a:r>
              <a:rPr lang="pt-BR" sz="1600" smtClean="0"/>
              <a:t>Consiste na influência que um determinado cenário, ambiente ou evento, que aumenta a acessibilidade, ou a saliência, de uma informação já armazenada na sua mente. </a:t>
            </a:r>
          </a:p>
          <a:p>
            <a:pPr marL="800100" lvl="2" indent="0" eaLnBrk="1" hangingPunct="1">
              <a:spcBef>
                <a:spcPct val="0"/>
              </a:spcBef>
            </a:pPr>
            <a:endParaRPr lang="pt-BR" sz="1200" b="1" smtClean="0"/>
          </a:p>
          <a:p>
            <a:pPr marL="400050" lvl="1" indent="0" eaLnBrk="1" hangingPunct="1">
              <a:spcBef>
                <a:spcPct val="0"/>
              </a:spcBef>
            </a:pPr>
            <a:r>
              <a:rPr lang="pt-BR" sz="1400" smtClean="0"/>
              <a:t>  </a:t>
            </a:r>
            <a:r>
              <a:rPr lang="pt-BR" sz="1600" b="1" smtClean="0"/>
              <a:t>Framing</a:t>
            </a:r>
            <a:r>
              <a:rPr lang="pt-BR" sz="1600" smtClean="0"/>
              <a:t>: Traduzido como enquadramento.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endParaRPr lang="pt-BR" sz="1400" smtClean="0"/>
          </a:p>
          <a:p>
            <a:pPr marL="800100" lvl="2" indent="0" eaLnBrk="1" hangingPunct="1">
              <a:spcBef>
                <a:spcPct val="0"/>
              </a:spcBef>
            </a:pPr>
            <a:r>
              <a:rPr lang="pt-BR" sz="1600" smtClean="0"/>
              <a:t>Esse efeito acontece pela seleção de alguns aspectos da realidade para torná-los mais salientes em um ato de comunicação</a:t>
            </a:r>
          </a:p>
          <a:p>
            <a:pPr marL="800100" lvl="2" indent="0" eaLnBrk="1" hangingPunct="1">
              <a:spcBef>
                <a:spcPct val="0"/>
              </a:spcBef>
            </a:pPr>
            <a:r>
              <a:rPr lang="pt-BR" sz="1600" smtClean="0"/>
              <a:t> Esta saliência promove uma determinada definição do problema, uma interpretação casual, uma avaliação moral e/ou uma recomendação de condução para um determinado evento. Uma propaganda vs. uma campanha pública.</a:t>
            </a:r>
            <a:endParaRPr lang="pt-BR" sz="1600" b="1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ED61A-B12C-4A99-8438-1D3E1161BD4A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  <p:sp>
        <p:nvSpPr>
          <p:cNvPr id="6" name="Botão de ação: Avançar ou Próximo 5">
            <a:hlinkClick r:id="" action="ppaction://hlinkshowjump?jump=nextslide" highlightClick="1"/>
          </p:cNvPr>
          <p:cNvSpPr/>
          <p:nvPr/>
        </p:nvSpPr>
        <p:spPr>
          <a:xfrm>
            <a:off x="2484438" y="3789363"/>
            <a:ext cx="503237" cy="2873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Botão de ação: Avançar ou Próximo 6">
            <a:hlinkClick r:id="rId2" action="ppaction://hlinksldjump" highlightClick="1"/>
          </p:cNvPr>
          <p:cNvSpPr/>
          <p:nvPr/>
        </p:nvSpPr>
        <p:spPr>
          <a:xfrm>
            <a:off x="7667625" y="5732463"/>
            <a:ext cx="720725" cy="3603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nuvens ok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 l="11670" t="551" r="3674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95288" y="1985963"/>
            <a:ext cx="8353425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pt-BR" sz="2000" b="1">
                <a:latin typeface="Times New Roman" pitchFamily="18" charset="0"/>
              </a:rPr>
              <a:t>Showroom - Loja Virtual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pt-BR" sz="1600">
                <a:latin typeface="Times New Roman" pitchFamily="18" charset="0"/>
              </a:rPr>
              <a:t>Ao visitar a Loja Virtual, você logo percebe que aqui é um lugar onde você facilmente encontra um sofá que goste por um preço que possa pagar. Dizemos que é “toda uma nova maneira de comprar seus móveis”.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endParaRPr lang="pt-BR" sz="1600"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pt-BR" sz="1600">
                <a:latin typeface="Times New Roman" pitchFamily="18" charset="0"/>
              </a:rPr>
              <a:t>Você vai começar escolhendo o estilo de sofá que é perfeito para você. Tradicional ou mais casual? Padrão ou feito sob medida? Você pode encontrar o estilo certo e a fábrica certa. É assim fácil! Mas talvez você não esteja tão preocupado(a) com a fábrica que confecciona seu sofá. Aí é onde começa a diversão. A Loja Virtual tem mais de 500 fábricas de design. Você não precisa limitar sua imaginação. E também não precisa quebrar sua conta no banco – nossos sofás em geral custam de R$400 a R$1.600 –  muitos reais a menos do que você esperaria pagar pelo estilo, conforto e qualidade que a Virtual oferece a você.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404813"/>
            <a:ext cx="7993063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b="1">
                <a:latin typeface="Times New Roman" pitchFamily="18" charset="0"/>
              </a:rPr>
              <a:t>Loja Virtual</a:t>
            </a:r>
          </a:p>
          <a:p>
            <a:pPr algn="ctr"/>
            <a:r>
              <a:rPr lang="pt-BR" sz="2800" b="1">
                <a:latin typeface="Times New Roman" pitchFamily="18" charset="0"/>
              </a:rPr>
              <a:t>Uma Nova Forma de Comprar seus Móveis</a:t>
            </a:r>
          </a:p>
        </p:txBody>
      </p:sp>
      <p:grpSp>
        <p:nvGrpSpPr>
          <p:cNvPr id="16389" name="Group 12"/>
          <p:cNvGrpSpPr>
            <a:grpSpLocks/>
          </p:cNvGrpSpPr>
          <p:nvPr/>
        </p:nvGrpSpPr>
        <p:grpSpPr bwMode="auto">
          <a:xfrm>
            <a:off x="2843213" y="6164263"/>
            <a:ext cx="3457575" cy="360362"/>
            <a:chOff x="1791" y="3747"/>
            <a:chExt cx="2178" cy="227"/>
          </a:xfrm>
        </p:grpSpPr>
        <p:sp>
          <p:nvSpPr>
            <p:cNvPr id="16392" name="AutoShape 10"/>
            <p:cNvSpPr>
              <a:spLocks noChangeArrowheads="1"/>
            </p:cNvSpPr>
            <p:nvPr/>
          </p:nvSpPr>
          <p:spPr bwMode="auto">
            <a:xfrm>
              <a:off x="1791" y="3747"/>
              <a:ext cx="2178" cy="227"/>
            </a:xfrm>
            <a:prstGeom prst="flowChartAlternateProcess">
              <a:avLst/>
            </a:prstGeom>
            <a:solidFill>
              <a:srgbClr val="AAC9EC"/>
            </a:solidFill>
            <a:ln w="9525">
              <a:solidFill>
                <a:srgbClr val="000066">
                  <a:alpha val="69019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3" name="Rectangle 11"/>
            <p:cNvSpPr>
              <a:spLocks noChangeArrowheads="1"/>
            </p:cNvSpPr>
            <p:nvPr/>
          </p:nvSpPr>
          <p:spPr bwMode="auto">
            <a:xfrm>
              <a:off x="1791" y="3748"/>
              <a:ext cx="21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600">
                  <a:latin typeface="Times New Roman" pitchFamily="18" charset="0"/>
                </a:rPr>
                <a:t>Clique “enter” para ver nossos produtos</a:t>
              </a:r>
              <a:endParaRPr lang="en-US" sz="1600">
                <a:latin typeface="Times New Roman" pitchFamily="18" charset="0"/>
              </a:endParaRPr>
            </a:p>
          </p:txBody>
        </p:sp>
      </p:grp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29501-9463-4AB4-95FD-8D75A5FF105C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p:sp>
        <p:nvSpPr>
          <p:cNvPr id="25607" name="Espaço Reservado para Rodapé 8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t-BR" smtClean="0">
                <a:latin typeface="Tahoma" pitchFamily="34" charset="0"/>
              </a:rPr>
              <a:t>Leandro L. Batista -  Cons 2 Persuasão </a:t>
            </a:r>
            <a:endParaRPr lang="pt-B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spfa01 ok"/>
          <p:cNvPicPr>
            <a:picLocks noChangeAspect="1" noChangeArrowheads="1"/>
          </p:cNvPicPr>
          <p:nvPr/>
        </p:nvPicPr>
        <p:blipFill>
          <a:blip r:embed="rId2" cstate="print"/>
          <a:srcRect t="25725" b="25630"/>
          <a:stretch>
            <a:fillRect/>
          </a:stretch>
        </p:blipFill>
        <p:spPr bwMode="auto">
          <a:xfrm>
            <a:off x="323850" y="2133600"/>
            <a:ext cx="3384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0" descr="sofa 02 ok"/>
          <p:cNvPicPr>
            <a:picLocks noChangeAspect="1" noChangeArrowheads="1"/>
          </p:cNvPicPr>
          <p:nvPr/>
        </p:nvPicPr>
        <p:blipFill>
          <a:blip r:embed="rId3" cstate="print"/>
          <a:srcRect t="20244" b="16884"/>
          <a:stretch>
            <a:fillRect/>
          </a:stretch>
        </p:blipFill>
        <p:spPr bwMode="auto">
          <a:xfrm>
            <a:off x="250825" y="4633913"/>
            <a:ext cx="360045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13"/>
          <p:cNvSpPr txBox="1">
            <a:spLocks noChangeArrowheads="1"/>
          </p:cNvSpPr>
          <p:nvPr/>
        </p:nvSpPr>
        <p:spPr bwMode="auto">
          <a:xfrm>
            <a:off x="3924300" y="2684463"/>
            <a:ext cx="49688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 b="1">
                <a:latin typeface="Times New Roman" pitchFamily="18" charset="0"/>
              </a:rPr>
              <a:t>Estilo 1 – “</a:t>
            </a:r>
            <a:r>
              <a:rPr lang="pt-BR" sz="1600" b="1">
                <a:solidFill>
                  <a:srgbClr val="FF3300"/>
                </a:solidFill>
                <a:latin typeface="Times New Roman" pitchFamily="18" charset="0"/>
              </a:rPr>
              <a:t>Palisades</a:t>
            </a:r>
            <a:r>
              <a:rPr lang="pt-BR" sz="1600" b="1">
                <a:latin typeface="Times New Roman" pitchFamily="18" charset="0"/>
              </a:rPr>
              <a:t>”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Confira as informações sobre o </a:t>
            </a:r>
            <a:r>
              <a:rPr lang="pt-BR" sz="1600">
                <a:solidFill>
                  <a:srgbClr val="FF3300"/>
                </a:solidFill>
                <a:latin typeface="Times New Roman" pitchFamily="18" charset="0"/>
              </a:rPr>
              <a:t>Palisade</a:t>
            </a:r>
            <a:r>
              <a:rPr lang="pt-BR" sz="1600">
                <a:latin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Conforto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Dimensões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Estilo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Preço</a:t>
            </a:r>
          </a:p>
        </p:txBody>
      </p:sp>
      <p:sp>
        <p:nvSpPr>
          <p:cNvPr id="17413" name="Rectangle 15"/>
          <p:cNvSpPr>
            <a:spLocks noChangeArrowheads="1"/>
          </p:cNvSpPr>
          <p:nvPr/>
        </p:nvSpPr>
        <p:spPr bwMode="auto">
          <a:xfrm>
            <a:off x="323850" y="260350"/>
            <a:ext cx="995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latin typeface="Times New Roman" pitchFamily="18" charset="0"/>
              </a:rPr>
              <a:t>Sofás</a:t>
            </a:r>
          </a:p>
        </p:txBody>
      </p:sp>
      <p:sp>
        <p:nvSpPr>
          <p:cNvPr id="17414" name="Rectangle 16"/>
          <p:cNvSpPr>
            <a:spLocks noChangeArrowheads="1"/>
          </p:cNvSpPr>
          <p:nvPr/>
        </p:nvSpPr>
        <p:spPr bwMode="auto">
          <a:xfrm>
            <a:off x="323850" y="908050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>
                <a:latin typeface="Times New Roman" pitchFamily="18" charset="0"/>
              </a:rPr>
              <a:t>Fique a vontade para explorar o quanto quiser as informações sobre cada produto. Quando terminar, clique “enter” para responder algumas perguntas sobre eles.</a:t>
            </a:r>
          </a:p>
          <a:p>
            <a:pPr>
              <a:spcBef>
                <a:spcPct val="50000"/>
              </a:spcBef>
            </a:pPr>
            <a:r>
              <a:rPr lang="pt-BR" sz="1600" b="1">
                <a:latin typeface="Times New Roman" pitchFamily="18" charset="0"/>
              </a:rPr>
              <a:t>Entre os 4 atributos: Conforto, Dimensões, Estilo e Preço, qual é o mais importante para a sua decisão? E o segundo mais importante?</a:t>
            </a:r>
          </a:p>
        </p:txBody>
      </p:sp>
      <p:sp>
        <p:nvSpPr>
          <p:cNvPr id="17415" name="Rectangle 17"/>
          <p:cNvSpPr>
            <a:spLocks noChangeArrowheads="1"/>
          </p:cNvSpPr>
          <p:nvPr/>
        </p:nvSpPr>
        <p:spPr bwMode="auto">
          <a:xfrm>
            <a:off x="3851275" y="4508500"/>
            <a:ext cx="50419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 b="1">
                <a:latin typeface="Times New Roman" pitchFamily="18" charset="0"/>
              </a:rPr>
              <a:t>Estilo 2 – “</a:t>
            </a:r>
            <a:r>
              <a:rPr lang="pt-BR" sz="1600" b="1">
                <a:solidFill>
                  <a:srgbClr val="FF3300"/>
                </a:solidFill>
                <a:latin typeface="Times New Roman" pitchFamily="18" charset="0"/>
              </a:rPr>
              <a:t>Knightsbridge</a:t>
            </a:r>
            <a:r>
              <a:rPr lang="pt-BR" sz="1600" b="1">
                <a:latin typeface="Times New Roman" pitchFamily="18" charset="0"/>
              </a:rPr>
              <a:t>”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Confira as informações sobre o </a:t>
            </a:r>
            <a:r>
              <a:rPr lang="pt-BR" sz="1600">
                <a:solidFill>
                  <a:srgbClr val="FF3300"/>
                </a:solidFill>
                <a:latin typeface="Times New Roman" pitchFamily="18" charset="0"/>
              </a:rPr>
              <a:t>Knightsbridge</a:t>
            </a:r>
            <a:r>
              <a:rPr lang="pt-BR" sz="1600">
                <a:latin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Conforto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Dimensões</a:t>
            </a:r>
            <a:endParaRPr lang="en-US" sz="1600">
              <a:latin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Estilo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pt-BR" sz="1600">
                <a:latin typeface="Times New Roman" pitchFamily="18" charset="0"/>
              </a:rPr>
              <a:t>Preço</a:t>
            </a:r>
          </a:p>
        </p:txBody>
      </p:sp>
      <p:sp>
        <p:nvSpPr>
          <p:cNvPr id="26632" name="Espaço Reservado para Número de Slide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89EACF9-F60D-43CD-8414-337861E88986}" type="slidenum">
              <a:rPr lang="pt-BR" smtClean="0">
                <a:latin typeface="Tahoma" pitchFamily="34" charset="0"/>
              </a:rPr>
              <a:pPr>
                <a:defRPr/>
              </a:pPr>
              <a:t>16</a:t>
            </a:fld>
            <a:endParaRPr lang="pt-BR" smtClean="0">
              <a:latin typeface="Tahoma" pitchFamily="34" charset="0"/>
            </a:endParaRPr>
          </a:p>
        </p:txBody>
      </p:sp>
      <p:sp>
        <p:nvSpPr>
          <p:cNvPr id="26633" name="Espaço Reservado para Rodapé 8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t-BR" smtClean="0">
                <a:latin typeface="Tahoma" pitchFamily="34" charset="0"/>
              </a:rPr>
              <a:t>Leandro L. Batista -  Cons 2 Persuasão </a:t>
            </a:r>
            <a:endParaRPr lang="pt-B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8"/>
          <p:cNvGrpSpPr>
            <a:grpSpLocks/>
          </p:cNvGrpSpPr>
          <p:nvPr/>
        </p:nvGrpSpPr>
        <p:grpSpPr bwMode="auto">
          <a:xfrm>
            <a:off x="287338" y="595313"/>
            <a:ext cx="8640762" cy="5764212"/>
            <a:chOff x="181" y="375"/>
            <a:chExt cx="5443" cy="3631"/>
          </a:xfrm>
        </p:grpSpPr>
        <p:grpSp>
          <p:nvGrpSpPr>
            <p:cNvPr id="18443" name="Group 67"/>
            <p:cNvGrpSpPr>
              <a:grpSpLocks/>
            </p:cNvGrpSpPr>
            <p:nvPr/>
          </p:nvGrpSpPr>
          <p:grpSpPr bwMode="auto">
            <a:xfrm>
              <a:off x="181" y="375"/>
              <a:ext cx="5443" cy="757"/>
              <a:chOff x="181" y="375"/>
              <a:chExt cx="5443" cy="757"/>
            </a:xfrm>
          </p:grpSpPr>
          <p:pic>
            <p:nvPicPr>
              <p:cNvPr id="18455" name="Picture 48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42000"/>
              </a:blip>
              <a:srcRect/>
              <a:stretch>
                <a:fillRect/>
              </a:stretch>
            </p:blipFill>
            <p:spPr bwMode="auto">
              <a:xfrm>
                <a:off x="1360" y="375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6" name="Picture 49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42000"/>
              </a:blip>
              <a:srcRect/>
              <a:stretch>
                <a:fillRect/>
              </a:stretch>
            </p:blipFill>
            <p:spPr bwMode="auto">
              <a:xfrm>
                <a:off x="2494" y="375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7" name="Picture 50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42000"/>
              </a:blip>
              <a:srcRect/>
              <a:stretch>
                <a:fillRect/>
              </a:stretch>
            </p:blipFill>
            <p:spPr bwMode="auto">
              <a:xfrm>
                <a:off x="3719" y="375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8" name="Picture 51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42000"/>
              </a:blip>
              <a:srcRect/>
              <a:stretch>
                <a:fillRect/>
              </a:stretch>
            </p:blipFill>
            <p:spPr bwMode="auto">
              <a:xfrm>
                <a:off x="4853" y="375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9" name="Picture 62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42000"/>
              </a:blip>
              <a:srcRect/>
              <a:stretch>
                <a:fillRect/>
              </a:stretch>
            </p:blipFill>
            <p:spPr bwMode="auto">
              <a:xfrm>
                <a:off x="181" y="375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8444" name="Group 66"/>
            <p:cNvGrpSpPr>
              <a:grpSpLocks/>
            </p:cNvGrpSpPr>
            <p:nvPr/>
          </p:nvGrpSpPr>
          <p:grpSpPr bwMode="auto">
            <a:xfrm>
              <a:off x="181" y="1781"/>
              <a:ext cx="5443" cy="2225"/>
              <a:chOff x="181" y="1781"/>
              <a:chExt cx="5443" cy="2225"/>
            </a:xfrm>
          </p:grpSpPr>
          <p:pic>
            <p:nvPicPr>
              <p:cNvPr id="18445" name="Picture 52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1383" y="1781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46" name="Picture 53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2517" y="1781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47" name="Picture 54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3697" y="1781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48" name="Picture 55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4853" y="1781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49" name="Picture 56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181" y="1781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0" name="Picture 57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3719" y="3233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1" name="Picture 58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2517" y="3249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2" name="Picture 59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1383" y="3249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3" name="Picture 60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204" y="3249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4" name="Picture 63" descr="moedas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36000"/>
              </a:blip>
              <a:srcRect/>
              <a:stretch>
                <a:fillRect/>
              </a:stretch>
            </p:blipFill>
            <p:spPr bwMode="auto">
              <a:xfrm>
                <a:off x="4830" y="3233"/>
                <a:ext cx="771" cy="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435" name="Rectangle 22"/>
          <p:cNvSpPr>
            <a:spLocks noChangeArrowheads="1"/>
          </p:cNvSpPr>
          <p:nvPr/>
        </p:nvSpPr>
        <p:spPr bwMode="auto">
          <a:xfrm>
            <a:off x="539750" y="404813"/>
            <a:ext cx="7993063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b="1">
                <a:latin typeface="Times New Roman" pitchFamily="18" charset="0"/>
              </a:rPr>
              <a:t>Loja Virtual</a:t>
            </a:r>
          </a:p>
          <a:p>
            <a:pPr algn="ctr"/>
            <a:r>
              <a:rPr lang="pt-BR" sz="2800" b="1">
                <a:latin typeface="Times New Roman" pitchFamily="18" charset="0"/>
              </a:rPr>
              <a:t>Uma Nova Forma de Comprar seus Móveis</a:t>
            </a:r>
          </a:p>
        </p:txBody>
      </p:sp>
      <p:sp>
        <p:nvSpPr>
          <p:cNvPr id="18436" name="Rectangle 23"/>
          <p:cNvSpPr>
            <a:spLocks noChangeArrowheads="1"/>
          </p:cNvSpPr>
          <p:nvPr/>
        </p:nvSpPr>
        <p:spPr bwMode="auto">
          <a:xfrm>
            <a:off x="4572000" y="5949950"/>
            <a:ext cx="1841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</a:pPr>
            <a:endParaRPr lang="pt-BR">
              <a:latin typeface="Times New Roman" pitchFamily="18" charset="0"/>
            </a:endParaRPr>
          </a:p>
        </p:txBody>
      </p:sp>
      <p:grpSp>
        <p:nvGrpSpPr>
          <p:cNvPr id="18437" name="Group 69"/>
          <p:cNvGrpSpPr>
            <a:grpSpLocks/>
          </p:cNvGrpSpPr>
          <p:nvPr/>
        </p:nvGrpSpPr>
        <p:grpSpPr bwMode="auto">
          <a:xfrm>
            <a:off x="2843213" y="6164263"/>
            <a:ext cx="3457575" cy="360362"/>
            <a:chOff x="1791" y="3748"/>
            <a:chExt cx="2178" cy="227"/>
          </a:xfrm>
        </p:grpSpPr>
        <p:sp>
          <p:nvSpPr>
            <p:cNvPr id="18441" name="AutoShape 44"/>
            <p:cNvSpPr>
              <a:spLocks noChangeArrowheads="1"/>
            </p:cNvSpPr>
            <p:nvPr/>
          </p:nvSpPr>
          <p:spPr bwMode="auto">
            <a:xfrm>
              <a:off x="1791" y="3748"/>
              <a:ext cx="2178" cy="227"/>
            </a:xfrm>
            <a:prstGeom prst="flowChartAlternateProcess">
              <a:avLst/>
            </a:prstGeom>
            <a:solidFill>
              <a:srgbClr val="FEFA44"/>
            </a:solidFill>
            <a:ln w="9525">
              <a:solidFill>
                <a:srgbClr val="FF9900">
                  <a:alpha val="69019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2" name="Rectangle 43"/>
            <p:cNvSpPr>
              <a:spLocks noChangeArrowheads="1"/>
            </p:cNvSpPr>
            <p:nvPr/>
          </p:nvSpPr>
          <p:spPr bwMode="auto">
            <a:xfrm>
              <a:off x="1791" y="3748"/>
              <a:ext cx="21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600">
                  <a:latin typeface="Times New Roman" pitchFamily="18" charset="0"/>
                </a:rPr>
                <a:t>Clique “enter” para ver nossos produtos</a:t>
              </a:r>
              <a:endParaRPr lang="en-US" sz="1600">
                <a:latin typeface="Times New Roman" pitchFamily="18" charset="0"/>
              </a:endParaRPr>
            </a:p>
          </p:txBody>
        </p:sp>
      </p:grpSp>
      <p:sp>
        <p:nvSpPr>
          <p:cNvPr id="18438" name="Text Box 21"/>
          <p:cNvSpPr txBox="1">
            <a:spLocks noChangeArrowheads="1"/>
          </p:cNvSpPr>
          <p:nvPr/>
        </p:nvSpPr>
        <p:spPr bwMode="auto">
          <a:xfrm>
            <a:off x="395288" y="1773238"/>
            <a:ext cx="8353425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pt-BR" sz="2000" b="1">
                <a:latin typeface="Times New Roman" pitchFamily="18" charset="0"/>
              </a:rPr>
              <a:t>Showroom - Loja Virtual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pt-BR" sz="1600">
                <a:latin typeface="Times New Roman" pitchFamily="18" charset="0"/>
              </a:rPr>
              <a:t>Ao visitar a Loja Virtual, você logo percebe que aqui é um lugar onde você facilmente encontra um sofá que goste por um preço que possa pagar. Dizemos que é “toda uma nova maneira de comprar seus móveis”.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endParaRPr lang="pt-BR" sz="1600"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endParaRPr lang="pt-BR" sz="1600"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pt-BR" sz="1600">
                <a:latin typeface="Times New Roman" pitchFamily="18" charset="0"/>
              </a:rPr>
              <a:t>Você vai começar escolhendo o estilo de sofá que é perfeito para você. Tradicional ou mais casual? Padrão ou feito sob medida? Você pode encontrar o estilo certo e a fábrica certa. É assim fácil! Mas talvez você não esteja tão preocupado(a) com a fábrica que confecciona seu sofá. Aí é onde começa a diversão. A Loja Virtual tem mais de 500 fábricas de design. Você não precisa limitar sua imaginação. E também não precisa quebrar sua conta no banco – nossos sofás em geral custam de R$400 a R$1.600 –  muitos reais a menos do que você esperaria pagar pelo estilo, conforto e qualidade que a Virtual oferece a você. </a:t>
            </a:r>
          </a:p>
        </p:txBody>
      </p:sp>
      <p:sp>
        <p:nvSpPr>
          <p:cNvPr id="28679" name="Espaço Reservado para Número de Slide 2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8DB6E52-2B02-40EB-88D5-0F8A972479BC}" type="slidenum">
              <a:rPr lang="pt-BR" smtClean="0">
                <a:latin typeface="Tahoma" pitchFamily="34" charset="0"/>
              </a:rPr>
              <a:pPr>
                <a:defRPr/>
              </a:pPr>
              <a:t>17</a:t>
            </a:fld>
            <a:endParaRPr lang="pt-BR" smtClean="0">
              <a:latin typeface="Tahoma" pitchFamily="34" charset="0"/>
            </a:endParaRPr>
          </a:p>
        </p:txBody>
      </p:sp>
      <p:sp>
        <p:nvSpPr>
          <p:cNvPr id="28680" name="Espaço Reservado para Rodapé 2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t-BR" smtClean="0">
                <a:latin typeface="Tahoma" pitchFamily="34" charset="0"/>
              </a:rPr>
              <a:t>Leandro L. Batista -  Cons 2 Persuasão </a:t>
            </a:r>
            <a:endParaRPr lang="pt-B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Rodapé 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t-BR" smtClean="0">
                <a:latin typeface="Tahoma" pitchFamily="34" charset="0"/>
              </a:rPr>
              <a:t>Leandro L. Batista -  Cons 2 Persuasão </a:t>
            </a:r>
            <a:endParaRPr lang="pt-BR">
              <a:latin typeface="Tahoma" pitchFamily="34" charset="0"/>
            </a:endParaRPr>
          </a:p>
        </p:txBody>
      </p:sp>
      <p:sp>
        <p:nvSpPr>
          <p:cNvPr id="31747" name="Espaço Reservado para Número de Slide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3E479A7-5586-464D-98A5-ED7C3DC07AB9}" type="slidenum">
              <a:rPr lang="pt-BR" smtClean="0">
                <a:latin typeface="Tahoma" pitchFamily="34" charset="0"/>
              </a:rPr>
              <a:pPr>
                <a:defRPr/>
              </a:pPr>
              <a:t>18</a:t>
            </a:fld>
            <a:endParaRPr lang="pt-BR" smtClean="0">
              <a:latin typeface="Tahoma" pitchFamily="34" charset="0"/>
            </a:endParaRPr>
          </a:p>
        </p:txBody>
      </p:sp>
      <p:pic>
        <p:nvPicPr>
          <p:cNvPr id="19460" name="Picture 2" descr="Ver imagem em tamanho grand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404813"/>
            <a:ext cx="3698875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http://1.bp.blogspot.com/_GWJbeDMTAAI/TNkm6GLafGI/AAAAAAAABEs/bSy1HCGHdq8/s640/imagemii.bm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333375"/>
            <a:ext cx="34480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" descr="Precisando de dinheiro?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625" y="3644900"/>
            <a:ext cx="26685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otão de ação: Voltar ou Anterior 6">
            <a:hlinkClick r:id="rId7" action="ppaction://hlinksldjump" highlightClick="1"/>
          </p:cNvPr>
          <p:cNvSpPr/>
          <p:nvPr/>
        </p:nvSpPr>
        <p:spPr>
          <a:xfrm>
            <a:off x="7812088" y="5157788"/>
            <a:ext cx="720725" cy="8985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dirty="0" smtClean="0"/>
              <a:t>Frame:</a:t>
            </a:r>
            <a:br>
              <a:rPr lang="pt-BR" sz="1800" dirty="0" smtClean="0"/>
            </a:br>
            <a:r>
              <a:rPr lang="pt-BR" sz="1800" dirty="0" err="1" smtClean="0"/>
              <a:t>Prospect</a:t>
            </a:r>
            <a:r>
              <a:rPr lang="pt-BR" sz="1800" dirty="0" smtClean="0"/>
              <a:t> </a:t>
            </a:r>
            <a:r>
              <a:rPr lang="pt-BR" sz="1800" dirty="0" err="1" smtClean="0"/>
              <a:t>theory</a:t>
            </a:r>
            <a:r>
              <a:rPr lang="pt-BR" sz="1800" dirty="0" smtClean="0"/>
              <a:t> (ou teoria prospectiva): </a:t>
            </a:r>
            <a:r>
              <a:rPr lang="pt-BR" sz="1800" dirty="0" err="1" smtClean="0"/>
              <a:t>Tversky</a:t>
            </a:r>
            <a:r>
              <a:rPr lang="pt-BR" sz="1800" dirty="0" smtClean="0"/>
              <a:t> e Kahneman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     Preferimos ganhar com certeza (evitamos riscos), mas perder preferimos arriscar se houver uma chance de perder menos (preferimos o risco).</a:t>
            </a:r>
            <a:br>
              <a:rPr lang="pt-BR" sz="1800" dirty="0" smtClean="0"/>
            </a:br>
            <a:endParaRPr lang="pt-BR" sz="18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DD5D-6522-4583-A0B1-54E9B33AC2B6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1406" y="1571612"/>
            <a:ext cx="4429156" cy="35394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Problema 1:</a:t>
            </a:r>
          </a:p>
          <a:p>
            <a:r>
              <a:rPr lang="pt-BR" sz="1400" dirty="0" smtClean="0"/>
              <a:t>Imagine que uma cidade está enfrentando uma doença grave que deve matar 600 pessoas.</a:t>
            </a:r>
          </a:p>
          <a:p>
            <a:r>
              <a:rPr lang="pt-BR" sz="1400" dirty="0" smtClean="0"/>
              <a:t>Dois programas são oferecidos com as consequências exatas como descrito abaixo:</a:t>
            </a:r>
            <a:br>
              <a:rPr lang="pt-BR" sz="1400" dirty="0" smtClean="0"/>
            </a:br>
            <a:endParaRPr lang="pt-BR" sz="1400" dirty="0" smtClean="0"/>
          </a:p>
          <a:p>
            <a:r>
              <a:rPr lang="pt-BR" sz="1400" u="sng" dirty="0" smtClean="0"/>
              <a:t>Programa A</a:t>
            </a:r>
            <a:r>
              <a:rPr lang="pt-BR" sz="1400" dirty="0" smtClean="0"/>
              <a:t>: se esse programa for adotado 200 pessoas serão salvas</a:t>
            </a:r>
          </a:p>
          <a:p>
            <a:endParaRPr lang="pt-BR" sz="1400" dirty="0" smtClean="0"/>
          </a:p>
          <a:p>
            <a:r>
              <a:rPr lang="pt-BR" sz="1400" u="sng" dirty="0" smtClean="0"/>
              <a:t>Programa B</a:t>
            </a:r>
            <a:r>
              <a:rPr lang="pt-BR" sz="1400" dirty="0" smtClean="0"/>
              <a:t>: se esse programa for adotado existe uma probabilidade de 1/3 que 600 serão salvos e 2/3 de que ninguém será salvo</a:t>
            </a:r>
          </a:p>
          <a:p>
            <a:endParaRPr lang="pt-BR" sz="1400" dirty="0" smtClean="0"/>
          </a:p>
          <a:p>
            <a:r>
              <a:rPr lang="pt-BR" sz="1400" dirty="0" smtClean="0"/>
              <a:t>Escolhe</a:t>
            </a:r>
          </a:p>
          <a:p>
            <a:r>
              <a:rPr lang="pt-BR" sz="1400" dirty="0" smtClean="0"/>
              <a:t> A = 78%</a:t>
            </a:r>
          </a:p>
          <a:p>
            <a:r>
              <a:rPr lang="pt-BR" sz="1400" dirty="0" smtClean="0"/>
              <a:t>B = 22%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43438" y="1571612"/>
            <a:ext cx="4429156" cy="3539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Problema 2:</a:t>
            </a:r>
          </a:p>
          <a:p>
            <a:r>
              <a:rPr lang="pt-BR" sz="1400" dirty="0" smtClean="0"/>
              <a:t>Imagine que uma cidade está enfrentando uma doença grave que deve matar 600 pessoas.</a:t>
            </a:r>
          </a:p>
          <a:p>
            <a:r>
              <a:rPr lang="pt-BR" sz="1400" dirty="0" smtClean="0"/>
              <a:t>Dois programas são oferecidos com as consequências exatas como descrito abaixo:</a:t>
            </a:r>
            <a:br>
              <a:rPr lang="pt-BR" sz="1400" dirty="0" smtClean="0"/>
            </a:br>
            <a:endParaRPr lang="pt-BR" sz="1400" dirty="0" smtClean="0"/>
          </a:p>
          <a:p>
            <a:r>
              <a:rPr lang="pt-BR" sz="1400" u="sng" dirty="0" smtClean="0"/>
              <a:t>Programa A</a:t>
            </a:r>
            <a:r>
              <a:rPr lang="pt-BR" sz="1400" dirty="0" smtClean="0"/>
              <a:t>: se esse programa for adotado 400 pessoas irão morrer.</a:t>
            </a:r>
          </a:p>
          <a:p>
            <a:endParaRPr lang="pt-BR" sz="1400" dirty="0" smtClean="0"/>
          </a:p>
          <a:p>
            <a:r>
              <a:rPr lang="pt-BR" sz="1400" u="sng" dirty="0" smtClean="0"/>
              <a:t>Programa B</a:t>
            </a:r>
            <a:r>
              <a:rPr lang="pt-BR" sz="1400" dirty="0" smtClean="0"/>
              <a:t>: se esse programa for adotado existe uma probabilidade de 1/3 que ninguém morrerá e 2/3 de que todos irão morrer</a:t>
            </a:r>
          </a:p>
          <a:p>
            <a:endParaRPr lang="pt-BR" sz="1400" dirty="0" smtClean="0"/>
          </a:p>
          <a:p>
            <a:r>
              <a:rPr lang="pt-BR" sz="1400" dirty="0" smtClean="0"/>
              <a:t>Escolhe</a:t>
            </a:r>
          </a:p>
          <a:p>
            <a:r>
              <a:rPr lang="pt-BR" sz="1400" dirty="0" smtClean="0"/>
              <a:t> A = </a:t>
            </a:r>
            <a:r>
              <a:rPr lang="pt-BR" sz="1400" dirty="0" smtClean="0"/>
              <a:t>22%</a:t>
            </a:r>
            <a:endParaRPr lang="pt-BR" sz="1400" dirty="0" smtClean="0"/>
          </a:p>
          <a:p>
            <a:r>
              <a:rPr lang="pt-BR" sz="1400" dirty="0" smtClean="0"/>
              <a:t>B = </a:t>
            </a:r>
            <a:r>
              <a:rPr lang="pt-BR" sz="1400" dirty="0" smtClean="0"/>
              <a:t>78%</a:t>
            </a:r>
            <a:endParaRPr lang="pt-BR" sz="1400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1071538" y="4714884"/>
            <a:ext cx="3286148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1142976" y="4714884"/>
            <a:ext cx="3214710" cy="21431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>
            <a:spLocks noChangeArrowheads="1"/>
          </p:cNvSpPr>
          <p:nvPr/>
        </p:nvSpPr>
        <p:spPr bwMode="auto">
          <a:xfrm>
            <a:off x="1187450" y="5357826"/>
            <a:ext cx="6264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err="1"/>
              <a:t>Rothman</a:t>
            </a:r>
            <a:r>
              <a:rPr lang="pt-BR" sz="1600" dirty="0"/>
              <a:t> </a:t>
            </a:r>
            <a:r>
              <a:rPr lang="pt-BR" sz="1600" dirty="0" err="1"/>
              <a:t>et</a:t>
            </a:r>
            <a:r>
              <a:rPr lang="pt-BR" sz="1600" dirty="0"/>
              <a:t> </a:t>
            </a:r>
            <a:r>
              <a:rPr lang="pt-BR" sz="1600" dirty="0" err="1"/>
              <a:t>al</a:t>
            </a:r>
            <a:r>
              <a:rPr lang="pt-BR" sz="1600" dirty="0"/>
              <a:t> (2006): </a:t>
            </a:r>
          </a:p>
          <a:p>
            <a:pPr>
              <a:buFont typeface="Arial" charset="0"/>
              <a:buChar char="•"/>
            </a:pPr>
            <a:r>
              <a:rPr lang="pt-BR" sz="1600" dirty="0"/>
              <a:t>para prevenção de saúde mensagens salientando ganhos</a:t>
            </a:r>
          </a:p>
          <a:p>
            <a:pPr>
              <a:buFont typeface="Arial" charset="0"/>
              <a:buChar char="•"/>
            </a:pPr>
            <a:r>
              <a:rPr lang="pt-BR" sz="1600" dirty="0"/>
              <a:t>Para tratamento de doenças mensagens salientando perdas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472F1-6F98-4604-92C9-45404362C0DF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651125" y="427038"/>
            <a:ext cx="4687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3200">
                <a:latin typeface="Calibri" pitchFamily="34" charset="0"/>
              </a:rPr>
              <a:t>I - O processo de Persuasão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65125" y="1660525"/>
            <a:ext cx="7918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>
                <a:latin typeface="Calibri" pitchFamily="34" charset="0"/>
              </a:rPr>
              <a:t>Atenção    +    	Compreensão    +    Armazenamento       +	  recuperação</a:t>
            </a: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2743200" y="2209800"/>
            <a:ext cx="10668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 flipH="1">
            <a:off x="3995738" y="2209800"/>
            <a:ext cx="10668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390775" y="3535363"/>
            <a:ext cx="4438074" cy="193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 dirty="0">
                <a:latin typeface="Calibri" pitchFamily="34" charset="0"/>
              </a:rPr>
              <a:t>CONTEÚDO DA MENSAGEM</a:t>
            </a:r>
          </a:p>
          <a:p>
            <a:pPr algn="ctr"/>
            <a:r>
              <a:rPr lang="pt-BR" sz="2000" dirty="0">
                <a:latin typeface="Calibri" pitchFamily="34" charset="0"/>
              </a:rPr>
              <a:t>Teoria de Processamento de Informação:</a:t>
            </a:r>
          </a:p>
          <a:p>
            <a:pPr algn="ctr">
              <a:buFontTx/>
              <a:buChar char="•"/>
            </a:pPr>
            <a:r>
              <a:rPr lang="pt-BR" sz="2000" dirty="0">
                <a:latin typeface="Calibri" pitchFamily="34" charset="0"/>
              </a:rPr>
              <a:t>ordem de apresentação</a:t>
            </a:r>
          </a:p>
          <a:p>
            <a:pPr algn="ctr">
              <a:buFontTx/>
              <a:buChar char="•"/>
            </a:pPr>
            <a:r>
              <a:rPr lang="pt-BR" sz="2000" dirty="0">
                <a:latin typeface="Calibri" pitchFamily="34" charset="0"/>
              </a:rPr>
              <a:t>tipo de apelo</a:t>
            </a:r>
          </a:p>
          <a:p>
            <a:pPr algn="ctr">
              <a:buFontTx/>
              <a:buChar char="•"/>
            </a:pPr>
            <a:r>
              <a:rPr lang="pt-BR" sz="2000" dirty="0">
                <a:latin typeface="Calibri" pitchFamily="34" charset="0"/>
              </a:rPr>
              <a:t>conteúdo </a:t>
            </a:r>
            <a:r>
              <a:rPr lang="pt-BR" sz="2000" dirty="0" smtClean="0">
                <a:latin typeface="Calibri" pitchFamily="34" charset="0"/>
              </a:rPr>
              <a:t>informacional</a:t>
            </a:r>
          </a:p>
          <a:p>
            <a:pPr algn="ctr">
              <a:buFontTx/>
              <a:buChar char="•"/>
            </a:pPr>
            <a:r>
              <a:rPr lang="pt-BR" sz="2000" dirty="0" smtClean="0">
                <a:latin typeface="Calibri" pitchFamily="34" charset="0"/>
              </a:rPr>
              <a:t>efeitos de contexto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8077200" y="2209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7397750" y="3282950"/>
            <a:ext cx="1435100" cy="204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000">
                <a:latin typeface="Calibri" pitchFamily="34" charset="0"/>
              </a:rPr>
              <a:t>Associações</a:t>
            </a:r>
          </a:p>
          <a:p>
            <a:pPr algn="ctr"/>
            <a:r>
              <a:rPr lang="pt-BR" sz="2000">
                <a:latin typeface="Calibri" pitchFamily="34" charset="0"/>
              </a:rPr>
              <a:t>Feitas</a:t>
            </a: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387350" y="3511550"/>
            <a:ext cx="1358900" cy="1892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000">
                <a:latin typeface="Calibri" pitchFamily="34" charset="0"/>
              </a:rPr>
              <a:t>Aspectos</a:t>
            </a:r>
          </a:p>
          <a:p>
            <a:pPr algn="ctr"/>
            <a:r>
              <a:rPr lang="pt-BR" sz="2000">
                <a:latin typeface="Calibri" pitchFamily="34" charset="0"/>
              </a:rPr>
              <a:t>Globais da</a:t>
            </a:r>
          </a:p>
          <a:p>
            <a:pPr algn="ctr"/>
            <a:r>
              <a:rPr lang="pt-BR" sz="2000">
                <a:latin typeface="Calibri" pitchFamily="34" charset="0"/>
              </a:rPr>
              <a:t>Mensagem</a:t>
            </a:r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>
            <a:off x="990600" y="2209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Efeitos do Facebook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eaLnBrk="1" hangingPunct="1">
              <a:defRPr/>
            </a:pPr>
            <a:r>
              <a:rPr lang="pt-BR" sz="1400" dirty="0" err="1" smtClean="0"/>
              <a:t>Aneroxia</a:t>
            </a:r>
            <a:r>
              <a:rPr lang="pt-BR" sz="1400" dirty="0" smtClean="0"/>
              <a:t> ???</a:t>
            </a:r>
          </a:p>
          <a:p>
            <a:pPr eaLnBrk="1" hangingPunct="1">
              <a:defRPr/>
            </a:pPr>
            <a:endParaRPr lang="pt-BR" sz="1400" dirty="0" smtClean="0"/>
          </a:p>
          <a:p>
            <a:pPr eaLnBrk="1" hangingPunct="1">
              <a:defRPr/>
            </a:pPr>
            <a:r>
              <a:rPr lang="pt-BR" sz="1400" dirty="0" smtClean="0"/>
              <a:t>Estudo do </a:t>
            </a:r>
            <a:r>
              <a:rPr lang="pt-BR" sz="1400" dirty="0" err="1" smtClean="0">
                <a:hlinkClick r:id="rId2"/>
              </a:rPr>
              <a:t>The</a:t>
            </a:r>
            <a:r>
              <a:rPr lang="pt-BR" sz="1400" dirty="0" smtClean="0">
                <a:hlinkClick r:id="rId2"/>
              </a:rPr>
              <a:t> Center for </a:t>
            </a:r>
            <a:r>
              <a:rPr lang="pt-BR" sz="1400" dirty="0" err="1" smtClean="0">
                <a:hlinkClick r:id="rId2"/>
              </a:rPr>
              <a:t>Eating</a:t>
            </a:r>
            <a:r>
              <a:rPr lang="pt-BR" sz="1400" dirty="0" smtClean="0">
                <a:hlinkClick r:id="rId2"/>
              </a:rPr>
              <a:t> </a:t>
            </a:r>
            <a:r>
              <a:rPr lang="pt-BR" sz="1400" dirty="0" err="1" smtClean="0">
                <a:hlinkClick r:id="rId2"/>
              </a:rPr>
              <a:t>Disorders</a:t>
            </a:r>
            <a:r>
              <a:rPr lang="pt-BR" sz="1400" dirty="0" smtClean="0">
                <a:hlinkClick r:id="rId2"/>
              </a:rPr>
              <a:t> </a:t>
            </a:r>
            <a:r>
              <a:rPr lang="pt-BR" sz="1400" dirty="0" err="1" smtClean="0">
                <a:hlinkClick r:id="rId2"/>
              </a:rPr>
              <a:t>at</a:t>
            </a:r>
            <a:r>
              <a:rPr lang="pt-BR" sz="1400" dirty="0" smtClean="0">
                <a:hlinkClick r:id="rId2"/>
              </a:rPr>
              <a:t> </a:t>
            </a:r>
            <a:r>
              <a:rPr lang="pt-BR" sz="1400" dirty="0" err="1" smtClean="0">
                <a:hlinkClick r:id="rId2"/>
              </a:rPr>
              <a:t>Sheppard</a:t>
            </a:r>
            <a:r>
              <a:rPr lang="pt-BR" sz="1400" dirty="0" smtClean="0">
                <a:hlinkClick r:id="rId2"/>
              </a:rPr>
              <a:t> </a:t>
            </a:r>
            <a:r>
              <a:rPr lang="pt-BR" sz="1400" dirty="0" err="1" smtClean="0">
                <a:hlinkClick r:id="rId2"/>
              </a:rPr>
              <a:t>Pratt</a:t>
            </a:r>
            <a:r>
              <a:rPr lang="pt-BR" sz="1400" dirty="0" smtClean="0"/>
              <a:t> em Baltimore, USA indica que as Mídias Sociais (</a:t>
            </a:r>
            <a:r>
              <a:rPr lang="pt-BR" sz="1400" dirty="0" err="1" smtClean="0"/>
              <a:t>Facebook</a:t>
            </a:r>
            <a:r>
              <a:rPr lang="pt-BR" sz="1400" dirty="0" smtClean="0"/>
              <a:t>) impactam negativamente a percepção  do corpo.</a:t>
            </a:r>
          </a:p>
          <a:p>
            <a:pPr eaLnBrk="1" hangingPunct="1">
              <a:defRPr/>
            </a:pPr>
            <a:endParaRPr lang="pt-BR" sz="1400" dirty="0" smtClean="0"/>
          </a:p>
          <a:p>
            <a:pPr eaLnBrk="1" hangingPunct="1">
              <a:defRPr/>
            </a:pPr>
            <a:r>
              <a:rPr lang="pt-BR" sz="1400" dirty="0" smtClean="0"/>
              <a:t>Conduzido entre 600 usuários </a:t>
            </a:r>
            <a:r>
              <a:rPr lang="pt-BR" sz="1400" dirty="0" err="1" smtClean="0"/>
              <a:t>doFacebook</a:t>
            </a:r>
            <a:r>
              <a:rPr lang="pt-BR" sz="1400" dirty="0" smtClean="0"/>
              <a:t>, com idade entre 16 e  40 </a:t>
            </a:r>
          </a:p>
          <a:p>
            <a:pPr eaLnBrk="1" hangingPunct="1">
              <a:defRPr/>
            </a:pPr>
            <a:endParaRPr lang="pt-BR" sz="1400" dirty="0" smtClean="0"/>
          </a:p>
          <a:p>
            <a:pPr eaLnBrk="1" hangingPunct="1">
              <a:defRPr/>
            </a:pPr>
            <a:r>
              <a:rPr lang="pt-BR" sz="1400" dirty="0" err="1" smtClean="0"/>
              <a:t>Facebook</a:t>
            </a:r>
            <a:r>
              <a:rPr lang="pt-BR" sz="1400" dirty="0" smtClean="0"/>
              <a:t> </a:t>
            </a:r>
            <a:r>
              <a:rPr lang="pt-BR" sz="1400" dirty="0" err="1" smtClean="0"/>
              <a:t>tambem</a:t>
            </a:r>
            <a:r>
              <a:rPr lang="pt-BR" sz="1400" dirty="0" smtClean="0"/>
              <a:t> influencia a maneira como as pessoas se comportam em eventos sociais, por que as pessoas se preocupam com sua aparência e a maneira que sairão nas fotos que podem acabar “</a:t>
            </a:r>
            <a:r>
              <a:rPr lang="pt-BR" sz="1400" dirty="0" err="1" smtClean="0"/>
              <a:t>on</a:t>
            </a:r>
            <a:r>
              <a:rPr lang="pt-BR" sz="1400" dirty="0" smtClean="0"/>
              <a:t> </a:t>
            </a:r>
            <a:r>
              <a:rPr lang="pt-BR" sz="1400" dirty="0" err="1" smtClean="0"/>
              <a:t>line</a:t>
            </a:r>
            <a:r>
              <a:rPr lang="pt-BR" sz="1400" dirty="0" smtClean="0"/>
              <a:t>”. Evitam fotos se não acham que estão no seu melhor, fisicamente falando. </a:t>
            </a:r>
            <a:br>
              <a:rPr lang="pt-BR" sz="1400" dirty="0" smtClean="0"/>
            </a:br>
            <a:endParaRPr lang="pt-BR" sz="1400" dirty="0" smtClean="0"/>
          </a:p>
          <a:p>
            <a:pPr eaLnBrk="1" hangingPunct="1">
              <a:buFont typeface="+mj-lt"/>
              <a:buAutoNum type="arabicPeriod"/>
              <a:defRPr/>
            </a:pPr>
            <a:endParaRPr lang="en-US" sz="1400" b="1" dirty="0" smtClean="0"/>
          </a:p>
          <a:p>
            <a:pPr eaLnBrk="1" hangingPunct="1">
              <a:buFont typeface="Arial" charset="0"/>
              <a:buNone/>
              <a:defRPr/>
            </a:pPr>
            <a:endParaRPr lang="en-US" sz="1400" b="1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1400" b="1" dirty="0" err="1" smtClean="0"/>
              <a:t>Resultados</a:t>
            </a:r>
            <a:r>
              <a:rPr lang="en-US" sz="1400" b="1" dirty="0" smtClean="0"/>
              <a:t> de </a:t>
            </a:r>
            <a:r>
              <a:rPr lang="en-US" sz="1400" b="1" dirty="0" err="1" smtClean="0"/>
              <a:t>interesse</a:t>
            </a:r>
            <a:r>
              <a:rPr lang="en-US" sz="1400" b="1" dirty="0" smtClean="0"/>
              <a:t> (6):</a:t>
            </a:r>
          </a:p>
          <a:p>
            <a:pPr eaLnBrk="1" hangingPunct="1">
              <a:buFont typeface="+mj-lt"/>
              <a:buAutoNum type="arabicPeriod"/>
              <a:defRPr/>
            </a:pPr>
            <a:endParaRPr lang="en-US" sz="1400" b="1" dirty="0" smtClean="0"/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400" b="1" dirty="0" err="1" smtClean="0"/>
              <a:t>Pessoas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gastam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muito</a:t>
            </a:r>
            <a:r>
              <a:rPr lang="en-US" sz="1400" b="1" dirty="0" smtClean="0"/>
              <a:t> tempo no </a:t>
            </a:r>
            <a:r>
              <a:rPr lang="en-US" sz="1400" b="1" dirty="0" err="1" smtClean="0"/>
              <a:t>Facebook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neste</a:t>
            </a:r>
            <a:r>
              <a:rPr lang="en-US" sz="1400" b="1" dirty="0" smtClean="0"/>
              <a:t> tempo </a:t>
            </a:r>
            <a:r>
              <a:rPr lang="en-US" sz="1400" b="1" dirty="0" err="1" smtClean="0"/>
              <a:t>fazem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muitas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comparações</a:t>
            </a:r>
            <a:r>
              <a:rPr lang="en-US" sz="1400" b="1" dirty="0" smtClean="0"/>
              <a:t> entre </a:t>
            </a:r>
            <a:r>
              <a:rPr lang="en-US" sz="1400" b="1" dirty="0" err="1" smtClean="0"/>
              <a:t>seus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corpos</a:t>
            </a:r>
            <a:r>
              <a:rPr lang="en-US" sz="1400" b="1" dirty="0" smtClean="0"/>
              <a:t> e de </a:t>
            </a:r>
            <a:r>
              <a:rPr lang="en-US" sz="1400" b="1" dirty="0" err="1" smtClean="0"/>
              <a:t>seus</a:t>
            </a:r>
            <a:r>
              <a:rPr lang="en-US" sz="1400" b="1" dirty="0" smtClean="0"/>
              <a:t> amigos;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400" b="1" dirty="0" smtClean="0"/>
              <a:t>51% dos </a:t>
            </a:r>
            <a:r>
              <a:rPr lang="en-US" sz="1400" b="1" dirty="0" err="1" smtClean="0"/>
              <a:t>respondentes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disseram</a:t>
            </a:r>
            <a:r>
              <a:rPr lang="en-US" sz="1400" b="1" dirty="0" smtClean="0"/>
              <a:t>  </a:t>
            </a:r>
            <a:r>
              <a:rPr lang="en-US" sz="1400" b="1" dirty="0" err="1" smtClean="0"/>
              <a:t>que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vendo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suas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fotos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ficaram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mais</a:t>
            </a:r>
            <a:r>
              <a:rPr lang="en-US" sz="1400" b="1" dirty="0" smtClean="0"/>
              <a:t> “</a:t>
            </a:r>
            <a:r>
              <a:rPr lang="en-US" sz="1400" b="1" dirty="0" err="1" smtClean="0"/>
              <a:t>conscientes</a:t>
            </a:r>
            <a:r>
              <a:rPr lang="en-US" sz="1400" b="1" dirty="0" smtClean="0"/>
              <a:t>” do </a:t>
            </a:r>
            <a:r>
              <a:rPr lang="en-US" sz="1400" b="1" dirty="0" err="1" smtClean="0"/>
              <a:t>seu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corpo</a:t>
            </a:r>
            <a:r>
              <a:rPr lang="en-US" sz="1400" b="1" dirty="0" smtClean="0"/>
              <a:t> e peso e </a:t>
            </a:r>
            <a:r>
              <a:rPr lang="en-US" sz="1400" b="1" dirty="0" err="1" smtClean="0"/>
              <a:t>menos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satisfeitos</a:t>
            </a:r>
            <a:r>
              <a:rPr lang="en-US" sz="1400" b="1" dirty="0" smtClean="0"/>
              <a:t>;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400" b="1" dirty="0" smtClean="0"/>
              <a:t> 51% </a:t>
            </a:r>
            <a:r>
              <a:rPr lang="en-US" sz="1400" b="1" dirty="0" err="1" smtClean="0"/>
              <a:t>concordam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que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frequentemente</a:t>
            </a:r>
            <a:r>
              <a:rPr lang="en-US" sz="1400" b="1" dirty="0" smtClean="0"/>
              <a:t> se </a:t>
            </a:r>
            <a:r>
              <a:rPr lang="en-US" sz="1400" b="1" dirty="0" err="1" smtClean="0"/>
              <a:t>veem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comparando</a:t>
            </a:r>
            <a:r>
              <a:rPr lang="en-US" sz="1400" b="1" dirty="0" smtClean="0"/>
              <a:t> a </a:t>
            </a:r>
            <a:r>
              <a:rPr lang="en-US" sz="1400" b="1" dirty="0" err="1" smtClean="0"/>
              <a:t>sua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vida</a:t>
            </a:r>
            <a:r>
              <a:rPr lang="en-US" sz="1400" b="1" dirty="0" smtClean="0"/>
              <a:t> com a de </a:t>
            </a:r>
            <a:r>
              <a:rPr lang="en-US" sz="1400" b="1" dirty="0" err="1" smtClean="0"/>
              <a:t>seus</a:t>
            </a:r>
            <a:r>
              <a:rPr lang="en-US" sz="1400" b="1" dirty="0" smtClean="0"/>
              <a:t> amigos </a:t>
            </a:r>
            <a:r>
              <a:rPr lang="en-US" sz="1400" b="1" dirty="0" err="1" smtClean="0"/>
              <a:t>em</a:t>
            </a:r>
            <a:r>
              <a:rPr lang="en-US" sz="1400" b="1" dirty="0" smtClean="0"/>
              <a:t> status e </a:t>
            </a:r>
            <a:r>
              <a:rPr lang="en-US" sz="1400" b="1" dirty="0" err="1" smtClean="0"/>
              <a:t>fotos</a:t>
            </a:r>
            <a:r>
              <a:rPr lang="en-US" sz="1400" b="1" dirty="0" smtClean="0"/>
              <a:t> ;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400" b="1" dirty="0" smtClean="0"/>
              <a:t>32% se </a:t>
            </a:r>
            <a:r>
              <a:rPr lang="en-US" sz="1400" b="1" dirty="0" err="1" smtClean="0"/>
              <a:t>sentem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tristes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quando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fazem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estas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comparações</a:t>
            </a:r>
            <a:r>
              <a:rPr lang="en-US" sz="1400" b="1" dirty="0" smtClean="0"/>
              <a:t>;</a:t>
            </a:r>
            <a:endParaRPr lang="pt-BR" sz="1400" b="1" dirty="0" smtClean="0"/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400" b="1" dirty="0" smtClean="0"/>
              <a:t>44% </a:t>
            </a:r>
            <a:r>
              <a:rPr lang="en-US" sz="1400" b="1" dirty="0" err="1" smtClean="0"/>
              <a:t>desejam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</a:t>
            </a:r>
            <a:r>
              <a:rPr lang="en-US" sz="1400" b="1" dirty="0" smtClean="0"/>
              <a:t> o </a:t>
            </a:r>
            <a:r>
              <a:rPr lang="en-US" sz="1400" b="1" dirty="0" err="1" smtClean="0"/>
              <a:t>mesmo</a:t>
            </a:r>
            <a:r>
              <a:rPr lang="en-US" sz="1400" b="1" dirty="0" smtClean="0"/>
              <a:t> peso e </a:t>
            </a:r>
            <a:r>
              <a:rPr lang="en-US" sz="1400" b="1" dirty="0" err="1" smtClean="0"/>
              <a:t>corpo</a:t>
            </a:r>
            <a:r>
              <a:rPr lang="en-US" sz="1400" b="1" dirty="0" smtClean="0"/>
              <a:t> de um amigo </a:t>
            </a:r>
            <a:r>
              <a:rPr lang="en-US" sz="1400" b="1" dirty="0" err="1" smtClean="0"/>
              <a:t>quando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compara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suas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fotos</a:t>
            </a:r>
            <a:r>
              <a:rPr lang="en-US" sz="1400" b="1" dirty="0" smtClean="0"/>
              <a:t>;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400" b="1" dirty="0" smtClean="0"/>
              <a:t>37%  </a:t>
            </a:r>
            <a:r>
              <a:rPr lang="en-US" sz="1400" b="1" dirty="0" err="1" smtClean="0"/>
              <a:t>acham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que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precisam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mudar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partes</a:t>
            </a:r>
            <a:r>
              <a:rPr lang="en-US" sz="1400" b="1" dirty="0" smtClean="0"/>
              <a:t> do </a:t>
            </a:r>
            <a:r>
              <a:rPr lang="en-US" sz="1400" b="1" dirty="0" err="1" smtClean="0"/>
              <a:t>corpo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quando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fazem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estas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comparações</a:t>
            </a:r>
            <a:r>
              <a:rPr lang="en-US" sz="1400" b="1" dirty="0" smtClean="0"/>
              <a:t>.</a:t>
            </a:r>
            <a:endParaRPr lang="pt-BR" sz="1400" b="1" dirty="0" smtClean="0"/>
          </a:p>
          <a:p>
            <a:pPr eaLnBrk="1" hangingPunct="1">
              <a:defRPr/>
            </a:pPr>
            <a:endParaRPr lang="pt-BR" sz="105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8F091-4364-4986-A839-31CB1B02B668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71472" y="5786454"/>
            <a:ext cx="4357718" cy="5539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MABE, </a:t>
            </a:r>
            <a:r>
              <a:rPr lang="en-US" sz="1000" dirty="0" err="1" smtClean="0"/>
              <a:t>Annalise</a:t>
            </a:r>
            <a:r>
              <a:rPr lang="en-US" sz="1000" dirty="0" smtClean="0"/>
              <a:t> G.; FORNEY, K. Jean; KEEL, Pamela K. Do you “like” my photo? </a:t>
            </a:r>
            <a:r>
              <a:rPr lang="en-US" sz="1000" dirty="0" err="1" smtClean="0"/>
              <a:t>Facebook</a:t>
            </a:r>
            <a:r>
              <a:rPr lang="en-US" sz="1000" dirty="0" smtClean="0"/>
              <a:t> use maintains eating disorder risk. </a:t>
            </a:r>
            <a:r>
              <a:rPr lang="en-US" sz="1000" b="1" dirty="0" smtClean="0"/>
              <a:t>International Journal of Eating Disorders</a:t>
            </a:r>
            <a:r>
              <a:rPr lang="en-US" sz="1000" dirty="0" smtClean="0"/>
              <a:t>, v. 47, n. 5, p. 516-523, 2014.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Os estudos de persuasão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pt-BR" smtClean="0"/>
              <a:t>Os estudos de persuasão focam em:</a:t>
            </a:r>
          </a:p>
          <a:p>
            <a:pPr eaLnBrk="1" hangingPunct="1">
              <a:buFont typeface="Arial" charset="0"/>
              <a:buNone/>
            </a:pPr>
            <a:endParaRPr lang="pt-BR" smtClean="0"/>
          </a:p>
          <a:p>
            <a:pPr eaLnBrk="1" hangingPunct="1">
              <a:buFont typeface="Arial" charset="0"/>
              <a:buNone/>
            </a:pPr>
            <a:endParaRPr lang="pt-BR" smtClean="0"/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827088" y="2492375"/>
            <a:ext cx="1152525" cy="369888"/>
            <a:chOff x="827584" y="2492896"/>
            <a:chExt cx="1152128" cy="369332"/>
          </a:xfrm>
        </p:grpSpPr>
        <p:sp>
          <p:nvSpPr>
            <p:cNvPr id="5" name="Retângulo 4"/>
            <p:cNvSpPr/>
            <p:nvPr/>
          </p:nvSpPr>
          <p:spPr>
            <a:xfrm>
              <a:off x="827584" y="2492896"/>
              <a:ext cx="1080715" cy="3598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5141" name="CaixaDeTexto 3"/>
            <p:cNvSpPr txBox="1">
              <a:spLocks noChangeArrowheads="1"/>
            </p:cNvSpPr>
            <p:nvPr/>
          </p:nvSpPr>
          <p:spPr bwMode="auto">
            <a:xfrm>
              <a:off x="827584" y="2492896"/>
              <a:ext cx="11521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>
                  <a:latin typeface="Calibri" pitchFamily="34" charset="0"/>
                </a:rPr>
                <a:t>Processos</a:t>
              </a:r>
            </a:p>
          </p:txBody>
        </p:sp>
      </p:grpSp>
      <p:grpSp>
        <p:nvGrpSpPr>
          <p:cNvPr id="3" name="Grupo 9"/>
          <p:cNvGrpSpPr>
            <a:grpSpLocks/>
          </p:cNvGrpSpPr>
          <p:nvPr/>
        </p:nvGrpSpPr>
        <p:grpSpPr bwMode="auto">
          <a:xfrm>
            <a:off x="827088" y="3213100"/>
            <a:ext cx="1081087" cy="503238"/>
            <a:chOff x="2483768" y="2420888"/>
            <a:chExt cx="1080120" cy="504056"/>
          </a:xfrm>
        </p:grpSpPr>
        <p:sp>
          <p:nvSpPr>
            <p:cNvPr id="7" name="Retângulo 6"/>
            <p:cNvSpPr/>
            <p:nvPr/>
          </p:nvSpPr>
          <p:spPr>
            <a:xfrm>
              <a:off x="2483768" y="2420888"/>
              <a:ext cx="1080120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5139" name="CaixaDeTexto 5"/>
            <p:cNvSpPr txBox="1">
              <a:spLocks noChangeArrowheads="1"/>
            </p:cNvSpPr>
            <p:nvPr/>
          </p:nvSpPr>
          <p:spPr bwMode="auto">
            <a:xfrm>
              <a:off x="2627784" y="2492896"/>
              <a:ext cx="7920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>
                  <a:latin typeface="Calibri" pitchFamily="34" charset="0"/>
                </a:rPr>
                <a:t>Forma</a:t>
              </a: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900113" y="4076700"/>
            <a:ext cx="1008062" cy="3698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Situação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5650" y="4868863"/>
            <a:ext cx="1368425" cy="6461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Modos de argumentar</a:t>
            </a: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339975" y="2636838"/>
            <a:ext cx="9366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3473450" y="2420938"/>
            <a:ext cx="4770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Inclui todos os envolvidos na recepção e emissão</a:t>
            </a: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2339975" y="3429000"/>
            <a:ext cx="9366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3419475" y="3203575"/>
            <a:ext cx="5586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Como a comunicação é feita: propaganda, notícia, amigos</a:t>
            </a: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2411413" y="4292600"/>
            <a:ext cx="9366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CaixaDeTexto 17"/>
          <p:cNvSpPr txBox="1">
            <a:spLocks noChangeArrowheads="1"/>
          </p:cNvSpPr>
          <p:nvPr/>
        </p:nvSpPr>
        <p:spPr bwMode="auto">
          <a:xfrm>
            <a:off x="3492500" y="4076700"/>
            <a:ext cx="50954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Contexto de emissão e recepção: interesse, atenção</a:t>
            </a:r>
            <a:r>
              <a:rPr lang="pt-BR" dirty="0" smtClean="0">
                <a:latin typeface="Calibri" pitchFamily="34" charset="0"/>
              </a:rPr>
              <a:t>,</a:t>
            </a:r>
          </a:p>
          <a:p>
            <a:r>
              <a:rPr lang="pt-BR" dirty="0" smtClean="0">
                <a:latin typeface="Calibri" pitchFamily="34" charset="0"/>
              </a:rPr>
              <a:t>atitudes, comparações, </a:t>
            </a:r>
            <a:r>
              <a:rPr lang="pt-BR" dirty="0">
                <a:latin typeface="Calibri" pitchFamily="34" charset="0"/>
              </a:rPr>
              <a:t>etc.</a:t>
            </a:r>
          </a:p>
        </p:txBody>
      </p:sp>
      <p:cxnSp>
        <p:nvCxnSpPr>
          <p:cNvPr id="19" name="Conector de seta reta 18"/>
          <p:cNvCxnSpPr/>
          <p:nvPr/>
        </p:nvCxnSpPr>
        <p:spPr>
          <a:xfrm>
            <a:off x="2411413" y="5229225"/>
            <a:ext cx="9366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3563938" y="5013325"/>
            <a:ext cx="3838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Quantidade e valência dos argumentos</a:t>
            </a:r>
          </a:p>
        </p:txBody>
      </p:sp>
      <p:sp>
        <p:nvSpPr>
          <p:cNvPr id="21" name="Espaço Reservado para Número de Slid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A9B05-EA45-4C42-8CF8-B1C3347232DA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/>
      <p:bldP spid="16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Objetivos da persuasão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331913" y="1484313"/>
            <a:ext cx="6840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Atuar sobre o processo de decisão -&gt; </a:t>
            </a:r>
            <a:r>
              <a:rPr lang="pt-BR" u="sng">
                <a:latin typeface="Calibri" pitchFamily="34" charset="0"/>
              </a:rPr>
              <a:t>em geral </a:t>
            </a:r>
            <a:r>
              <a:rPr lang="pt-BR">
                <a:latin typeface="Calibri" pitchFamily="34" charset="0"/>
              </a:rPr>
              <a:t>modificando atitudes</a:t>
            </a:r>
          </a:p>
        </p:txBody>
      </p:sp>
      <p:grpSp>
        <p:nvGrpSpPr>
          <p:cNvPr id="2" name="Grupo 24"/>
          <p:cNvGrpSpPr>
            <a:grpSpLocks/>
          </p:cNvGrpSpPr>
          <p:nvPr/>
        </p:nvGrpSpPr>
        <p:grpSpPr bwMode="auto">
          <a:xfrm>
            <a:off x="1042988" y="1989138"/>
            <a:ext cx="2808287" cy="1368425"/>
            <a:chOff x="1043608" y="1989138"/>
            <a:chExt cx="2808312" cy="1368425"/>
          </a:xfrm>
        </p:grpSpPr>
        <p:sp>
          <p:nvSpPr>
            <p:cNvPr id="5" name="Elipse 4"/>
            <p:cNvSpPr/>
            <p:nvPr/>
          </p:nvSpPr>
          <p:spPr bwMode="auto">
            <a:xfrm>
              <a:off x="1043608" y="1989138"/>
              <a:ext cx="2808312" cy="136842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6170" name="CaixaDeTexto 3"/>
            <p:cNvSpPr txBox="1">
              <a:spLocks noChangeArrowheads="1"/>
            </p:cNvSpPr>
            <p:nvPr/>
          </p:nvSpPr>
          <p:spPr bwMode="auto">
            <a:xfrm>
              <a:off x="1619913" y="2349250"/>
              <a:ext cx="17279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FF0000"/>
                  </a:solidFill>
                  <a:latin typeface="Calibri" pitchFamily="34" charset="0"/>
                </a:rPr>
                <a:t>Atitudes</a:t>
              </a:r>
              <a:r>
                <a:rPr lang="pt-BR" sz="2000">
                  <a:latin typeface="Calibri" pitchFamily="34" charset="0"/>
                </a:rPr>
                <a:t>  são</a:t>
              </a:r>
            </a:p>
          </p:txBody>
        </p:sp>
      </p:grpSp>
      <p:grpSp>
        <p:nvGrpSpPr>
          <p:cNvPr id="4" name="Grupo 12"/>
          <p:cNvGrpSpPr>
            <a:grpSpLocks/>
          </p:cNvGrpSpPr>
          <p:nvPr/>
        </p:nvGrpSpPr>
        <p:grpSpPr bwMode="auto">
          <a:xfrm>
            <a:off x="827088" y="4078288"/>
            <a:ext cx="7200900" cy="574675"/>
            <a:chOff x="1403648" y="4149080"/>
            <a:chExt cx="7200800" cy="576064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1403648" y="4149080"/>
              <a:ext cx="7200800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6168" name="CaixaDeTexto 5"/>
            <p:cNvSpPr txBox="1">
              <a:spLocks noChangeArrowheads="1"/>
            </p:cNvSpPr>
            <p:nvPr/>
          </p:nvSpPr>
          <p:spPr bwMode="auto">
            <a:xfrm>
              <a:off x="1547664" y="4293096"/>
              <a:ext cx="693786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Persuasão acontece quando há mudança de ESTRUTURAS DAS CRENÇAS</a:t>
              </a:r>
            </a:p>
          </p:txBody>
        </p:sp>
      </p:grpSp>
      <p:grpSp>
        <p:nvGrpSpPr>
          <p:cNvPr id="6" name="Grupo 13"/>
          <p:cNvGrpSpPr>
            <a:grpSpLocks/>
          </p:cNvGrpSpPr>
          <p:nvPr/>
        </p:nvGrpSpPr>
        <p:grpSpPr bwMode="auto">
          <a:xfrm>
            <a:off x="827088" y="5013325"/>
            <a:ext cx="8137525" cy="657225"/>
            <a:chOff x="827584" y="5013176"/>
            <a:chExt cx="8136904" cy="657119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827584" y="5013176"/>
              <a:ext cx="8136904" cy="4317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6166" name="CaixaDeTexto 7"/>
            <p:cNvSpPr txBox="1">
              <a:spLocks noChangeArrowheads="1"/>
            </p:cNvSpPr>
            <p:nvPr/>
          </p:nvSpPr>
          <p:spPr bwMode="auto">
            <a:xfrm>
              <a:off x="899592" y="5085184"/>
              <a:ext cx="8039920" cy="585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pt-BR" sz="1600">
                  <a:latin typeface="Calibri" pitchFamily="34" charset="0"/>
                </a:rPr>
                <a:t>Pode acontecer  por </a:t>
              </a:r>
              <a:r>
                <a:rPr lang="pt-BR" sz="1600" b="1">
                  <a:latin typeface="Calibri" pitchFamily="34" charset="0"/>
                </a:rPr>
                <a:t>argumentação</a:t>
              </a:r>
              <a:r>
                <a:rPr lang="pt-BR" sz="1600">
                  <a:latin typeface="Calibri" pitchFamily="34" charset="0"/>
                </a:rPr>
                <a:t> : concordar com argumentos e modificar comportamentos</a:t>
              </a:r>
            </a:p>
            <a:p>
              <a:pPr algn="r"/>
              <a:r>
                <a:rPr lang="pt-BR" sz="1600">
                  <a:latin typeface="Calibri" pitchFamily="34" charset="0"/>
                </a:rPr>
                <a:t>(Carl Hovland)</a:t>
              </a:r>
            </a:p>
          </p:txBody>
        </p:sp>
      </p:grp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4067175" y="55165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ou</a:t>
            </a:r>
          </a:p>
        </p:txBody>
      </p:sp>
      <p:grpSp>
        <p:nvGrpSpPr>
          <p:cNvPr id="8" name="Grupo 14"/>
          <p:cNvGrpSpPr>
            <a:grpSpLocks/>
          </p:cNvGrpSpPr>
          <p:nvPr/>
        </p:nvGrpSpPr>
        <p:grpSpPr bwMode="auto">
          <a:xfrm>
            <a:off x="827088" y="5876925"/>
            <a:ext cx="7921625" cy="646113"/>
            <a:chOff x="827584" y="5877272"/>
            <a:chExt cx="7920880" cy="646331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827584" y="5948734"/>
              <a:ext cx="7489121" cy="50499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6164" name="CaixaDeTexto 10"/>
            <p:cNvSpPr txBox="1">
              <a:spLocks noChangeArrowheads="1"/>
            </p:cNvSpPr>
            <p:nvPr/>
          </p:nvSpPr>
          <p:spPr bwMode="auto">
            <a:xfrm>
              <a:off x="827584" y="5877272"/>
              <a:ext cx="792088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>
                  <a:latin typeface="Calibri" pitchFamily="34" charset="0"/>
                </a:rPr>
                <a:t>Pode acontecer por </a:t>
              </a:r>
              <a:r>
                <a:rPr lang="pt-BR" b="1">
                  <a:latin typeface="Calibri" pitchFamily="34" charset="0"/>
                </a:rPr>
                <a:t>pressão social:</a:t>
              </a:r>
              <a:r>
                <a:rPr lang="pt-BR">
                  <a:latin typeface="Calibri" pitchFamily="34" charset="0"/>
                </a:rPr>
                <a:t>  ex. </a:t>
              </a:r>
              <a:r>
                <a:rPr lang="pt-BR" sz="1600">
                  <a:latin typeface="Calibri" pitchFamily="34" charset="0"/>
                </a:rPr>
                <a:t>moda</a:t>
              </a:r>
              <a:r>
                <a:rPr lang="pt-BR">
                  <a:latin typeface="Calibri" pitchFamily="34" charset="0"/>
                </a:rPr>
                <a:t>, vendedor, amigos neste caso o comportamento vem primeiro e depois a persuasão (Lewin e Goebels)</a:t>
              </a:r>
            </a:p>
          </p:txBody>
        </p:sp>
      </p:grp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5BEC7-B292-4DF9-AFC7-3C5C05BD1060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grpSp>
        <p:nvGrpSpPr>
          <p:cNvPr id="11" name="Grupo 22"/>
          <p:cNvGrpSpPr>
            <a:grpSpLocks/>
          </p:cNvGrpSpPr>
          <p:nvPr/>
        </p:nvGrpSpPr>
        <p:grpSpPr bwMode="auto">
          <a:xfrm>
            <a:off x="5508625" y="1773238"/>
            <a:ext cx="2519363" cy="1150937"/>
            <a:chOff x="5796136" y="1700808"/>
            <a:chExt cx="2520280" cy="1152128"/>
          </a:xfrm>
        </p:grpSpPr>
        <p:sp>
          <p:nvSpPr>
            <p:cNvPr id="22" name="Elipse 21"/>
            <p:cNvSpPr/>
            <p:nvPr/>
          </p:nvSpPr>
          <p:spPr>
            <a:xfrm>
              <a:off x="5796136" y="1700808"/>
              <a:ext cx="2375764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5978765" y="1845419"/>
              <a:ext cx="2337651" cy="9232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dirty="0">
                  <a:latin typeface="+mn-lt"/>
                </a:rPr>
                <a:t>Processos avaliativos</a:t>
              </a:r>
              <a:br>
                <a:rPr lang="pt-BR" dirty="0">
                  <a:latin typeface="+mn-lt"/>
                </a:rPr>
              </a:br>
              <a:r>
                <a:rPr lang="pt-BR" dirty="0">
                  <a:latin typeface="+mn-lt"/>
                </a:rPr>
                <a:t>em relação a qualquer </a:t>
              </a:r>
              <a:br>
                <a:rPr lang="pt-BR" dirty="0">
                  <a:latin typeface="+mn-lt"/>
                </a:rPr>
              </a:br>
              <a:r>
                <a:rPr lang="pt-BR" dirty="0">
                  <a:latin typeface="+mn-lt"/>
                </a:rPr>
                <a:t>coisa</a:t>
              </a:r>
            </a:p>
          </p:txBody>
        </p:sp>
      </p:grpSp>
      <p:grpSp>
        <p:nvGrpSpPr>
          <p:cNvPr id="13" name="Grupo 32"/>
          <p:cNvGrpSpPr>
            <a:grpSpLocks/>
          </p:cNvGrpSpPr>
          <p:nvPr/>
        </p:nvGrpSpPr>
        <p:grpSpPr bwMode="auto">
          <a:xfrm>
            <a:off x="5292725" y="2924175"/>
            <a:ext cx="3240088" cy="1009650"/>
            <a:chOff x="5292080" y="2924944"/>
            <a:chExt cx="3240360" cy="1008112"/>
          </a:xfrm>
        </p:grpSpPr>
        <p:sp>
          <p:nvSpPr>
            <p:cNvPr id="24" name="Elipse 23"/>
            <p:cNvSpPr/>
            <p:nvPr/>
          </p:nvSpPr>
          <p:spPr>
            <a:xfrm>
              <a:off x="5292080" y="2924944"/>
              <a:ext cx="3240360" cy="100811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6160" name="CaixaDeTexto 20"/>
            <p:cNvSpPr txBox="1">
              <a:spLocks noChangeArrowheads="1"/>
            </p:cNvSpPr>
            <p:nvPr/>
          </p:nvSpPr>
          <p:spPr bwMode="auto">
            <a:xfrm>
              <a:off x="5580112" y="3009726"/>
              <a:ext cx="295232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>
                  <a:latin typeface="Calibri" pitchFamily="34" charset="0"/>
                </a:rPr>
                <a:t>formadas a partir de crenças, </a:t>
              </a:r>
            </a:p>
            <a:p>
              <a:r>
                <a:rPr lang="pt-BR">
                  <a:latin typeface="Calibri" pitchFamily="34" charset="0"/>
                </a:rPr>
                <a:t>afetividades e Intenção</a:t>
              </a:r>
            </a:p>
            <a:p>
              <a:r>
                <a:rPr lang="pt-BR">
                  <a:latin typeface="Calibri" pitchFamily="34" charset="0"/>
                </a:rPr>
                <a:t> de comportamento</a:t>
              </a:r>
              <a:endParaRPr lang="pt-BR"/>
            </a:p>
          </p:txBody>
        </p:sp>
      </p:grpSp>
      <p:cxnSp>
        <p:nvCxnSpPr>
          <p:cNvPr id="27" name="Conector de seta reta 26"/>
          <p:cNvCxnSpPr/>
          <p:nvPr/>
        </p:nvCxnSpPr>
        <p:spPr>
          <a:xfrm flipV="1">
            <a:off x="3995738" y="2276475"/>
            <a:ext cx="1439862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4067175" y="2717800"/>
            <a:ext cx="122555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Estrutura das crenças </a:t>
            </a:r>
            <a:r>
              <a:rPr lang="pt-BR" sz="3600" dirty="0" err="1" smtClean="0"/>
              <a:t>Haagen-Dasz</a:t>
            </a:r>
            <a:endParaRPr lang="pt-BR" sz="36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DD5D-6522-4583-A0B1-54E9B33AC2B6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 l="28550" t="20508" r="29722" b="30013"/>
          <a:stretch>
            <a:fillRect/>
          </a:stretch>
        </p:blipFill>
        <p:spPr bwMode="auto">
          <a:xfrm>
            <a:off x="1357290" y="1285860"/>
            <a:ext cx="642942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3571868" y="5857892"/>
            <a:ext cx="382989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err="1" smtClean="0">
                <a:hlinkClick r:id="rId3" action="ppaction://hlinkfile"/>
              </a:rPr>
              <a:t>Wansink</a:t>
            </a:r>
            <a:r>
              <a:rPr lang="en-US" sz="800" dirty="0" smtClean="0">
                <a:hlinkClick r:id="rId3" action="ppaction://hlinkfile"/>
              </a:rPr>
              <a:t>, Brian. "Using laddering to understand and leverage a brand’s equity." </a:t>
            </a:r>
            <a:endParaRPr lang="en-US" sz="800" dirty="0" smtClean="0">
              <a:hlinkClick r:id="rId3" action="ppaction://hlinkfile"/>
            </a:endParaRPr>
          </a:p>
          <a:p>
            <a:r>
              <a:rPr lang="en-US" sz="800" dirty="0" smtClean="0">
                <a:hlinkClick r:id="rId3" action="ppaction://hlinkfile"/>
              </a:rPr>
              <a:t>Qualitative </a:t>
            </a:r>
            <a:r>
              <a:rPr lang="en-US" sz="800" dirty="0" smtClean="0">
                <a:hlinkClick r:id="rId3" action="ppaction://hlinkfile"/>
              </a:rPr>
              <a:t>Market Research: An International Journal 6.2 (2003): 111-118</a:t>
            </a:r>
            <a:r>
              <a:rPr lang="en-US" sz="800" dirty="0" smtClean="0">
                <a:hlinkClick r:id="rId3" action="ppaction://hlinkfile"/>
              </a:rPr>
              <a:t>.</a:t>
            </a:r>
            <a:endParaRPr lang="pt-B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ELM</a:t>
            </a:r>
            <a:br>
              <a:rPr lang="pt-BR" dirty="0" smtClean="0"/>
            </a:br>
            <a:r>
              <a:rPr lang="en-US" dirty="0" smtClean="0"/>
              <a:t>Elaboration Likelihood Model</a:t>
            </a:r>
          </a:p>
        </p:txBody>
      </p:sp>
      <p:grpSp>
        <p:nvGrpSpPr>
          <p:cNvPr id="5" name="Grupo 16"/>
          <p:cNvGrpSpPr>
            <a:grpSpLocks/>
          </p:cNvGrpSpPr>
          <p:nvPr/>
        </p:nvGrpSpPr>
        <p:grpSpPr bwMode="auto">
          <a:xfrm>
            <a:off x="1116013" y="1844675"/>
            <a:ext cx="7726362" cy="1871663"/>
            <a:chOff x="1115616" y="1844824"/>
            <a:chExt cx="7727115" cy="1872208"/>
          </a:xfrm>
        </p:grpSpPr>
        <p:sp>
          <p:nvSpPr>
            <p:cNvPr id="4" name="Retângulo 3"/>
            <p:cNvSpPr/>
            <p:nvPr/>
          </p:nvSpPr>
          <p:spPr>
            <a:xfrm>
              <a:off x="1115616" y="1844824"/>
              <a:ext cx="7704888" cy="187220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3" name="CaixaDeTexto 2"/>
            <p:cNvSpPr txBox="1"/>
            <p:nvPr/>
          </p:nvSpPr>
          <p:spPr>
            <a:xfrm>
              <a:off x="1115616" y="1844824"/>
              <a:ext cx="7727115" cy="1754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latin typeface="+mn-lt"/>
                  <a:cs typeface="+mn-cs"/>
                </a:rPr>
                <a:t>Desenvolvido por dois autores americanos: </a:t>
              </a:r>
              <a:r>
                <a:rPr lang="pt-BR" dirty="0" err="1">
                  <a:latin typeface="+mn-lt"/>
                  <a:cs typeface="+mn-cs"/>
                </a:rPr>
                <a:t>Petty</a:t>
              </a:r>
              <a:r>
                <a:rPr lang="pt-BR" dirty="0">
                  <a:latin typeface="+mn-lt"/>
                  <a:cs typeface="+mn-cs"/>
                </a:rPr>
                <a:t> e </a:t>
              </a:r>
              <a:r>
                <a:rPr lang="pt-BR" dirty="0" err="1">
                  <a:latin typeface="+mn-lt"/>
                  <a:cs typeface="+mn-cs"/>
                </a:rPr>
                <a:t>Cacciopo</a:t>
              </a:r>
              <a:r>
                <a:rPr lang="pt-BR" dirty="0">
                  <a:latin typeface="+mn-lt"/>
                  <a:cs typeface="+mn-cs"/>
                </a:rPr>
                <a:t> (1986)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latin typeface="+mn-lt"/>
                  <a:cs typeface="+mn-cs"/>
                </a:rPr>
                <a:t>Oferece uma visão estendida da persuasão: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Tx/>
                <a:buAutoNum type="alphaLcParenR"/>
                <a:defRPr/>
              </a:pPr>
              <a:r>
                <a:rPr lang="pt-BR" dirty="0">
                  <a:latin typeface="+mn-lt"/>
                  <a:cs typeface="+mn-cs"/>
                </a:rPr>
                <a:t>Especifica as condições onde a persuasão é mediada pelos pensamentos </a:t>
              </a:r>
              <a:br>
                <a:rPr lang="pt-BR" dirty="0">
                  <a:latin typeface="+mn-lt"/>
                  <a:cs typeface="+mn-cs"/>
                </a:rPr>
              </a:br>
              <a:r>
                <a:rPr lang="pt-BR" dirty="0">
                  <a:latin typeface="+mn-lt"/>
                  <a:cs typeface="+mn-cs"/>
                </a:rPr>
                <a:t>evocados pela mensagem (argumentação)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latin typeface="+mn-lt"/>
                  <a:cs typeface="+mn-cs"/>
                </a:rPr>
                <a:t>b)   Indica uma alternativa para a persuasão onde os argumentos não encontram</a:t>
              </a:r>
              <a:br>
                <a:rPr lang="pt-BR" dirty="0">
                  <a:latin typeface="+mn-lt"/>
                  <a:cs typeface="+mn-cs"/>
                </a:rPr>
              </a:br>
              <a:r>
                <a:rPr lang="pt-BR" dirty="0">
                  <a:latin typeface="+mn-lt"/>
                  <a:cs typeface="+mn-cs"/>
                </a:rPr>
                <a:t>condições para atuar (ex. pressão social, distração, etc.)</a:t>
              </a:r>
            </a:p>
          </p:txBody>
        </p:sp>
      </p:grpSp>
      <p:cxnSp>
        <p:nvCxnSpPr>
          <p:cNvPr id="13" name="Conector de seta reta 12"/>
          <p:cNvCxnSpPr/>
          <p:nvPr/>
        </p:nvCxnSpPr>
        <p:spPr>
          <a:xfrm>
            <a:off x="1258888" y="2708275"/>
            <a:ext cx="2665412" cy="158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4284663" y="4221163"/>
            <a:ext cx="1312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Rota central</a:t>
            </a: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1258888" y="3357563"/>
            <a:ext cx="2665412" cy="158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4284663" y="4868863"/>
            <a:ext cx="1554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Rota periférica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49535-C485-4836-89DC-AFF06E3877F8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Elaboration Likelihood Model </a:t>
            </a:r>
            <a:r>
              <a:rPr lang="en-US" sz="2400" dirty="0" err="1" smtClean="0"/>
              <a:t>Postulados</a:t>
            </a:r>
            <a:endParaRPr lang="en-US" sz="2400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  <a:ln>
            <a:solidFill>
              <a:srgbClr val="0070C0"/>
            </a:solidFill>
          </a:ln>
        </p:spPr>
        <p:txBody>
          <a:bodyPr/>
          <a:lstStyle/>
          <a:p>
            <a:pPr lvl="0">
              <a:spcBef>
                <a:spcPts val="1200"/>
              </a:spcBef>
              <a:buFont typeface="+mj-lt"/>
              <a:buAutoNum type="arabicPeriod"/>
            </a:pPr>
            <a:r>
              <a:rPr lang="pt-BR" sz="1400" dirty="0" smtClean="0"/>
              <a:t>Pessoas são </a:t>
            </a:r>
            <a:r>
              <a:rPr lang="pt-BR" sz="1400" u="sng" dirty="0" smtClean="0"/>
              <a:t>motivadas</a:t>
            </a:r>
            <a:r>
              <a:rPr lang="pt-BR" sz="1400" dirty="0" smtClean="0"/>
              <a:t> para terem atitudes consideradas </a:t>
            </a:r>
            <a:r>
              <a:rPr lang="pt-BR" sz="1400" u="sng" dirty="0" smtClean="0"/>
              <a:t>corretas</a:t>
            </a:r>
            <a:r>
              <a:rPr lang="pt-BR" sz="1400" dirty="0" smtClean="0"/>
              <a:t>;</a:t>
            </a:r>
          </a:p>
          <a:p>
            <a:pPr lvl="0">
              <a:spcBef>
                <a:spcPts val="1200"/>
              </a:spcBef>
              <a:buFont typeface="+mj-lt"/>
              <a:buAutoNum type="arabicPeriod"/>
            </a:pPr>
            <a:r>
              <a:rPr lang="pt-BR" sz="1400" u="sng" dirty="0" smtClean="0"/>
              <a:t>Quantidade</a:t>
            </a:r>
            <a:r>
              <a:rPr lang="pt-BR" sz="1400" dirty="0" smtClean="0"/>
              <a:t> e natureza da </a:t>
            </a:r>
            <a:r>
              <a:rPr lang="pt-BR" sz="1400" u="sng" dirty="0" smtClean="0"/>
              <a:t>elaboração</a:t>
            </a:r>
            <a:r>
              <a:rPr lang="pt-BR" sz="1400" dirty="0" smtClean="0"/>
              <a:t> cognitiva a respeito de um determinado tema varia devido a características individuais e fatores situacionais;</a:t>
            </a:r>
          </a:p>
          <a:p>
            <a:pPr lvl="0">
              <a:spcBef>
                <a:spcPts val="1200"/>
              </a:spcBef>
              <a:buFont typeface="+mj-lt"/>
              <a:buAutoNum type="arabicPeriod"/>
            </a:pPr>
            <a:r>
              <a:rPr lang="pt-BR" sz="1400" dirty="0" smtClean="0"/>
              <a:t>A </a:t>
            </a:r>
            <a:r>
              <a:rPr lang="pt-BR" sz="1400" u="sng" dirty="0" smtClean="0"/>
              <a:t>persuasão</a:t>
            </a:r>
            <a:r>
              <a:rPr lang="pt-BR" sz="1400" dirty="0" smtClean="0"/>
              <a:t> é afetada por </a:t>
            </a:r>
            <a:r>
              <a:rPr lang="pt-BR" sz="1400" u="sng" dirty="0" smtClean="0"/>
              <a:t>aspectos periféricos </a:t>
            </a:r>
            <a:r>
              <a:rPr lang="pt-BR" sz="1400" dirty="0" smtClean="0"/>
              <a:t>da mensagem e pela </a:t>
            </a:r>
            <a:r>
              <a:rPr lang="pt-BR" sz="1400" u="sng" dirty="0" smtClean="0"/>
              <a:t>elaboração mental</a:t>
            </a:r>
            <a:r>
              <a:rPr lang="pt-BR" sz="1400" dirty="0" smtClean="0"/>
              <a:t>;</a:t>
            </a:r>
          </a:p>
          <a:p>
            <a:pPr lvl="0">
              <a:spcBef>
                <a:spcPts val="1200"/>
              </a:spcBef>
              <a:buFont typeface="+mj-lt"/>
              <a:buAutoNum type="arabicPeriod"/>
            </a:pPr>
            <a:r>
              <a:rPr lang="pt-BR" sz="1400" dirty="0" smtClean="0"/>
              <a:t>Motivação e/ou habilidade de processamento de mensagens aumenta a avaliação dos argumentos;</a:t>
            </a:r>
          </a:p>
          <a:p>
            <a:pPr lvl="0">
              <a:spcBef>
                <a:spcPts val="1200"/>
              </a:spcBef>
              <a:buFont typeface="+mj-lt"/>
              <a:buAutoNum type="arabicPeriod"/>
            </a:pPr>
            <a:r>
              <a:rPr lang="pt-BR" sz="1400" dirty="0" smtClean="0"/>
              <a:t>Quando </a:t>
            </a:r>
            <a:r>
              <a:rPr lang="pt-BR" sz="1400" u="sng" dirty="0" smtClean="0"/>
              <a:t>menos motivação </a:t>
            </a:r>
            <a:r>
              <a:rPr lang="pt-BR" sz="1400" dirty="0" smtClean="0"/>
              <a:t>e/ou a habilidade mais relevantes se tornam os </a:t>
            </a:r>
            <a:r>
              <a:rPr lang="pt-BR" sz="1400" u="sng" dirty="0" smtClean="0"/>
              <a:t>componentes periféricos</a:t>
            </a:r>
            <a:r>
              <a:rPr lang="pt-BR" sz="1400" dirty="0" smtClean="0"/>
              <a:t>. O inverso é verdadeiro;</a:t>
            </a:r>
          </a:p>
          <a:p>
            <a:pPr lvl="0">
              <a:spcBef>
                <a:spcPts val="1200"/>
              </a:spcBef>
              <a:buFont typeface="+mj-lt"/>
              <a:buAutoNum type="arabicPeriod"/>
            </a:pPr>
            <a:r>
              <a:rPr lang="pt-BR" sz="1400" dirty="0" smtClean="0"/>
              <a:t>Quando o viés é </a:t>
            </a:r>
            <a:r>
              <a:rPr lang="pt-BR" sz="1400" u="sng" dirty="0" smtClean="0"/>
              <a:t>positivo</a:t>
            </a:r>
            <a:r>
              <a:rPr lang="pt-BR" sz="1400" dirty="0" smtClean="0"/>
              <a:t> (para a mesma posição do indivíduo) elaboração será maior devido à uma maior motivação ou maior habilidade, desta forma </a:t>
            </a:r>
            <a:r>
              <a:rPr lang="pt-BR" sz="1400" u="sng" dirty="0" smtClean="0"/>
              <a:t>argumentos mais fortes serão mais efetivos</a:t>
            </a:r>
            <a:r>
              <a:rPr lang="pt-BR" sz="1400" dirty="0" smtClean="0"/>
              <a:t>. </a:t>
            </a:r>
            <a:br>
              <a:rPr lang="pt-BR" sz="1400" dirty="0" smtClean="0"/>
            </a:br>
            <a:r>
              <a:rPr lang="pt-BR" sz="1400" dirty="0" smtClean="0"/>
              <a:t>- Quando o viés é </a:t>
            </a:r>
            <a:r>
              <a:rPr lang="pt-BR" sz="1400" u="sng" dirty="0" smtClean="0"/>
              <a:t>negativo </a:t>
            </a:r>
            <a:r>
              <a:rPr lang="pt-BR" sz="1400" dirty="0" smtClean="0"/>
              <a:t>(contrário à posição do indivíduo), persuasão será menor quanto mais fortes forem os argumentos, pois não há motivação e/ou habilidade para o processamento. </a:t>
            </a:r>
            <a:br>
              <a:rPr lang="pt-BR" sz="1400" dirty="0" smtClean="0"/>
            </a:br>
            <a:r>
              <a:rPr lang="pt-BR" sz="1400" dirty="0" smtClean="0"/>
              <a:t>- Quando mensagens são percebidas como </a:t>
            </a:r>
            <a:r>
              <a:rPr lang="pt-BR" sz="1400" u="sng" dirty="0" smtClean="0"/>
              <a:t>não contendo viés</a:t>
            </a:r>
            <a:r>
              <a:rPr lang="pt-BR" sz="1400" dirty="0" smtClean="0"/>
              <a:t>, i.e, percebidas como objetivas os efeitos de argumentos fortes sempre resultam em maior persuasão;</a:t>
            </a:r>
          </a:p>
          <a:p>
            <a:pPr lvl="0">
              <a:spcBef>
                <a:spcPts val="1200"/>
              </a:spcBef>
              <a:buFont typeface="+mj-lt"/>
              <a:buAutoNum type="arabicPeriod"/>
            </a:pPr>
            <a:r>
              <a:rPr lang="pt-BR" sz="1400" u="sng" dirty="0" smtClean="0"/>
              <a:t>Persuasão</a:t>
            </a:r>
            <a:r>
              <a:rPr lang="pt-BR" sz="1400" dirty="0" smtClean="0"/>
              <a:t> ocorrida pela </a:t>
            </a:r>
            <a:r>
              <a:rPr lang="pt-BR" sz="1400" u="sng" dirty="0" smtClean="0"/>
              <a:t>rota central</a:t>
            </a:r>
            <a:r>
              <a:rPr lang="pt-BR" sz="1400" dirty="0" smtClean="0"/>
              <a:t>, com grande processamento, demonstrará: </a:t>
            </a:r>
            <a:br>
              <a:rPr lang="pt-BR" sz="1400" dirty="0" smtClean="0"/>
            </a:br>
            <a:r>
              <a:rPr lang="pt-BR" sz="1400" dirty="0" smtClean="0"/>
              <a:t>- maior persistência temporal, </a:t>
            </a:r>
            <a:br>
              <a:rPr lang="pt-BR" sz="1400" dirty="0" smtClean="0"/>
            </a:br>
            <a:r>
              <a:rPr lang="pt-BR" sz="1400" dirty="0" smtClean="0"/>
              <a:t>- muita capacidade de prever comportamento e </a:t>
            </a:r>
            <a:br>
              <a:rPr lang="pt-BR" sz="1400" dirty="0" smtClean="0"/>
            </a:br>
            <a:r>
              <a:rPr lang="pt-BR" sz="1400" dirty="0" smtClean="0"/>
              <a:t>- uma elevada resistência à contra persuasão</a:t>
            </a:r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6F49C-45D0-4061-8F7C-A852B0DE986E}" type="slidenum">
              <a:rPr lang="pt-BR"/>
              <a:pPr>
                <a:defRPr/>
              </a:pPr>
              <a:t>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1071538" y="1142984"/>
            <a:ext cx="7143800" cy="5286412"/>
          </a:xfrm>
          <a:prstGeom prst="rect">
            <a:avLst/>
          </a:prstGeom>
          <a:solidFill>
            <a:srgbClr val="DED6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6553200" cy="9906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Modelo da chance de elaboração</a:t>
            </a:r>
            <a:br>
              <a:rPr lang="pt-BR" sz="2400" dirty="0" smtClean="0"/>
            </a:br>
            <a:r>
              <a:rPr lang="pt-BR" sz="2400" dirty="0" smtClean="0"/>
              <a:t>R. </a:t>
            </a:r>
            <a:r>
              <a:rPr lang="pt-BR" sz="2400" dirty="0" err="1" smtClean="0"/>
              <a:t>Petty</a:t>
            </a:r>
            <a:r>
              <a:rPr lang="pt-BR" sz="2400" dirty="0" smtClean="0"/>
              <a:t> </a:t>
            </a:r>
            <a:r>
              <a:rPr lang="pt-BR" sz="2400" dirty="0" smtClean="0"/>
              <a:t>&amp; </a:t>
            </a:r>
            <a:r>
              <a:rPr lang="pt-BR" sz="2400" dirty="0" smtClean="0"/>
              <a:t>J. </a:t>
            </a:r>
            <a:r>
              <a:rPr lang="pt-BR" sz="2400" dirty="0" err="1" smtClean="0"/>
              <a:t>Cacioppo</a:t>
            </a:r>
            <a:r>
              <a:rPr lang="pt-BR" sz="2400" dirty="0" smtClean="0"/>
              <a:t> </a:t>
            </a:r>
            <a:r>
              <a:rPr lang="pt-BR" sz="2400" dirty="0" smtClean="0"/>
              <a:t>(1986)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447800" y="1285860"/>
            <a:ext cx="6629400" cy="5029200"/>
            <a:chOff x="909" y="0"/>
            <a:chExt cx="3238" cy="5112"/>
          </a:xfrm>
        </p:grpSpPr>
        <p:sp>
          <p:nvSpPr>
            <p:cNvPr id="9225" name="Rectangle 4"/>
            <p:cNvSpPr>
              <a:spLocks noChangeArrowheads="1"/>
            </p:cNvSpPr>
            <p:nvPr/>
          </p:nvSpPr>
          <p:spPr bwMode="auto">
            <a:xfrm>
              <a:off x="909" y="0"/>
              <a:ext cx="1193" cy="170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>
                  <a:latin typeface="Calibri" pitchFamily="34" charset="0"/>
                </a:rPr>
                <a:t>comunicação persuasiva</a:t>
              </a:r>
            </a:p>
          </p:txBody>
        </p:sp>
        <p:sp>
          <p:nvSpPr>
            <p:cNvPr id="9226" name="Line 5"/>
            <p:cNvSpPr>
              <a:spLocks noChangeShapeType="1"/>
            </p:cNvSpPr>
            <p:nvPr/>
          </p:nvSpPr>
          <p:spPr bwMode="auto">
            <a:xfrm>
              <a:off x="1477" y="170"/>
              <a:ext cx="0" cy="171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7" name="Rectangle 6"/>
            <p:cNvSpPr>
              <a:spLocks noChangeArrowheads="1"/>
            </p:cNvSpPr>
            <p:nvPr/>
          </p:nvSpPr>
          <p:spPr bwMode="auto">
            <a:xfrm>
              <a:off x="909" y="397"/>
              <a:ext cx="1193" cy="682"/>
            </a:xfrm>
            <a:prstGeom prst="rect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 u="sng">
                  <a:latin typeface="Calibri" pitchFamily="34" charset="0"/>
                </a:rPr>
                <a:t>Motivado para processamento</a:t>
              </a:r>
              <a:endParaRPr lang="pt-BR" sz="800" b="1">
                <a:latin typeface="Calibri" pitchFamily="34" charset="0"/>
              </a:endParaRPr>
            </a:p>
            <a:p>
              <a:pPr algn="ctr"/>
              <a:endParaRPr lang="pt-BR" sz="800" b="1">
                <a:latin typeface="Calibri" pitchFamily="34" charset="0"/>
              </a:endParaRPr>
            </a:p>
            <a:p>
              <a:pPr algn="ctr"/>
              <a:r>
                <a:rPr lang="pt-BR" sz="800" b="1">
                  <a:latin typeface="Calibri" pitchFamily="34" charset="0"/>
                </a:rPr>
                <a:t>relevância pessoal, necessidade de esforço cogitivo, responsabilidade, etc.</a:t>
              </a: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1477" y="1136"/>
              <a:ext cx="0" cy="17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9" name="Rectangle 8"/>
            <p:cNvSpPr>
              <a:spLocks noChangeArrowheads="1"/>
            </p:cNvSpPr>
            <p:nvPr/>
          </p:nvSpPr>
          <p:spPr bwMode="auto">
            <a:xfrm>
              <a:off x="909" y="1363"/>
              <a:ext cx="1193" cy="587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 u="sng">
                  <a:latin typeface="Calibri" pitchFamily="34" charset="0"/>
                </a:rPr>
                <a:t>Habilidade de processamento</a:t>
              </a:r>
            </a:p>
            <a:p>
              <a:pPr algn="ctr"/>
              <a:endParaRPr lang="pt-BR" sz="800" b="1">
                <a:latin typeface="Calibri" pitchFamily="34" charset="0"/>
              </a:endParaRPr>
            </a:p>
            <a:p>
              <a:pPr algn="ctr"/>
              <a:r>
                <a:rPr lang="pt-BR" sz="800" b="1">
                  <a:latin typeface="Calibri" pitchFamily="34" charset="0"/>
                </a:rPr>
                <a:t>distração, repetição, conhecimento anterior, entendimento, etc.</a:t>
              </a:r>
            </a:p>
          </p:txBody>
        </p:sp>
        <p:sp>
          <p:nvSpPr>
            <p:cNvPr id="9230" name="Line 9"/>
            <p:cNvSpPr>
              <a:spLocks noChangeShapeType="1"/>
            </p:cNvSpPr>
            <p:nvPr/>
          </p:nvSpPr>
          <p:spPr bwMode="auto">
            <a:xfrm>
              <a:off x="1477" y="1988"/>
              <a:ext cx="0" cy="17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31" name="Rectangle 10"/>
            <p:cNvSpPr>
              <a:spLocks noChangeArrowheads="1"/>
            </p:cNvSpPr>
            <p:nvPr/>
          </p:nvSpPr>
          <p:spPr bwMode="auto">
            <a:xfrm>
              <a:off x="909" y="2177"/>
              <a:ext cx="1704" cy="247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 u="sng">
                  <a:latin typeface="Calibri" pitchFamily="34" charset="0"/>
                </a:rPr>
                <a:t>Natureza do processo cognitivo</a:t>
              </a:r>
              <a:endParaRPr lang="pt-BR" sz="800" b="1">
                <a:latin typeface="Calibri" pitchFamily="34" charset="0"/>
              </a:endParaRPr>
            </a:p>
            <a:p>
              <a:pPr algn="ctr"/>
              <a:r>
                <a:rPr lang="pt-BR" sz="800" b="1">
                  <a:latin typeface="Calibri" pitchFamily="34" charset="0"/>
                </a:rPr>
                <a:t>(atitude inicial, qualidade dos argumentos)</a:t>
              </a:r>
            </a:p>
          </p:txBody>
        </p:sp>
        <p:grpSp>
          <p:nvGrpSpPr>
            <p:cNvPr id="9232" name="Group 11"/>
            <p:cNvGrpSpPr>
              <a:grpSpLocks/>
            </p:cNvGrpSpPr>
            <p:nvPr/>
          </p:nvGrpSpPr>
          <p:grpSpPr bwMode="auto">
            <a:xfrm>
              <a:off x="909" y="2442"/>
              <a:ext cx="1704" cy="398"/>
              <a:chOff x="0" y="0"/>
              <a:chExt cx="20000" cy="20000"/>
            </a:xfrm>
          </p:grpSpPr>
          <p:sp>
            <p:nvSpPr>
              <p:cNvPr id="9256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670" cy="2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pt-BR" sz="800" b="1">
                    <a:latin typeface="Calibri" pitchFamily="34" charset="0"/>
                  </a:rPr>
                  <a:t>domínio de pensamentos positivos</a:t>
                </a:r>
              </a:p>
            </p:txBody>
          </p:sp>
          <p:sp>
            <p:nvSpPr>
              <p:cNvPr id="9257" name="Rectangle 13"/>
              <p:cNvSpPr>
                <a:spLocks noChangeArrowheads="1"/>
              </p:cNvSpPr>
              <p:nvPr/>
            </p:nvSpPr>
            <p:spPr bwMode="auto">
              <a:xfrm>
                <a:off x="6665" y="0"/>
                <a:ext cx="6670" cy="2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pt-BR" sz="800" b="1">
                    <a:latin typeface="Calibri" pitchFamily="34" charset="0"/>
                  </a:rPr>
                  <a:t>domínio de pensamentos negativos</a:t>
                </a:r>
              </a:p>
            </p:txBody>
          </p:sp>
          <p:sp>
            <p:nvSpPr>
              <p:cNvPr id="9258" name="Rectangle 14"/>
              <p:cNvSpPr>
                <a:spLocks noChangeArrowheads="1"/>
              </p:cNvSpPr>
              <p:nvPr/>
            </p:nvSpPr>
            <p:spPr bwMode="auto">
              <a:xfrm>
                <a:off x="13330" y="0"/>
                <a:ext cx="6670" cy="2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pt-BR" sz="800" b="1">
                    <a:latin typeface="Calibri" pitchFamily="34" charset="0"/>
                  </a:rPr>
                  <a:t>nenhum ou domínio neutro</a:t>
                </a:r>
              </a:p>
            </p:txBody>
          </p:sp>
        </p:grpSp>
        <p:sp>
          <p:nvSpPr>
            <p:cNvPr id="9233" name="Line 15"/>
            <p:cNvSpPr>
              <a:spLocks noChangeShapeType="1"/>
            </p:cNvSpPr>
            <p:nvPr/>
          </p:nvSpPr>
          <p:spPr bwMode="auto">
            <a:xfrm>
              <a:off x="1193" y="2840"/>
              <a:ext cx="0" cy="17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34" name="Line 16"/>
            <p:cNvSpPr>
              <a:spLocks noChangeShapeType="1"/>
            </p:cNvSpPr>
            <p:nvPr/>
          </p:nvSpPr>
          <p:spPr bwMode="auto">
            <a:xfrm>
              <a:off x="1704" y="2840"/>
              <a:ext cx="0" cy="17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35" name="Rectangle 17"/>
            <p:cNvSpPr>
              <a:spLocks noChangeArrowheads="1"/>
            </p:cNvSpPr>
            <p:nvPr/>
          </p:nvSpPr>
          <p:spPr bwMode="auto">
            <a:xfrm>
              <a:off x="909" y="3067"/>
              <a:ext cx="1136" cy="852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 u="sng" dirty="0">
                  <a:latin typeface="Calibri" pitchFamily="34" charset="0"/>
                </a:rPr>
                <a:t>Mudança da estrutura cognitiva</a:t>
              </a:r>
              <a:r>
                <a:rPr lang="pt-BR" sz="800" b="1" dirty="0">
                  <a:latin typeface="Calibri" pitchFamily="34" charset="0"/>
                </a:rPr>
                <a:t>.</a:t>
              </a:r>
            </a:p>
            <a:p>
              <a:r>
                <a:rPr lang="pt-BR" sz="800" b="1" dirty="0">
                  <a:latin typeface="Calibri" pitchFamily="34" charset="0"/>
                </a:rPr>
                <a:t>- Novos pensamentos adotados e armazenados na memória?</a:t>
              </a:r>
            </a:p>
            <a:p>
              <a:r>
                <a:rPr lang="pt-BR" sz="800" b="1" dirty="0">
                  <a:latin typeface="Calibri" pitchFamily="34" charset="0"/>
                </a:rPr>
                <a:t>- Respostas salientes são diferentes das “normais”?</a:t>
              </a:r>
            </a:p>
          </p:txBody>
        </p:sp>
        <p:sp>
          <p:nvSpPr>
            <p:cNvPr id="9236" name="Line 18"/>
            <p:cNvSpPr>
              <a:spLocks noChangeShapeType="1"/>
            </p:cNvSpPr>
            <p:nvPr/>
          </p:nvSpPr>
          <p:spPr bwMode="auto">
            <a:xfrm>
              <a:off x="966" y="3976"/>
              <a:ext cx="0" cy="28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37" name="Rectangle 19"/>
            <p:cNvSpPr>
              <a:spLocks noChangeArrowheads="1"/>
            </p:cNvSpPr>
            <p:nvPr/>
          </p:nvSpPr>
          <p:spPr bwMode="auto">
            <a:xfrm>
              <a:off x="1022" y="3976"/>
              <a:ext cx="455" cy="284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pt-BR" sz="800" b="1">
                  <a:latin typeface="Calibri" pitchFamily="34" charset="0"/>
                </a:rPr>
                <a:t>sim (favorável)</a:t>
              </a:r>
            </a:p>
          </p:txBody>
        </p:sp>
        <p:sp>
          <p:nvSpPr>
            <p:cNvPr id="9238" name="Line 20"/>
            <p:cNvSpPr>
              <a:spLocks noChangeShapeType="1"/>
            </p:cNvSpPr>
            <p:nvPr/>
          </p:nvSpPr>
          <p:spPr bwMode="auto">
            <a:xfrm>
              <a:off x="1647" y="3976"/>
              <a:ext cx="1" cy="28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39" name="Rectangle 21"/>
            <p:cNvSpPr>
              <a:spLocks noChangeArrowheads="1"/>
            </p:cNvSpPr>
            <p:nvPr/>
          </p:nvSpPr>
          <p:spPr bwMode="auto">
            <a:xfrm>
              <a:off x="1704" y="3976"/>
              <a:ext cx="568" cy="284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pt-BR" sz="800" b="1">
                  <a:latin typeface="Calibri" pitchFamily="34" charset="0"/>
                </a:rPr>
                <a:t>sim (desfavorável)</a:t>
              </a:r>
            </a:p>
          </p:txBody>
        </p:sp>
        <p:sp>
          <p:nvSpPr>
            <p:cNvPr id="9240" name="Rectangle 22"/>
            <p:cNvSpPr>
              <a:spLocks noChangeArrowheads="1"/>
            </p:cNvSpPr>
            <p:nvPr/>
          </p:nvSpPr>
          <p:spPr bwMode="auto">
            <a:xfrm>
              <a:off x="909" y="4316"/>
              <a:ext cx="511" cy="455"/>
            </a:xfrm>
            <a:prstGeom prst="rect">
              <a:avLst/>
            </a:prstGeom>
            <a:noFill/>
            <a:ln w="6350">
              <a:solidFill>
                <a:srgbClr val="0070C0"/>
              </a:solidFill>
              <a:prstDash val="sysDot"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>
                  <a:latin typeface="Calibri" pitchFamily="34" charset="0"/>
                </a:rPr>
                <a:t>Mudança positiva da atitude central</a:t>
              </a:r>
            </a:p>
          </p:txBody>
        </p:sp>
        <p:sp>
          <p:nvSpPr>
            <p:cNvPr id="9241" name="Rectangle 23"/>
            <p:cNvSpPr>
              <a:spLocks noChangeArrowheads="1"/>
            </p:cNvSpPr>
            <p:nvPr/>
          </p:nvSpPr>
          <p:spPr bwMode="auto">
            <a:xfrm>
              <a:off x="1420" y="4316"/>
              <a:ext cx="512" cy="455"/>
            </a:xfrm>
            <a:prstGeom prst="rect">
              <a:avLst/>
            </a:prstGeom>
            <a:noFill/>
            <a:ln w="6350">
              <a:solidFill>
                <a:srgbClr val="0070C0"/>
              </a:solidFill>
              <a:prstDash val="sysDot"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>
                  <a:latin typeface="Calibri" pitchFamily="34" charset="0"/>
                </a:rPr>
                <a:t>Mudança negativa da atitude central</a:t>
              </a:r>
            </a:p>
          </p:txBody>
        </p:sp>
        <p:sp>
          <p:nvSpPr>
            <p:cNvPr id="9242" name="Rectangle 24"/>
            <p:cNvSpPr>
              <a:spLocks noChangeArrowheads="1"/>
            </p:cNvSpPr>
            <p:nvPr/>
          </p:nvSpPr>
          <p:spPr bwMode="auto">
            <a:xfrm>
              <a:off x="909" y="4771"/>
              <a:ext cx="1023" cy="341"/>
            </a:xfrm>
            <a:prstGeom prst="rect">
              <a:avLst/>
            </a:prstGeom>
            <a:noFill/>
            <a:ln w="6350">
              <a:solidFill>
                <a:srgbClr val="0070C0"/>
              </a:solidFill>
              <a:prstDash val="sysDot"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>
                  <a:latin typeface="Calibri" pitchFamily="34" charset="0"/>
                </a:rPr>
                <a:t>Atitude é relativamente duradoura e pode prever comportamento</a:t>
              </a:r>
            </a:p>
          </p:txBody>
        </p:sp>
        <p:sp>
          <p:nvSpPr>
            <p:cNvPr id="9243" name="Rectangle 25"/>
            <p:cNvSpPr>
              <a:spLocks noChangeArrowheads="1"/>
            </p:cNvSpPr>
            <p:nvPr/>
          </p:nvSpPr>
          <p:spPr bwMode="auto">
            <a:xfrm>
              <a:off x="2840" y="0"/>
              <a:ext cx="1250" cy="341"/>
            </a:xfrm>
            <a:prstGeom prst="rect">
              <a:avLst/>
            </a:prstGeom>
            <a:noFill/>
            <a:ln w="6350">
              <a:solidFill>
                <a:srgbClr val="0070C0"/>
              </a:solidFill>
              <a:prstDash val="sysDot"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 u="sng" dirty="0">
                  <a:latin typeface="Calibri" pitchFamily="34" charset="0"/>
                </a:rPr>
                <a:t>Mudança de atitude periférica</a:t>
              </a:r>
              <a:endParaRPr lang="pt-BR" sz="800" b="1" dirty="0">
                <a:latin typeface="Calibri" pitchFamily="34" charset="0"/>
              </a:endParaRPr>
            </a:p>
            <a:p>
              <a:pPr algn="ctr"/>
              <a:r>
                <a:rPr lang="pt-BR" sz="800" b="1" dirty="0">
                  <a:latin typeface="Calibri" pitchFamily="34" charset="0"/>
                </a:rPr>
                <a:t>atitude é temporária, volátil e não prediz comportamento</a:t>
              </a:r>
            </a:p>
          </p:txBody>
        </p:sp>
        <p:sp>
          <p:nvSpPr>
            <p:cNvPr id="9244" name="Line 26"/>
            <p:cNvSpPr>
              <a:spLocks noChangeShapeType="1"/>
            </p:cNvSpPr>
            <p:nvPr/>
          </p:nvSpPr>
          <p:spPr bwMode="auto">
            <a:xfrm flipH="1">
              <a:off x="1874" y="227"/>
              <a:ext cx="96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45" name="Line 27"/>
            <p:cNvSpPr>
              <a:spLocks noChangeShapeType="1"/>
            </p:cNvSpPr>
            <p:nvPr/>
          </p:nvSpPr>
          <p:spPr bwMode="auto">
            <a:xfrm>
              <a:off x="1874" y="227"/>
              <a:ext cx="1" cy="11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46" name="Rectangle 28"/>
            <p:cNvSpPr>
              <a:spLocks noChangeArrowheads="1"/>
            </p:cNvSpPr>
            <p:nvPr/>
          </p:nvSpPr>
          <p:spPr bwMode="auto">
            <a:xfrm>
              <a:off x="2840" y="738"/>
              <a:ext cx="1307" cy="682"/>
            </a:xfrm>
            <a:prstGeom prst="rect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pt-BR" sz="800" b="1" u="sng">
                  <a:latin typeface="Calibri" pitchFamily="34" charset="0"/>
                </a:rPr>
                <a:t>Indicações periféricas presentes?</a:t>
              </a:r>
              <a:endParaRPr lang="pt-BR" sz="800" b="1">
                <a:latin typeface="Calibri" pitchFamily="34" charset="0"/>
              </a:endParaRPr>
            </a:p>
            <a:p>
              <a:endParaRPr lang="pt-BR" sz="800" b="1">
                <a:latin typeface="Calibri" pitchFamily="34" charset="0"/>
              </a:endParaRPr>
            </a:p>
            <a:p>
              <a:r>
                <a:rPr lang="pt-BR" sz="800" b="1">
                  <a:latin typeface="Calibri" pitchFamily="34" charset="0"/>
                </a:rPr>
                <a:t>- emoções positivas ou negativas;</a:t>
              </a:r>
            </a:p>
            <a:p>
              <a:r>
                <a:rPr lang="pt-BR" sz="800" b="1">
                  <a:latin typeface="Calibri" pitchFamily="34" charset="0"/>
                </a:rPr>
                <a:t>- efeitos da fonte;</a:t>
              </a:r>
            </a:p>
            <a:p>
              <a:r>
                <a:rPr lang="pt-BR" sz="800" b="1">
                  <a:latin typeface="Calibri" pitchFamily="34" charset="0"/>
                </a:rPr>
                <a:t>- número de argumentos, etc.</a:t>
              </a:r>
            </a:p>
          </p:txBody>
        </p:sp>
        <p:sp>
          <p:nvSpPr>
            <p:cNvPr id="9247" name="Line 29"/>
            <p:cNvSpPr>
              <a:spLocks noChangeShapeType="1"/>
            </p:cNvSpPr>
            <p:nvPr/>
          </p:nvSpPr>
          <p:spPr bwMode="auto">
            <a:xfrm>
              <a:off x="2102" y="738"/>
              <a:ext cx="682" cy="341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48" name="Line 30"/>
            <p:cNvSpPr>
              <a:spLocks noChangeShapeType="1"/>
            </p:cNvSpPr>
            <p:nvPr/>
          </p:nvSpPr>
          <p:spPr bwMode="auto">
            <a:xfrm flipV="1">
              <a:off x="2102" y="1249"/>
              <a:ext cx="682" cy="512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49" name="Rectangle 31"/>
            <p:cNvSpPr>
              <a:spLocks noChangeArrowheads="1"/>
            </p:cNvSpPr>
            <p:nvPr/>
          </p:nvSpPr>
          <p:spPr bwMode="auto">
            <a:xfrm>
              <a:off x="2386" y="738"/>
              <a:ext cx="284" cy="114"/>
            </a:xfrm>
            <a:prstGeom prst="rect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pt-BR" sz="800" b="1">
                  <a:latin typeface="Calibri" pitchFamily="34" charset="0"/>
                </a:rPr>
                <a:t> não</a:t>
              </a:r>
            </a:p>
          </p:txBody>
        </p:sp>
        <p:sp>
          <p:nvSpPr>
            <p:cNvPr id="9250" name="Rectangle 32"/>
            <p:cNvSpPr>
              <a:spLocks noChangeArrowheads="1"/>
            </p:cNvSpPr>
            <p:nvPr/>
          </p:nvSpPr>
          <p:spPr bwMode="auto">
            <a:xfrm>
              <a:off x="2386" y="1590"/>
              <a:ext cx="284" cy="114"/>
            </a:xfrm>
            <a:prstGeom prst="rect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pt-BR" sz="800" b="1">
                  <a:latin typeface="Calibri" pitchFamily="34" charset="0"/>
                </a:rPr>
                <a:t> não</a:t>
              </a:r>
            </a:p>
          </p:txBody>
        </p:sp>
        <p:sp>
          <p:nvSpPr>
            <p:cNvPr id="9251" name="Line 34"/>
            <p:cNvSpPr>
              <a:spLocks noChangeShapeType="1"/>
            </p:cNvSpPr>
            <p:nvPr/>
          </p:nvSpPr>
          <p:spPr bwMode="auto">
            <a:xfrm>
              <a:off x="2045" y="3521"/>
              <a:ext cx="1988" cy="1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52" name="Line 35"/>
            <p:cNvSpPr>
              <a:spLocks noChangeShapeType="1"/>
            </p:cNvSpPr>
            <p:nvPr/>
          </p:nvSpPr>
          <p:spPr bwMode="auto">
            <a:xfrm flipV="1">
              <a:off x="4033" y="1533"/>
              <a:ext cx="0" cy="1989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53" name="Line 36"/>
            <p:cNvSpPr>
              <a:spLocks noChangeShapeType="1"/>
            </p:cNvSpPr>
            <p:nvPr/>
          </p:nvSpPr>
          <p:spPr bwMode="auto">
            <a:xfrm flipV="1">
              <a:off x="3522" y="1533"/>
              <a:ext cx="0" cy="1421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54" name="Rectangle 37"/>
            <p:cNvSpPr>
              <a:spLocks noChangeArrowheads="1"/>
            </p:cNvSpPr>
            <p:nvPr/>
          </p:nvSpPr>
          <p:spPr bwMode="auto">
            <a:xfrm>
              <a:off x="3181" y="3067"/>
              <a:ext cx="739" cy="284"/>
            </a:xfrm>
            <a:prstGeom prst="rect">
              <a:avLst/>
            </a:prstGeom>
            <a:noFill/>
            <a:ln w="6350">
              <a:solidFill>
                <a:srgbClr val="0070C0"/>
              </a:solidFill>
              <a:prstDash val="sysDot"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pt-BR" sz="800" b="1">
                  <a:latin typeface="Calibri" pitchFamily="34" charset="0"/>
                </a:rPr>
                <a:t>Retém ou retorna à atitude inicial</a:t>
              </a:r>
            </a:p>
          </p:txBody>
        </p:sp>
        <p:sp>
          <p:nvSpPr>
            <p:cNvPr id="9255" name="Rectangle 38"/>
            <p:cNvSpPr>
              <a:spLocks noChangeArrowheads="1"/>
            </p:cNvSpPr>
            <p:nvPr/>
          </p:nvSpPr>
          <p:spPr bwMode="auto">
            <a:xfrm>
              <a:off x="3578" y="2064"/>
              <a:ext cx="285" cy="114"/>
            </a:xfrm>
            <a:prstGeom prst="rect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pt-BR" sz="800" b="1">
                  <a:latin typeface="Calibri" pitchFamily="34" charset="0"/>
                </a:rPr>
                <a:t> não</a:t>
              </a:r>
            </a:p>
          </p:txBody>
        </p:sp>
      </p:grpSp>
      <p:sp>
        <p:nvSpPr>
          <p:cNvPr id="9220" name="Rectangle 32"/>
          <p:cNvSpPr>
            <a:spLocks noChangeArrowheads="1"/>
          </p:cNvSpPr>
          <p:nvPr/>
        </p:nvSpPr>
        <p:spPr bwMode="auto">
          <a:xfrm>
            <a:off x="4284663" y="4757738"/>
            <a:ext cx="581025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pt-BR" sz="800" b="1">
                <a:latin typeface="Calibri" pitchFamily="34" charset="0"/>
              </a:rPr>
              <a:t> não</a:t>
            </a:r>
          </a:p>
        </p:txBody>
      </p:sp>
      <p:cxnSp>
        <p:nvCxnSpPr>
          <p:cNvPr id="41" name="Conector de seta reta 40"/>
          <p:cNvCxnSpPr/>
          <p:nvPr/>
        </p:nvCxnSpPr>
        <p:spPr>
          <a:xfrm flipV="1">
            <a:off x="6659563" y="1711315"/>
            <a:ext cx="0" cy="217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222" name="Rectangle 32"/>
          <p:cNvSpPr>
            <a:spLocks noChangeArrowheads="1"/>
          </p:cNvSpPr>
          <p:nvPr/>
        </p:nvSpPr>
        <p:spPr bwMode="auto">
          <a:xfrm>
            <a:off x="6804025" y="1785926"/>
            <a:ext cx="581025" cy="1127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pt-BR" sz="800" b="1" dirty="0">
                <a:latin typeface="Calibri" pitchFamily="34" charset="0"/>
              </a:rPr>
              <a:t> Sim</a:t>
            </a:r>
          </a:p>
        </p:txBody>
      </p:sp>
      <p:sp>
        <p:nvSpPr>
          <p:cNvPr id="43" name="Espaço Reservado para Número de Slide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1CC67-4F3D-4A69-92A5-E49874222CAB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44" name="Espaço Reservado para Rodapé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  <p:cxnSp>
        <p:nvCxnSpPr>
          <p:cNvPr id="48" name="Conector de seta reta 47"/>
          <p:cNvCxnSpPr>
            <a:stCxn id="9258" idx="2"/>
          </p:cNvCxnSpPr>
          <p:nvPr/>
        </p:nvCxnSpPr>
        <p:spPr>
          <a:xfrm rot="5400000">
            <a:off x="3967284" y="3970196"/>
            <a:ext cx="277834" cy="497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468313" y="3860800"/>
            <a:ext cx="8064500" cy="22320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39750" y="1989138"/>
            <a:ext cx="7920038" cy="18002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24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 persuasão pela rota central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Depende de: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000" dirty="0" smtClean="0"/>
              <a:t>Organização estrutural das respostas cognitivas: </a:t>
            </a:r>
            <a:r>
              <a:rPr lang="pt-BR" sz="1600" b="1" dirty="0" smtClean="0"/>
              <a:t>quanto mais </a:t>
            </a:r>
            <a:r>
              <a:rPr lang="pt-BR" sz="1600" b="1" u="sng" dirty="0" smtClean="0"/>
              <a:t>inconsistente</a:t>
            </a:r>
            <a:r>
              <a:rPr lang="pt-BR" sz="1600" b="1" dirty="0" smtClean="0"/>
              <a:t> mais flexível a atitude</a:t>
            </a:r>
            <a:endParaRPr lang="pt-BR" sz="2000" b="1" dirty="0" smtClean="0"/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pt-BR" sz="1600" u="sng" dirty="0" smtClean="0"/>
              <a:t>Organização consistente:</a:t>
            </a:r>
            <a:r>
              <a:rPr lang="pt-BR" sz="1600" dirty="0" smtClean="0"/>
              <a:t> crenças e afetividades interligadas por algum aspecto específico. Ex. Valor </a:t>
            </a:r>
            <a:r>
              <a:rPr lang="pt-BR" sz="1600" dirty="0" smtClean="0"/>
              <a:t>moral ou Auto estima (</a:t>
            </a:r>
            <a:r>
              <a:rPr lang="pt-BR" sz="1600" dirty="0" err="1" smtClean="0"/>
              <a:t>Haagen</a:t>
            </a:r>
            <a:r>
              <a:rPr lang="pt-BR" sz="1600" dirty="0" smtClean="0"/>
              <a:t> </a:t>
            </a:r>
            <a:r>
              <a:rPr lang="pt-BR" sz="1600" dirty="0" err="1" smtClean="0"/>
              <a:t>Dasz</a:t>
            </a:r>
            <a:r>
              <a:rPr lang="pt-BR" sz="1600" dirty="0" smtClean="0"/>
              <a:t>)</a:t>
            </a:r>
            <a:endParaRPr lang="pt-BR" sz="1600" dirty="0" smtClean="0"/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pt-BR" sz="1600" u="sng" dirty="0" smtClean="0"/>
              <a:t>Organização inconsistente:</a:t>
            </a:r>
            <a:r>
              <a:rPr lang="pt-BR" sz="1600" dirty="0" smtClean="0"/>
              <a:t> crenças e afetividades ligadas por diversos aspectos, nenhum dominante. Ex. atitude em relação ao meio ambiente pode ter diversas origens e focos para um mesmo indivíduo.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000" u="sng" dirty="0" smtClean="0"/>
              <a:t>Estilo Cognitivo do Indivíduo 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pt-BR" sz="1600" u="sng" dirty="0" smtClean="0"/>
              <a:t>Necessidade de cognição </a:t>
            </a:r>
            <a:r>
              <a:rPr lang="pt-BR" sz="1600" dirty="0" smtClean="0"/>
              <a:t>(</a:t>
            </a:r>
            <a:r>
              <a:rPr lang="pt-BR" sz="1600" dirty="0" err="1" smtClean="0"/>
              <a:t>need</a:t>
            </a:r>
            <a:r>
              <a:rPr lang="pt-BR" sz="1600" dirty="0" smtClean="0"/>
              <a:t> for </a:t>
            </a:r>
            <a:r>
              <a:rPr lang="pt-BR" sz="1600" dirty="0" err="1" smtClean="0"/>
              <a:t>cognition</a:t>
            </a:r>
            <a:r>
              <a:rPr lang="pt-BR" sz="1600" dirty="0" smtClean="0"/>
              <a:t>): quanta informação um indivíduo busca para entender uma situação;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pt-BR" sz="1600" u="sng" dirty="0" smtClean="0"/>
              <a:t>Detalhistas </a:t>
            </a:r>
            <a:r>
              <a:rPr lang="pt-BR" sz="1600" u="sng" dirty="0" err="1" smtClean="0"/>
              <a:t>vs</a:t>
            </a:r>
            <a:r>
              <a:rPr lang="pt-BR" sz="1600" u="sng" dirty="0" smtClean="0"/>
              <a:t> Generalistas:</a:t>
            </a:r>
            <a:r>
              <a:rPr lang="pt-BR" sz="1600" dirty="0" smtClean="0"/>
              <a:t> detalhistas são mais afetados pela rota central, maior aceitação das recomendações de uma mensagem pelo maior processamento, que causa uma maior disponibilização das crenças armazenadas na memória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pt-BR" sz="1600" u="sng" dirty="0" smtClean="0"/>
              <a:t>Complexidade cognitiva:</a:t>
            </a:r>
            <a:r>
              <a:rPr lang="pt-BR" sz="1600" dirty="0" smtClean="0"/>
              <a:t> riqueza de ideias que um indivíduo associa a uma atitude. Quanto mais complexa uma atitude </a:t>
            </a:r>
            <a:r>
              <a:rPr lang="pt-BR" sz="1600" u="sng" dirty="0" smtClean="0"/>
              <a:t>mais flexível é um indivíduo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D2119-BC00-447C-91B6-9DBA75D3DC3F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Leandro L. Batista -  Cons 2 Persuasão 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1936</Words>
  <Application>Microsoft Office PowerPoint</Application>
  <PresentationFormat>Apresentação na tela (4:3)</PresentationFormat>
  <Paragraphs>253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Cognição e Persuasão</vt:lpstr>
      <vt:lpstr>Slide 2</vt:lpstr>
      <vt:lpstr>Os estudos de persuasão</vt:lpstr>
      <vt:lpstr>Objetivos da persuasão</vt:lpstr>
      <vt:lpstr>Estrutura das crenças Haagen-Dasz</vt:lpstr>
      <vt:lpstr>ELM Elaboration Likelihood Model</vt:lpstr>
      <vt:lpstr>Elaboration Likelihood Model Postulados</vt:lpstr>
      <vt:lpstr>Modelo da chance de elaboração R. Petty &amp; J. Cacioppo (1986)</vt:lpstr>
      <vt:lpstr>A persuasão pela rota central</vt:lpstr>
      <vt:lpstr>A Persuasão pela Rota Periférica</vt:lpstr>
      <vt:lpstr>Os Padrões Fixos de Ação</vt:lpstr>
      <vt:lpstr>As Heurísticas</vt:lpstr>
      <vt:lpstr>Processamentos diferentes em alta (rota central) e baixa elaboração (rota periférica) </vt:lpstr>
      <vt:lpstr>Efeitos associados ao processamento de conteúdos específicos da mensagem</vt:lpstr>
      <vt:lpstr>Slide 15</vt:lpstr>
      <vt:lpstr>Slide 16</vt:lpstr>
      <vt:lpstr>Slide 17</vt:lpstr>
      <vt:lpstr>Slide 18</vt:lpstr>
      <vt:lpstr>Frame: Prospect theory (ou teoria prospectiva): Tversky e Kahneman       Preferimos ganhar com certeza (evitamos riscos), mas perder preferimos arriscar se houver uma chance de perder menos (preferimos o risco). </vt:lpstr>
      <vt:lpstr>Efeitos do Facebook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2do Encuentro de  Investigadores RELAIP  Cali - Colombia</dc:title>
  <dc:creator>BRIAN F BATISTA</dc:creator>
  <cp:lastModifiedBy>Leandro</cp:lastModifiedBy>
  <cp:revision>113</cp:revision>
  <dcterms:created xsi:type="dcterms:W3CDTF">2012-05-28T20:28:56Z</dcterms:created>
  <dcterms:modified xsi:type="dcterms:W3CDTF">2020-06-09T21:08:05Z</dcterms:modified>
</cp:coreProperties>
</file>