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62" r:id="rId3"/>
    <p:sldId id="684" r:id="rId4"/>
    <p:sldId id="685" r:id="rId5"/>
    <p:sldId id="686" r:id="rId6"/>
    <p:sldId id="687" r:id="rId7"/>
    <p:sldId id="688" r:id="rId8"/>
    <p:sldId id="683" r:id="rId9"/>
    <p:sldId id="346" r:id="rId10"/>
    <p:sldId id="347" r:id="rId11"/>
    <p:sldId id="348" r:id="rId12"/>
    <p:sldId id="682" r:id="rId13"/>
    <p:sldId id="350" r:id="rId14"/>
    <p:sldId id="351" r:id="rId15"/>
    <p:sldId id="379" r:id="rId16"/>
    <p:sldId id="354" r:id="rId17"/>
    <p:sldId id="355" r:id="rId18"/>
    <p:sldId id="356" r:id="rId19"/>
    <p:sldId id="357" r:id="rId20"/>
    <p:sldId id="358" r:id="rId21"/>
    <p:sldId id="359" r:id="rId22"/>
    <p:sldId id="36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5C5A-B3DE-4BBC-A75E-373F890C0F2E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52160-89A5-428F-9E04-A7155EEFF8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6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5288D96D-C2C9-4E3E-BA46-E59A55F110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>
            <a:extLst>
              <a:ext uri="{FF2B5EF4-FFF2-40B4-BE49-F238E27FC236}">
                <a16:creationId xmlns:a16="http://schemas.microsoft.com/office/drawing/2014/main" id="{FD0EBFEC-2024-45CA-98AC-3354BAA6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ce réservé du numéro de diapositive 3">
            <a:extLst>
              <a:ext uri="{FF2B5EF4-FFF2-40B4-BE49-F238E27FC236}">
                <a16:creationId xmlns:a16="http://schemas.microsoft.com/office/drawing/2014/main" id="{84B9CFE3-D465-4688-9EA4-67920600F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A3676-A51C-4FB2-8551-AD978C0B7ACE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DB54B054-5732-49BD-862D-39D47050F0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>
            <a:extLst>
              <a:ext uri="{FF2B5EF4-FFF2-40B4-BE49-F238E27FC236}">
                <a16:creationId xmlns:a16="http://schemas.microsoft.com/office/drawing/2014/main" id="{2DC60B5E-1E35-4E52-9676-E2ECD9DB88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D75BB82E-7B0C-4F72-ACAC-BD1F4FA0B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D3F0D-D785-4200-9DFA-E77D4FC1E01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3DD5B6F9-AD1B-478E-A6CF-544A70633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>
            <a:extLst>
              <a:ext uri="{FF2B5EF4-FFF2-40B4-BE49-F238E27FC236}">
                <a16:creationId xmlns:a16="http://schemas.microsoft.com/office/drawing/2014/main" id="{38698D92-F4DA-44B4-A90F-7A97EE0BD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ce réservé du numéro de diapositive 3">
            <a:extLst>
              <a:ext uri="{FF2B5EF4-FFF2-40B4-BE49-F238E27FC236}">
                <a16:creationId xmlns:a16="http://schemas.microsoft.com/office/drawing/2014/main" id="{81B9CF50-7C67-4F3A-B7D2-F3049CF3B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940F7-879B-422D-B23F-B8BCF9EE738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>
            <a:extLst>
              <a:ext uri="{FF2B5EF4-FFF2-40B4-BE49-F238E27FC236}">
                <a16:creationId xmlns:a16="http://schemas.microsoft.com/office/drawing/2014/main" id="{4200FEF9-BC95-4D08-975C-A901DB7FC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>
            <a:extLst>
              <a:ext uri="{FF2B5EF4-FFF2-40B4-BE49-F238E27FC236}">
                <a16:creationId xmlns:a16="http://schemas.microsoft.com/office/drawing/2014/main" id="{732AA702-3385-4E79-BF5B-0A22EE436A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ce réservé du numéro de diapositive 3">
            <a:extLst>
              <a:ext uri="{FF2B5EF4-FFF2-40B4-BE49-F238E27FC236}">
                <a16:creationId xmlns:a16="http://schemas.microsoft.com/office/drawing/2014/main" id="{18330FDD-0EB0-4914-AA39-05565AC36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028EC-078B-4D3F-8B4B-0B0B323FC805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94A4FE50-BBEE-4C1C-9DDB-B23577BC4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A8D46F65-0140-4887-BC66-BB68FB1C39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0E278FB9-FAD3-48B8-8C99-310431D5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43F50-B4C3-43CC-98EB-BD2CE3330374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C08E4BED-7FB7-4E83-B8EB-1B39D4EB1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>
            <a:extLst>
              <a:ext uri="{FF2B5EF4-FFF2-40B4-BE49-F238E27FC236}">
                <a16:creationId xmlns:a16="http://schemas.microsoft.com/office/drawing/2014/main" id="{224DEFC3-2314-45AB-8D11-C30A8B709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4B233C15-8DB6-48B7-B3D0-310A0C731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AAF0E-0A30-40FC-8B9B-5E5280C567F7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33D2A835-F3D7-4DD1-9830-B7ECBFEB33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E8C50B68-685C-41BD-93E6-7C8572FF5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BF5A4F41-FD7A-471D-82F6-6E7633A48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8B8D07-60E6-4DD5-8C0F-F8BAAD91CD73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ADBA5A8C-2B0C-4A4B-A4EE-F8CF52694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4777E006-E1F9-4AEC-B08C-90F6FF26F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FF5102CD-89DE-4EEA-B0B9-0BE282B3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25ED5-FE4D-4E22-AEE1-16A12130E72E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4B7C0D16-3B40-47A7-8DAD-384BDA9A7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E1A2FD0C-8C95-4F11-A6DA-37F26DB18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4EA07350-C1D9-4DEA-B209-418C66F2F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3D099-B558-45E7-A985-E63748853F54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>
            <a:extLst>
              <a:ext uri="{FF2B5EF4-FFF2-40B4-BE49-F238E27FC236}">
                <a16:creationId xmlns:a16="http://schemas.microsoft.com/office/drawing/2014/main" id="{98B84A38-D306-49BA-A4AB-0B84F9FD74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>
            <a:extLst>
              <a:ext uri="{FF2B5EF4-FFF2-40B4-BE49-F238E27FC236}">
                <a16:creationId xmlns:a16="http://schemas.microsoft.com/office/drawing/2014/main" id="{DFF90BD1-E8F2-4555-9454-FF466369E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ce réservé du numéro de diapositive 3">
            <a:extLst>
              <a:ext uri="{FF2B5EF4-FFF2-40B4-BE49-F238E27FC236}">
                <a16:creationId xmlns:a16="http://schemas.microsoft.com/office/drawing/2014/main" id="{0BBCF03A-E64C-4F26-8E71-157AABB7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8DA488-35EF-49B6-A980-5507AD4C9AF2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0768E8E3-30CD-44FF-81E8-7D267E297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F1AA6227-504E-43D3-A6DA-D7EA3D066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ce réservé du numéro de diapositive 3">
            <a:extLst>
              <a:ext uri="{FF2B5EF4-FFF2-40B4-BE49-F238E27FC236}">
                <a16:creationId xmlns:a16="http://schemas.microsoft.com/office/drawing/2014/main" id="{9B9F2266-30B8-4A53-BD7E-7240DDCCF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F83A81-C44E-4BE2-9AD1-8FB4EDFA7C23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>
            <a:extLst>
              <a:ext uri="{FF2B5EF4-FFF2-40B4-BE49-F238E27FC236}">
                <a16:creationId xmlns:a16="http://schemas.microsoft.com/office/drawing/2014/main" id="{838653BB-6F42-436A-A8FE-2224EFECB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>
            <a:extLst>
              <a:ext uri="{FF2B5EF4-FFF2-40B4-BE49-F238E27FC236}">
                <a16:creationId xmlns:a16="http://schemas.microsoft.com/office/drawing/2014/main" id="{48C12F91-0EB3-4E82-B6F8-8341AD87B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ce réservé du numéro de diapositive 3">
            <a:extLst>
              <a:ext uri="{FF2B5EF4-FFF2-40B4-BE49-F238E27FC236}">
                <a16:creationId xmlns:a16="http://schemas.microsoft.com/office/drawing/2014/main" id="{8973A09C-C7CB-4930-B39C-A31974512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81071-EAAC-4DF3-B5CB-640A91CC6FDA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F8C7D-C8A9-4012-8085-99864A16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DC852-E240-402A-99A6-BFD5B5B38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BC1B18-A675-4273-9828-779E8A7B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C3BD5-ED06-44EF-8AA5-4796A6C9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E98941-1D69-4223-9295-0CA2CB6A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0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0F022-918A-4055-B104-8EC73F45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6B17F3-E565-467E-B1D5-A2DF2483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10610-BCDB-4718-A41E-F89B6EB3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635EE-63C1-4D4A-8DBB-E5A50346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0F6AC-D7F6-443A-80E5-5321C0A2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9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0CB39D-635E-4880-99D5-E83FEB686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84E5F7-36A1-4BC5-9F69-4AFE4CE3B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AA64E-75AF-4513-86E5-3332F1B3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495EAC-95BF-487F-8A18-AF8464F6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90BE2-AC43-4B74-8E1B-5CF3172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EA4CB-7906-446A-910D-97443687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F71EB-C7FA-4660-B396-A0C35C8E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E21120-D716-4FF4-88B2-8B1D0C77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9CCF4E-8E4F-4D25-8398-4283D82D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09505B-49B6-42C9-BEE8-57A93A8A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2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DBEE4-869E-43E5-8416-BF7A1CF4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D86D90-CD86-45BC-8D11-5587940E4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E65720-A081-423B-9941-200DF494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DF823B-552E-4A38-A2CD-483E574A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D70F3-BDE8-4593-8DD9-1C9BA751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FF03E-9754-42E6-9F21-9E511952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512F9-8160-4641-9BDB-47FC1D54F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64069A-F729-4851-8645-EC8AC86D8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DA78F1-15C4-49FE-8027-43685495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FD0764-9F43-44AB-909C-AE6131F0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4F0793-E3BE-47D0-86CD-292CE1C3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A2101-FC5F-4791-89F0-82B9B286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D58085-5BE9-4811-B32C-1A5E4C35D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9D1812-E62B-4A11-8797-6C7B50414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E59EC2-E519-4087-859C-1F960B40B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B769C7-C6A9-4D2A-B4D0-02E2CC416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719E33-750D-4EFF-A073-4148E5D5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915B4F-BC6E-4EBA-8399-F15C5C9F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792A82-3B9C-4423-BE44-12753058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57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DBC39-651E-4D89-AEE3-7B3936EC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E1E703-35BC-472B-AE19-5F8B2373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4DFCEE-AAAB-4B37-8A72-A6F2D0C0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BEA1A6-40A4-4A33-902C-CDD047A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07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EF8827-C4B7-42FF-8288-B88463B5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B5555D-8F75-40AC-A18C-4AE25CFA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539B02-C3E9-4E55-8505-5F4304C8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71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C7515-6A99-4E95-A039-38961154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B8015-DB28-46E2-9448-9B54924E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C3FB6E-CAED-40F8-90E9-AEA15532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4E7170-11E3-4D76-8254-A07CED65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ECD393-DBF7-471B-AF15-FB6E988C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33CE0D-AB4C-42FA-8353-F9F99A1C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32419-965F-408D-A624-70E06455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99FDDF-CD12-423C-A6DC-09EF9DD0B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84DD2C-0BEF-4ABD-A060-B9C3BA632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1E4EAA-6BF7-41D3-BAAB-E63FF1AE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A5B88-721E-40E6-827D-67B0C5BA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5CB389-B926-4798-BD63-22B1AA7B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0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1F3657-B5F5-45DE-BF2D-3013EB47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A841AC-FCCF-476C-BF28-0FB36B4C5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A03F3-EA94-4746-B465-374911D3F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DAC0-F3FF-4143-B021-0C0AF0B602FF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5FDE2-C626-4424-AAE3-A39E5C2E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BE53BB-D716-4A86-AEC9-288F82EE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1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Jo%C3%A3o_Wanderley_Gerald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epositorio.unicamp.br/handle/REPOSIP/268861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09C161-240A-433D-88B3-9BEB2360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926" y="1471350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pt-BR" sz="6600"/>
              <a:t>Estratégias mais comuns no ensino da escrita e seus produtos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81A580-DE44-49B1-BA4A-FFDB588FB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178" y="1845264"/>
            <a:ext cx="3000907" cy="3268794"/>
          </a:xfrm>
        </p:spPr>
        <p:txBody>
          <a:bodyPr anchor="ctr">
            <a:normAutofit/>
          </a:bodyPr>
          <a:lstStyle/>
          <a:p>
            <a:pPr algn="l"/>
            <a:r>
              <a:rPr lang="pt-BR" sz="2200"/>
              <a:t>Aula 08/15</a:t>
            </a:r>
            <a:endParaRPr lang="pt-BR" sz="2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9" name="Título 2">
            <a:extLst>
              <a:ext uri="{FF2B5EF4-FFF2-40B4-BE49-F238E27FC236}">
                <a16:creationId xmlns:a16="http://schemas.microsoft.com/office/drawing/2014/main" id="{9E4C3E7B-A475-4958-9221-64EE95BB3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/>
            <a:r>
              <a:rPr lang="en-US" altLang="pt-BR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a) Solicitar a escrita a partir de uma situação previamente estabelecida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540" name="Espaço Reservado para Conteúdo 3">
            <a:extLst>
              <a:ext uri="{FF2B5EF4-FFF2-40B4-BE49-F238E27FC236}">
                <a16:creationId xmlns:a16="http://schemas.microsoft.com/office/drawing/2014/main" id="{103D78D9-353C-4AD6-90BA-BE1747A00F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pt-BR" sz="2400" dirty="0" err="1"/>
              <a:t>Passeando</a:t>
            </a:r>
            <a:r>
              <a:rPr lang="en-US" altLang="pt-BR" sz="2400" dirty="0"/>
              <a:t> por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rua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você</a:t>
            </a:r>
            <a:r>
              <a:rPr lang="en-US" altLang="pt-BR" sz="2400" dirty="0"/>
              <a:t> </a:t>
            </a:r>
            <a:r>
              <a:rPr lang="en-US" altLang="pt-BR" sz="2400" dirty="0" err="1"/>
              <a:t>vê</a:t>
            </a:r>
            <a:r>
              <a:rPr lang="en-US" altLang="pt-BR" sz="2400" dirty="0"/>
              <a:t> o</a:t>
            </a:r>
          </a:p>
          <a:p>
            <a:pPr marL="0" indent="0">
              <a:buNone/>
            </a:pPr>
            <a:r>
              <a:rPr lang="en-US" altLang="pt-BR" sz="2400" dirty="0" err="1"/>
              <a:t>cartaz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abaixo</a:t>
            </a:r>
            <a:r>
              <a:rPr lang="en-US" altLang="pt-BR" sz="2400" dirty="0"/>
              <a:t>:</a:t>
            </a:r>
          </a:p>
          <a:p>
            <a:pPr marL="0" indent="0">
              <a:buNone/>
            </a:pPr>
            <a:endParaRPr lang="en-US" altLang="pt-BR" sz="2400" dirty="0"/>
          </a:p>
          <a:p>
            <a:pPr marL="0" indent="0">
              <a:buNone/>
            </a:pPr>
            <a:r>
              <a:rPr lang="en-US" altLang="pt-BR" sz="2400" dirty="0"/>
              <a:t>PROCURO!</a:t>
            </a:r>
          </a:p>
          <a:p>
            <a:pPr marL="0" indent="0">
              <a:buNone/>
            </a:pPr>
            <a:r>
              <a:rPr lang="en-US" altLang="pt-BR" sz="2400" dirty="0"/>
              <a:t>PERIQUITO AZUL</a:t>
            </a:r>
          </a:p>
          <a:p>
            <a:pPr marL="0" indent="0">
              <a:buNone/>
            </a:pPr>
            <a:r>
              <a:rPr lang="en-US" altLang="pt-BR" sz="2400" dirty="0"/>
              <a:t>ATENDE PELO NOME DE FERNANDO</a:t>
            </a:r>
          </a:p>
          <a:p>
            <a:pPr marL="0" indent="0">
              <a:buNone/>
            </a:pPr>
            <a:r>
              <a:rPr lang="en-US" altLang="pt-BR" sz="2400" dirty="0"/>
              <a:t>Tel.: 3666.9464/9595.7668</a:t>
            </a:r>
          </a:p>
          <a:p>
            <a:pPr marL="0" indent="0">
              <a:buNone/>
            </a:pPr>
            <a:r>
              <a:rPr lang="en-US" altLang="pt-BR" sz="2400" dirty="0"/>
              <a:t>OBRIGADA, ROSANA</a:t>
            </a:r>
          </a:p>
          <a:p>
            <a:pPr marL="0" indent="0">
              <a:buNone/>
            </a:pPr>
            <a:endParaRPr lang="en-US" altLang="pt-BR" sz="2400" dirty="0"/>
          </a:p>
          <a:p>
            <a:pPr marL="0" indent="0">
              <a:buNone/>
            </a:pPr>
            <a:r>
              <a:rPr lang="en-US" altLang="pt-BR" sz="2400" dirty="0"/>
              <a:t>(O Estado de </a:t>
            </a:r>
            <a:r>
              <a:rPr lang="en-US" altLang="pt-BR" sz="2400" dirty="0" err="1"/>
              <a:t>S.Paulo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caderno</a:t>
            </a:r>
            <a:r>
              <a:rPr lang="en-US" altLang="pt-BR" sz="2400" dirty="0"/>
              <a:t> 6, 19 set. 2003)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Título 1">
            <a:extLst>
              <a:ext uri="{FF2B5EF4-FFF2-40B4-BE49-F238E27FC236}">
                <a16:creationId xmlns:a16="http://schemas.microsoft.com/office/drawing/2014/main" id="{3E41A53A-3294-4DA0-AAC9-6E460B4A3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FFFFFF"/>
                </a:solidFill>
              </a:rPr>
              <a:t>Sem título </a:t>
            </a:r>
            <a:br>
              <a:rPr lang="pt-BR" altLang="pt-BR" dirty="0">
                <a:solidFill>
                  <a:srgbClr val="FFFFFF"/>
                </a:solidFill>
              </a:rPr>
            </a:br>
            <a:r>
              <a:rPr lang="pt-BR" altLang="pt-BR" dirty="0">
                <a:solidFill>
                  <a:srgbClr val="FFFFFF"/>
                </a:solidFill>
              </a:rPr>
              <a:t>(e sem explicação)...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1EE56-CE88-4AFF-AC64-E2B39B6A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pt-BR" sz="2400"/>
              <a:t>1 Era uma </a:t>
            </a:r>
            <a:r>
              <a:rPr lang="pt-BR" sz="2400" err="1"/>
              <a:t>veiz</a:t>
            </a:r>
            <a:r>
              <a:rPr lang="pt-BR" sz="2400"/>
              <a:t> uma menina muito</a:t>
            </a:r>
          </a:p>
          <a:p>
            <a:pPr marL="0" indent="0">
              <a:buNone/>
              <a:defRPr/>
            </a:pPr>
            <a:r>
              <a:rPr lang="pt-BR" sz="2400"/>
              <a:t>2 </a:t>
            </a:r>
            <a:r>
              <a:rPr lang="pt-BR" sz="2400" err="1"/>
              <a:t>imteligete</a:t>
            </a:r>
            <a:r>
              <a:rPr lang="pt-BR" sz="2400"/>
              <a:t> que a </a:t>
            </a:r>
            <a:r>
              <a:rPr lang="pt-BR" sz="2400" err="1"/>
              <a:t>dorava</a:t>
            </a:r>
            <a:r>
              <a:rPr lang="pt-BR" sz="2400"/>
              <a:t> estuda com</a:t>
            </a:r>
          </a:p>
          <a:p>
            <a:pPr marL="0" indent="0">
              <a:buNone/>
              <a:defRPr/>
            </a:pPr>
            <a:r>
              <a:rPr lang="pt-BR" sz="2400"/>
              <a:t>3 as amiga e na escola a </a:t>
            </a:r>
            <a:r>
              <a:rPr lang="pt-BR" sz="2400" err="1"/>
              <a:t>dorava</a:t>
            </a:r>
            <a:r>
              <a:rPr lang="pt-BR" sz="2400"/>
              <a:t> </a:t>
            </a:r>
            <a:r>
              <a:rPr lang="pt-BR" sz="2400" err="1"/>
              <a:t>brinça</a:t>
            </a:r>
            <a:endParaRPr lang="pt-BR" sz="2400"/>
          </a:p>
          <a:p>
            <a:pPr marL="0" indent="0">
              <a:buNone/>
              <a:defRPr/>
            </a:pPr>
            <a:r>
              <a:rPr lang="pt-BR" sz="2400"/>
              <a:t>4 </a:t>
            </a:r>
            <a:r>
              <a:rPr lang="pt-BR" sz="2400" err="1"/>
              <a:t>coen</a:t>
            </a:r>
            <a:r>
              <a:rPr lang="pt-BR" sz="2400"/>
              <a:t> as colega e era uma criança muito</a:t>
            </a:r>
          </a:p>
          <a:p>
            <a:pPr marL="0" indent="0">
              <a:buNone/>
              <a:defRPr/>
            </a:pPr>
            <a:r>
              <a:rPr lang="pt-BR" sz="2400"/>
              <a:t>5 feliz e todo dia a </a:t>
            </a:r>
            <a:r>
              <a:rPr lang="pt-BR" sz="2400" err="1"/>
              <a:t>codava</a:t>
            </a:r>
            <a:r>
              <a:rPr lang="pt-BR" sz="2400"/>
              <a:t> muito feliz</a:t>
            </a:r>
          </a:p>
          <a:p>
            <a:pPr marL="0" indent="0">
              <a:buNone/>
              <a:defRPr/>
            </a:pPr>
            <a:r>
              <a:rPr lang="pt-BR" sz="2400"/>
              <a:t>6 Ela queria a </a:t>
            </a:r>
            <a:r>
              <a:rPr lang="pt-BR" sz="2400" err="1"/>
              <a:t>judá</a:t>
            </a:r>
            <a:r>
              <a:rPr lang="pt-BR" sz="2400"/>
              <a:t> o pais estuda e</a:t>
            </a:r>
          </a:p>
          <a:p>
            <a:pPr marL="0" indent="0">
              <a:buNone/>
              <a:defRPr/>
            </a:pPr>
            <a:r>
              <a:rPr lang="pt-BR" sz="2400"/>
              <a:t>7 trabalha ela queria tem um futuro </a:t>
            </a:r>
            <a:r>
              <a:rPr lang="pt-BR" sz="2400" err="1"/>
              <a:t>meilo</a:t>
            </a:r>
            <a:endParaRPr lang="pt-BR" sz="2400"/>
          </a:p>
          <a:p>
            <a:pPr marL="0" indent="0">
              <a:buNone/>
              <a:defRPr/>
            </a:pPr>
            <a:r>
              <a:rPr lang="pt-BR" sz="2400"/>
              <a:t>8 uma criança feliz pote sua mãe e ais</a:t>
            </a:r>
          </a:p>
          <a:p>
            <a:pPr marL="0" indent="0">
              <a:buNone/>
              <a:defRPr/>
            </a:pPr>
            <a:r>
              <a:rPr lang="pt-BR" sz="2400"/>
              <a:t>9 pai e a mãe a </a:t>
            </a:r>
            <a:r>
              <a:rPr lang="pt-BR" sz="2400" err="1"/>
              <a:t>juda</a:t>
            </a:r>
            <a:r>
              <a:rPr lang="pt-BR" sz="2400"/>
              <a:t> muito nas</a:t>
            </a:r>
          </a:p>
          <a:p>
            <a:pPr marL="0" indent="0">
              <a:buNone/>
              <a:defRPr/>
            </a:pPr>
            <a:r>
              <a:rPr lang="pt-BR" sz="2400"/>
              <a:t>10 lição de casa.</a:t>
            </a:r>
          </a:p>
          <a:p>
            <a:pPr>
              <a:defRPr/>
            </a:pPr>
            <a:endParaRPr lang="pt-BR" sz="240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BABA77-CCDA-4F09-9412-6C12F7A5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b) As histórias sem palavras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6D899CB-FA81-4787-8FDD-37419FE7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Ideia</a:t>
            </a:r>
            <a:r>
              <a:rPr lang="en-US" sz="1800" dirty="0"/>
              <a:t> boa, </a:t>
            </a:r>
            <a:r>
              <a:rPr lang="en-US" sz="1800" dirty="0" err="1"/>
              <a:t>execução</a:t>
            </a:r>
            <a:r>
              <a:rPr lang="en-US" sz="1800" dirty="0"/>
              <a:t> </a:t>
            </a:r>
            <a:r>
              <a:rPr lang="en-US" sz="1800" dirty="0" err="1"/>
              <a:t>nem</a:t>
            </a:r>
            <a:r>
              <a:rPr lang="en-US" sz="1800" dirty="0"/>
              <a:t> tanto…)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D69C987-BD91-487C-AE0A-AC1656EDB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" r="8246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17AAA1E-92D5-46FE-BD43-5FA6700E6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06" r="5491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Título 1">
            <a:extLst>
              <a:ext uri="{FF2B5EF4-FFF2-40B4-BE49-F238E27FC236}">
                <a16:creationId xmlns:a16="http://schemas.microsoft.com/office/drawing/2014/main" id="{18D874A9-C684-45AD-8AA5-73457D2AF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SEM TÍTULO: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E5813-14B3-4E48-AB0A-4A32560C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pt-BR" sz="1800"/>
              <a:t>1 era uma vez uma Bruxa </a:t>
            </a:r>
            <a:r>
              <a:rPr lang="pt-BR" sz="1800" err="1"/>
              <a:t>qui</a:t>
            </a:r>
            <a:r>
              <a:rPr lang="pt-BR" sz="1800"/>
              <a:t> estava abrindo a </a:t>
            </a:r>
            <a:r>
              <a:rPr lang="pt-BR" sz="1800" err="1"/>
              <a:t>porda</a:t>
            </a:r>
            <a:endParaRPr lang="pt-BR" sz="1800"/>
          </a:p>
          <a:p>
            <a:pPr marL="0" indent="0">
              <a:buNone/>
              <a:defRPr/>
            </a:pPr>
            <a:r>
              <a:rPr lang="pt-BR" sz="1800"/>
              <a:t>2 e ela </a:t>
            </a:r>
            <a:r>
              <a:rPr lang="pt-BR" sz="1800" err="1"/>
              <a:t>consegiu</a:t>
            </a:r>
            <a:r>
              <a:rPr lang="pt-BR" sz="1800"/>
              <a:t> e </a:t>
            </a:r>
            <a:r>
              <a:rPr lang="pt-BR" sz="1800" err="1"/>
              <a:t>emtrou</a:t>
            </a:r>
            <a:r>
              <a:rPr lang="pt-BR" sz="1800"/>
              <a:t> e o gato também e ela </a:t>
            </a:r>
            <a:r>
              <a:rPr lang="pt-BR" sz="1800" err="1"/>
              <a:t>emtrou</a:t>
            </a:r>
            <a:endParaRPr lang="pt-BR" sz="1800"/>
          </a:p>
          <a:p>
            <a:pPr marL="0" indent="0">
              <a:buNone/>
              <a:defRPr/>
            </a:pPr>
            <a:r>
              <a:rPr lang="pt-BR" sz="1800"/>
              <a:t>3 e viu tudo azul e ai ela vez uma mágica e colocou</a:t>
            </a:r>
          </a:p>
          <a:p>
            <a:pPr marL="0" indent="0">
              <a:buNone/>
              <a:defRPr/>
            </a:pPr>
            <a:r>
              <a:rPr lang="pt-BR" sz="1800"/>
              <a:t>4 estrela e a lua e ai ela vez uma mágica e colocou </a:t>
            </a:r>
          </a:p>
          <a:p>
            <a:pPr marL="0" indent="0">
              <a:buNone/>
              <a:defRPr/>
            </a:pPr>
            <a:r>
              <a:rPr lang="pt-BR" sz="1800"/>
              <a:t>5 estrela e a lua e ela ficou </a:t>
            </a:r>
            <a:r>
              <a:rPr lang="pt-BR" sz="1800" err="1"/>
              <a:t>olhamdo</a:t>
            </a:r>
            <a:r>
              <a:rPr lang="pt-BR" sz="1800"/>
              <a:t> a lua e</a:t>
            </a:r>
          </a:p>
          <a:p>
            <a:pPr marL="0" indent="0">
              <a:buNone/>
              <a:defRPr/>
            </a:pPr>
            <a:r>
              <a:rPr lang="pt-BR" sz="1800"/>
              <a:t>6 as estrela e ela vez outra mágica e colocou</a:t>
            </a:r>
          </a:p>
          <a:p>
            <a:pPr marL="0" indent="0">
              <a:buNone/>
              <a:defRPr/>
            </a:pPr>
            <a:r>
              <a:rPr lang="pt-BR" sz="1800"/>
              <a:t>7 o mato e falou – eu vou colocar o mato para </a:t>
            </a:r>
          </a:p>
          <a:p>
            <a:pPr marL="0" indent="0">
              <a:buNone/>
              <a:defRPr/>
            </a:pPr>
            <a:r>
              <a:rPr lang="pt-BR" sz="1800"/>
              <a:t>8 viera uma cama e ela vez uma came</a:t>
            </a:r>
          </a:p>
          <a:p>
            <a:pPr marL="0" indent="0">
              <a:buNone/>
              <a:defRPr/>
            </a:pPr>
            <a:r>
              <a:rPr lang="pt-BR" sz="1800"/>
              <a:t>9 e ela ficou olhando para came e deitou</a:t>
            </a:r>
          </a:p>
          <a:p>
            <a:pPr marL="0" indent="0">
              <a:buNone/>
              <a:defRPr/>
            </a:pPr>
            <a:r>
              <a:rPr lang="pt-BR" sz="1800"/>
              <a:t>10 e </a:t>
            </a:r>
            <a:r>
              <a:rPr lang="pt-BR" sz="1800" err="1"/>
              <a:t>dormil</a:t>
            </a:r>
            <a:r>
              <a:rPr lang="pt-BR" sz="1800"/>
              <a:t> e Fim da Historia</a:t>
            </a:r>
          </a:p>
          <a:p>
            <a:pPr marL="0" indent="0">
              <a:buNone/>
              <a:defRPr/>
            </a:pPr>
            <a:r>
              <a:rPr lang="pt-BR" sz="1800"/>
              <a:t>11 FIM</a:t>
            </a:r>
          </a:p>
          <a:p>
            <a:pPr>
              <a:defRPr/>
            </a:pPr>
            <a:endParaRPr lang="pt-BR" sz="180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Título 1">
            <a:extLst>
              <a:ext uri="{FF2B5EF4-FFF2-40B4-BE49-F238E27FC236}">
                <a16:creationId xmlns:a16="http://schemas.microsoft.com/office/drawing/2014/main" id="{84E06BA5-BF36-4690-8784-8E0D22594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c) Solicitar a escrita de um elemento autobiográfico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731" name="Espaço Reservado para Conteúdo 2">
            <a:extLst>
              <a:ext uri="{FF2B5EF4-FFF2-40B4-BE49-F238E27FC236}">
                <a16:creationId xmlns:a16="http://schemas.microsoft.com/office/drawing/2014/main" id="{55DE2D81-278B-4DCE-9DB6-5F20DF009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altLang="pt-BR" dirty="0"/>
              <a:t>Texto coletado por Priscila Motta </a:t>
            </a:r>
            <a:r>
              <a:rPr lang="pt-BR" altLang="pt-BR" dirty="0" err="1"/>
              <a:t>Grauso</a:t>
            </a:r>
            <a:r>
              <a:rPr lang="pt-BR" altLang="pt-BR" dirty="0"/>
              <a:t>, redigido por um aluno de escola estadual na Zona Oeste na capital, cursando a sexta série </a:t>
            </a:r>
          </a:p>
          <a:p>
            <a:pPr marL="0" indent="0">
              <a:buNone/>
            </a:pPr>
            <a:r>
              <a:rPr lang="pt-BR" altLang="pt-BR" dirty="0"/>
              <a:t>Foi feito como lição de casa, no mês de março de 2011</a:t>
            </a:r>
          </a:p>
          <a:p>
            <a:pPr marL="0" indent="0">
              <a:buNone/>
            </a:pPr>
            <a:r>
              <a:rPr lang="pt-BR" altLang="pt-BR" dirty="0"/>
              <a:t>Professora orientou para os alunos terem “objetividade, síntese, riqueza de detalhes e sequência de fatos”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3">
            <a:extLst>
              <a:ext uri="{FF2B5EF4-FFF2-40B4-BE49-F238E27FC236}">
                <a16:creationId xmlns:a16="http://schemas.microsoft.com/office/drawing/2014/main" id="{563E47AF-D234-496E-993F-35225CEFA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/>
              <a:t>Minha vida</a:t>
            </a:r>
            <a:endParaRPr lang="pt-BR" alt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35365-5B14-4827-9379-CF84883802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1463" indent="-271463">
              <a:buNone/>
              <a:defRPr/>
            </a:pPr>
            <a:r>
              <a:rPr lang="pt-BR" sz="1800"/>
              <a:t>1. Minha era muito boa eu ficava</a:t>
            </a:r>
          </a:p>
          <a:p>
            <a:pPr marL="271463" indent="-271463">
              <a:buNone/>
              <a:defRPr/>
            </a:pPr>
            <a:r>
              <a:rPr lang="pt-BR" sz="1800"/>
              <a:t>2. na creche de 2 ate os 7 anos gostava</a:t>
            </a:r>
          </a:p>
          <a:p>
            <a:pPr marL="271463" indent="-271463">
              <a:buNone/>
              <a:defRPr/>
            </a:pPr>
            <a:r>
              <a:rPr lang="pt-BR" sz="1800"/>
              <a:t>3. muito a minha mãe ia me levar</a:t>
            </a:r>
          </a:p>
          <a:p>
            <a:pPr marL="271463" indent="-271463">
              <a:buNone/>
              <a:defRPr/>
            </a:pPr>
            <a:r>
              <a:rPr lang="pt-BR" sz="1800"/>
              <a:t>4. e mi pegar todos os dias brincava</a:t>
            </a:r>
          </a:p>
          <a:p>
            <a:pPr marL="271463" indent="-271463">
              <a:buNone/>
              <a:defRPr/>
            </a:pPr>
            <a:r>
              <a:rPr lang="pt-BR" sz="1800"/>
              <a:t>5. com meus amico quando chegaria</a:t>
            </a:r>
          </a:p>
          <a:p>
            <a:pPr marL="271463" indent="-271463">
              <a:buNone/>
              <a:defRPr/>
            </a:pPr>
            <a:r>
              <a:rPr lang="pt-BR" sz="1800"/>
              <a:t>6. casa assistian televisão com minha</a:t>
            </a:r>
          </a:p>
          <a:p>
            <a:pPr marL="271463" indent="-271463">
              <a:buNone/>
              <a:defRPr/>
            </a:pPr>
            <a:r>
              <a:rPr lang="pt-BR" sz="1800"/>
              <a:t>7. mãe ia pro campo jogar bola, meus</a:t>
            </a:r>
          </a:p>
          <a:p>
            <a:pPr marL="0" indent="0">
              <a:buNone/>
              <a:defRPr/>
            </a:pP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121F83D-B2CB-4DA0-A274-BB334BC719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7188" indent="-357188">
              <a:buNone/>
              <a:defRPr/>
            </a:pPr>
            <a:r>
              <a:rPr lang="pt-BR" sz="1800"/>
              <a:t>8. tios me levava pra passear no</a:t>
            </a:r>
          </a:p>
          <a:p>
            <a:pPr marL="357188" indent="-357188">
              <a:buNone/>
              <a:defRPr/>
            </a:pPr>
            <a:r>
              <a:rPr lang="pt-BR" sz="1800"/>
              <a:t>9. shoping? ferias das minha mãe ia</a:t>
            </a:r>
          </a:p>
          <a:p>
            <a:pPr marL="357188" indent="-357188">
              <a:buNone/>
              <a:defRPr/>
            </a:pPr>
            <a:r>
              <a:rPr lang="pt-BR" sz="1800"/>
              <a:t>10. a Bahia passava um mes la</a:t>
            </a:r>
          </a:p>
          <a:p>
            <a:pPr marL="357188" indent="-357188">
              <a:buNone/>
              <a:defRPr/>
            </a:pPr>
            <a:r>
              <a:rPr lang="pt-BR" sz="1800"/>
              <a:t>11. Gosto miuito de jogar bola e</a:t>
            </a:r>
          </a:p>
          <a:p>
            <a:pPr marL="357188" indent="-357188">
              <a:buNone/>
              <a:defRPr/>
            </a:pPr>
            <a:r>
              <a:rPr lang="pt-BR" sz="1800"/>
              <a:t>12. to imdo no Campo sabado e</a:t>
            </a:r>
          </a:p>
          <a:p>
            <a:pPr marL="357188" indent="-357188">
              <a:buNone/>
              <a:defRPr/>
            </a:pPr>
            <a:r>
              <a:rPr lang="pt-BR" sz="1800"/>
              <a:t>13. Com os meues colegas vizinhos</a:t>
            </a:r>
          </a:p>
          <a:p>
            <a:pPr marL="357188" indent="-357188">
              <a:buNone/>
              <a:defRPr/>
            </a:pPr>
            <a:r>
              <a:rPr lang="pt-BR" sz="1800"/>
              <a:t>14. meu irmão qui mera na Bahia</a:t>
            </a:r>
          </a:p>
          <a:p>
            <a:pPr marL="357188" indent="-357188">
              <a:buNone/>
              <a:defRPr/>
            </a:pPr>
            <a:r>
              <a:rPr lang="pt-BR" sz="1800"/>
              <a:t>15. usisitar gemte brinca muito</a:t>
            </a:r>
          </a:p>
          <a:p>
            <a:pPr marL="357188" indent="-357188">
              <a:buNone/>
              <a:defRPr/>
            </a:pPr>
            <a:r>
              <a:rPr lang="pt-BR" sz="1800"/>
              <a:t>16. saudade do meu, iamão.</a:t>
            </a:r>
          </a:p>
          <a:p>
            <a:pPr marL="0" indent="0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2" name="Título 1">
            <a:extLst>
              <a:ext uri="{FF2B5EF4-FFF2-40B4-BE49-F238E27FC236}">
                <a16:creationId xmlns:a16="http://schemas.microsoft.com/office/drawing/2014/main" id="{3688209B-F399-4712-861E-005653CED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5C61F-C034-4E9C-BB4F-5105C5E0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d) Solicitar a escrita a partir de uma gravura instigante</a:t>
            </a:r>
            <a:endParaRPr lang="pt-BR"/>
          </a:p>
          <a:p>
            <a:pPr>
              <a:defRPr/>
            </a:pPr>
            <a:endParaRPr lang="pt-BR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Título 3">
            <a:extLst>
              <a:ext uri="{FF2B5EF4-FFF2-40B4-BE49-F238E27FC236}">
                <a16:creationId xmlns:a16="http://schemas.microsoft.com/office/drawing/2014/main" id="{42F68766-FA2B-4F82-B0CF-C09CED33D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3700"/>
              <a:t>Material adotado pela professora: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1" name="Espaço Reservado para Conteúdo 4">
            <a:extLst>
              <a:ext uri="{FF2B5EF4-FFF2-40B4-BE49-F238E27FC236}">
                <a16:creationId xmlns:a16="http://schemas.microsoft.com/office/drawing/2014/main" id="{39ACE2DB-0676-417A-B39D-7B695994E8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altLang="pt-BR" sz="2000"/>
              <a:t>MARCHETTI, Greta,  e SOARES, Jairo J. Batista. </a:t>
            </a:r>
            <a:r>
              <a:rPr lang="en-US" altLang="pt-BR" sz="2000" i="1"/>
              <a:t>Para viver juntos Português </a:t>
            </a:r>
            <a:r>
              <a:rPr lang="en-US" altLang="pt-BR" sz="2000"/>
              <a:t>- 5ª série - 6º ano. São Paulo: Edições SM, 2008.</a:t>
            </a:r>
          </a:p>
          <a:p>
            <a:pPr marL="0"/>
            <a:endParaRPr lang="en-US" altLang="pt-BR" sz="2000"/>
          </a:p>
          <a:p>
            <a:pPr marL="0"/>
            <a:r>
              <a:rPr lang="en-US" altLang="pt-BR" sz="2000"/>
              <a:t>O capítulo se chamava “Narrativa de aventura”</a:t>
            </a:r>
          </a:p>
          <a:p>
            <a:pPr marL="0"/>
            <a:endParaRPr lang="en-US" altLang="pt-BR" sz="2000"/>
          </a:p>
          <a:p>
            <a:pPr marL="0"/>
            <a:r>
              <a:rPr lang="en-US" altLang="pt-BR" sz="2000"/>
              <a:t>Foi atribuída nota 9,5 ao texto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5A6CA0F2-3C66-4113-AB48-251AA509B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062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Título 1">
            <a:extLst>
              <a:ext uri="{FF2B5EF4-FFF2-40B4-BE49-F238E27FC236}">
                <a16:creationId xmlns:a16="http://schemas.microsoft.com/office/drawing/2014/main" id="{2FC1E5F3-A78A-4EAA-9FB2-C21AFD93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4000" b="1"/>
              <a:t>A proposta: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57620C-D312-4027-A711-322CC3516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sz="2000" dirty="0" err="1"/>
              <a:t>Instrução</a:t>
            </a:r>
            <a:r>
              <a:rPr lang="en-US" sz="2000" dirty="0"/>
              <a:t>: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err="1"/>
              <a:t>Escreva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história</a:t>
            </a:r>
            <a:r>
              <a:rPr lang="en-US" sz="2000" dirty="0"/>
              <a:t> com base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imagem</a:t>
            </a:r>
            <a:r>
              <a:rPr lang="en-US" sz="2000" dirty="0"/>
              <a:t> a </a:t>
            </a:r>
            <a:r>
              <a:rPr lang="en-US" sz="2000" dirty="0" err="1"/>
              <a:t>seguir</a:t>
            </a:r>
            <a:r>
              <a:rPr lang="en-US" sz="2000" dirty="0"/>
              <a:t>.</a:t>
            </a:r>
          </a:p>
          <a:p>
            <a:pPr indent="0">
              <a:buNone/>
              <a:defRPr/>
            </a:pPr>
            <a:r>
              <a:rPr lang="en-US" sz="2000" dirty="0"/>
              <a:t>Observe a </a:t>
            </a:r>
            <a:r>
              <a:rPr lang="en-US" sz="2000" dirty="0" err="1"/>
              <a:t>cena</a:t>
            </a:r>
            <a:r>
              <a:rPr lang="en-US" sz="2000" dirty="0"/>
              <a:t> </a:t>
            </a:r>
            <a:r>
              <a:rPr lang="en-US" sz="2000" dirty="0" err="1"/>
              <a:t>detalhadamente</a:t>
            </a:r>
            <a:r>
              <a:rPr lang="en-US" sz="2000" dirty="0"/>
              <a:t>.</a:t>
            </a:r>
          </a:p>
          <a:p>
            <a:pPr indent="0">
              <a:buNone/>
              <a:defRPr/>
            </a:pPr>
            <a:r>
              <a:rPr lang="en-US" sz="2000" dirty="0" err="1"/>
              <a:t>Onde</a:t>
            </a:r>
            <a:r>
              <a:rPr lang="en-US" sz="2000" dirty="0"/>
              <a:t> o </a:t>
            </a:r>
            <a:r>
              <a:rPr lang="en-US" sz="2000" dirty="0" err="1"/>
              <a:t>menino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? O que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vendo</a:t>
            </a:r>
            <a:r>
              <a:rPr lang="en-US" sz="2000" dirty="0"/>
              <a:t>?</a:t>
            </a:r>
          </a:p>
          <a:p>
            <a:pPr marL="0">
              <a:defRPr/>
            </a:pPr>
            <a:endParaRPr lang="en-US" sz="20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901" name="Picture 2">
            <a:extLst>
              <a:ext uri="{FF2B5EF4-FFF2-40B4-BE49-F238E27FC236}">
                <a16:creationId xmlns:a16="http://schemas.microsoft.com/office/drawing/2014/main" id="{026C1FE7-69C9-4198-B711-795A0BD0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91" y="581892"/>
            <a:ext cx="381629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679C6E6-0487-433D-B0BA-8BCF880A9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80260" y="3707894"/>
            <a:ext cx="3801895" cy="25187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ECA3978-0A57-499C-932D-23816FD3BA3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1942 Segunda Guerra Mundial, Inglaterra.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andava pelo </a:t>
                      </a:r>
                      <a:r>
                        <a:rPr lang="pt-BR" sz="2000" dirty="0" err="1"/>
                        <a:t>ma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tagal</a:t>
                      </a:r>
                      <a:r>
                        <a:rPr lang="pt-BR" sz="2000" dirty="0"/>
                        <a:t> próximo ao lito-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ral</a:t>
                      </a:r>
                      <a:r>
                        <a:rPr lang="pt-BR" sz="2000" baseline="0" dirty="0"/>
                        <a:t> quando avistou al-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guns</a:t>
                      </a:r>
                      <a:r>
                        <a:rPr lang="pt-BR" sz="2000" dirty="0"/>
                        <a:t> homens </a:t>
                      </a:r>
                      <a:r>
                        <a:rPr lang="pt-BR" sz="2000" dirty="0" err="1"/>
                        <a:t>desembar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cando</a:t>
                      </a:r>
                      <a:r>
                        <a:rPr lang="pt-BR" sz="2000" dirty="0"/>
                        <a:t> ao longe, portando armas pesadas.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Estranhando essa </a:t>
                      </a:r>
                      <a:r>
                        <a:rPr lang="pt-BR" sz="2000" dirty="0" err="1"/>
                        <a:t>mo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vimentação</a:t>
                      </a:r>
                      <a:r>
                        <a:rPr lang="pt-BR" sz="2000" dirty="0"/>
                        <a:t>, James se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abaixou e pegou 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binoculo.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Com</a:t>
                      </a:r>
                      <a:r>
                        <a:rPr lang="pt-BR" sz="2000" baseline="0" dirty="0"/>
                        <a:t> o binóculo em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mãos, conseguiu </a:t>
                      </a:r>
                      <a:r>
                        <a:rPr lang="pt-BR" sz="2000" dirty="0" err="1"/>
                        <a:t>reconhe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cer</a:t>
                      </a:r>
                      <a:r>
                        <a:rPr lang="pt-BR" sz="2000" dirty="0"/>
                        <a:t> o símbolo no braço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Título 1">
            <a:extLst>
              <a:ext uri="{FF2B5EF4-FFF2-40B4-BE49-F238E27FC236}">
                <a16:creationId xmlns:a16="http://schemas.microsoft.com/office/drawing/2014/main" id="{0957E3F3-43FC-45AC-A2D7-8649BB57C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467" name="Espaço Reservado para Conteúdo 2">
            <a:extLst>
              <a:ext uri="{FF2B5EF4-FFF2-40B4-BE49-F238E27FC236}">
                <a16:creationId xmlns:a16="http://schemas.microsoft.com/office/drawing/2014/main" id="{89E240D3-3CA4-447D-B4BA-4DE5C9AEB9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r>
              <a:rPr lang="pt-BR" altLang="pt-BR" dirty="0"/>
              <a:t>Refletir a respeito das práticas mais comuns no ensino da escrita e dos  resultados mais corriqueiramente alcançados com elas</a:t>
            </a:r>
            <a:endParaRPr lang="pt-BR" altLang="pt-BR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F7ACB91-1F7E-4DA5-8070-BB02C2E233D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dos home</a:t>
                      </a:r>
                      <a:r>
                        <a:rPr lang="pt-BR" sz="2000" baseline="0" dirty="0"/>
                        <a:t>ns: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eram nazistas ou seja,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era um ataque </a:t>
                      </a:r>
                      <a:r>
                        <a:rPr lang="pt-BR" sz="2000" dirty="0" err="1"/>
                        <a:t>sur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presa.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 sem pensar </a:t>
                      </a:r>
                      <a:r>
                        <a:rPr lang="pt-BR" sz="2000" dirty="0" err="1"/>
                        <a:t>pe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gou</a:t>
                      </a:r>
                      <a:r>
                        <a:rPr lang="pt-BR" sz="2000" dirty="0"/>
                        <a:t> seu </a:t>
                      </a:r>
                      <a:r>
                        <a:rPr lang="pt-BR" sz="2000" dirty="0" err="1"/>
                        <a:t>ca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nivetinho</a:t>
                      </a:r>
                      <a:r>
                        <a:rPr lang="pt-BR" sz="2000" baseline="0" dirty="0"/>
                        <a:t> prateado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</a:t>
                      </a:r>
                      <a:r>
                        <a:rPr lang="pt-BR" sz="2000" baseline="0" dirty="0"/>
                        <a:t> mandou uma mensagem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em </a:t>
                      </a:r>
                      <a:r>
                        <a:rPr lang="pt-BR" sz="2000" dirty="0" err="1"/>
                        <a:t>codigo</a:t>
                      </a:r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morse</a:t>
                      </a:r>
                      <a:r>
                        <a:rPr lang="pt-BR" sz="2000" dirty="0"/>
                        <a:t>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Logo depois</a:t>
                      </a:r>
                      <a:r>
                        <a:rPr lang="pt-BR" sz="2000" baseline="0" dirty="0"/>
                        <a:t> James começou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 correr.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Os nazistas</a:t>
                      </a:r>
                      <a:r>
                        <a:rPr lang="pt-BR" sz="2000" baseline="0" dirty="0"/>
                        <a:t> o viram 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 já começavam a per-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seguí-lo</a:t>
                      </a:r>
                      <a:r>
                        <a:rPr lang="pt-BR" sz="2000" dirty="0"/>
                        <a:t>!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corria como </a:t>
                      </a:r>
                      <a:r>
                        <a:rPr lang="pt-BR" sz="2000" dirty="0" err="1"/>
                        <a:t>nun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025AAE4-E3C3-4E0B-8B7B-059FA88723D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ca</a:t>
                      </a:r>
                      <a:r>
                        <a:rPr lang="pt-BR" sz="2000" dirty="0"/>
                        <a:t> até que avistou </a:t>
                      </a:r>
                      <a:r>
                        <a:rPr lang="pt-BR" sz="2000" dirty="0" err="1"/>
                        <a:t>polici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ais vindo</a:t>
                      </a:r>
                      <a:r>
                        <a:rPr lang="pt-BR" sz="2000" baseline="0" dirty="0"/>
                        <a:t> em sua </a:t>
                      </a:r>
                      <a:r>
                        <a:rPr lang="pt-BR" sz="2000" baseline="0" dirty="0" err="1"/>
                        <a:t>dire</a:t>
                      </a:r>
                      <a:r>
                        <a:rPr lang="pt-BR" sz="2000" baseline="0" dirty="0"/>
                        <a:t>-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ção</a:t>
                      </a:r>
                      <a:r>
                        <a:rPr lang="pt-BR" sz="2000" dirty="0"/>
                        <a:t>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Os policiais sacaram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suas armas.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Já haviam avistado os nazistas.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se atirou</a:t>
                      </a:r>
                      <a:r>
                        <a:rPr lang="pt-BR" sz="2000" baseline="0" dirty="0"/>
                        <a:t> no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chão pois um tiroteio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começara.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Depois de alguns minuto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</a:t>
                      </a:r>
                      <a:r>
                        <a:rPr lang="pt-BR" sz="2000" baseline="0" dirty="0"/>
                        <a:t> no chão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 se levantou 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tiroteio acabara e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todos os nazistas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mortos ou aviam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1F94579-7474-4200-B948-D60330E57BC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1" y="1190625"/>
          <a:ext cx="7777163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se rendido.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45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400" dirty="0"/>
                        <a:t>James foi para casa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46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junto aos policiais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47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que o aclamavam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48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dizendo que ele</a:t>
                      </a:r>
                      <a:r>
                        <a:rPr lang="pt-BR" sz="2400" baseline="0" dirty="0"/>
                        <a:t> era</a:t>
                      </a:r>
                      <a:endParaRPr lang="pt-BR" sz="24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49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muito corajoso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50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e que sua mãe devia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51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ficar muito </a:t>
                      </a:r>
                      <a:r>
                        <a:rPr lang="pt-BR" sz="2400" dirty="0" err="1"/>
                        <a:t>orgu</a:t>
                      </a:r>
                      <a:r>
                        <a:rPr lang="pt-BR" sz="2400" dirty="0"/>
                        <a:t>-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52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lhosa</a:t>
                      </a:r>
                      <a:r>
                        <a:rPr lang="pt-BR" sz="2400" dirty="0"/>
                        <a:t> com a coragem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do filho.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F5CA1-C051-473D-BE0F-6A1FF4D5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de princípios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9D3595-D9F8-469A-B952-FA0E6B6574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“virada” dos anos 1980: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da gramática ao texto</a:t>
            </a:r>
          </a:p>
          <a:p>
            <a:r>
              <a:rPr lang="pt-BR" dirty="0"/>
              <a:t>do produto ao processo</a:t>
            </a:r>
          </a:p>
          <a:p>
            <a:r>
              <a:rPr lang="pt-BR" dirty="0"/>
              <a:t>do professor ao aluno</a:t>
            </a:r>
          </a:p>
          <a:p>
            <a:r>
              <a:rPr lang="pt-BR" dirty="0"/>
              <a:t>do conteúdo ao saber fazer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66F1670-4C16-4324-97EE-0FF33FC7E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DE47B1-D6CD-4513-A32C-F049D72C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2286000" cy="31432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DF146B1-9D2A-49AF-A109-A8E10B86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340" y="2871641"/>
            <a:ext cx="2286000" cy="271878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8074557-9626-4D65-A03A-0AFA8702A5AF}"/>
              </a:ext>
            </a:extLst>
          </p:cNvPr>
          <p:cNvSpPr txBox="1"/>
          <p:nvPr/>
        </p:nvSpPr>
        <p:spPr>
          <a:xfrm>
            <a:off x="8881342" y="2502309"/>
            <a:ext cx="278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João Wanderley Geraldi- BR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6DD71D-5ABB-44C0-846F-9350D631CF11}"/>
              </a:ext>
            </a:extLst>
          </p:cNvPr>
          <p:cNvSpPr txBox="1"/>
          <p:nvPr/>
        </p:nvSpPr>
        <p:spPr>
          <a:xfrm>
            <a:off x="6095999" y="5103812"/>
            <a:ext cx="241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Lucy </a:t>
            </a:r>
            <a:r>
              <a:rPr lang="pt-BR" dirty="0" err="1"/>
              <a:t>Calkins</a:t>
            </a:r>
            <a:r>
              <a:rPr lang="pt-BR" dirty="0"/>
              <a:t> - EUA</a:t>
            </a:r>
          </a:p>
        </p:txBody>
      </p:sp>
    </p:spTree>
    <p:extLst>
      <p:ext uri="{BB962C8B-B14F-4D97-AF65-F5344CB8AC3E}">
        <p14:creationId xmlns:p14="http://schemas.microsoft.com/office/powerpoint/2010/main" val="156000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9DCE4-C65A-4F1D-AD84-E91703EB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Geraldi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504AF7-AD39-455F-958E-A8399B46A9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Nascido em São Luiz Gonzaga – RS, Geraldi organizou, em 1984, a coletânea </a:t>
            </a:r>
            <a:r>
              <a:rPr lang="pt-BR" b="1" dirty="0"/>
              <a:t>O texto na Sala de Aula</a:t>
            </a:r>
            <a:r>
              <a:rPr lang="pt-BR" dirty="0"/>
              <a:t>. Alguns marcos:</a:t>
            </a:r>
          </a:p>
          <a:p>
            <a:pPr marL="0" indent="0">
              <a:buNone/>
            </a:pPr>
            <a:r>
              <a:rPr lang="pt-BR" dirty="0"/>
              <a:t>- Diferenciava a posição de </a:t>
            </a:r>
            <a:r>
              <a:rPr lang="pt-BR" b="1" dirty="0"/>
              <a:t>sujeito</a:t>
            </a:r>
            <a:r>
              <a:rPr lang="pt-BR" dirty="0"/>
              <a:t> da de </a:t>
            </a:r>
            <a:r>
              <a:rPr lang="pt-BR" b="1" dirty="0"/>
              <a:t>aluno-função</a:t>
            </a:r>
            <a:r>
              <a:rPr lang="pt-BR" dirty="0"/>
              <a:t>, que devolve ao professor a palavra da escola;</a:t>
            </a:r>
          </a:p>
          <a:p>
            <a:pPr marL="0" indent="0">
              <a:buNone/>
            </a:pPr>
            <a:r>
              <a:rPr lang="pt-BR" dirty="0"/>
              <a:t>- Diferenciava </a:t>
            </a:r>
            <a:r>
              <a:rPr lang="pt-BR" b="1" dirty="0"/>
              <a:t>Texto</a:t>
            </a:r>
            <a:r>
              <a:rPr lang="pt-BR" dirty="0"/>
              <a:t> (produto de um sujeito) de </a:t>
            </a:r>
            <a:r>
              <a:rPr lang="pt-BR" b="1" dirty="0"/>
              <a:t>Redação</a:t>
            </a:r>
            <a:r>
              <a:rPr lang="pt-BR" dirty="0"/>
              <a:t>, fruto da atividade de um aluno.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F789EBC-5A2D-45C3-9947-5A22F9396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3531" y="1909460"/>
            <a:ext cx="4108505" cy="35492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232D3D9-203D-4E21-94B1-58C60E29A55D}"/>
              </a:ext>
            </a:extLst>
          </p:cNvPr>
          <p:cNvSpPr txBox="1"/>
          <p:nvPr/>
        </p:nvSpPr>
        <p:spPr>
          <a:xfrm>
            <a:off x="6493164" y="3108144"/>
            <a:ext cx="48606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Para saber mais sobre o autor: </a:t>
            </a:r>
            <a:r>
              <a:rPr lang="pt-BR" dirty="0">
                <a:hlinkClick r:id="rId3"/>
              </a:rPr>
              <a:t>https://pt.wikipedia.org/wiki/Jo%C3%A3o_Wanderley_Geraldi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48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2AE49-4D45-46BD-B2B4-EAEE065E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Portos de Passagem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982353-CE1E-4104-B8E3-2375D03FAA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É possível ler, na forma de tese de doutorado, </a:t>
            </a:r>
            <a:r>
              <a:rPr lang="pt-BR" i="1" dirty="0"/>
              <a:t>Linguagem, interação e ensino</a:t>
            </a:r>
            <a:r>
              <a:rPr lang="pt-BR" dirty="0"/>
              <a:t>, aqui: </a:t>
            </a:r>
            <a:r>
              <a:rPr lang="pt-BR" dirty="0">
                <a:hlinkClick r:id="rId2"/>
              </a:rPr>
              <a:t>http://repositorio.unicamp.br/handle/REPOSIP/268861</a:t>
            </a:r>
            <a:r>
              <a:rPr lang="pt-BR" dirty="0"/>
              <a:t> 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3DC1536-7F1A-447A-9B8A-C9B6102465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2073" y="1646021"/>
            <a:ext cx="3269672" cy="5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883DB17-205F-4432-BE57-D34CA569B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61328"/>
              </p:ext>
            </p:extLst>
          </p:nvPr>
        </p:nvGraphicFramePr>
        <p:xfrm>
          <a:off x="701964" y="692727"/>
          <a:ext cx="10575636" cy="5874327"/>
        </p:xfrm>
        <a:graphic>
          <a:graphicData uri="http://schemas.openxmlformats.org/drawingml/2006/table">
            <a:tbl>
              <a:tblPr firstRow="1" firstCol="1" bandRow="1"/>
              <a:tblGrid>
                <a:gridCol w="10575636">
                  <a:extLst>
                    <a:ext uri="{9D8B030D-6E8A-4147-A177-3AD203B41FA5}">
                      <a16:colId xmlns:a16="http://schemas.microsoft.com/office/drawing/2014/main" val="1674789334"/>
                    </a:ext>
                  </a:extLst>
                </a:gridCol>
              </a:tblGrid>
              <a:tr h="587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Sumário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Introdução – Da experiência: memórias, aprendizagens e utopias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Capítulo 1: Linguagem e trabalho linguístico (pp. 1- 72)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Capítulo 2: Identidades e especificidades do ensino de língua (pp. 73- 113)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Capítulo 3: No espaço do trabalho discursivo, alternativas (pp. 115- 217)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Conclusão – De feito, muito a fazer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45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35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47EC3B2-4461-4269-8180-B3115847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Pinceladas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AE327B5-5CCB-405E-987D-26DB7FCE69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Privilégio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três aspectos, o ensino da </a:t>
            </a:r>
            <a:r>
              <a:rPr lang="pt-B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redação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pt-B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leitura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da </a:t>
            </a:r>
            <a:r>
              <a:rPr lang="pt-B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gramática</a:t>
            </a:r>
            <a:endParaRPr lang="pt-B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C41FAC6-3A4B-415D-AD2E-5DD143E755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Proposta</a:t>
            </a:r>
            <a:r>
              <a:rPr lang="pt-BR" dirty="0"/>
              <a:t>: Pensar o ensino da língua portuguesa à luz da linguagem, mais especificamente, desde o lugar da interlocução, entendido como “espaço de produção de linguagem e de constituição de sujeitos” (p.5)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07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BC520B-DDB6-4703-A1DB-21F629407B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E17088-7128-4A80-B51F-F307C3D0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75" y="265546"/>
            <a:ext cx="6504504" cy="63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ítulo 1">
            <a:extLst>
              <a:ext uri="{FF2B5EF4-FFF2-40B4-BE49-F238E27FC236}">
                <a16:creationId xmlns:a16="http://schemas.microsoft.com/office/drawing/2014/main" id="{87ED9A02-7D33-4266-8294-241A0994B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altLang="pt-BR" b="1">
                <a:solidFill>
                  <a:srgbClr val="FFFFFF"/>
                </a:solidFill>
              </a:rPr>
              <a:t>Práticas mais comuns para motivar a escrita de narrativas: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491" name="Espaço Reservado para Conteúdo 2">
            <a:extLst>
              <a:ext uri="{FF2B5EF4-FFF2-40B4-BE49-F238E27FC236}">
                <a16:creationId xmlns:a16="http://schemas.microsoft.com/office/drawing/2014/main" id="{731C7F4A-5FD6-4D22-8420-3212936C9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514350" indent="-514350">
              <a:buFont typeface="Wingdings" panose="05000000000000000000" pitchFamily="2" charset="2"/>
              <a:buAutoNum type="alphaLcParenR"/>
            </a:pPr>
            <a:endParaRPr lang="pt-BR" altLang="pt-BR" sz="2600"/>
          </a:p>
          <a:p>
            <a:pPr marL="514350" indent="-514350">
              <a:buFont typeface="Wingdings" panose="05000000000000000000" pitchFamily="2" charset="2"/>
              <a:buAutoNum type="alphaLcParenR"/>
            </a:pPr>
            <a:endParaRPr lang="pt-BR" altLang="pt-BR" sz="2600"/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a partir de uma situação previamente estabelecida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de uma história sem palavras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de um elemento autobiográfico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a partir de uma gravura instigante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1189</Words>
  <Application>Microsoft Office PowerPoint</Application>
  <PresentationFormat>Widescreen</PresentationFormat>
  <Paragraphs>249</Paragraphs>
  <Slides>22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Tema do Office</vt:lpstr>
      <vt:lpstr>Estratégias mais comuns no ensino da escrita e seus produtos</vt:lpstr>
      <vt:lpstr>Objetivo</vt:lpstr>
      <vt:lpstr>Questões de princípios</vt:lpstr>
      <vt:lpstr>Geraldi</vt:lpstr>
      <vt:lpstr>Portos de Passagem</vt:lpstr>
      <vt:lpstr>Apresentação do PowerPoint</vt:lpstr>
      <vt:lpstr>Pinceladas</vt:lpstr>
      <vt:lpstr>Apresentação do PowerPoint</vt:lpstr>
      <vt:lpstr>Práticas mais comuns para motivar a escrita de narrativas: </vt:lpstr>
      <vt:lpstr>a) Solicitar a escrita a partir de uma situação previamente estabelecida</vt:lpstr>
      <vt:lpstr>Sem título  (e sem explicação)...</vt:lpstr>
      <vt:lpstr>b) As histórias sem palavras</vt:lpstr>
      <vt:lpstr>SEM TÍTULO:</vt:lpstr>
      <vt:lpstr>c) Solicitar a escrita de um elemento autobiográfico</vt:lpstr>
      <vt:lpstr>Minha vida</vt:lpstr>
      <vt:lpstr>Apresentação do PowerPoint</vt:lpstr>
      <vt:lpstr>Material adotado pela professora:</vt:lpstr>
      <vt:lpstr>A proposta: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mais comuns no ensino da escrita e seus produtos</dc:title>
  <dc:creator>Claudia Riolfi</dc:creator>
  <cp:lastModifiedBy>Claudia Riolfi</cp:lastModifiedBy>
  <cp:revision>5</cp:revision>
  <dcterms:created xsi:type="dcterms:W3CDTF">2020-04-22T13:38:43Z</dcterms:created>
  <dcterms:modified xsi:type="dcterms:W3CDTF">2021-03-17T18:00:36Z</dcterms:modified>
</cp:coreProperties>
</file>