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9" r:id="rId2"/>
    <p:sldId id="381" r:id="rId3"/>
    <p:sldId id="382" r:id="rId4"/>
    <p:sldId id="404" r:id="rId5"/>
    <p:sldId id="405" r:id="rId6"/>
    <p:sldId id="385" r:id="rId7"/>
    <p:sldId id="386" r:id="rId8"/>
    <p:sldId id="387" r:id="rId9"/>
    <p:sldId id="388" r:id="rId10"/>
    <p:sldId id="389" r:id="rId11"/>
    <p:sldId id="390" r:id="rId12"/>
    <p:sldId id="406" r:id="rId13"/>
    <p:sldId id="391" r:id="rId14"/>
    <p:sldId id="407" r:id="rId15"/>
    <p:sldId id="393" r:id="rId16"/>
    <p:sldId id="408" r:id="rId17"/>
    <p:sldId id="394" r:id="rId18"/>
    <p:sldId id="409" r:id="rId19"/>
    <p:sldId id="395" r:id="rId20"/>
    <p:sldId id="396" r:id="rId21"/>
    <p:sldId id="397" r:id="rId22"/>
    <p:sldId id="410" r:id="rId23"/>
    <p:sldId id="399" r:id="rId24"/>
    <p:sldId id="400" r:id="rId25"/>
    <p:sldId id="401" r:id="rId26"/>
    <p:sldId id="402" r:id="rId27"/>
    <p:sldId id="403" r:id="rId28"/>
    <p:sldId id="365" r:id="rId29"/>
    <p:sldId id="366" r:id="rId30"/>
    <p:sldId id="367" r:id="rId31"/>
    <p:sldId id="368" r:id="rId32"/>
    <p:sldId id="369" r:id="rId33"/>
    <p:sldId id="411" r:id="rId34"/>
    <p:sldId id="377" r:id="rId35"/>
    <p:sldId id="371" r:id="rId36"/>
    <p:sldId id="378" r:id="rId37"/>
    <p:sldId id="373" r:id="rId38"/>
    <p:sldId id="372" r:id="rId39"/>
    <p:sldId id="380" r:id="rId40"/>
    <p:sldId id="375" r:id="rId41"/>
    <p:sldId id="376" r:id="rId42"/>
    <p:sldId id="379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>
      <p:cViewPr varScale="1">
        <p:scale>
          <a:sx n="76" d="100"/>
          <a:sy n="76" d="100"/>
        </p:scale>
        <p:origin x="13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ury\AppData\Local\Microsoft\Windows\Temporary%20Internet%20Files\Content.IE5\QGV04KYX\ipeadata%5b04-03-2013-11-29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Inflação no Brasil : diferentes indicadores 1995-2012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IPC FIPE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Séries!$B$57:$B$74</c:f>
              <c:numCache>
                <c:formatCode>#,##0.0000</c:formatCode>
                <c:ptCount val="18"/>
                <c:pt idx="0">
                  <c:v>23.1662791464042</c:v>
                </c:pt>
                <c:pt idx="1">
                  <c:v>10.042228958784699</c:v>
                </c:pt>
                <c:pt idx="2">
                  <c:v>4.8253125588601087</c:v>
                </c:pt>
                <c:pt idx="3">
                  <c:v>-1.7892055075543898</c:v>
                </c:pt>
                <c:pt idx="4">
                  <c:v>8.6372596890724456</c:v>
                </c:pt>
                <c:pt idx="5">
                  <c:v>4.3784821611300604</c:v>
                </c:pt>
                <c:pt idx="6">
                  <c:v>7.1255243716622179</c:v>
                </c:pt>
                <c:pt idx="7">
                  <c:v>9.9198708118198393</c:v>
                </c:pt>
                <c:pt idx="8">
                  <c:v>8.1667153650290008</c:v>
                </c:pt>
                <c:pt idx="9">
                  <c:v>6.5654044685454149</c:v>
                </c:pt>
                <c:pt idx="10">
                  <c:v>4.5254124674678398</c:v>
                </c:pt>
                <c:pt idx="11">
                  <c:v>2.5386221608828277</c:v>
                </c:pt>
                <c:pt idx="12">
                  <c:v>4.3820137652229398</c:v>
                </c:pt>
                <c:pt idx="13">
                  <c:v>6.163209745453381</c:v>
                </c:pt>
                <c:pt idx="14">
                  <c:v>3.6511365248203602</c:v>
                </c:pt>
                <c:pt idx="15">
                  <c:v>6.3987095598403201</c:v>
                </c:pt>
                <c:pt idx="16">
                  <c:v>5.8067602596595602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6CF-4CA0-8ABC-67227C2AA7C2}"/>
            </c:ext>
          </c:extLst>
        </c:ser>
        <c:ser>
          <c:idx val="1"/>
          <c:order val="1"/>
          <c:tx>
            <c:v>IPCA IBGE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Séries!$C$57:$C$74</c:f>
              <c:numCache>
                <c:formatCode>#,##0.00</c:formatCode>
                <c:ptCount val="18"/>
                <c:pt idx="0">
                  <c:v>22.408161659091405</c:v>
                </c:pt>
                <c:pt idx="1">
                  <c:v>9.5649518175900017</c:v>
                </c:pt>
                <c:pt idx="2">
                  <c:v>5.2243185352542465</c:v>
                </c:pt>
                <c:pt idx="3">
                  <c:v>1.6549781799422727</c:v>
                </c:pt>
                <c:pt idx="4">
                  <c:v>8.9397887806885059</c:v>
                </c:pt>
                <c:pt idx="5">
                  <c:v>5.9745933423981699</c:v>
                </c:pt>
                <c:pt idx="6">
                  <c:v>7.67343641407333</c:v>
                </c:pt>
                <c:pt idx="7">
                  <c:v>12.530273356687699</c:v>
                </c:pt>
                <c:pt idx="8">
                  <c:v>9.3005128004000515</c:v>
                </c:pt>
                <c:pt idx="9">
                  <c:v>7.5994958488264048</c:v>
                </c:pt>
                <c:pt idx="10">
                  <c:v>5.6892268187350865</c:v>
                </c:pt>
                <c:pt idx="11">
                  <c:v>3.14151613157687</c:v>
                </c:pt>
                <c:pt idx="12">
                  <c:v>4.4576585533737196</c:v>
                </c:pt>
                <c:pt idx="13">
                  <c:v>5.9027243906546598</c:v>
                </c:pt>
                <c:pt idx="14">
                  <c:v>4.31165006256784</c:v>
                </c:pt>
                <c:pt idx="15">
                  <c:v>5.9086887217945421</c:v>
                </c:pt>
                <c:pt idx="16">
                  <c:v>6.503352743680181</c:v>
                </c:pt>
                <c:pt idx="17">
                  <c:v>5.8385947181474398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6CF-4CA0-8ABC-67227C2AA7C2}"/>
            </c:ext>
          </c:extLst>
        </c:ser>
        <c:ser>
          <c:idx val="2"/>
          <c:order val="2"/>
          <c:tx>
            <c:v>IGP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Séries!$D$57:$D$74</c:f>
              <c:numCache>
                <c:formatCode>#,##0.00</c:formatCode>
                <c:ptCount val="18"/>
                <c:pt idx="0">
                  <c:v>14.779408339156802</c:v>
                </c:pt>
                <c:pt idx="1">
                  <c:v>9.3370241989820393</c:v>
                </c:pt>
                <c:pt idx="2">
                  <c:v>7.4809375672846299</c:v>
                </c:pt>
                <c:pt idx="3">
                  <c:v>1.7034504196456399</c:v>
                </c:pt>
                <c:pt idx="4">
                  <c:v>19.9794880154315</c:v>
                </c:pt>
                <c:pt idx="5">
                  <c:v>9.8065633721490038</c:v>
                </c:pt>
                <c:pt idx="6">
                  <c:v>10.396968603392301</c:v>
                </c:pt>
                <c:pt idx="7">
                  <c:v>26.410662332992356</c:v>
                </c:pt>
                <c:pt idx="8">
                  <c:v>7.6729271644525801</c:v>
                </c:pt>
                <c:pt idx="9">
                  <c:v>12.135715805147917</c:v>
                </c:pt>
                <c:pt idx="10">
                  <c:v>1.22447855632692</c:v>
                </c:pt>
                <c:pt idx="11">
                  <c:v>3.7931295056448149</c:v>
                </c:pt>
                <c:pt idx="12">
                  <c:v>7.8923304522051145</c:v>
                </c:pt>
                <c:pt idx="13">
                  <c:v>9.0961847308258097</c:v>
                </c:pt>
                <c:pt idx="14">
                  <c:v>-1.4295434021549462</c:v>
                </c:pt>
                <c:pt idx="15">
                  <c:v>11.300002258996521</c:v>
                </c:pt>
                <c:pt idx="16">
                  <c:v>4.9972148741506555</c:v>
                </c:pt>
                <c:pt idx="17">
                  <c:v>8.0966781647214319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6CF-4CA0-8ABC-67227C2AA7C2}"/>
            </c:ext>
          </c:extLst>
        </c:ser>
        <c:ser>
          <c:idx val="3"/>
          <c:order val="3"/>
          <c:tx>
            <c:v>IPA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Séries!$E$57:$E$74</c:f>
              <c:numCache>
                <c:formatCode>#,##0.00</c:formatCode>
                <c:ptCount val="18"/>
                <c:pt idx="0">
                  <c:v>6.3921649253312909</c:v>
                </c:pt>
                <c:pt idx="1">
                  <c:v>8.0872406584333092</c:v>
                </c:pt>
                <c:pt idx="2">
                  <c:v>7.7836379446254895</c:v>
                </c:pt>
                <c:pt idx="3">
                  <c:v>1.5147288341337901</c:v>
                </c:pt>
                <c:pt idx="4">
                  <c:v>28.896316102198501</c:v>
                </c:pt>
                <c:pt idx="5">
                  <c:v>12.055593329722425</c:v>
                </c:pt>
                <c:pt idx="6">
                  <c:v>11.871876092724802</c:v>
                </c:pt>
                <c:pt idx="7">
                  <c:v>35.414492886856195</c:v>
                </c:pt>
                <c:pt idx="8">
                  <c:v>6.25659790699964</c:v>
                </c:pt>
                <c:pt idx="9">
                  <c:v>14.674810642967399</c:v>
                </c:pt>
                <c:pt idx="10">
                  <c:v>-0.96637602028025649</c:v>
                </c:pt>
                <c:pt idx="11">
                  <c:v>4.2930962219515498</c:v>
                </c:pt>
                <c:pt idx="12">
                  <c:v>9.4410715200815289</c:v>
                </c:pt>
                <c:pt idx="13">
                  <c:v>9.8048880268725487</c:v>
                </c:pt>
                <c:pt idx="14">
                  <c:v>-4.0751696771645101</c:v>
                </c:pt>
                <c:pt idx="15">
                  <c:v>13.850419401256502</c:v>
                </c:pt>
                <c:pt idx="16">
                  <c:v>4.1151603708247775</c:v>
                </c:pt>
                <c:pt idx="17">
                  <c:v>9.1284308597258494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6CF-4CA0-8ABC-67227C2AA7C2}"/>
            </c:ext>
          </c:extLst>
        </c:ser>
        <c:ser>
          <c:idx val="4"/>
          <c:order val="4"/>
          <c:tx>
            <c:v>IPC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Séries!$F$57:$F$74</c:f>
              <c:numCache>
                <c:formatCode>#,##0.00</c:formatCode>
                <c:ptCount val="18"/>
                <c:pt idx="0">
                  <c:v>25.909723053685351</c:v>
                </c:pt>
                <c:pt idx="1">
                  <c:v>11.343071780204681</c:v>
                </c:pt>
                <c:pt idx="2">
                  <c:v>7.2147474641299096</c:v>
                </c:pt>
                <c:pt idx="3">
                  <c:v>1.6630105761100027</c:v>
                </c:pt>
                <c:pt idx="4">
                  <c:v>9.115675779931518</c:v>
                </c:pt>
                <c:pt idx="5">
                  <c:v>6.2131288804436524</c:v>
                </c:pt>
                <c:pt idx="6">
                  <c:v>7.9382579933848039</c:v>
                </c:pt>
                <c:pt idx="7">
                  <c:v>12.175496752558423</c:v>
                </c:pt>
                <c:pt idx="8">
                  <c:v>8.9305809688254527</c:v>
                </c:pt>
                <c:pt idx="9">
                  <c:v>6.270257481960491</c:v>
                </c:pt>
                <c:pt idx="10">
                  <c:v>4.9344741607052685</c:v>
                </c:pt>
                <c:pt idx="11">
                  <c:v>2.0543755370194199</c:v>
                </c:pt>
                <c:pt idx="12">
                  <c:v>4.6039615966960286</c:v>
                </c:pt>
                <c:pt idx="13">
                  <c:v>6.0730220033189024</c:v>
                </c:pt>
                <c:pt idx="14">
                  <c:v>3.9469904198048837</c:v>
                </c:pt>
                <c:pt idx="15">
                  <c:v>6.2388099157664403</c:v>
                </c:pt>
                <c:pt idx="16">
                  <c:v>6.3585106262653648</c:v>
                </c:pt>
                <c:pt idx="17">
                  <c:v>5.7404310640481304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6CF-4CA0-8ABC-67227C2AA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36000"/>
        <c:axId val="39937536"/>
      </c:lineChart>
      <c:catAx>
        <c:axId val="3993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37536"/>
        <c:crosses val="autoZero"/>
        <c:auto val="1"/>
        <c:lblAlgn val="ctr"/>
        <c:lblOffset val="100"/>
        <c:noMultiLvlLbl val="0"/>
      </c:catAx>
      <c:valAx>
        <c:axId val="39937536"/>
        <c:scaling>
          <c:orientation val="minMax"/>
        </c:scaling>
        <c:delete val="0"/>
        <c:axPos val="l"/>
        <c:majorGridlines/>
        <c:numFmt formatCode="#,##0.0000" sourceLinked="1"/>
        <c:majorTickMark val="out"/>
        <c:minorTickMark val="none"/>
        <c:tickLblPos val="nextTo"/>
        <c:crossAx val="39936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ACB5D2B7-EAF2-49CF-8B66-069922A30160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4C36513E-2AF7-4A15-B7F4-7303DBA57155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C2347C5F-4266-4B51-8E94-7162823CE067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BE8DD261-3A10-4594-8EEE-6E51EB884FBA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48AAC1-4546-4200-A8F3-464CE2E76E40}" type="slidenum">
              <a:rPr lang="pt-BR" altLang="pt-BR" sz="1200">
                <a:latin typeface="Calibri" pitchFamily="34" charset="0"/>
                <a:cs typeface="Arial" charset="0"/>
              </a:rPr>
              <a:pPr algn="r"/>
              <a:t>6</a:t>
            </a:fld>
            <a:endParaRPr lang="pt-BR" altLang="pt-BR" sz="1200">
              <a:latin typeface="Calibri" pitchFamily="34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61610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68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72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13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01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229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7048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09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47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97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72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82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221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92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8E45-700F-405E-BC7E-EFB2E45936E0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F0FC-D1DC-42B9-AFD9-197B7293E53F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/>
            <p:cNvCxnSpPr/>
            <p:nvPr/>
          </p:nvCxnSpPr>
          <p:spPr>
            <a:xfrm rot="10800000">
              <a:off x="1073151" y="1213246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/>
            <p:cNvCxnSpPr/>
            <p:nvPr/>
          </p:nvCxnSpPr>
          <p:spPr>
            <a:xfrm rot="10800000">
              <a:off x="1073151" y="127637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9027-E987-4FD1-857D-23B4924FF521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F721-9A0C-41DF-9C77-7FD297EC3262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0239-872D-4DF3-9ED8-CF0E6324D5A7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323B-7A74-41CE-9C60-3A9C27492DDC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202A-9BAD-4A22-92D8-F4DB84C8B3FA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1185-045F-470D-8E04-120DC5EA7303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2784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2784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1FFD-EFA8-474A-9251-93758C419AFE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453E-FA57-4A8C-8EAD-A471B4641200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825B-02AB-430A-A48B-5A40BF9BD3EE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B95D-A031-438A-9335-223DA4D168BB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69946-7463-443E-A72D-706BEBD36333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4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E48E-081A-4DC1-9C26-1131F7BB9BAE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CCC8-6829-48EF-880D-DE06F3FD9E5F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EEA8-9834-4A98-B8EA-6E7FA8880142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4202-7BEE-4380-955C-F8DC511443BF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45B3-6B7A-4A5A-8BE5-B2D2C964C11F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5993-1EB8-4277-AF27-835190C30CC2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0105-123F-431D-962D-8837AFC4AC3B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45554-1446-49EA-9DE3-27D91DF7E57A}" type="datetimeFigureOut">
              <a:rPr lang="pt-BR"/>
              <a:pPr>
                <a:defRPr/>
              </a:pPr>
              <a:t>13/08/2019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77404-8D21-4729-98F3-EF06F212BC2B}" type="slidenum">
              <a:rPr/>
              <a:pPr>
                <a:defRPr/>
              </a:pPr>
              <a:t>‹nº›</a:t>
            </a:fld>
            <a:endParaRPr dirty="0"/>
          </a:p>
        </p:txBody>
      </p:sp>
      <p:grpSp>
        <p:nvGrpSpPr>
          <p:cNvPr id="1031" name="Grupo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62" r:id="rId10"/>
    <p:sldLayoutId id="2147483652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folha.uol.com.br/folha/almanaque/brasil_01abr1964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eaLnBrk="1" hangingPunct="1"/>
            <a:r>
              <a:rPr altLang="pt-BR" sz="4000" cap="none" dirty="0"/>
              <a:t>AULA 04.  O PAEG e as reformas institucionais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Gremaud  - REC2413- Economia Brasileira Contemporânea </a:t>
            </a:r>
            <a:r>
              <a:rPr altLang="pt-BR" dirty="0" smtClean="0"/>
              <a:t>2019</a:t>
            </a:r>
            <a:endParaRPr alt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8913"/>
            <a:ext cx="10363200" cy="792162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Plantagenet Cherokee"/>
              </a:rPr>
              <a:t>O início dos Governos Militares e a economia</a:t>
            </a:r>
            <a:r>
              <a:rPr lang="en-GB" sz="2400">
                <a:latin typeface="Plantagenet Cherokee"/>
              </a:rPr>
              <a:t>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4500" y="1394691"/>
            <a:ext cx="11425238" cy="5271222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Euphemia"/>
              </a:rPr>
              <a:t>O </a:t>
            </a:r>
            <a:r>
              <a:rPr lang="en-GB" sz="2800" dirty="0" err="1">
                <a:latin typeface="Euphemia"/>
              </a:rPr>
              <a:t>Golpe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militar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impõe</a:t>
            </a:r>
            <a:r>
              <a:rPr lang="en-GB" sz="2800" dirty="0">
                <a:latin typeface="Euphemia"/>
              </a:rPr>
              <a:t> forma </a:t>
            </a:r>
            <a:r>
              <a:rPr lang="en-GB" sz="2800" dirty="0" err="1">
                <a:latin typeface="Euphemia"/>
              </a:rPr>
              <a:t>autoritária</a:t>
            </a:r>
            <a:r>
              <a:rPr lang="en-GB" sz="2800" dirty="0">
                <a:latin typeface="Euphemia"/>
              </a:rPr>
              <a:t> de </a:t>
            </a:r>
            <a:r>
              <a:rPr lang="en-GB" sz="2800" dirty="0" err="1">
                <a:latin typeface="Euphemia"/>
              </a:rPr>
              <a:t>solução</a:t>
            </a:r>
            <a:r>
              <a:rPr lang="en-GB" sz="2800" dirty="0">
                <a:latin typeface="Euphemia"/>
              </a:rPr>
              <a:t> da </a:t>
            </a:r>
            <a:r>
              <a:rPr lang="en-GB" sz="2800" dirty="0" err="1">
                <a:latin typeface="Euphemia"/>
              </a:rPr>
              <a:t>crise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política</a:t>
            </a:r>
            <a:r>
              <a:rPr lang="en-GB" sz="2800" dirty="0">
                <a:latin typeface="Euphemia"/>
              </a:rPr>
              <a:t>.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Euphemia"/>
              </a:rPr>
              <a:t>Do </a:t>
            </a:r>
            <a:r>
              <a:rPr lang="en-GB" sz="2800" dirty="0" err="1">
                <a:latin typeface="Euphemia"/>
              </a:rPr>
              <a:t>lado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econômico</a:t>
            </a:r>
            <a:r>
              <a:rPr lang="en-GB" sz="2800" dirty="0">
                <a:latin typeface="Euphemia"/>
              </a:rPr>
              <a:t> Castelo </a:t>
            </a:r>
            <a:r>
              <a:rPr lang="en-GB" sz="2800" dirty="0" err="1">
                <a:latin typeface="Euphemia"/>
              </a:rPr>
              <a:t>Branco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lança</a:t>
            </a:r>
            <a:r>
              <a:rPr lang="en-GB" sz="2800" dirty="0">
                <a:latin typeface="Euphemia"/>
              </a:rPr>
              <a:t> o </a:t>
            </a:r>
            <a:r>
              <a:rPr lang="en-GB" sz="2800" b="1" dirty="0">
                <a:latin typeface="Euphemia"/>
              </a:rPr>
              <a:t>PAEG (Plano de </a:t>
            </a:r>
            <a:r>
              <a:rPr lang="en-GB" sz="2800" b="1" dirty="0" err="1">
                <a:latin typeface="Euphemia"/>
              </a:rPr>
              <a:t>Ação</a:t>
            </a:r>
            <a:r>
              <a:rPr lang="en-GB" sz="2800" b="1" dirty="0">
                <a:latin typeface="Euphemia"/>
              </a:rPr>
              <a:t> </a:t>
            </a:r>
            <a:r>
              <a:rPr lang="en-GB" sz="2800" b="1" dirty="0" err="1">
                <a:latin typeface="Euphemia"/>
              </a:rPr>
              <a:t>Econômica</a:t>
            </a:r>
            <a:r>
              <a:rPr lang="en-GB" sz="2800" b="1" dirty="0">
                <a:latin typeface="Euphemia"/>
              </a:rPr>
              <a:t> do </a:t>
            </a:r>
            <a:r>
              <a:rPr lang="en-GB" sz="2800" b="1" dirty="0" err="1">
                <a:latin typeface="Euphemia"/>
              </a:rPr>
              <a:t>Governo</a:t>
            </a:r>
            <a:r>
              <a:rPr lang="en-GB" sz="2800" b="1" dirty="0">
                <a:latin typeface="Euphemia"/>
              </a:rPr>
              <a:t>)</a:t>
            </a:r>
            <a:endParaRPr lang="en-GB" sz="2800" dirty="0">
              <a:latin typeface="Euphemia"/>
            </a:endParaRPr>
          </a:p>
          <a:p>
            <a:pPr marL="639763" lvl="1" indent="-273050" eaLnBrk="1" hangingPunct="1"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>
                <a:latin typeface="Euphemia"/>
              </a:rPr>
              <a:t>(</a:t>
            </a:r>
            <a:r>
              <a:rPr lang="en-GB" sz="2100" dirty="0" err="1">
                <a:latin typeface="Euphemia"/>
              </a:rPr>
              <a:t>Ministros</a:t>
            </a:r>
            <a:r>
              <a:rPr lang="en-GB" sz="2100" dirty="0">
                <a:latin typeface="Euphemia"/>
              </a:rPr>
              <a:t> Roberto Campos -</a:t>
            </a:r>
            <a:r>
              <a:rPr lang="en-GB" sz="2100" dirty="0" err="1">
                <a:latin typeface="Euphemia"/>
              </a:rPr>
              <a:t>planejamento</a:t>
            </a:r>
            <a:r>
              <a:rPr lang="en-GB" sz="2100" dirty="0">
                <a:latin typeface="Euphemia"/>
              </a:rPr>
              <a:t> - e Octavio </a:t>
            </a:r>
            <a:r>
              <a:rPr lang="en-GB" sz="2100" dirty="0" err="1">
                <a:latin typeface="Euphemia"/>
              </a:rPr>
              <a:t>Gouvêa</a:t>
            </a:r>
            <a:r>
              <a:rPr lang="en-GB" sz="2100" dirty="0">
                <a:latin typeface="Euphemia"/>
              </a:rPr>
              <a:t> de </a:t>
            </a:r>
            <a:r>
              <a:rPr lang="en-GB" sz="2100" dirty="0" err="1">
                <a:latin typeface="Euphemia"/>
              </a:rPr>
              <a:t>Bulhões</a:t>
            </a:r>
            <a:r>
              <a:rPr lang="en-GB" sz="2100" dirty="0">
                <a:latin typeface="Euphemia"/>
              </a:rPr>
              <a:t> – </a:t>
            </a:r>
            <a:r>
              <a:rPr lang="en-GB" sz="2100" dirty="0" err="1">
                <a:latin typeface="Euphemia"/>
              </a:rPr>
              <a:t>Fazenda</a:t>
            </a:r>
            <a:r>
              <a:rPr lang="en-GB" sz="2100" dirty="0">
                <a:latin typeface="Euphemia"/>
              </a:rPr>
              <a:t>)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latin typeface="Euphemia"/>
              </a:rPr>
              <a:t>Economicamente</a:t>
            </a:r>
            <a:r>
              <a:rPr lang="en-GB" sz="2800" dirty="0">
                <a:latin typeface="Euphemia"/>
              </a:rPr>
              <a:t> o </a:t>
            </a:r>
            <a:r>
              <a:rPr lang="en-GB" sz="2800" dirty="0" err="1">
                <a:latin typeface="Euphemia"/>
              </a:rPr>
              <a:t>Governo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militar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possui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duas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linhas</a:t>
            </a:r>
            <a:r>
              <a:rPr lang="en-GB" sz="2800" dirty="0">
                <a:latin typeface="Euphemia"/>
              </a:rPr>
              <a:t> </a:t>
            </a:r>
            <a:r>
              <a:rPr lang="en-GB" sz="2800" dirty="0" err="1">
                <a:latin typeface="Euphemia"/>
              </a:rPr>
              <a:t>iniciais</a:t>
            </a:r>
            <a:r>
              <a:rPr lang="en-GB" sz="2800" dirty="0">
                <a:latin typeface="Euphemia"/>
              </a:rPr>
              <a:t> de </a:t>
            </a:r>
            <a:r>
              <a:rPr lang="en-GB" sz="2800" dirty="0" err="1">
                <a:latin typeface="Euphemia"/>
              </a:rPr>
              <a:t>atuação</a:t>
            </a:r>
            <a:r>
              <a:rPr lang="en-GB" sz="2800" dirty="0">
                <a:latin typeface="Euphemia"/>
              </a:rPr>
              <a:t>: 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Política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 </a:t>
            </a: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conjuntural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 de </a:t>
            </a: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combate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 à </a:t>
            </a: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inflação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 (</a:t>
            </a: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curto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 </a:t>
            </a: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prazo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)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Reformas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 </a:t>
            </a: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estruturais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 (</a:t>
            </a: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longo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 </a:t>
            </a:r>
            <a:r>
              <a:rPr lang="en-GB" sz="3200" b="1" dirty="0" err="1">
                <a:solidFill>
                  <a:srgbClr val="DFBC25"/>
                </a:solidFill>
                <a:latin typeface="Euphemia"/>
              </a:rPr>
              <a:t>prazo</a:t>
            </a:r>
            <a:r>
              <a:rPr lang="en-GB" sz="3200" b="1" dirty="0">
                <a:solidFill>
                  <a:srgbClr val="DFBC25"/>
                </a:solidFill>
                <a:latin typeface="Euphemia"/>
              </a:rPr>
              <a:t>).</a:t>
            </a:r>
          </a:p>
          <a:p>
            <a:pPr marL="639763" lvl="1" indent="-273050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DFBC25"/>
              </a:solidFill>
              <a:latin typeface="Euphemia"/>
            </a:endParaRPr>
          </a:p>
          <a:p>
            <a:pPr marL="639763" lvl="1" indent="-27305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latin typeface="Euphemia"/>
              </a:rPr>
              <a:t>O </a:t>
            </a:r>
            <a:r>
              <a:rPr lang="en-GB" sz="2000" dirty="0" err="1">
                <a:latin typeface="Euphemia"/>
              </a:rPr>
              <a:t>controle</a:t>
            </a:r>
            <a:r>
              <a:rPr lang="en-GB" sz="2000" dirty="0">
                <a:latin typeface="Euphemia"/>
              </a:rPr>
              <a:t> </a:t>
            </a:r>
            <a:r>
              <a:rPr lang="en-GB" sz="2000" dirty="0" err="1">
                <a:latin typeface="Euphemia"/>
              </a:rPr>
              <a:t>inflacionário</a:t>
            </a:r>
            <a:r>
              <a:rPr lang="en-GB" sz="2000" dirty="0">
                <a:latin typeface="Euphemia"/>
              </a:rPr>
              <a:t> e as </a:t>
            </a:r>
            <a:r>
              <a:rPr lang="en-GB" sz="2000" dirty="0" err="1">
                <a:latin typeface="Euphemia"/>
              </a:rPr>
              <a:t>formas</a:t>
            </a:r>
            <a:r>
              <a:rPr lang="en-GB" sz="2000" dirty="0">
                <a:latin typeface="Euphemia"/>
              </a:rPr>
              <a:t> de </a:t>
            </a:r>
            <a:r>
              <a:rPr lang="en-GB" sz="2000" dirty="0" err="1">
                <a:latin typeface="Euphemia"/>
              </a:rPr>
              <a:t>conviver</a:t>
            </a:r>
            <a:r>
              <a:rPr lang="en-GB" sz="2000" dirty="0">
                <a:latin typeface="Euphemia"/>
              </a:rPr>
              <a:t> com a </a:t>
            </a:r>
            <a:r>
              <a:rPr lang="en-GB" sz="2000" dirty="0" err="1">
                <a:latin typeface="Euphemia"/>
              </a:rPr>
              <a:t>inflação</a:t>
            </a:r>
            <a:r>
              <a:rPr lang="en-GB" sz="2000" dirty="0">
                <a:latin typeface="Euphemia"/>
              </a:rPr>
              <a:t> </a:t>
            </a:r>
            <a:r>
              <a:rPr lang="en-GB" sz="2000" dirty="0" err="1">
                <a:latin typeface="Euphemia"/>
              </a:rPr>
              <a:t>eram</a:t>
            </a:r>
            <a:r>
              <a:rPr lang="en-GB" sz="2000" dirty="0">
                <a:latin typeface="Euphemia"/>
              </a:rPr>
              <a:t> </a:t>
            </a:r>
            <a:r>
              <a:rPr lang="en-GB" sz="2000" dirty="0" err="1">
                <a:latin typeface="Euphemia"/>
              </a:rPr>
              <a:t>vistos</a:t>
            </a:r>
            <a:r>
              <a:rPr lang="en-GB" sz="2000" dirty="0">
                <a:latin typeface="Euphemia"/>
              </a:rPr>
              <a:t> </a:t>
            </a:r>
            <a:r>
              <a:rPr lang="en-GB" sz="2000" dirty="0" err="1">
                <a:latin typeface="Euphemia"/>
              </a:rPr>
              <a:t>como</a:t>
            </a:r>
            <a:r>
              <a:rPr lang="en-GB" sz="2000" dirty="0">
                <a:latin typeface="Euphemia"/>
              </a:rPr>
              <a:t> </a:t>
            </a:r>
            <a:r>
              <a:rPr lang="en-GB" sz="2000" dirty="0" err="1">
                <a:latin typeface="Euphemia"/>
              </a:rPr>
              <a:t>pré-condições</a:t>
            </a:r>
            <a:r>
              <a:rPr lang="en-GB" sz="2000" dirty="0">
                <a:latin typeface="Euphemia"/>
              </a:rPr>
              <a:t> para a </a:t>
            </a:r>
            <a:r>
              <a:rPr lang="en-GB" sz="2000" dirty="0" err="1">
                <a:latin typeface="Euphemia"/>
              </a:rPr>
              <a:t>retomada</a:t>
            </a:r>
            <a:r>
              <a:rPr lang="en-GB" sz="2000" dirty="0">
                <a:latin typeface="Euphemia"/>
              </a:rPr>
              <a:t> do </a:t>
            </a:r>
            <a:r>
              <a:rPr lang="en-GB" sz="2000" dirty="0" err="1">
                <a:latin typeface="Euphemia"/>
              </a:rPr>
              <a:t>desenvolvimento</a:t>
            </a:r>
            <a:r>
              <a:rPr lang="en-GB" sz="2000" b="1" dirty="0">
                <a:latin typeface="Euphem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277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Número de Slide 3"/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fld id="{12CF135A-854D-45C0-B45E-B7988EBC30F1}" type="slidenum">
              <a:rPr lang="pt-BR" sz="1400" b="1">
                <a:solidFill>
                  <a:schemeClr val="tx2"/>
                </a:solidFill>
                <a:latin typeface="+mn-lt"/>
                <a:cs typeface="Arial" pitchFamily="34" charset="0"/>
              </a:rPr>
              <a:pPr algn="ctr">
                <a:defRPr/>
              </a:pPr>
              <a:t>11</a:t>
            </a:fld>
            <a:endParaRPr lang="pt-BR" sz="1400" b="1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9458" name="Picture 11" descr="fotomat1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9363" y="736600"/>
            <a:ext cx="49291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amp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188" y="879475"/>
            <a:ext cx="44735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781175" y="5646738"/>
            <a:ext cx="3001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Roberto Campos</a:t>
            </a:r>
          </a:p>
          <a:p>
            <a:pPr>
              <a:spcBef>
                <a:spcPct val="50000"/>
              </a:spcBef>
            </a:pPr>
            <a:r>
              <a:rPr lang="pt-BR"/>
              <a:t>Ministro do Planejamento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962775" y="5675313"/>
            <a:ext cx="37925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Octavio de Gouveia Bulhões</a:t>
            </a:r>
          </a:p>
          <a:p>
            <a:pPr>
              <a:spcBef>
                <a:spcPct val="50000"/>
              </a:spcBef>
            </a:pPr>
            <a:r>
              <a:rPr lang="pt-BR"/>
              <a:t>Ministro da Fazenda</a:t>
            </a:r>
          </a:p>
        </p:txBody>
      </p:sp>
    </p:spTree>
    <p:extLst>
      <p:ext uri="{BB962C8B-B14F-4D97-AF65-F5344CB8AC3E}">
        <p14:creationId xmlns:p14="http://schemas.microsoft.com/office/powerpoint/2010/main" val="1509539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175" y="2087561"/>
            <a:ext cx="5734050" cy="2219691"/>
          </a:xfrm>
        </p:spPr>
        <p:txBody>
          <a:bodyPr/>
          <a:lstStyle/>
          <a:p>
            <a:r>
              <a:rPr lang="pt-BR" dirty="0" smtClean="0"/>
              <a:t>PAEG: estabilização</a:t>
            </a:r>
            <a:br>
              <a:rPr lang="pt-BR" dirty="0" smtClean="0"/>
            </a:br>
            <a:r>
              <a:rPr lang="pt-BR" dirty="0" smtClean="0"/>
              <a:t>e reformas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175845"/>
            <a:ext cx="7048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81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8588"/>
            <a:ext cx="10972800" cy="1143000"/>
          </a:xfrm>
        </p:spPr>
        <p:txBody>
          <a:bodyPr tIns="0" bIns="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dirty="0">
                <a:latin typeface="Plantagenet Cherokee"/>
              </a:rPr>
              <a:t>O diagnóstico da inflação</a:t>
            </a:r>
            <a:endParaRPr lang="en-GB" sz="3600" dirty="0">
              <a:latin typeface="Plantagenet Cherokee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9197" y="1746395"/>
            <a:ext cx="11350625" cy="551338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Inflação no início de 1964: entre 80 e 100% ao ano.</a:t>
            </a:r>
          </a:p>
        </p:txBody>
      </p:sp>
    </p:spTree>
    <p:extLst>
      <p:ext uri="{BB962C8B-B14F-4D97-AF65-F5344CB8AC3E}">
        <p14:creationId xmlns:p14="http://schemas.microsoft.com/office/powerpoint/2010/main" val="2018802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5" y="609600"/>
            <a:ext cx="10741572" cy="5812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132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8588"/>
            <a:ext cx="10972800" cy="1143000"/>
          </a:xfrm>
        </p:spPr>
        <p:txBody>
          <a:bodyPr tIns="0" bIns="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latin typeface="Plantagenet Cherokee"/>
              </a:rPr>
              <a:t>O diagnóstico da inflação</a:t>
            </a:r>
            <a:endParaRPr lang="en-GB" sz="3600">
              <a:latin typeface="Plantagenet Cherokee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1488" y="1468582"/>
            <a:ext cx="11350625" cy="5389418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dirty="0">
                <a:latin typeface="Euphemia"/>
              </a:rPr>
              <a:t>Inflação no início de 1964: entre 80 e 100% ao ano.</a:t>
            </a:r>
          </a:p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Em um primeiro momento, diagnostico ortodoxo clássico</a:t>
            </a:r>
            <a:r>
              <a:rPr lang="pt-BR" dirty="0">
                <a:latin typeface="Euphemia"/>
              </a:rPr>
              <a:t> </a:t>
            </a:r>
          </a:p>
          <a:p>
            <a:pPr marL="639763" lvl="1" indent="-273050" eaLnBrk="1" hangingPunct="1">
              <a:lnSpc>
                <a:spcPct val="100000"/>
              </a:lnSpc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Excesso de demanda</a:t>
            </a:r>
            <a:r>
              <a:rPr lang="pt-BR" sz="3200" dirty="0">
                <a:latin typeface="Euphemia"/>
              </a:rPr>
              <a:t> 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>
                <a:latin typeface="Euphemia"/>
              </a:rPr>
              <a:t> 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tendência ao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déficit público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, 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dirty="0">
                <a:latin typeface="Euphemia"/>
              </a:rPr>
              <a:t>elevada propensão à consumir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dirty="0">
                <a:latin typeface="Euphemia"/>
              </a:rPr>
              <a:t>fruto de uma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política salarial frouxa</a:t>
            </a:r>
            <a:r>
              <a:rPr lang="pt-BR" sz="2800" b="1" dirty="0">
                <a:latin typeface="Euphemia"/>
              </a:rPr>
              <a:t> em ambiente de pleno emprego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>
                <a:latin typeface="Euphemia"/>
              </a:rPr>
              <a:t>falta de controle sobre a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expansão do crédito</a:t>
            </a:r>
            <a:r>
              <a:rPr lang="pt-BR" sz="2800" b="1" dirty="0">
                <a:latin typeface="Euphemia"/>
              </a:rPr>
              <a:t>.</a:t>
            </a:r>
          </a:p>
          <a:p>
            <a:pPr marL="685800" lvl="2" indent="0" eaLnBrk="1" hangingPunct="1">
              <a:lnSpc>
                <a:spcPct val="70000"/>
              </a:lnSpc>
              <a:spcBef>
                <a:spcPts val="6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 dirty="0"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44505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8588"/>
            <a:ext cx="10972800" cy="1143000"/>
          </a:xfrm>
        </p:spPr>
        <p:txBody>
          <a:bodyPr tIns="0" bIns="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latin typeface="Plantagenet Cherokee"/>
              </a:rPr>
              <a:t>O diagnóstico da inflação</a:t>
            </a:r>
            <a:endParaRPr lang="en-GB" sz="3600">
              <a:latin typeface="Plantagenet Cherokee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1488" y="1468582"/>
            <a:ext cx="11350625" cy="5389418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dirty="0">
                <a:latin typeface="Euphemia"/>
              </a:rPr>
              <a:t>Inflação no início de 1964: entre 80 e 100% ao ano.</a:t>
            </a:r>
          </a:p>
          <a:p>
            <a:pPr marL="319088" indent="-319088" eaLnBrk="1" hangingPunct="1">
              <a:lnSpc>
                <a:spcPct val="70000"/>
              </a:lnSpc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latin typeface="Euphemia"/>
              </a:rPr>
              <a:t>Em um primeiro momento, diagnostico ortodoxo clássico</a:t>
            </a:r>
            <a:r>
              <a:rPr lang="pt-BR" sz="1800" dirty="0">
                <a:latin typeface="Euphemia"/>
              </a:rPr>
              <a:t> </a:t>
            </a:r>
          </a:p>
          <a:p>
            <a:pPr marL="639763" lvl="1" indent="-273050" eaLnBrk="1" hangingPunct="1">
              <a:lnSpc>
                <a:spcPct val="70000"/>
              </a:lnSpc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 </a:t>
            </a:r>
            <a:r>
              <a:rPr lang="pt-BR" sz="2400" b="1" dirty="0">
                <a:solidFill>
                  <a:srgbClr val="DFBC25"/>
                </a:solidFill>
                <a:latin typeface="Euphemia"/>
              </a:rPr>
              <a:t>Excesso de demanda</a:t>
            </a:r>
            <a:r>
              <a:rPr lang="pt-BR" sz="2800" dirty="0">
                <a:latin typeface="Euphemia"/>
              </a:rPr>
              <a:t> 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b="1" dirty="0">
                <a:latin typeface="Euphemia"/>
              </a:rPr>
              <a:t> </a:t>
            </a:r>
            <a:r>
              <a:rPr lang="pt-BR" sz="2400" b="1" dirty="0">
                <a:solidFill>
                  <a:schemeClr val="hlink"/>
                </a:solidFill>
                <a:latin typeface="Euphemia"/>
              </a:rPr>
              <a:t>tendência ao </a:t>
            </a:r>
            <a:r>
              <a:rPr lang="pt-BR" sz="2400" b="1" u="sng" dirty="0">
                <a:solidFill>
                  <a:schemeClr val="hlink"/>
                </a:solidFill>
                <a:latin typeface="Euphemia"/>
              </a:rPr>
              <a:t>déficit público</a:t>
            </a:r>
            <a:r>
              <a:rPr lang="pt-BR" sz="2400" b="1" dirty="0">
                <a:solidFill>
                  <a:schemeClr val="hlink"/>
                </a:solidFill>
                <a:latin typeface="Euphemia"/>
              </a:rPr>
              <a:t>, 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400" b="1" dirty="0">
                <a:latin typeface="Euphemia"/>
              </a:rPr>
              <a:t>elevada propensão à consumir</a:t>
            </a:r>
            <a:r>
              <a:rPr lang="pt-BR" sz="24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400" b="1" dirty="0">
                <a:latin typeface="Euphemia"/>
              </a:rPr>
              <a:t>fruto de uma </a:t>
            </a:r>
            <a:r>
              <a:rPr lang="pt-BR" sz="2400" b="1" u="sng" dirty="0">
                <a:solidFill>
                  <a:schemeClr val="hlink"/>
                </a:solidFill>
                <a:latin typeface="Euphemia"/>
              </a:rPr>
              <a:t>política salarial frouxa</a:t>
            </a:r>
            <a:r>
              <a:rPr lang="pt-BR" sz="2400" b="1" dirty="0">
                <a:latin typeface="Euphemia"/>
              </a:rPr>
              <a:t> em ambiente de pleno emprego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b="1" dirty="0">
                <a:latin typeface="Euphemia"/>
              </a:rPr>
              <a:t>falta de controle sobre a</a:t>
            </a:r>
            <a:r>
              <a:rPr lang="pt-BR" sz="24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400" b="1" u="sng" dirty="0">
                <a:solidFill>
                  <a:schemeClr val="hlink"/>
                </a:solidFill>
                <a:latin typeface="Euphemia"/>
              </a:rPr>
              <a:t>expansão do crédito</a:t>
            </a:r>
            <a:r>
              <a:rPr lang="pt-BR" sz="2400" b="1" dirty="0">
                <a:latin typeface="Euphemia"/>
              </a:rPr>
              <a:t>.</a:t>
            </a:r>
          </a:p>
          <a:p>
            <a:pPr marL="319088" indent="-319088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/>
              <a:t>No Plano existem algumas </a:t>
            </a:r>
            <a:r>
              <a:rPr lang="pt-BR" sz="2800" dirty="0" smtClean="0"/>
              <a:t>ideias </a:t>
            </a:r>
            <a:r>
              <a:rPr lang="pt-BR" sz="2800" dirty="0"/>
              <a:t>um pouco diferentes:</a:t>
            </a:r>
          </a:p>
          <a:p>
            <a:pPr marL="639763" lvl="1" indent="-273050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solidFill>
                  <a:srgbClr val="FF0066"/>
                </a:solidFill>
              </a:rPr>
              <a:t>inconsistência distributiva</a:t>
            </a:r>
            <a:r>
              <a:rPr lang="pt-BR" sz="2000" dirty="0"/>
              <a:t> por trás da inflação do período (até de inércia)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/>
              <a:t>Gastos do governo, salários e investimentos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/>
              <a:t>Salários à frente na corrida de preços 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/>
              <a:t>Propagado por meio de expansão monetária</a:t>
            </a:r>
          </a:p>
          <a:p>
            <a:pPr marL="639763" lvl="1" indent="-273050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/>
              <a:t>Em outros momentos aceita-se inclusive </a:t>
            </a:r>
            <a:r>
              <a:rPr lang="pt-BR" sz="2000" dirty="0" err="1"/>
              <a:t>idéias</a:t>
            </a:r>
            <a:r>
              <a:rPr lang="pt-BR" sz="2000" dirty="0"/>
              <a:t> estruturalistas de </a:t>
            </a:r>
            <a:r>
              <a:rPr lang="pt-BR" sz="2000" dirty="0">
                <a:solidFill>
                  <a:srgbClr val="FF0066"/>
                </a:solidFill>
              </a:rPr>
              <a:t>estrangulamentos e limitações de oferta</a:t>
            </a:r>
            <a:endParaRPr lang="en-GB" sz="2400" dirty="0"/>
          </a:p>
          <a:p>
            <a:pPr marL="685800" lvl="2" indent="0" eaLnBrk="1" hangingPunct="1">
              <a:lnSpc>
                <a:spcPct val="70000"/>
              </a:lnSpc>
              <a:spcBef>
                <a:spcPts val="6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 dirty="0"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449890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190500"/>
            <a:ext cx="10972800" cy="10826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latin typeface="Plantagenet Cherokee"/>
              </a:rPr>
              <a:t>Heterodoxia: Uma “nova” atitude frente à inflação</a:t>
            </a:r>
            <a:r>
              <a:rPr lang="en-GB" sz="2400">
                <a:latin typeface="Plantagenet Cherokee"/>
              </a:rPr>
              <a:t>: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-1" y="1376363"/>
            <a:ext cx="11828463" cy="548163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Os governantes do regime militar implementaram uma forma peculiar de lidar com a inflação:</a:t>
            </a:r>
            <a:endParaRPr lang="pt-BR" sz="2400" dirty="0">
              <a:latin typeface="Euphemia"/>
            </a:endParaRP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Adota-se uma atitude </a:t>
            </a:r>
            <a:r>
              <a:rPr lang="pt-BR" sz="3200" b="1" dirty="0">
                <a:solidFill>
                  <a:srgbClr val="DFBC25"/>
                </a:solidFill>
                <a:latin typeface="Euphemia"/>
              </a:rPr>
              <a:t>gradualista</a:t>
            </a:r>
            <a:r>
              <a:rPr lang="pt-BR" sz="3200" b="1" dirty="0">
                <a:latin typeface="Euphemia"/>
              </a:rPr>
              <a:t> </a:t>
            </a:r>
            <a:r>
              <a:rPr lang="pt-BR" sz="3200" dirty="0">
                <a:latin typeface="Euphemia"/>
              </a:rPr>
              <a:t>no combate à inflação. Deixa-se de lado os </a:t>
            </a:r>
            <a:r>
              <a:rPr lang="pt-BR" sz="3200" b="1" dirty="0">
                <a:solidFill>
                  <a:srgbClr val="DFBC25"/>
                </a:solidFill>
                <a:latin typeface="Euphemia"/>
              </a:rPr>
              <a:t>tratamentos de choque</a:t>
            </a:r>
            <a:r>
              <a:rPr lang="pt-BR" sz="3200" b="1" dirty="0">
                <a:latin typeface="Euphemia"/>
              </a:rPr>
              <a:t>.</a:t>
            </a:r>
            <a:r>
              <a:rPr lang="pt-BR" sz="3200" dirty="0">
                <a:latin typeface="Euphemia"/>
              </a:rPr>
              <a:t>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Metas para a inflação (em %): 70 (64), 25 (66), 10 (67)</a:t>
            </a:r>
          </a:p>
          <a:p>
            <a:pPr marL="1096963" lvl="2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>
                <a:latin typeface="Euphemia"/>
              </a:rPr>
              <a:t>Gradualismo já dotado em planos anteriores PEM e Plano Trienal  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Deve-se aprender a </a:t>
            </a:r>
            <a:r>
              <a:rPr lang="pt-BR" sz="3200" b="1" dirty="0">
                <a:solidFill>
                  <a:srgbClr val="DFBC25"/>
                </a:solidFill>
                <a:latin typeface="Euphemia"/>
              </a:rPr>
              <a:t>conviver com a inflação</a:t>
            </a:r>
            <a:r>
              <a:rPr lang="pt-BR" sz="3200" dirty="0">
                <a:latin typeface="Euphemia"/>
              </a:rPr>
              <a:t>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Inflação é um mal inevitável do crescimento acelerado que se deseja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Combate a inflação deve estar sintonizado com política de crescimento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Surge a noção de </a:t>
            </a:r>
            <a:r>
              <a:rPr lang="pt-BR" sz="3200" b="1" dirty="0">
                <a:solidFill>
                  <a:srgbClr val="FF0066"/>
                </a:solidFill>
                <a:latin typeface="Euphemia"/>
              </a:rPr>
              <a:t>correção monetária </a:t>
            </a:r>
            <a:r>
              <a:rPr lang="pt-BR" sz="3200" dirty="0">
                <a:solidFill>
                  <a:srgbClr val="FF0066"/>
                </a:solidFill>
                <a:latin typeface="Euphemia"/>
              </a:rPr>
              <a:t>e </a:t>
            </a:r>
            <a:r>
              <a:rPr lang="pt-BR" sz="3200" b="1" dirty="0">
                <a:solidFill>
                  <a:srgbClr val="FF0066"/>
                </a:solidFill>
                <a:latin typeface="Euphemia"/>
              </a:rPr>
              <a:t>indexação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latin typeface="Euphemia"/>
              </a:rPr>
              <a:t>Inflação é um mal inevitável – necessário alterar o arcabouço legal do país de modo a facilitar o convívio com ela </a:t>
            </a: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Eliminar o fictício pressuposto legal de que a moeda brasileira é estável</a:t>
            </a:r>
          </a:p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dirty="0">
              <a:latin typeface="Euphemia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188325" y="2771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5" name="Picture 4" descr="68770_3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948" y="3019015"/>
            <a:ext cx="1489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023" y="2872022"/>
            <a:ext cx="1561377" cy="23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24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190500"/>
            <a:ext cx="10972800" cy="10826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latin typeface="Plantagenet Cherokee"/>
              </a:rPr>
              <a:t>Heterodoxia: Uma “nova” atitude frente à inflação</a:t>
            </a:r>
            <a:r>
              <a:rPr lang="en-GB" sz="2400">
                <a:latin typeface="Plantagenet Cherokee"/>
              </a:rPr>
              <a:t>: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-1" y="1376363"/>
            <a:ext cx="11828463" cy="548163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Os governantes do regime militar implementaram uma forma peculiar de lidar com a inflação:</a:t>
            </a:r>
            <a:endParaRPr lang="pt-BR" sz="2400" dirty="0">
              <a:latin typeface="Euphemia"/>
            </a:endParaRP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Adota-se uma atitude </a:t>
            </a:r>
            <a:r>
              <a:rPr lang="pt-BR" sz="3200" b="1" dirty="0">
                <a:solidFill>
                  <a:srgbClr val="DFBC25"/>
                </a:solidFill>
                <a:latin typeface="Euphemia"/>
              </a:rPr>
              <a:t>gradualista</a:t>
            </a:r>
            <a:r>
              <a:rPr lang="pt-BR" sz="3200" b="1" dirty="0">
                <a:latin typeface="Euphemia"/>
              </a:rPr>
              <a:t> </a:t>
            </a:r>
            <a:r>
              <a:rPr lang="pt-BR" sz="3200" dirty="0">
                <a:latin typeface="Euphemia"/>
              </a:rPr>
              <a:t>no combate à inflação. Deixa-se de lado os </a:t>
            </a:r>
            <a:r>
              <a:rPr lang="pt-BR" sz="3200" b="1" dirty="0">
                <a:solidFill>
                  <a:srgbClr val="DFBC25"/>
                </a:solidFill>
                <a:latin typeface="Euphemia"/>
              </a:rPr>
              <a:t>tratamentos de choque</a:t>
            </a:r>
            <a:r>
              <a:rPr lang="pt-BR" sz="3200" b="1" dirty="0">
                <a:latin typeface="Euphemia"/>
              </a:rPr>
              <a:t>.</a:t>
            </a:r>
            <a:r>
              <a:rPr lang="pt-BR" sz="3200" dirty="0">
                <a:latin typeface="Euphemia"/>
              </a:rPr>
              <a:t>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Metas para a inflação (em %): 70 (64), 25 (66), 10 (67)</a:t>
            </a:r>
          </a:p>
          <a:p>
            <a:pPr marL="1096963" lvl="2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>
                <a:latin typeface="Euphemia"/>
              </a:rPr>
              <a:t>Gradualismo já dotado em planos anteriores PEM e Plano Trienal  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Deve-se aprender a </a:t>
            </a:r>
            <a:r>
              <a:rPr lang="pt-BR" sz="3200" b="1" dirty="0">
                <a:solidFill>
                  <a:srgbClr val="DFBC25"/>
                </a:solidFill>
                <a:latin typeface="Euphemia"/>
              </a:rPr>
              <a:t>conviver com a inflação</a:t>
            </a:r>
            <a:r>
              <a:rPr lang="pt-BR" sz="3200" dirty="0">
                <a:latin typeface="Euphemia"/>
              </a:rPr>
              <a:t>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Inflação é um mal inevitável do crescimento acelerado que se deseja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Combate a inflação deve estar sintonizado com política de crescimento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Surge a noção de </a:t>
            </a:r>
            <a:r>
              <a:rPr lang="pt-BR" sz="3200" b="1" dirty="0">
                <a:solidFill>
                  <a:srgbClr val="FF0066"/>
                </a:solidFill>
                <a:latin typeface="Euphemia"/>
              </a:rPr>
              <a:t>correção monetária </a:t>
            </a:r>
            <a:r>
              <a:rPr lang="pt-BR" sz="3200" dirty="0">
                <a:solidFill>
                  <a:srgbClr val="FF0066"/>
                </a:solidFill>
                <a:latin typeface="Euphemia"/>
              </a:rPr>
              <a:t>e </a:t>
            </a:r>
            <a:r>
              <a:rPr lang="pt-BR" sz="3200" b="1" dirty="0">
                <a:solidFill>
                  <a:srgbClr val="FF0066"/>
                </a:solidFill>
                <a:latin typeface="Euphemia"/>
              </a:rPr>
              <a:t>indexação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latin typeface="Euphemia"/>
              </a:rPr>
              <a:t>Inflação é um mal inevitável – necessário alterar o arcabouço legal do país de modo a facilitar o convívio com ela </a:t>
            </a: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Eliminar o fictício pressuposto legal de que a moeda brasileira é estável</a:t>
            </a:r>
          </a:p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dirty="0">
              <a:latin typeface="Euphemia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188325" y="2771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5" name="Picture 4" descr="68770_3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948" y="3019015"/>
            <a:ext cx="1489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023" y="2872022"/>
            <a:ext cx="1561377" cy="23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885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en-GB" sz="3600">
                <a:latin typeface="Plantagenet Cherokee"/>
              </a:rPr>
              <a:t>Até onde o PAEG é um plano heterodoxo ?</a:t>
            </a:r>
            <a:endParaRPr lang="pt-BR" sz="3600">
              <a:latin typeface="Plantagenet Cherokee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352550" y="1688512"/>
            <a:ext cx="10525125" cy="520065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§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 eaLnBrk="1" hangingPunct="1"/>
            <a:r>
              <a:rPr lang="pt-BR" sz="2800" dirty="0" smtClean="0">
                <a:latin typeface="Euphemia"/>
              </a:rPr>
              <a:t>Gradualismo</a:t>
            </a:r>
          </a:p>
          <a:p>
            <a:pPr marL="319088" indent="-319088" eaLnBrk="1" hangingPunct="1"/>
            <a:r>
              <a:rPr lang="pt-BR" sz="2800" dirty="0" smtClean="0">
                <a:latin typeface="Euphemia"/>
              </a:rPr>
              <a:t>Convívio</a:t>
            </a:r>
          </a:p>
          <a:p>
            <a:pPr marL="319088" indent="-319088" eaLnBrk="1" hangingPunct="1"/>
            <a:r>
              <a:rPr lang="pt-BR" sz="2800" dirty="0" smtClean="0">
                <a:latin typeface="Euphemia"/>
              </a:rPr>
              <a:t>Correção monetária e indexação</a:t>
            </a:r>
          </a:p>
          <a:p>
            <a:pPr marL="319088" indent="-319088" eaLnBrk="1" hangingPunct="1"/>
            <a:r>
              <a:rPr lang="pt-BR" sz="2800" dirty="0" smtClean="0">
                <a:latin typeface="Euphemia"/>
              </a:rPr>
              <a:t>Mas também </a:t>
            </a:r>
          </a:p>
          <a:p>
            <a:pPr marL="639763" lvl="1" indent="-273050" eaLnBrk="1" hangingPunct="1"/>
            <a:r>
              <a:rPr lang="pt-BR" sz="2000" dirty="0" smtClean="0">
                <a:latin typeface="Euphemia"/>
              </a:rPr>
              <a:t>Inconsistência distributiva – expansão monetária sancionadora</a:t>
            </a:r>
          </a:p>
          <a:p>
            <a:pPr lvl="2" eaLnBrk="1" hangingPunct="1"/>
            <a:r>
              <a:rPr lang="pt-BR" sz="1700" dirty="0" smtClean="0">
                <a:latin typeface="Euphemia"/>
              </a:rPr>
              <a:t>Corrida de preços, inércia, problemas de oferta?</a:t>
            </a:r>
          </a:p>
          <a:p>
            <a:pPr marL="639763" lvl="1" indent="-273050" eaLnBrk="1" hangingPunct="1"/>
            <a:r>
              <a:rPr lang="pt-BR" sz="2000" dirty="0" smtClean="0">
                <a:latin typeface="Euphemia"/>
              </a:rPr>
              <a:t>Necessidade de reforma </a:t>
            </a:r>
          </a:p>
          <a:p>
            <a:pPr lvl="2" eaLnBrk="1" hangingPunct="1"/>
            <a:r>
              <a:rPr lang="pt-BR" sz="1800" dirty="0" smtClean="0">
                <a:latin typeface="Euphemia"/>
              </a:rPr>
              <a:t>vai além da </a:t>
            </a:r>
            <a:r>
              <a:rPr lang="pt-BR" sz="1800" dirty="0" err="1" smtClean="0">
                <a:latin typeface="Euphemia"/>
              </a:rPr>
              <a:t>idéia</a:t>
            </a:r>
            <a:r>
              <a:rPr lang="pt-BR" sz="1800" dirty="0" smtClean="0">
                <a:latin typeface="Euphemia"/>
              </a:rPr>
              <a:t> simplista de políticas monetárias e fiscais rigorosas como mecanismo de combate a inflação</a:t>
            </a:r>
            <a:endParaRPr lang="pt-BR" sz="1800" dirty="0"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374544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+mj-lt"/>
              </a:rPr>
              <a:t>A crise dos anos 60 e suas explicações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3.bp.blogspot.com/-ZRqqDWCIoYE/TkQyv6xLkcI/AAAAAAAACAk/GNcGxtPEAwo/s1600/Decada+60+golpe+militar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22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01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963613" y="358775"/>
            <a:ext cx="5511800" cy="174942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olidFill>
                  <a:srgbClr val="F8FD3D"/>
                </a:solidFill>
              </a:rPr>
              <a:t>Indexação/ Correção Monetária: Até onde é/foi uma boa idéia ?</a:t>
            </a:r>
          </a:p>
        </p:txBody>
      </p:sp>
      <p:pic>
        <p:nvPicPr>
          <p:cNvPr id="31746" name="Picture 5" descr="MM90033695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850" y="190500"/>
            <a:ext cx="165576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3" y="2170067"/>
            <a:ext cx="1188213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2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528" y="0"/>
          <a:ext cx="121909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688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8" y="1225550"/>
            <a:ext cx="11245851" cy="4972050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6870700" y="3975100"/>
            <a:ext cx="17144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908299" y="4851400"/>
            <a:ext cx="316230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118600" y="2146300"/>
            <a:ext cx="185420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6070599" y="3975100"/>
            <a:ext cx="749302" cy="889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8585199" y="2159000"/>
            <a:ext cx="482602" cy="18161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2387600" y="4864100"/>
            <a:ext cx="469900" cy="4445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2743200" y="3746500"/>
            <a:ext cx="1600200" cy="8636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 flipV="1">
            <a:off x="5842001" y="4076700"/>
            <a:ext cx="419099" cy="4445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>
            <a:off x="6096000" y="2857500"/>
            <a:ext cx="2705100" cy="6429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483100" y="3500438"/>
            <a:ext cx="1587499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Choques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842001" y="1608177"/>
            <a:ext cx="2235201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Tendência</a:t>
            </a:r>
            <a:endParaRPr lang="pt-BR" dirty="0"/>
          </a:p>
        </p:txBody>
      </p:sp>
      <p:cxnSp>
        <p:nvCxnSpPr>
          <p:cNvPr id="37" name="Conector de Seta Reta 36"/>
          <p:cNvCxnSpPr/>
          <p:nvPr/>
        </p:nvCxnSpPr>
        <p:spPr>
          <a:xfrm flipH="1" flipV="1">
            <a:off x="8115300" y="1856859"/>
            <a:ext cx="1358900" cy="2222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H="1" flipV="1">
            <a:off x="7448550" y="1977509"/>
            <a:ext cx="279399" cy="199759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3352802" y="1856859"/>
            <a:ext cx="2330451" cy="299454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104900" y="394532"/>
            <a:ext cx="1038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Brasil: Inflação (1973 – 1985) Taxas anuais (%)</a:t>
            </a:r>
          </a:p>
        </p:txBody>
      </p:sp>
    </p:spTree>
    <p:extLst>
      <p:ext uri="{BB962C8B-B14F-4D97-AF65-F5344CB8AC3E}">
        <p14:creationId xmlns:p14="http://schemas.microsoft.com/office/powerpoint/2010/main" val="4283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722519" y="620534"/>
            <a:ext cx="7096263" cy="1200329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dirty="0">
                <a:solidFill>
                  <a:srgbClr val="F8FD3D"/>
                </a:solidFill>
              </a:rPr>
              <a:t>Indexação/ Correção Monetária: Até onde é/foi uma boa </a:t>
            </a:r>
            <a:r>
              <a:rPr lang="pt-BR" sz="3600" dirty="0" err="1">
                <a:solidFill>
                  <a:srgbClr val="F8FD3D"/>
                </a:solidFill>
              </a:rPr>
              <a:t>idéia</a:t>
            </a:r>
            <a:r>
              <a:rPr lang="pt-BR" sz="3600" dirty="0">
                <a:solidFill>
                  <a:srgbClr val="F8FD3D"/>
                </a:solidFill>
              </a:rPr>
              <a:t> ?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34950" y="2224088"/>
            <a:ext cx="11650663" cy="23288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>
                <a:solidFill>
                  <a:srgbClr val="F8FD3D"/>
                </a:solidFill>
              </a:rPr>
              <a:t> Introduzida no Brasil pela criação da ORTN – ativos financeiro com rentabilidade real permitindo o governo financiar de forma não inflacionária déficits públicos com emissão de divida publica e efetivamente permite um convívio com a inflação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pt-BR" sz="1000">
              <a:solidFill>
                <a:srgbClr val="F8FD3D"/>
              </a:solidFill>
            </a:endParaRPr>
          </a:p>
          <a:p>
            <a:pPr>
              <a:spcBef>
                <a:spcPct val="50000"/>
              </a:spcBef>
              <a:buClr>
                <a:srgbClr val="BB0101"/>
              </a:buClr>
              <a:buSzPct val="215000"/>
              <a:buFont typeface="Wingdings" pitchFamily="2" charset="2"/>
              <a:buChar char="N"/>
            </a:pPr>
            <a:r>
              <a:rPr lang="pt-BR" sz="2400">
                <a:solidFill>
                  <a:srgbClr val="F8FD3D"/>
                </a:solidFill>
              </a:rPr>
              <a:t>  Problema: dependendo de seu alcance acaba por impedir que choques inflacionários sejam dissipados  - inflação inercial 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98450" y="4956175"/>
            <a:ext cx="11614150" cy="1754326"/>
          </a:xfrm>
          <a:prstGeom prst="rect">
            <a:avLst/>
          </a:prstGeom>
          <a:solidFill>
            <a:srgbClr val="DFBC2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rgbClr val="21291D"/>
                </a:solidFill>
              </a:rPr>
              <a:t>Defensores/críticos: </a:t>
            </a:r>
            <a:r>
              <a:rPr lang="pt-BR" sz="2400" dirty="0" smtClean="0">
                <a:solidFill>
                  <a:srgbClr val="21291D"/>
                </a:solidFill>
              </a:rPr>
              <a:t>Ideia </a:t>
            </a:r>
            <a:r>
              <a:rPr lang="pt-BR" sz="2400" dirty="0">
                <a:solidFill>
                  <a:srgbClr val="21291D"/>
                </a:solidFill>
              </a:rPr>
              <a:t>original era correção monetária restrita à ativos financeiros e sistema tributário, mas se espalhou muito além disto rapidamente, especialmente para preços como salários e </a:t>
            </a:r>
            <a:r>
              <a:rPr lang="pt-BR" sz="2400" dirty="0" smtClean="0">
                <a:solidFill>
                  <a:srgbClr val="21291D"/>
                </a:solidFill>
              </a:rPr>
              <a:t>cambio </a:t>
            </a:r>
          </a:p>
          <a:p>
            <a:pPr>
              <a:spcBef>
                <a:spcPct val="50000"/>
              </a:spcBef>
              <a:buClr>
                <a:srgbClr val="BB0101"/>
              </a:buClr>
              <a:buSzPct val="170000"/>
              <a:buFont typeface="Wingdings" pitchFamily="2" charset="2"/>
              <a:buChar char="M"/>
            </a:pPr>
            <a:r>
              <a:rPr lang="pt-BR" sz="2400" dirty="0" smtClean="0">
                <a:solidFill>
                  <a:srgbClr val="21291D"/>
                </a:solidFill>
              </a:rPr>
              <a:t> boa ideia virou um problema</a:t>
            </a:r>
            <a:endParaRPr lang="pt-BR" sz="2400" dirty="0">
              <a:solidFill>
                <a:srgbClr val="21291D"/>
              </a:solidFill>
            </a:endParaRPr>
          </a:p>
        </p:txBody>
      </p:sp>
      <p:pic>
        <p:nvPicPr>
          <p:cNvPr id="43014" name="Picture 6" descr="https://www.traca.com.br/capas/849/849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8" y="1"/>
            <a:ext cx="1563757" cy="2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m para mario simons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3018" name="Picture 10" descr="https://upload.wikimedia.org/wikipedia/pt/thumb/6/6b/Simonsen.jpg/200px-Simon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35" y="27762"/>
            <a:ext cx="1590261" cy="21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73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104775"/>
            <a:ext cx="11857037" cy="1105189"/>
          </a:xfrm>
        </p:spPr>
        <p:txBody>
          <a:bodyPr lIns="91440" rIns="9144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latin typeface="Plantagenet Cherokee"/>
              </a:rPr>
              <a:t>As </a:t>
            </a:r>
            <a:r>
              <a:rPr lang="en-GB" sz="3200" b="1" dirty="0" err="1">
                <a:latin typeface="Plantagenet Cherokee"/>
              </a:rPr>
              <a:t>principais</a:t>
            </a:r>
            <a:r>
              <a:rPr lang="en-GB" sz="3200" b="1" dirty="0">
                <a:latin typeface="Plantagenet Cherokee"/>
              </a:rPr>
              <a:t> </a:t>
            </a:r>
            <a:r>
              <a:rPr lang="en-GB" sz="3200" b="1" dirty="0" err="1">
                <a:latin typeface="Plantagenet Cherokee"/>
              </a:rPr>
              <a:t>medidas</a:t>
            </a:r>
            <a:r>
              <a:rPr lang="en-GB" sz="3200" b="1" dirty="0">
                <a:latin typeface="Plantagenet Cherokee"/>
              </a:rPr>
              <a:t> </a:t>
            </a:r>
            <a:r>
              <a:rPr lang="en-GB" sz="3200" b="1" dirty="0" err="1">
                <a:latin typeface="Plantagenet Cherokee"/>
              </a:rPr>
              <a:t>estabilizadoras</a:t>
            </a:r>
            <a:r>
              <a:rPr lang="en-GB" sz="3200" b="1" dirty="0">
                <a:latin typeface="Plantagenet Cherokee"/>
              </a:rPr>
              <a:t> do PAEG</a:t>
            </a:r>
            <a:r>
              <a:rPr lang="en-GB" sz="3200" b="1" dirty="0" smtClean="0">
                <a:latin typeface="Plantagenet Cherokee"/>
              </a:rPr>
              <a:t>:</a:t>
            </a:r>
            <a:r>
              <a:rPr lang="en-GB" b="1" dirty="0">
                <a:latin typeface="Plantagenet Cherokee"/>
              </a:rPr>
              <a:t/>
            </a:r>
            <a:br>
              <a:rPr lang="en-GB" b="1" dirty="0">
                <a:latin typeface="Plantagenet Cherokee"/>
              </a:rPr>
            </a:br>
            <a:r>
              <a:rPr lang="en-GB" b="1" dirty="0">
                <a:latin typeface="Plantagenet Cherokee"/>
              </a:rPr>
              <a:t>(o </a:t>
            </a:r>
            <a:r>
              <a:rPr lang="en-GB" b="1" dirty="0" err="1">
                <a:latin typeface="Plantagenet Cherokee"/>
              </a:rPr>
              <a:t>lado</a:t>
            </a:r>
            <a:r>
              <a:rPr lang="en-GB" b="1" dirty="0">
                <a:latin typeface="Plantagenet Cherokee"/>
              </a:rPr>
              <a:t> </a:t>
            </a:r>
            <a:r>
              <a:rPr lang="en-GB" b="1" dirty="0" err="1">
                <a:latin typeface="Plantagenet Cherokee"/>
              </a:rPr>
              <a:t>ortodoxo</a:t>
            </a:r>
            <a:r>
              <a:rPr lang="en-GB" b="1" dirty="0">
                <a:latin typeface="Plantagenet Cherokee"/>
              </a:rPr>
              <a:t>)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693863"/>
            <a:ext cx="11811000" cy="516413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800" b="1" dirty="0">
                <a:latin typeface="Euphemia"/>
              </a:rPr>
              <a:t>Redução do déficit público</a:t>
            </a:r>
            <a:r>
              <a:rPr lang="pt-BR" sz="2800" dirty="0">
                <a:latin typeface="Euphemia"/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Diminuição de gastos (subsídios) mas especialmente aumento de arrecadação (impostos e tarifas públicas)</a:t>
            </a:r>
          </a:p>
          <a:p>
            <a:pPr marL="1301750" lvl="2" indent="-571500" eaLnBrk="1" hangingPunct="1"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Duvidas sobre contabilização do déficit mas: 4% (63) para 1% (66)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Redução de subsídios e aumento das tarifas públicas - </a:t>
            </a:r>
            <a:r>
              <a:rPr lang="pt-BR" sz="2000" b="1" u="sng" dirty="0">
                <a:solidFill>
                  <a:srgbClr val="DFBC25"/>
                </a:solidFill>
                <a:latin typeface="Euphemia"/>
              </a:rPr>
              <a:t>inflação corretiva</a:t>
            </a:r>
            <a:r>
              <a:rPr lang="pt-BR" sz="2000" dirty="0">
                <a:solidFill>
                  <a:srgbClr val="DFBC25"/>
                </a:solidFill>
                <a:latin typeface="Euphemia"/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Novas formas de financiamento do déficit</a:t>
            </a:r>
          </a:p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800" b="1" dirty="0">
                <a:latin typeface="Euphemia"/>
              </a:rPr>
              <a:t>Restrição do crédito e aperto monetário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Só aparece mesmo em 66</a:t>
            </a:r>
          </a:p>
          <a:p>
            <a:pPr marL="1301750" lvl="2" indent="-571500" eaLnBrk="1" hangingPunct="1"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65 – efeito entrada de capitais e BP (?)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aumento das taxas de juros, </a:t>
            </a:r>
          </a:p>
          <a:p>
            <a:pPr marL="1028700" lvl="1" indent="-571500" eaLnBrk="1" hangingPunct="1"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melhora dos mecanismos de controle</a:t>
            </a:r>
          </a:p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en-GB" sz="2800" dirty="0">
              <a:latin typeface="Euphemi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453" y="3641226"/>
            <a:ext cx="6334293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9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Política salarial no Paeg</a:t>
            </a:r>
          </a:p>
        </p:txBody>
      </p:sp>
      <p:sp>
        <p:nvSpPr>
          <p:cNvPr id="47106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285750" y="1671782"/>
            <a:ext cx="11620500" cy="4971906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Circular 10 (65) do gabinete civil (vale ate 68)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Substitui processo de negociação salarial com base na anualidade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Restabelecer salário real médio dos últimos 24 meses</a:t>
            </a:r>
          </a:p>
          <a:p>
            <a:pPr marL="1301750" lvl="2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Acrescido de: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Taxa de produtividade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Metade da inflação programada futura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 Leva ao arrocho salarial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Problema da média com inflação em ascensão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Inflação programada futura subestimada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Importante: ambiente autoritário: </a:t>
            </a:r>
          </a:p>
          <a:p>
            <a:pPr marL="1028700" lvl="1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Pouca capacidade de pressão dos sindicatos e outras organizações em função da l</a:t>
            </a:r>
            <a:r>
              <a:rPr lang="pt-BR" sz="2100" dirty="0">
                <a:latin typeface="Euphemia"/>
              </a:rPr>
              <a:t>ei de greves, intervenções nos sindicatos e política de uma forma geral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2900" dirty="0"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064678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lang="pt-BR">
                <a:latin typeface="Plantagenet Cherokee"/>
              </a:rPr>
              <a:t>Salário mínimo real</a:t>
            </a:r>
          </a:p>
        </p:txBody>
      </p:sp>
      <p:pic>
        <p:nvPicPr>
          <p:cNvPr id="49154" name="Picture 2" descr="http://www.ipeadata.gov.br/ipeaweb.dll/NSerieG?SessionID=813302879&amp;NoCache=-2031578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557338"/>
            <a:ext cx="11984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65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Plantagenet Cherokee"/>
              </a:rPr>
              <a:t>A inflação reduziu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6250" y="1700213"/>
            <a:ext cx="11715750" cy="411480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algn="ctr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>
                <a:latin typeface="Euphemia"/>
              </a:rPr>
              <a:t>Este resultado se deve em grande parte à própria retração nas taxas de crescimento econômico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Euphemia"/>
              </a:rPr>
              <a:t>Stop and go no PAEG 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Euphemia"/>
              </a:rPr>
              <a:t>Quebras principalmente em pequenas e médias empresas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Euphemia"/>
              </a:rPr>
              <a:t>redução menor que a planejada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100">
              <a:latin typeface="Euphemi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30" y="3857132"/>
            <a:ext cx="10467739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67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4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4000"/>
              <a:t>As falhas institucionais</a:t>
            </a:r>
          </a:p>
        </p:txBody>
      </p:sp>
      <p:sp>
        <p:nvSpPr>
          <p:cNvPr id="16386" name="Espaço Reservado para Conteúdo 5"/>
          <p:cNvSpPr>
            <a:spLocks noGrp="1"/>
          </p:cNvSpPr>
          <p:nvPr>
            <p:ph sz="quarter" idx="4294967295"/>
          </p:nvPr>
        </p:nvSpPr>
        <p:spPr bwMode="auto">
          <a:xfrm>
            <a:off x="1104900" y="1600200"/>
            <a:ext cx="9982200" cy="4541838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3200"/>
              <a:t>Ficção da moeda estável na legislação econômica</a:t>
            </a:r>
          </a:p>
          <a:p>
            <a:pPr marL="319088" indent="-319088" eaLnBrk="1" hangingPunct="1"/>
            <a:r>
              <a:rPr altLang="pt-BR" sz="3200"/>
              <a:t>Desordem tributária</a:t>
            </a:r>
          </a:p>
          <a:p>
            <a:pPr marL="319088" indent="-319088" eaLnBrk="1" hangingPunct="1"/>
            <a:r>
              <a:rPr altLang="pt-BR" sz="3200"/>
              <a:t>Desordem orçamentária e propensão ao déficit</a:t>
            </a:r>
          </a:p>
          <a:p>
            <a:pPr marL="319088" indent="-319088" eaLnBrk="1" hangingPunct="1"/>
            <a:r>
              <a:rPr altLang="pt-BR" sz="3200"/>
              <a:t>Lacunas do sistema financeiro</a:t>
            </a:r>
          </a:p>
          <a:p>
            <a:pPr marL="639763" lvl="1" indent="-273050" eaLnBrk="1" hangingPunct="1"/>
            <a:r>
              <a:rPr altLang="pt-BR" sz="2100"/>
              <a:t>Precariedade no controle da moeda</a:t>
            </a:r>
          </a:p>
          <a:p>
            <a:pPr marL="639763" lvl="1" indent="-273050" eaLnBrk="1" hangingPunct="1"/>
            <a:r>
              <a:rPr altLang="pt-BR" sz="2100"/>
              <a:t>Inflação x lei da usura</a:t>
            </a:r>
          </a:p>
          <a:p>
            <a:pPr marL="319088" indent="-319088" eaLnBrk="1" hangingPunct="1"/>
            <a:r>
              <a:rPr altLang="pt-BR" sz="3200"/>
              <a:t>Focos de atrito da legislação trabalhista</a:t>
            </a:r>
          </a:p>
          <a:p>
            <a:pPr marL="639763" lvl="1" indent="-273050" eaLnBrk="1" hangingPunct="1"/>
            <a:endParaRPr altLang="pt-BR" sz="21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4000"/>
              <a:t>Reforma básica</a:t>
            </a:r>
          </a:p>
        </p:txBody>
      </p:sp>
      <p:sp>
        <p:nvSpPr>
          <p:cNvPr id="18434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1104900" y="1425575"/>
            <a:ext cx="9982200" cy="483870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sz="3600"/>
              <a:t>Introdução da correção monetária</a:t>
            </a:r>
          </a:p>
          <a:p>
            <a:pPr marL="914400" lvl="2" eaLnBrk="1" hangingPunct="1"/>
            <a:r>
              <a:rPr sz="2100"/>
              <a:t>Acaba repercutindo em todas as reformas</a:t>
            </a:r>
          </a:p>
          <a:p>
            <a:pPr marL="639763" lvl="1" indent="-273050" eaLnBrk="1" hangingPunct="1"/>
            <a:r>
              <a:rPr sz="2500"/>
              <a:t>4357 (64) – cria a ORTN</a:t>
            </a:r>
          </a:p>
          <a:p>
            <a:pPr marL="914400" lvl="2" eaLnBrk="1" hangingPunct="1"/>
            <a:r>
              <a:rPr sz="2100"/>
              <a:t>Depois se espalha:</a:t>
            </a:r>
          </a:p>
          <a:p>
            <a:pPr lvl="3" eaLnBrk="1" hangingPunct="1"/>
            <a:r>
              <a:rPr sz="2400"/>
              <a:t>Tributação</a:t>
            </a:r>
          </a:p>
          <a:p>
            <a:pPr lvl="3" eaLnBrk="1" hangingPunct="1"/>
            <a:r>
              <a:rPr sz="2400"/>
              <a:t>Cadernetas de poupança, letras imobiliárias, SFH</a:t>
            </a:r>
          </a:p>
          <a:p>
            <a:pPr lvl="3" eaLnBrk="1" hangingPunct="1"/>
            <a:r>
              <a:rPr sz="2400"/>
              <a:t>Alugueis</a:t>
            </a:r>
          </a:p>
          <a:p>
            <a:pPr lvl="3" eaLnBrk="1" hangingPunct="1"/>
            <a:r>
              <a:rPr sz="2400"/>
              <a:t>FGTS</a:t>
            </a:r>
          </a:p>
          <a:p>
            <a:pPr lvl="3" eaLnBrk="1" hangingPunct="1"/>
            <a:r>
              <a:rPr sz="2400"/>
              <a:t>Serviços de utilidade publica</a:t>
            </a:r>
          </a:p>
          <a:p>
            <a:pPr lvl="3" eaLnBrk="1" hangingPunct="1"/>
            <a:r>
              <a:rPr sz="2400"/>
              <a:t>Cambio (68)</a:t>
            </a:r>
          </a:p>
          <a:p>
            <a:pPr lvl="3" eaLnBrk="1" hangingPunct="1"/>
            <a:r>
              <a:rPr sz="2400"/>
              <a:t>Salários (?)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" y="-297"/>
            <a:ext cx="12199153" cy="685859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7952867" y="794084"/>
            <a:ext cx="1" cy="520967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203200"/>
            <a:ext cx="11582400" cy="10953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3200" b="1"/>
              <a:t>Reformas institucionais do início dos governos militares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55638" y="1635125"/>
            <a:ext cx="10845800" cy="411480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4300"/>
              <a:t>As principais reformas instituídas pelo PAEG foram:</a:t>
            </a:r>
          </a:p>
          <a:p>
            <a:pPr marL="319088" indent="-319088"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altLang="pt-BR" sz="4300"/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A. Reforma tributária.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B. Reforma monetário-financeiro.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C. Reforma Trabalhista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D. Reforma</a:t>
            </a:r>
            <a:r>
              <a:rPr altLang="pt-BR" sz="2800" b="1"/>
              <a:t> </a:t>
            </a:r>
            <a:r>
              <a:rPr altLang="pt-BR" sz="3800" b="1"/>
              <a:t>do setor externo.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10363200" cy="11969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</a:t>
            </a:r>
            <a:r>
              <a:rPr lang="en-GB" altLang="pt-BR"/>
              <a:t>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5250" y="1571625"/>
            <a:ext cx="11811000" cy="506571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58813" indent="-658813" algn="ctr" eaLnBrk="1" hangingPunct="1">
              <a:spcBef>
                <a:spcPts val="600"/>
              </a:spcBef>
              <a:buFont typeface="Arial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900"/>
              <a:t>Os principais elementos desta reforma foram:</a:t>
            </a:r>
          </a:p>
          <a:p>
            <a:pPr marL="1033463" lvl="1" indent="-576263" eaLnBrk="1" hangingPunct="1"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/>
              <a:t>introdução da </a:t>
            </a:r>
            <a:r>
              <a:rPr altLang="pt-BR" sz="2500" b="1"/>
              <a:t>correção monetária </a:t>
            </a:r>
            <a:r>
              <a:rPr altLang="pt-BR" sz="2500"/>
              <a:t>no sistema tributário.</a:t>
            </a:r>
          </a:p>
          <a:p>
            <a:pPr marL="1033463" lvl="1" indent="-576263" eaLnBrk="1" hangingPunct="1"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/>
              <a:t>Transformação dos </a:t>
            </a:r>
            <a:r>
              <a:rPr altLang="pt-BR" sz="2500" b="1"/>
              <a:t>impostos em cascata</a:t>
            </a:r>
            <a:r>
              <a:rPr altLang="pt-BR" sz="2500"/>
              <a:t> em </a:t>
            </a:r>
            <a:r>
              <a:rPr altLang="pt-BR" sz="2500" b="1"/>
              <a:t>impostos sobre valor adicionado,</a:t>
            </a:r>
            <a:r>
              <a:rPr altLang="pt-BR" sz="2500"/>
              <a:t> como  o IPI e o ICM.</a:t>
            </a:r>
          </a:p>
          <a:p>
            <a:pPr marL="1033463" lvl="1" indent="-576263" eaLnBrk="1" hangingPunct="1"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/>
              <a:t>Introdução de uma série de incentivos fiscais </a:t>
            </a:r>
          </a:p>
          <a:p>
            <a:pPr marL="1033463" lvl="1" indent="-576263" eaLnBrk="1" hangingPunct="1">
              <a:spcBef>
                <a:spcPts val="450"/>
              </a:spcBef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/>
              <a:t>redefinição do espaço tributário entre as diversas esferas do governo.</a:t>
            </a:r>
            <a:r>
              <a:rPr altLang="pt-BR" sz="1900"/>
              <a:t> </a:t>
            </a:r>
          </a:p>
          <a:p>
            <a:pPr marL="1033463" lvl="1" indent="-576263" eaLnBrk="1" hangingPunct="1">
              <a:spcBef>
                <a:spcPts val="450"/>
              </a:spcBef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endParaRPr altLang="pt-BR" sz="1900"/>
          </a:p>
          <a:p>
            <a:pPr marL="1408113" lvl="2" indent="-493713" eaLnBrk="1" hangingPunct="1">
              <a:lnSpc>
                <a:spcPct val="70000"/>
              </a:lnSpc>
              <a:buFont typeface="Arial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/>
              <a:t>União -</a:t>
            </a:r>
            <a:r>
              <a:rPr altLang="pt-BR" sz="2400"/>
              <a:t> IPI, IR, impostos únicos, IE/II, ITR.</a:t>
            </a:r>
          </a:p>
          <a:p>
            <a:pPr marL="1408113" lvl="2" indent="-493713" eaLnBrk="1" hangingPunct="1">
              <a:lnSpc>
                <a:spcPct val="70000"/>
              </a:lnSpc>
              <a:buFont typeface="Arial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/>
              <a:t>Estados</a:t>
            </a:r>
            <a:r>
              <a:rPr altLang="pt-BR" sz="2400"/>
              <a:t> - ICM.</a:t>
            </a:r>
          </a:p>
          <a:p>
            <a:pPr marL="1408113" lvl="2" indent="-493713" eaLnBrk="1" hangingPunct="1">
              <a:lnSpc>
                <a:spcPct val="70000"/>
              </a:lnSpc>
              <a:buFont typeface="Arial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/>
              <a:t>Municípios </a:t>
            </a:r>
            <a:r>
              <a:rPr altLang="pt-BR" sz="2400"/>
              <a:t>- ISS e IPTU. </a:t>
            </a:r>
          </a:p>
          <a:p>
            <a:pPr marL="1408113" lvl="2" indent="-493713" eaLnBrk="1" hangingPunct="1">
              <a:buFont typeface="Wingdings" pitchFamily="2" charset="2"/>
              <a:buChar char="ü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/>
              <a:t>(?) diminuição da autonomia de Estados e municípios</a:t>
            </a:r>
          </a:p>
          <a:p>
            <a:pPr marL="1408113" lvl="2" indent="-493713" eaLnBrk="1" hangingPunct="1">
              <a:buFont typeface="Wingdings" pitchFamily="2" charset="2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>
                <a:latin typeface="Wingdings" pitchFamily="2" charset="2"/>
              </a:rPr>
              <a:t></a:t>
            </a:r>
            <a:r>
              <a:rPr altLang="pt-BR" sz="2400"/>
              <a:t> Foram criados os fundos de transferência intergovernamentais: os </a:t>
            </a:r>
            <a:r>
              <a:rPr altLang="pt-BR" sz="2400" b="1"/>
              <a:t>Fundo de Participação dos Estados e o dos Municípios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69875"/>
            <a:ext cx="9515475" cy="80962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 (2)</a:t>
            </a:r>
            <a:r>
              <a:rPr lang="en-GB" altLang="pt-BR" sz="2400" b="1"/>
              <a:t>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71625"/>
            <a:ext cx="11522075" cy="489426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600"/>
              <a:t>Principais conseqüências da reforma tributária: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800">
                <a:latin typeface="Wingdings" pitchFamily="2" charset="2"/>
              </a:rPr>
              <a:t></a:t>
            </a:r>
            <a:r>
              <a:rPr altLang="pt-BR" sz="2800"/>
              <a:t> </a:t>
            </a:r>
            <a:r>
              <a:rPr altLang="pt-BR" sz="2800" b="1">
                <a:solidFill>
                  <a:srgbClr val="A3A143"/>
                </a:solidFill>
              </a:rPr>
              <a:t>Aumento da arrecadação;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>
              <a:solidFill>
                <a:srgbClr val="A3A14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15603"/>
            <a:ext cx="12193057" cy="6858594"/>
          </a:xfrm>
          <a:prstGeom prst="rect">
            <a:avLst/>
          </a:prstGeom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657600" y="3048000"/>
            <a:ext cx="24384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Tw Cen MT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9753600" y="584200"/>
            <a:ext cx="24384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136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69875"/>
            <a:ext cx="9515475" cy="80962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 (2)</a:t>
            </a:r>
            <a:r>
              <a:rPr lang="en-GB" altLang="pt-BR" sz="2400" b="1"/>
              <a:t> 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9563" y="1447800"/>
            <a:ext cx="11522075" cy="510381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3600"/>
              <a:t>Principais conseqüências da reforma tributária: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>
                <a:solidFill>
                  <a:srgbClr val="A3A143"/>
                </a:solidFill>
              </a:rPr>
              <a:t>Aumento da arrecadação;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800" b="1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>
                <a:solidFill>
                  <a:srgbClr val="A3A143"/>
                </a:solidFill>
              </a:rPr>
              <a:t> Centralização da arrecadação e das decisões de política tributária (?)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800" b="1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>
                <a:solidFill>
                  <a:srgbClr val="A3A143"/>
                </a:solidFill>
              </a:rPr>
              <a:t> Crítica: sistema injusto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altLang="pt-BR" sz="2800" b="1"/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3200"/>
              <a:t>Ainda quanto à questão da arrecadação, devem-se destacar:</a:t>
            </a:r>
          </a:p>
          <a:p>
            <a:pPr marL="639763" lvl="1" indent="-273050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400"/>
              <a:t>i.	o surgimento de </a:t>
            </a:r>
            <a:r>
              <a:rPr lang="en-GB" altLang="pt-BR" sz="2400" b="1"/>
              <a:t>outros fundos parafiscais</a:t>
            </a:r>
            <a:r>
              <a:rPr lang="en-GB" altLang="pt-BR" sz="2400"/>
              <a:t>, como o </a:t>
            </a:r>
            <a:r>
              <a:rPr lang="en-GB" altLang="pt-BR" sz="2400" b="1"/>
              <a:t>FGTS</a:t>
            </a:r>
            <a:r>
              <a:rPr lang="en-GB" altLang="pt-BR" sz="2400"/>
              <a:t> e o </a:t>
            </a:r>
            <a:r>
              <a:rPr lang="en-GB" altLang="pt-BR" sz="2400" b="1"/>
              <a:t>PIS</a:t>
            </a:r>
            <a:r>
              <a:rPr lang="en-GB" altLang="pt-BR" sz="2400"/>
              <a:t> (importantes fontes de poupança compulsória).</a:t>
            </a:r>
          </a:p>
          <a:p>
            <a:pPr marL="639763" lvl="1" indent="-273050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400"/>
              <a:t>ii.	a chamada “</a:t>
            </a:r>
            <a:r>
              <a:rPr lang="en-GB" altLang="pt-BR" sz="2400" b="1"/>
              <a:t>inflação corretiva</a:t>
            </a:r>
            <a:r>
              <a:rPr lang="en-GB" altLang="pt-BR" sz="2400"/>
              <a:t>”, uma política de realismo tarifário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333375"/>
            <a:ext cx="11469688" cy="1008063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b="1"/>
              <a:t>A Reforma Monetária – Financeira (1)</a:t>
            </a:r>
            <a:r>
              <a:rPr lang="en-GB" altLang="pt-BR" sz="2400"/>
              <a:t> 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571625"/>
            <a:ext cx="10801350" cy="46926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08013" indent="-608013" eaLnBrk="1" hangingPunct="1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altLang="pt-BR" sz="3300"/>
              <a:t>Objetivos: </a:t>
            </a:r>
          </a:p>
          <a:p>
            <a:pPr marL="989013" lvl="1" indent="-531813" eaLnBrk="1" hangingPunct="1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altLang="pt-BR" sz="2500"/>
              <a:t>criar condições de condução independente da política monetária e direcionar os recursos da poupança nacional às atividades econômicas</a:t>
            </a:r>
          </a:p>
          <a:p>
            <a:pPr marL="608013" indent="-608013" eaLnBrk="1" hangingPunct="1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altLang="pt-BR" sz="3300"/>
              <a:t>Esta reforma divide-se em 3 grupos de medidas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sz="3200" b="1"/>
              <a:t>A Reforma Monetária – Financeira (</a:t>
            </a:r>
            <a:r>
              <a:rPr altLang="pt-BR" sz="3200" b="1"/>
              <a:t>2</a:t>
            </a:r>
            <a:r>
              <a:rPr lang="en-GB" altLang="pt-BR" sz="3200" b="1"/>
              <a:t>)</a:t>
            </a:r>
            <a:endParaRPr sz="3200" b="1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xfrm>
            <a:off x="474663" y="1600200"/>
            <a:ext cx="10612437" cy="45720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762000" lvl="1" indent="-304800" eaLnBrk="1" hangingPunct="1">
              <a:buFont typeface="Wingdings" pitchFamily="2" charset="2"/>
              <a:buAutoNum type="arabicPeriod"/>
            </a:pPr>
            <a:r>
              <a:rPr altLang="pt-BR" sz="2900" i="1" dirty="0"/>
              <a:t>Instituição da </a:t>
            </a:r>
            <a:r>
              <a:rPr altLang="pt-BR" sz="2900" b="1" i="1" dirty="0"/>
              <a:t>correção monetária</a:t>
            </a:r>
            <a:r>
              <a:rPr altLang="pt-BR" sz="2900" i="1" dirty="0"/>
              <a:t> </a:t>
            </a:r>
            <a:r>
              <a:rPr altLang="pt-BR" sz="2900" dirty="0"/>
              <a:t>(taxas de juros positivas)</a:t>
            </a:r>
            <a:r>
              <a:rPr altLang="pt-BR" sz="2900" i="1" dirty="0"/>
              <a:t> </a:t>
            </a:r>
            <a:r>
              <a:rPr altLang="pt-BR" sz="2900" dirty="0"/>
              <a:t>e criação de ativos financeiros com rentabilidade positiva</a:t>
            </a:r>
          </a:p>
          <a:p>
            <a:pPr marL="1181100" lvl="2" indent="-266700" eaLnBrk="1" hangingPunct="1">
              <a:buFont typeface="Wingdings" pitchFamily="2" charset="2"/>
              <a:buNone/>
            </a:pPr>
            <a:r>
              <a:rPr altLang="pt-BR" sz="2500" i="1" dirty="0"/>
              <a:t>			p.ex.  </a:t>
            </a:r>
            <a:r>
              <a:rPr altLang="pt-BR" sz="2500" b="1" i="1" dirty="0"/>
              <a:t>ORTN, Caderneta de Poupança ..</a:t>
            </a:r>
            <a:endParaRPr altLang="pt-BR" sz="2500" dirty="0"/>
          </a:p>
          <a:p>
            <a:pPr marL="1181100" lvl="2" indent="-266700" eaLnBrk="1" hangingPunct="1">
              <a:spcBef>
                <a:spcPts val="550"/>
              </a:spcBef>
              <a:buFont typeface="Monotype Sorts"/>
              <a:buNone/>
            </a:pPr>
            <a:endParaRPr altLang="pt-BR" sz="2400" dirty="0"/>
          </a:p>
          <a:p>
            <a:pPr marL="1181100" lvl="2" indent="-266700" eaLnBrk="1" hangingPunct="1">
              <a:spcBef>
                <a:spcPts val="550"/>
              </a:spcBef>
              <a:buFont typeface="Wingdings" pitchFamily="2" charset="2"/>
              <a:buChar char="ü"/>
            </a:pPr>
            <a:r>
              <a:rPr altLang="pt-BR" sz="2400" dirty="0"/>
              <a:t> </a:t>
            </a:r>
            <a:r>
              <a:rPr altLang="pt-BR" sz="2500" b="1" dirty="0">
                <a:solidFill>
                  <a:srgbClr val="A3A143"/>
                </a:solidFill>
              </a:rPr>
              <a:t>busca desenvolver o mercado de títulos públicos e novos instrumento de financiamento não inflacionários do déficit público</a:t>
            </a:r>
          </a:p>
          <a:p>
            <a:pPr marL="1181100" lvl="2" indent="-266700" eaLnBrk="1" hangingPunct="1">
              <a:spcBef>
                <a:spcPts val="550"/>
              </a:spcBef>
              <a:buFont typeface="Wingdings" pitchFamily="2" charset="2"/>
              <a:buNone/>
            </a:pPr>
            <a:endParaRPr altLang="pt-BR" sz="2500" b="1" dirty="0">
              <a:solidFill>
                <a:srgbClr val="A3A143"/>
              </a:solidFill>
            </a:endParaRPr>
          </a:p>
          <a:p>
            <a:pPr marL="1181100" lvl="2" indent="-266700" eaLnBrk="1" hangingPunct="1">
              <a:spcBef>
                <a:spcPts val="550"/>
              </a:spcBef>
              <a:buFont typeface="Wingdings" pitchFamily="2" charset="2"/>
              <a:buChar char="ü"/>
            </a:pPr>
            <a:r>
              <a:rPr altLang="pt-BR" sz="2500" b="1" dirty="0">
                <a:solidFill>
                  <a:srgbClr val="A3A143"/>
                </a:solidFill>
              </a:rPr>
              <a:t>procura também implementar outros títulos (privados) de modo a ampliar ou aprofundar financeiramente o país</a:t>
            </a:r>
          </a:p>
          <a:p>
            <a:pPr marL="1638300" lvl="3" indent="-266700" eaLnBrk="1" hangingPunct="1">
              <a:spcBef>
                <a:spcPts val="550"/>
              </a:spcBef>
              <a:buFont typeface="Wingdings" pitchFamily="2" charset="2"/>
              <a:buChar char="ü"/>
            </a:pPr>
            <a:r>
              <a:rPr lang="pt-BR" altLang="pt-BR" sz="2500" b="1" dirty="0">
                <a:solidFill>
                  <a:srgbClr val="A3A143"/>
                </a:solidFill>
              </a:rPr>
              <a:t>Ampliar poupança financeira (M2 – M4)</a:t>
            </a:r>
            <a:endParaRPr altLang="pt-BR" sz="2500" b="1" dirty="0">
              <a:solidFill>
                <a:srgbClr val="A3A143"/>
              </a:solidFill>
            </a:endParaRPr>
          </a:p>
          <a:p>
            <a:pPr marL="381000" indent="-381000" eaLnBrk="1" hangingPunct="1">
              <a:spcBef>
                <a:spcPts val="550"/>
              </a:spcBef>
              <a:buFont typeface="Arial" charset="0"/>
              <a:buNone/>
            </a:pPr>
            <a:endParaRPr altLang="pt-BR" sz="3300" b="1" dirty="0">
              <a:solidFill>
                <a:srgbClr val="A3A143"/>
              </a:solidFill>
            </a:endParaRPr>
          </a:p>
          <a:p>
            <a:pPr marL="381000" indent="-381000"/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188913"/>
            <a:ext cx="9513888" cy="642937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 Reforma Monetária – Financeira (3)</a:t>
            </a:r>
            <a:r>
              <a:rPr lang="ar-SA" altLang="pt-BR" sz="3200" b="1">
                <a:cs typeface="Arial" charset="0"/>
              </a:rPr>
              <a:t>‏</a:t>
            </a:r>
            <a:endParaRPr lang="en-GB" altLang="pt-BR" sz="3200" b="1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7025" y="1448972"/>
            <a:ext cx="11356975" cy="5190979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/>
              <a:t>2.</a:t>
            </a:r>
            <a:r>
              <a:rPr lang="en-GB" dirty="0"/>
              <a:t> </a:t>
            </a:r>
            <a:r>
              <a:rPr sz="3200" b="1" dirty="0"/>
              <a:t>reforma do sistema financeiro e do mercado de capitais</a:t>
            </a:r>
            <a:r>
              <a:rPr sz="3200" dirty="0"/>
              <a:t>,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100" dirty="0"/>
              <a:t>	 </a:t>
            </a:r>
            <a:r>
              <a:rPr sz="2100" dirty="0">
                <a:solidFill>
                  <a:srgbClr val="A3A143"/>
                </a:solidFill>
              </a:rPr>
              <a:t>baseado no modelo financeiro norte-americano caracterizado pela especialização e segmentação do mercado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100" dirty="0">
                <a:solidFill>
                  <a:srgbClr val="A3A143"/>
                </a:solidFill>
              </a:rPr>
              <a:t>	vincula formas de captação a formas de aplicação por meio de uma instituição especializada em cada segmento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400" dirty="0"/>
              <a:t>Instituições especializadas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000" dirty="0">
                <a:solidFill>
                  <a:srgbClr val="B2484B"/>
                </a:solidFill>
              </a:rPr>
              <a:t>Bancos Comerciais, Financeiras, entidades de poupança e empréstimo, bancos de investimento </a:t>
            </a:r>
            <a:r>
              <a:rPr sz="2000" dirty="0" err="1">
                <a:solidFill>
                  <a:srgbClr val="B2484B"/>
                </a:solidFill>
              </a:rPr>
              <a:t>etc</a:t>
            </a:r>
            <a:endParaRPr sz="2000" dirty="0">
              <a:solidFill>
                <a:srgbClr val="B2484B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400" dirty="0"/>
              <a:t>Subsistemas financeiros 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1900" dirty="0"/>
              <a:t>criação do </a:t>
            </a:r>
            <a:r>
              <a:rPr sz="1900" b="1" dirty="0"/>
              <a:t>SFH</a:t>
            </a:r>
            <a:r>
              <a:rPr sz="1900" dirty="0"/>
              <a:t> (Sistema Financeiro da Habitação) e do </a:t>
            </a:r>
            <a:r>
              <a:rPr sz="1900" b="1" dirty="0"/>
              <a:t>BNH </a:t>
            </a:r>
            <a:r>
              <a:rPr sz="1900" dirty="0"/>
              <a:t>(Banco Nacional da Habitação). </a:t>
            </a:r>
          </a:p>
          <a:p>
            <a:pPr marL="1371600" lvl="3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1900" dirty="0"/>
              <a:t>objetivo: eliminar déficit habitacional atribuído à falta de financiamento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1900" dirty="0"/>
              <a:t>Criação do SNCR – crédito agrícola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100" dirty="0"/>
              <a:t>Tentativa de impulsionar mercado de capitais 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192088"/>
            <a:ext cx="9515475" cy="73025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 Reforma Monetária – Financeira (</a:t>
            </a:r>
            <a:r>
              <a:rPr altLang="pt-BR" sz="3200" b="1"/>
              <a:t>4</a:t>
            </a:r>
            <a:r>
              <a:rPr lang="en-GB" altLang="pt-BR" sz="3200" b="1"/>
              <a:t>)</a:t>
            </a:r>
            <a:r>
              <a:rPr lang="ar-SA" altLang="pt-BR" sz="3200" b="1">
                <a:cs typeface="Arial" charset="0"/>
              </a:rPr>
              <a:t>‏</a:t>
            </a:r>
            <a:endParaRPr lang="en-GB" altLang="pt-BR" sz="3200" b="1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9138" y="1500188"/>
            <a:ext cx="10945812" cy="509756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 dirty="0"/>
              <a:t>3.</a:t>
            </a:r>
            <a:r>
              <a:rPr lang="en-GB" b="1" dirty="0"/>
              <a:t> </a:t>
            </a:r>
            <a:r>
              <a:rPr sz="3600" b="1" dirty="0"/>
              <a:t>criação do CMN e do Bacen</a:t>
            </a:r>
            <a:r>
              <a:rPr sz="2900" b="1" dirty="0"/>
              <a:t> </a:t>
            </a:r>
          </a:p>
          <a:p>
            <a:pPr marL="639763" lvl="1" indent="-273050" eaLnBrk="1" hangingPunct="1"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dirty="0"/>
              <a:t>	CMN: </a:t>
            </a:r>
            <a:r>
              <a:rPr sz="2500" dirty="0"/>
              <a:t>órgão normativo da política monetária </a:t>
            </a:r>
          </a:p>
          <a:p>
            <a:pPr marL="639763" lvl="1" indent="-273050" eaLnBrk="1" hangingPunct="1">
              <a:spcBef>
                <a:spcPts val="5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dirty="0"/>
              <a:t>	Bacen: </a:t>
            </a:r>
            <a:r>
              <a:rPr sz="2500" dirty="0"/>
              <a:t>órgão executor da política monetária (</a:t>
            </a:r>
            <a:r>
              <a:rPr sz="2500" dirty="0" err="1"/>
              <a:t>tb</a:t>
            </a:r>
            <a:r>
              <a:rPr sz="2500" dirty="0"/>
              <a:t> </a:t>
            </a:r>
            <a:r>
              <a:rPr sz="2500" dirty="0" err="1"/>
              <a:t>normatizador</a:t>
            </a:r>
            <a:r>
              <a:rPr sz="2500" dirty="0"/>
              <a:t> e fiscalizador do sistema financeiro</a:t>
            </a:r>
            <a:r>
              <a:rPr sz="2100" dirty="0"/>
              <a:t>)</a:t>
            </a:r>
          </a:p>
          <a:p>
            <a:pPr marL="319088" indent="-319088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900" dirty="0"/>
              <a:t>	Procurava-se criar condições de independência da política monetária, mas vários problemas permaneceram</a:t>
            </a:r>
            <a:r>
              <a:rPr sz="2900" i="1" dirty="0"/>
              <a:t> </a:t>
            </a:r>
          </a:p>
          <a:p>
            <a:pPr marL="639763" lvl="1" indent="-273050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i="1" dirty="0">
                <a:solidFill>
                  <a:srgbClr val="B2484B"/>
                </a:solidFill>
              </a:rPr>
              <a:t>a. ingerência política na atuação do Bacen.</a:t>
            </a:r>
          </a:p>
          <a:p>
            <a:pPr marL="639763" lvl="1" indent="-273050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i="1" dirty="0">
                <a:solidFill>
                  <a:srgbClr val="B2484B"/>
                </a:solidFill>
              </a:rPr>
              <a:t>b. “Conta Movimento”, permitia ao BB expandir sem limites suas operações de crédito.</a:t>
            </a:r>
          </a:p>
          <a:p>
            <a:pPr marL="639763" lvl="1" indent="-273050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i="1" dirty="0" err="1">
                <a:solidFill>
                  <a:srgbClr val="B2484B"/>
                </a:solidFill>
              </a:rPr>
              <a:t>c.“Orçamento</a:t>
            </a:r>
            <a:r>
              <a:rPr sz="2500" b="1" i="1" dirty="0">
                <a:solidFill>
                  <a:srgbClr val="B2484B"/>
                </a:solidFill>
              </a:rPr>
              <a:t> Monetário” que passou a receber vários gastos de origem fiscal, com a criação de vários fundos e programas administrados por BACEN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 idx="4294967295"/>
          </p:nvPr>
        </p:nvSpPr>
        <p:spPr>
          <a:xfrm>
            <a:off x="2046361" y="342902"/>
            <a:ext cx="7485063" cy="822325"/>
          </a:xfrm>
        </p:spPr>
        <p:txBody>
          <a:bodyPr vert="horz" wrap="square" lIns="68580" tIns="45720" rIns="6858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5400" dirty="0"/>
              <a:t>Reforma trabalhista</a:t>
            </a:r>
          </a:p>
        </p:txBody>
      </p:sp>
      <p:sp>
        <p:nvSpPr>
          <p:cNvPr id="37890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055077" y="2057400"/>
            <a:ext cx="8784248" cy="4324350"/>
          </a:xfrm>
        </p:spPr>
        <p:txBody>
          <a:bodyPr vert="horz" lIns="68580" tIns="45720" rIns="68580" bIns="45720" rtlCol="0">
            <a:normAutofit lnSpcReduction="10000"/>
          </a:bodyPr>
          <a:lstStyle/>
          <a:p>
            <a:pPr marL="239316" indent="-239316" eaLnBrk="1" hangingPunct="1">
              <a:defRPr/>
            </a:pPr>
            <a:r>
              <a:rPr altLang="pt-BR" sz="3600" dirty="0"/>
              <a:t>Lei </a:t>
            </a:r>
            <a:r>
              <a:rPr altLang="pt-BR" sz="3600" dirty="0" err="1"/>
              <a:t>salarial</a:t>
            </a:r>
            <a:endParaRPr altLang="pt-BR" sz="3600" dirty="0"/>
          </a:p>
          <a:p>
            <a:pPr marL="239316" indent="-239316" eaLnBrk="1" hangingPunct="1">
              <a:defRPr/>
            </a:pPr>
            <a:r>
              <a:rPr altLang="pt-BR" sz="3600" dirty="0"/>
              <a:t>1966: </a:t>
            </a:r>
            <a:r>
              <a:rPr altLang="pt-BR" sz="3600" dirty="0" err="1"/>
              <a:t>Criação</a:t>
            </a:r>
            <a:r>
              <a:rPr altLang="pt-BR" sz="3600" dirty="0"/>
              <a:t> do FGTS</a:t>
            </a:r>
            <a:endParaRPr lang="pt-BR" altLang="pt-BR" sz="3600" dirty="0"/>
          </a:p>
          <a:p>
            <a:pPr marL="0" indent="0" eaLnBrk="1" hangingPunct="1">
              <a:buNone/>
              <a:defRPr/>
            </a:pPr>
            <a:r>
              <a:rPr lang="pt-BR" altLang="pt-BR" sz="3600" dirty="0"/>
              <a:t>	</a:t>
            </a:r>
            <a:r>
              <a:rPr altLang="pt-BR" sz="3600" dirty="0"/>
              <a:t> (lei 5107)</a:t>
            </a:r>
            <a:r>
              <a:rPr lang="pt-BR" altLang="pt-BR" sz="3600" dirty="0"/>
              <a:t> </a:t>
            </a:r>
            <a:r>
              <a:rPr altLang="pt-BR" sz="3600" dirty="0" err="1"/>
              <a:t>em</a:t>
            </a:r>
            <a:r>
              <a:rPr altLang="pt-BR" sz="3600" dirty="0"/>
              <a:t> </a:t>
            </a:r>
            <a:endParaRPr lang="pt-BR" altLang="pt-BR" sz="3600" dirty="0"/>
          </a:p>
          <a:p>
            <a:pPr marL="0" indent="0" eaLnBrk="1" hangingPunct="1">
              <a:buNone/>
              <a:defRPr/>
            </a:pPr>
            <a:r>
              <a:rPr lang="pt-BR" altLang="pt-BR" sz="3600" dirty="0"/>
              <a:t>	</a:t>
            </a:r>
            <a:r>
              <a:rPr altLang="pt-BR" sz="3600" dirty="0" err="1"/>
              <a:t>substituição</a:t>
            </a:r>
            <a:r>
              <a:rPr altLang="pt-BR" sz="3600" dirty="0"/>
              <a:t> a </a:t>
            </a:r>
            <a:r>
              <a:rPr altLang="pt-BR" sz="3600" dirty="0" err="1"/>
              <a:t>estabilidade</a:t>
            </a:r>
            <a:endParaRPr altLang="pt-BR" sz="3600" dirty="0"/>
          </a:p>
          <a:p>
            <a:pPr marL="239316" indent="-239316" eaLnBrk="1" hangingPunct="1">
              <a:defRPr/>
            </a:pPr>
            <a:r>
              <a:rPr lang="pt-BR" altLang="pt-BR" sz="3600" dirty="0"/>
              <a:t> Depois (fora do PAEG) </a:t>
            </a:r>
          </a:p>
          <a:p>
            <a:pPr marL="559991" lvl="1" indent="-239316" eaLnBrk="1" hangingPunct="1">
              <a:defRPr/>
            </a:pPr>
            <a:r>
              <a:rPr lang="pt-BR" altLang="pt-BR" sz="3300" dirty="0"/>
              <a:t> </a:t>
            </a:r>
            <a:r>
              <a:rPr altLang="pt-BR" sz="3300" dirty="0"/>
              <a:t>1970: </a:t>
            </a:r>
            <a:r>
              <a:rPr altLang="pt-BR" sz="3300" dirty="0" err="1"/>
              <a:t>Criação</a:t>
            </a:r>
            <a:r>
              <a:rPr altLang="pt-BR" sz="3300" dirty="0"/>
              <a:t> do PIS/PASEP</a:t>
            </a:r>
          </a:p>
          <a:p>
            <a:pPr marL="557213" lvl="1" indent="-214313" eaLnBrk="1" hangingPunct="1">
              <a:buNone/>
              <a:defRPr/>
            </a:pPr>
            <a:r>
              <a:rPr lang="pt-BR" altLang="pt-BR" sz="3200" dirty="0"/>
              <a:t>		</a:t>
            </a:r>
            <a:r>
              <a:rPr altLang="pt-BR" sz="3200" dirty="0"/>
              <a:t>(LC 7 e 8 de 1970) </a:t>
            </a:r>
          </a:p>
        </p:txBody>
      </p:sp>
      <p:pic>
        <p:nvPicPr>
          <p:cNvPr id="65540" name="Picture 4" descr="FG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736726"/>
            <a:ext cx="23383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5" y="609600"/>
            <a:ext cx="10741572" cy="5812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32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8900"/>
            <a:ext cx="9512300" cy="7778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 Reforma do Setor Externo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6750" y="1500188"/>
            <a:ext cx="10923588" cy="5000625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>
                <a:solidFill>
                  <a:srgbClr val="A3A143"/>
                </a:solidFill>
              </a:rPr>
              <a:t>Melhorar o comércio externo e atrair o capital estrangeiro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000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>
                <a:solidFill>
                  <a:srgbClr val="A3A143"/>
                </a:solidFill>
              </a:rPr>
              <a:t>estimular o desenvolvimento evitando as pressões sobre o Balanço de Pagamentos.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500" b="1"/>
              <a:t>Comércio externo.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Exportações: incentivos fiscais e modernização dos órgãos ligados ao comércio internacional (CACEX e CPA).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Importações: eliminar os limites quantitativos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Unificação do sistema cambial e adoção do sistema de minidesvalorizações (1968) 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500" b="1"/>
              <a:t>Atração do capital estrangeiro: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Renegociação da dívida externa e Acordo de Garantias para o capital estrangeiro.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Lei 4131 e resolução 63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4447645"/>
            <a:ext cx="3074987" cy="2049991"/>
          </a:xfrm>
          <a:prstGeom prst="rect">
            <a:avLst/>
          </a:prstGeom>
        </p:spPr>
      </p:pic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pPr algn="ctr" eaLnBrk="1" hangingPunct="1"/>
            <a:r>
              <a:rPr altLang="pt-BR" sz="3600" dirty="0"/>
              <a:t>Reformas um balanço</a:t>
            </a:r>
          </a:p>
        </p:txBody>
      </p:sp>
      <p:sp>
        <p:nvSpPr>
          <p:cNvPr id="41986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141288" y="1511300"/>
            <a:ext cx="5853112" cy="495300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lnSpc>
                <a:spcPct val="80000"/>
              </a:lnSpc>
            </a:pPr>
            <a:r>
              <a:rPr sz="3200" dirty="0"/>
              <a:t>Reestruturação do Estado</a:t>
            </a:r>
            <a:r>
              <a:rPr sz="3700" dirty="0"/>
              <a:t> 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500" b="1" dirty="0">
                <a:solidFill>
                  <a:srgbClr val="A3A143"/>
                </a:solidFill>
              </a:rPr>
              <a:t>Retomada de sua capacidade de intervenção</a:t>
            </a:r>
            <a:r>
              <a:rPr sz="2500" dirty="0"/>
              <a:t>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sz="2800" dirty="0"/>
              <a:t>Amplia capacidade instrumental de intervenção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Instrumentos monetários e fiscais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sz="2800" dirty="0"/>
              <a:t>Amplia fontes de financiamento do Estado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Receitas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Fundos para fiscais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Divida pública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Captação externa</a:t>
            </a:r>
          </a:p>
        </p:txBody>
      </p:sp>
      <p:sp>
        <p:nvSpPr>
          <p:cNvPr id="75780" name="Rectangle 4"/>
          <p:cNvSpPr>
            <a:spLocks noGrp="1"/>
          </p:cNvSpPr>
          <p:nvPr>
            <p:ph type="body" sz="half" idx="2"/>
          </p:nvPr>
        </p:nvSpPr>
        <p:spPr bwMode="auto">
          <a:xfrm>
            <a:off x="6731000" y="1511300"/>
            <a:ext cx="528955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sz="3300" dirty="0" smtClean="0"/>
              <a:t>Mantém Desenvolvimentismo</a:t>
            </a:r>
            <a:endParaRPr sz="3300" dirty="0"/>
          </a:p>
          <a:p>
            <a:pPr lvl="1" eaLnBrk="1" hangingPunct="1">
              <a:lnSpc>
                <a:spcPct val="80000"/>
              </a:lnSpc>
            </a:pPr>
            <a:r>
              <a:rPr sz="2400" dirty="0"/>
              <a:t>Estado</a:t>
            </a:r>
          </a:p>
          <a:p>
            <a:pPr lvl="1" eaLnBrk="1" hangingPunct="1">
              <a:lnSpc>
                <a:spcPct val="80000"/>
              </a:lnSpc>
            </a:pPr>
            <a:r>
              <a:rPr sz="2400" dirty="0"/>
              <a:t>Crédito para expansão do consumo</a:t>
            </a:r>
          </a:p>
          <a:p>
            <a:pPr eaLnBrk="1" hangingPunct="1">
              <a:lnSpc>
                <a:spcPct val="80000"/>
              </a:lnSpc>
            </a:pPr>
            <a:r>
              <a:rPr sz="2800" dirty="0"/>
              <a:t>Diferença – promoção das exportações</a:t>
            </a:r>
          </a:p>
          <a:p>
            <a:pPr lvl="1" eaLnBrk="1" hangingPunct="1">
              <a:lnSpc>
                <a:spcPct val="80000"/>
              </a:lnSpc>
            </a:pPr>
            <a:r>
              <a:rPr sz="2200" dirty="0" smtClean="0"/>
              <a:t>(Re)aproximação </a:t>
            </a:r>
            <a:r>
              <a:rPr sz="2200" dirty="0"/>
              <a:t>com capital externo (acordo com EUA e reformas)</a:t>
            </a:r>
          </a:p>
          <a:p>
            <a:pPr eaLnBrk="1" hangingPunct="1">
              <a:lnSpc>
                <a:spcPct val="80000"/>
              </a:lnSpc>
            </a:pPr>
            <a:r>
              <a:rPr sz="3300" dirty="0" smtClean="0"/>
              <a:t>Concentradoras</a:t>
            </a:r>
            <a:endParaRPr sz="3300" dirty="0"/>
          </a:p>
          <a:p>
            <a:pPr lvl="1" eaLnBrk="1" hangingPunct="1">
              <a:lnSpc>
                <a:spcPct val="80000"/>
              </a:lnSpc>
            </a:pPr>
            <a:r>
              <a:rPr sz="2400" dirty="0"/>
              <a:t>Autoritarismo, política salarial, incentivos e acesso a capital, reforma tributaria </a:t>
            </a:r>
            <a:r>
              <a:rPr sz="2400" dirty="0" err="1"/>
              <a:t>etc</a:t>
            </a:r>
            <a:endParaRPr sz="2400" dirty="0"/>
          </a:p>
          <a:p>
            <a:endParaRPr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fld id="{50E05590-DD00-4DA3-8A77-D708753D6415}" type="slidenum">
              <a:rPr lang="pt-BR" altLang="pt-BR" sz="1200" b="1">
                <a:solidFill>
                  <a:srgbClr val="FFFFFF"/>
                </a:solidFill>
                <a:latin typeface="Tw Cen MT"/>
              </a:rPr>
              <a:pPr algn="ctr">
                <a:lnSpc>
                  <a:spcPct val="80000"/>
                </a:lnSpc>
              </a:pPr>
              <a:t>42</a:t>
            </a:fld>
            <a:endParaRPr lang="pt-BR" altLang="pt-BR" sz="1200" b="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/>
              <a:t>PAEG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altLang="pt-BR" sz="2800"/>
              <a:t>CONTENÇÃO DA INFLAÇÃO</a:t>
            </a:r>
          </a:p>
          <a:p>
            <a:pPr marL="609600" indent="-609600" eaLnBrk="1" hangingPunct="1"/>
            <a:r>
              <a:rPr altLang="pt-BR" sz="2800"/>
              <a:t>RECONSTRUÇÃO DO PADRÃO DE FINANCIAMENTO</a:t>
            </a:r>
          </a:p>
          <a:p>
            <a:pPr marL="609600" indent="-609600" eaLnBrk="1" hangingPunct="1"/>
            <a:r>
              <a:rPr altLang="pt-BR" sz="2800"/>
              <a:t>MAIOR CAPACIDADE DE INTERVENÇÃO DO ESTADO</a:t>
            </a:r>
          </a:p>
          <a:p>
            <a:pPr marL="609600" indent="-609600" eaLnBrk="1" hangingPunct="1"/>
            <a:endParaRPr altLang="pt-BR" sz="2800"/>
          </a:p>
          <a:p>
            <a:pPr marL="609600" indent="-609600" eaLnBrk="1" hangingPunct="1">
              <a:buFont typeface="Wingdings" pitchFamily="2" charset="2"/>
              <a:buNone/>
            </a:pPr>
            <a:r>
              <a:rPr altLang="pt-BR" sz="2800">
                <a:sym typeface="Wingdings" pitchFamily="2" charset="2"/>
              </a:rPr>
              <a:t> BASES PARA UM NOVO CICLO DE CRESCIMENTO</a:t>
            </a:r>
            <a:endParaRPr altLang="pt-BR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224956"/>
            <a:ext cx="11792607" cy="64386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4852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727200" y="2794000"/>
            <a:ext cx="8547100" cy="2000250"/>
          </a:xfrm>
        </p:spPr>
        <p:txBody>
          <a:bodyPr lIns="91440" rIns="91440">
            <a:normAutofit/>
          </a:bodyPr>
          <a:lstStyle/>
          <a:p>
            <a:pPr algn="ctr" eaLnBrk="1" hangingPunct="1"/>
            <a:r>
              <a:rPr sz="3700" dirty="0" smtClean="0"/>
              <a:t>1964: o inicio dos </a:t>
            </a:r>
            <a:br>
              <a:rPr sz="3700" dirty="0" smtClean="0"/>
            </a:br>
            <a:r>
              <a:rPr sz="3700" dirty="0" smtClean="0"/>
              <a:t>governos militares </a:t>
            </a:r>
            <a:endParaRPr sz="3700" dirty="0"/>
          </a:p>
        </p:txBody>
      </p:sp>
      <p:pic>
        <p:nvPicPr>
          <p:cNvPr id="55299" name="Picture 11" descr="Clique na página para ler a manche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8913" y="1246188"/>
            <a:ext cx="40528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pr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2130425"/>
            <a:ext cx="278765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909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136775" y="2660651"/>
            <a:ext cx="5557838" cy="549275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24580" name="Picture 4" descr="http://acervo.estadao.com.br/publicados/1964/04/02/m/19640402-27283-nac-0038-999-38-no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652" y="247650"/>
            <a:ext cx="6005014" cy="6610350"/>
          </a:xfrm>
          <a:noFill/>
        </p:spPr>
      </p:pic>
      <p:pic>
        <p:nvPicPr>
          <p:cNvPr id="24581" name="Picture 6" descr="GOLPE-ultima-hora-2-de-abril-de-19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5" y="94824"/>
            <a:ext cx="5280782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486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873125"/>
          </a:xfrm>
        </p:spPr>
        <p:txBody>
          <a:bodyPr lIns="91440" rIns="91440" anchor="ctr"/>
          <a:lstStyle/>
          <a:p>
            <a:pPr eaLnBrk="1" hangingPunct="1"/>
            <a:r>
              <a:rPr lang="pt-BR" sz="4000">
                <a:latin typeface="Plantagenet Cherokee"/>
              </a:rPr>
              <a:t>O Estado Autoritário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2877" y="1487055"/>
            <a:ext cx="11598275" cy="5370945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lnSpc>
                <a:spcPct val="83000"/>
              </a:lnSpc>
            </a:pPr>
            <a:r>
              <a:rPr lang="pt-BR" sz="3300" dirty="0">
                <a:latin typeface="Euphemia"/>
              </a:rPr>
              <a:t>Debate sobre característica </a:t>
            </a:r>
            <a:r>
              <a:rPr lang="pt-BR" sz="3300" dirty="0" smtClean="0">
                <a:latin typeface="Euphemia"/>
              </a:rPr>
              <a:t>do Estado</a:t>
            </a: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pt-BR" sz="3300" dirty="0" smtClean="0">
                <a:latin typeface="Euphemia"/>
              </a:rPr>
              <a:t>Brasileiro </a:t>
            </a:r>
            <a:r>
              <a:rPr lang="pt-BR" sz="3300" dirty="0">
                <a:latin typeface="Euphemia"/>
              </a:rPr>
              <a:t>depois do golpe militar 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 dirty="0">
                <a:latin typeface="Euphemia"/>
              </a:rPr>
              <a:t>Regime militar, Estado autoritário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3300" dirty="0">
                <a:latin typeface="Euphemia"/>
              </a:rPr>
              <a:t>Militares tem posição decisiva mas não governam sem a sociedade civil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 dirty="0">
                <a:latin typeface="Euphemia"/>
              </a:rPr>
              <a:t>Início: Golpe tem apoio p.ex. Lacerda, Ademar de Barros, Magalhães Pinto, organismos como IBAD </a:t>
            </a:r>
            <a:r>
              <a:rPr lang="pt-BR" sz="2500" dirty="0" err="1">
                <a:latin typeface="Euphemia"/>
              </a:rPr>
              <a:t>etc</a:t>
            </a:r>
            <a:endParaRPr lang="pt-BR" sz="2500" dirty="0">
              <a:latin typeface="Euphemia"/>
            </a:endParaRPr>
          </a:p>
          <a:p>
            <a:pPr lvl="2" eaLnBrk="1" hangingPunct="1">
              <a:lnSpc>
                <a:spcPct val="83000"/>
              </a:lnSpc>
            </a:pPr>
            <a:r>
              <a:rPr lang="pt-BR" sz="2100" dirty="0">
                <a:latin typeface="Euphemia"/>
              </a:rPr>
              <a:t>Apoio declarado da grande propriedade e da classe média tradicional 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 dirty="0">
                <a:latin typeface="Euphemia"/>
              </a:rPr>
              <a:t>Apoio tácito: capital estrangeiro, UDN, entidades representantes da Indústria (PSD ?)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 dirty="0">
                <a:latin typeface="Euphemia"/>
              </a:rPr>
              <a:t>Resistência inicial limitada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 dirty="0">
                <a:latin typeface="Euphemia"/>
              </a:rPr>
              <a:t>Com tempo 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 dirty="0">
                <a:latin typeface="Euphemia"/>
              </a:rPr>
              <a:t>Amplia-se resistência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 dirty="0">
                <a:latin typeface="Euphemia"/>
              </a:rPr>
              <a:t>Alterações nos grupos de apoio – com quem os militares governam?</a:t>
            </a:r>
          </a:p>
          <a:p>
            <a:pPr lvl="3" eaLnBrk="1" hangingPunct="1">
              <a:lnSpc>
                <a:spcPct val="83000"/>
              </a:lnSpc>
            </a:pPr>
            <a:r>
              <a:rPr lang="pt-BR" sz="2100" dirty="0">
                <a:latin typeface="Euphemia"/>
              </a:rPr>
              <a:t>Varias mudanças ao longo dos 20 anos de estado autoritário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03" y="76200"/>
            <a:ext cx="4603532" cy="27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92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Projeto agrarista (liberal) x Brasil Potencia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33236"/>
            <a:ext cx="11476038" cy="5110452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3000"/>
              </a:lnSpc>
            </a:pPr>
            <a:r>
              <a:rPr lang="pt-BR" sz="2900" dirty="0">
                <a:latin typeface="Euphemia"/>
              </a:rPr>
              <a:t>Dado apoio inicial pode-se esperar projeto agrarista, liberal, </a:t>
            </a:r>
            <a:r>
              <a:rPr lang="pt-BR" sz="2900" dirty="0" err="1">
                <a:latin typeface="Euphemia"/>
              </a:rPr>
              <a:t>anti</a:t>
            </a:r>
            <a:r>
              <a:rPr lang="pt-BR" sz="2900" dirty="0">
                <a:latin typeface="Euphemia"/>
              </a:rPr>
              <a:t> massas urbanas </a:t>
            </a:r>
            <a:r>
              <a:rPr lang="pt-BR" sz="2500" dirty="0">
                <a:latin typeface="Euphemia"/>
              </a:rPr>
              <a:t>(</a:t>
            </a:r>
            <a:r>
              <a:rPr lang="pt-BR" sz="2500" i="1" dirty="0" err="1">
                <a:solidFill>
                  <a:srgbClr val="DFBC25"/>
                </a:solidFill>
                <a:latin typeface="Euphemia"/>
              </a:rPr>
              <a:t>pastorização</a:t>
            </a:r>
            <a:r>
              <a:rPr lang="pt-BR" sz="2500" i="1" dirty="0">
                <a:solidFill>
                  <a:srgbClr val="DFBC25"/>
                </a:solidFill>
                <a:latin typeface="Euphemia"/>
              </a:rPr>
              <a:t> da economia</a:t>
            </a:r>
            <a:r>
              <a:rPr lang="pt-BR" sz="2500" dirty="0">
                <a:latin typeface="Euphemia"/>
              </a:rPr>
              <a:t>)</a:t>
            </a:r>
          </a:p>
          <a:p>
            <a:pPr marL="319088" indent="-319088" eaLnBrk="1" hangingPunct="1">
              <a:lnSpc>
                <a:spcPct val="83000"/>
              </a:lnSpc>
              <a:buFont typeface="Wingdings" pitchFamily="2" charset="2"/>
              <a:buNone/>
            </a:pPr>
            <a:r>
              <a:rPr lang="pt-BR" sz="2500" dirty="0">
                <a:latin typeface="Euphemia"/>
              </a:rPr>
              <a:t>	</a:t>
            </a:r>
            <a:r>
              <a:rPr lang="pt-BR" sz="2900" dirty="0">
                <a:latin typeface="Euphemia"/>
              </a:rPr>
              <a:t>Mas: Projeto das Forças Armadas é outro</a:t>
            </a:r>
            <a:r>
              <a:rPr lang="pt-BR" sz="2500" dirty="0">
                <a:latin typeface="Euphemia"/>
              </a:rPr>
              <a:t>:	“</a:t>
            </a:r>
            <a:r>
              <a:rPr lang="pt-BR" sz="2500" b="1" i="1" dirty="0">
                <a:latin typeface="Euphemia"/>
              </a:rPr>
              <a:t>Brasil Potencia</a:t>
            </a:r>
            <a:r>
              <a:rPr lang="pt-BR" sz="2500" dirty="0">
                <a:latin typeface="Euphemia"/>
              </a:rPr>
              <a:t>”</a:t>
            </a:r>
          </a:p>
          <a:p>
            <a:pPr marL="914400" lvl="2" eaLnBrk="1" hangingPunct="1">
              <a:lnSpc>
                <a:spcPct val="83000"/>
              </a:lnSpc>
            </a:pPr>
            <a:r>
              <a:rPr lang="pt-BR" sz="1700" dirty="0">
                <a:latin typeface="Euphemia"/>
              </a:rPr>
              <a:t>Manteve propriedade privada (fundiária)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1900" dirty="0">
                <a:latin typeface="Euphemia"/>
              </a:rPr>
              <a:t>Diversificou fontes de dinamismo com maior atenção a agricultura e exportação, mas </a:t>
            </a:r>
          </a:p>
          <a:p>
            <a:pPr marL="639763" lvl="1" indent="-273050" eaLnBrk="1" hangingPunct="1">
              <a:lnSpc>
                <a:spcPct val="83000"/>
              </a:lnSpc>
              <a:buFont typeface="Wingdings" pitchFamily="2" charset="2"/>
              <a:buChar char="Ø"/>
            </a:pPr>
            <a:r>
              <a:rPr lang="pt-BR" sz="2500" dirty="0">
                <a:latin typeface="Euphemia"/>
              </a:rPr>
              <a:t> </a:t>
            </a:r>
            <a:r>
              <a:rPr lang="pt-BR" sz="2100" dirty="0">
                <a:latin typeface="Euphemia"/>
              </a:rPr>
              <a:t>Brasil Potencia: </a:t>
            </a:r>
            <a:r>
              <a:rPr lang="pt-BR" sz="2100" dirty="0">
                <a:solidFill>
                  <a:srgbClr val="CC3300"/>
                </a:solidFill>
                <a:latin typeface="Euphemia"/>
              </a:rPr>
              <a:t>consolidar e ampliar diversificação do setor industrial </a:t>
            </a:r>
          </a:p>
          <a:p>
            <a:pPr marL="914400" lvl="2" eaLnBrk="1" hangingPunct="1">
              <a:lnSpc>
                <a:spcPct val="83000"/>
              </a:lnSpc>
              <a:buFont typeface="Wingdings" pitchFamily="2" charset="2"/>
              <a:buChar char="Ø"/>
            </a:pPr>
            <a:r>
              <a:rPr lang="pt-BR" sz="2100" dirty="0">
                <a:solidFill>
                  <a:srgbClr val="FF0066"/>
                </a:solidFill>
                <a:latin typeface="Euphemia"/>
              </a:rPr>
              <a:t>Ainda é um projeto desenvolvimentista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2900" dirty="0">
                <a:latin typeface="Euphemia"/>
              </a:rPr>
              <a:t>Rapidamente rearticulação política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100" dirty="0">
                <a:latin typeface="Euphemia"/>
              </a:rPr>
              <a:t>Setores “modernos” do empresariado nacional e multinacionais </a:t>
            </a:r>
          </a:p>
          <a:p>
            <a:pPr marL="914400" lvl="2" eaLnBrk="1" hangingPunct="1">
              <a:lnSpc>
                <a:spcPct val="83000"/>
              </a:lnSpc>
            </a:pPr>
            <a:r>
              <a:rPr lang="pt-BR" sz="1800" dirty="0">
                <a:latin typeface="Euphemia"/>
              </a:rPr>
              <a:t>Sinal: cassação de Lacerda em 1968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2800" dirty="0">
                <a:latin typeface="Euphemia"/>
              </a:rPr>
              <a:t>Outros momentos </a:t>
            </a:r>
            <a:r>
              <a:rPr lang="pt-BR" sz="2800" dirty="0" err="1">
                <a:latin typeface="Euphemia"/>
              </a:rPr>
              <a:t>tb</a:t>
            </a:r>
            <a:r>
              <a:rPr lang="pt-BR" sz="2800" dirty="0">
                <a:latin typeface="Euphemia"/>
              </a:rPr>
              <a:t> rearticulação política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000" dirty="0">
                <a:latin typeface="Euphemia"/>
              </a:rPr>
              <a:t>P.ex. II PND</a:t>
            </a:r>
          </a:p>
        </p:txBody>
      </p:sp>
    </p:spTree>
    <p:extLst>
      <p:ext uri="{BB962C8B-B14F-4D97-AF65-F5344CB8AC3E}">
        <p14:creationId xmlns:p14="http://schemas.microsoft.com/office/powerpoint/2010/main" val="2475133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1745</Words>
  <Application>Microsoft Office PowerPoint</Application>
  <PresentationFormat>Widescreen</PresentationFormat>
  <Paragraphs>265</Paragraphs>
  <Slides>42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</vt:lpstr>
      <vt:lpstr>Calibri</vt:lpstr>
      <vt:lpstr>Euphemia</vt:lpstr>
      <vt:lpstr>Monotype Sorts</vt:lpstr>
      <vt:lpstr>Plantagenet Cherokee</vt:lpstr>
      <vt:lpstr>Tw Cen MT</vt:lpstr>
      <vt:lpstr>Wingdings</vt:lpstr>
      <vt:lpstr>Literatura acadêmica 16x9</vt:lpstr>
      <vt:lpstr>AULA 04.  O PAEG e as reformas institucionais </vt:lpstr>
      <vt:lpstr>A crise dos anos 60 e suas explicações</vt:lpstr>
      <vt:lpstr>Apresentação do PowerPoint</vt:lpstr>
      <vt:lpstr>Apresentação do PowerPoint</vt:lpstr>
      <vt:lpstr>Apresentação do PowerPoint</vt:lpstr>
      <vt:lpstr>1964: o inicio dos  governos militares </vt:lpstr>
      <vt:lpstr>Apresentação do PowerPoint</vt:lpstr>
      <vt:lpstr>O Estado Autoritário</vt:lpstr>
      <vt:lpstr>Projeto agrarista (liberal) x Brasil Potencia</vt:lpstr>
      <vt:lpstr>O início dos Governos Militares e a economia </vt:lpstr>
      <vt:lpstr>Apresentação do PowerPoint</vt:lpstr>
      <vt:lpstr>PAEG: estabilização e reformas </vt:lpstr>
      <vt:lpstr>O diagnóstico da inflação</vt:lpstr>
      <vt:lpstr>Apresentação do PowerPoint</vt:lpstr>
      <vt:lpstr>O diagnóstico da inflação</vt:lpstr>
      <vt:lpstr>O diagnóstico da inflação</vt:lpstr>
      <vt:lpstr>Heterodoxia: Uma “nova” atitude frente à inflação:</vt:lpstr>
      <vt:lpstr>Heterodoxia: Uma “nova” atitude frente à inflação:</vt:lpstr>
      <vt:lpstr>Até onde o PAEG é um plano heterodoxo ?</vt:lpstr>
      <vt:lpstr>Apresentação do PowerPoint</vt:lpstr>
      <vt:lpstr>Apresentação do PowerPoint</vt:lpstr>
      <vt:lpstr>Apresentação do PowerPoint</vt:lpstr>
      <vt:lpstr>Apresentação do PowerPoint</vt:lpstr>
      <vt:lpstr>As principais medidas estabilizadoras do PAEG: (o lado ortodoxo)</vt:lpstr>
      <vt:lpstr>Política salarial no Paeg</vt:lpstr>
      <vt:lpstr>Salário mínimo real</vt:lpstr>
      <vt:lpstr>A inflação reduziu</vt:lpstr>
      <vt:lpstr>As falhas institucionais</vt:lpstr>
      <vt:lpstr>Reforma básica</vt:lpstr>
      <vt:lpstr>Reformas institucionais do início dos governos militares</vt:lpstr>
      <vt:lpstr>A Reforma Tributária </vt:lpstr>
      <vt:lpstr>A Reforma Tributária (2) </vt:lpstr>
      <vt:lpstr>Apresentação do PowerPoint</vt:lpstr>
      <vt:lpstr>A Reforma Tributária (2) </vt:lpstr>
      <vt:lpstr>A Reforma Monetária – Financeira (1) </vt:lpstr>
      <vt:lpstr>A Reforma Monetária – Financeira (2)</vt:lpstr>
      <vt:lpstr>A Reforma Monetária – Financeira (3)‏</vt:lpstr>
      <vt:lpstr>A Reforma Monetária – Financeira (4)‏</vt:lpstr>
      <vt:lpstr>Reforma trabalhista</vt:lpstr>
      <vt:lpstr>A Reforma do Setor Externo</vt:lpstr>
      <vt:lpstr>Reformas um balanço</vt:lpstr>
      <vt:lpstr>PAEG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29</cp:revision>
  <dcterms:created xsi:type="dcterms:W3CDTF">2013-04-05T19:49:59Z</dcterms:created>
  <dcterms:modified xsi:type="dcterms:W3CDTF">2019-08-13T23:10:25Z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