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</p:sldIdLst>
  <p:sldSz cx="18288000" cy="10287000"/>
  <p:notesSz cx="6858000" cy="9144000"/>
  <p:embeddedFontLst>
    <p:embeddedFont>
      <p:font typeface="Montserrat Classic" charset="1" panose="00000500000000000000"/>
      <p:regular r:id="rId6"/>
    </p:embeddedFont>
    <p:embeddedFont>
      <p:font typeface="Montserrat Classic Bold" charset="1" panose="00000800000000000000"/>
      <p:regular r:id="rId7"/>
    </p:embeddedFont>
    <p:embeddedFont>
      <p:font typeface="Open Sans" charset="1" panose="020B0606030504020204"/>
      <p:regular r:id="rId8"/>
    </p:embeddedFont>
    <p:embeddedFont>
      <p:font typeface="Open Sans Bold" charset="1" panose="020B0806030504020204"/>
      <p:regular r:id="rId9"/>
    </p:embeddedFont>
    <p:embeddedFont>
      <p:font typeface="Open Sans Italics" charset="1" panose="020B0606030504020204"/>
      <p:regular r:id="rId10"/>
    </p:embeddedFont>
    <p:embeddedFont>
      <p:font typeface="Open Sans Bold Italics" charset="1" panose="020B0806030504020204"/>
      <p:regular r:id="rId11"/>
    </p:embeddedFont>
    <p:embeddedFont>
      <p:font typeface="Arimo" charset="1" panose="020B0604020202020204"/>
      <p:regular r:id="rId12"/>
    </p:embeddedFont>
    <p:embeddedFont>
      <p:font typeface="Arimo Bold" charset="1" panose="020B0704020202020204"/>
      <p:regular r:id="rId13"/>
    </p:embeddedFont>
    <p:embeddedFont>
      <p:font typeface="Arimo Italics" charset="1" panose="020B0604020202090204"/>
      <p:regular r:id="rId14"/>
    </p:embeddedFont>
    <p:embeddedFont>
      <p:font typeface="Arimo Bold Italics" charset="1" panose="020B0704020202090204"/>
      <p:regular r:id="rId15"/>
    </p:embeddedFont>
    <p:embeddedFont>
      <p:font typeface="Source Serif Pro" charset="1" panose="02040603050405020204"/>
      <p:regular r:id="rId16"/>
    </p:embeddedFont>
    <p:embeddedFont>
      <p:font typeface="Source Serif Pro Bold" charset="1" panose="02040803050405020204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slides/slide1.xml" Type="http://schemas.openxmlformats.org/officeDocument/2006/relationships/slide"/><Relationship Id="rId19" Target="slides/slide2.xml" Type="http://schemas.openxmlformats.org/officeDocument/2006/relationships/slide"/><Relationship Id="rId2" Target="presProps.xml" Type="http://schemas.openxmlformats.org/officeDocument/2006/relationships/presProps"/><Relationship Id="rId20" Target="slides/slide3.xml" Type="http://schemas.openxmlformats.org/officeDocument/2006/relationships/slide"/><Relationship Id="rId21" Target="slides/slide4.xml" Type="http://schemas.openxmlformats.org/officeDocument/2006/relationships/slide"/><Relationship Id="rId22" Target="slides/slide5.xml" Type="http://schemas.openxmlformats.org/officeDocument/2006/relationships/slide"/><Relationship Id="rId23" Target="slides/slide6.xml" Type="http://schemas.openxmlformats.org/officeDocument/2006/relationships/slide"/><Relationship Id="rId24" Target="slides/slide7.xml" Type="http://schemas.openxmlformats.org/officeDocument/2006/relationships/slide"/><Relationship Id="rId25" Target="slides/slide8.xml" Type="http://schemas.openxmlformats.org/officeDocument/2006/relationships/slide"/><Relationship Id="rId26" Target="slides/slide9.xml" Type="http://schemas.openxmlformats.org/officeDocument/2006/relationships/slide"/><Relationship Id="rId27" Target="slides/slide10.xml" Type="http://schemas.openxmlformats.org/officeDocument/2006/relationships/slide"/><Relationship Id="rId28" Target="slides/slide11.xml" Type="http://schemas.openxmlformats.org/officeDocument/2006/relationships/slide"/><Relationship Id="rId29" Target="slides/slide12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1773023" y="-370024"/>
            <a:ext cx="7815876" cy="11385121"/>
          </a:xfrm>
          <a:prstGeom prst="rect">
            <a:avLst/>
          </a:prstGeom>
          <a:solidFill>
            <a:srgbClr val="273755"/>
          </a:solid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alphaModFix amt="70000"/>
          </a:blip>
          <a:srcRect l="28305" t="0" r="28305" b="0"/>
          <a:stretch>
            <a:fillRect/>
          </a:stretch>
        </p:blipFill>
        <p:spPr>
          <a:xfrm flipH="false" flipV="false" rot="0">
            <a:off x="11773023" y="-370024"/>
            <a:ext cx="7318206" cy="11237416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-923393" y="2528776"/>
            <a:ext cx="12696416" cy="8004800"/>
            <a:chOff x="0" y="0"/>
            <a:chExt cx="16928555" cy="10673067"/>
          </a:xfrm>
        </p:grpSpPr>
        <p:sp>
          <p:nvSpPr>
            <p:cNvPr name="AutoShape 5" id="5"/>
            <p:cNvSpPr/>
            <p:nvPr/>
          </p:nvSpPr>
          <p:spPr>
            <a:xfrm rot="0">
              <a:off x="0" y="7666205"/>
              <a:ext cx="16928555" cy="3006862"/>
            </a:xfrm>
            <a:prstGeom prst="rect">
              <a:avLst/>
            </a:prstGeom>
            <a:solidFill>
              <a:srgbClr val="273755"/>
            </a:solidFill>
          </p:spPr>
        </p:sp>
        <p:sp>
          <p:nvSpPr>
            <p:cNvPr name="TextBox 6" id="6"/>
            <p:cNvSpPr txBox="true"/>
            <p:nvPr/>
          </p:nvSpPr>
          <p:spPr>
            <a:xfrm rot="0">
              <a:off x="2602791" y="1186974"/>
              <a:ext cx="12733951" cy="57626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4850"/>
                </a:lnSpc>
              </a:pPr>
              <a:r>
                <a:rPr lang="en-US" sz="15000" spc="630">
                  <a:solidFill>
                    <a:srgbClr val="8AABCA"/>
                  </a:solidFill>
                  <a:latin typeface="Montserrat Classic Bold"/>
                </a:rPr>
                <a:t>AULA 4</a:t>
              </a:r>
            </a:p>
            <a:p>
              <a:pPr algn="l">
                <a:lnSpc>
                  <a:spcPts val="5940"/>
                </a:lnSpc>
              </a:pPr>
            </a:p>
            <a:p>
              <a:pPr algn="l">
                <a:lnSpc>
                  <a:spcPts val="5940"/>
                </a:lnSpc>
              </a:pPr>
              <a:r>
                <a:rPr lang="en-US" sz="6000" spc="252">
                  <a:solidFill>
                    <a:srgbClr val="8AABCA"/>
                  </a:solidFill>
                  <a:latin typeface="Montserrat Classic Bold"/>
                </a:rPr>
                <a:t>PODER CONSTITUINTE DERIVADO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602791" y="8375121"/>
              <a:ext cx="9280330" cy="6667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>
                  <a:solidFill>
                    <a:srgbClr val="F9FCFF"/>
                  </a:solidFill>
                  <a:latin typeface="Source Serif Pro Italics"/>
                </a:rPr>
                <a:t>Fundamentos do Direito I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602791" y="-38100"/>
              <a:ext cx="10321730" cy="4622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940"/>
                </a:lnSpc>
              </a:pPr>
              <a:r>
                <a:rPr lang="en-US" sz="2100">
                  <a:solidFill>
                    <a:srgbClr val="273755"/>
                  </a:solidFill>
                  <a:latin typeface="Source Serif Pro Bold"/>
                </a:rPr>
                <a:t>PROFA.DRA.CRISTINA GODOY BERNARDO DE OLIVEIRA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39815" r="0" b="39815"/>
          <a:stretch>
            <a:fillRect/>
          </a:stretch>
        </p:blipFill>
        <p:spPr>
          <a:xfrm flipH="false" flipV="false" rot="0">
            <a:off x="-535318" y="-659282"/>
            <a:ext cx="19278030" cy="2618639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028700" y="3099890"/>
            <a:ext cx="6065047" cy="2628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59"/>
              </a:lnSpc>
            </a:pPr>
            <a:r>
              <a:rPr lang="en-US" sz="5800">
                <a:solidFill>
                  <a:srgbClr val="273755"/>
                </a:solidFill>
                <a:latin typeface="Montserrat Classic"/>
              </a:rPr>
              <a:t>PODER DERIVADO DECORRENTE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8224232" y="2609965"/>
            <a:ext cx="9106744" cy="7415968"/>
            <a:chOff x="0" y="0"/>
            <a:chExt cx="12142325" cy="9887957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579244"/>
              <a:ext cx="10874232" cy="32643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800">
                  <a:solidFill>
                    <a:srgbClr val="273755"/>
                  </a:solidFill>
                  <a:latin typeface="Source Serif Pro"/>
                </a:rPr>
                <a:t>I</a:t>
              </a:r>
              <a:r>
                <a:rPr lang="en-US" sz="2800">
                  <a:solidFill>
                    <a:srgbClr val="273755"/>
                  </a:solidFill>
                  <a:latin typeface="Source Serif Pro"/>
                </a:rPr>
                <a:t>mpõem limites expressos aos Estados, bem como limites implícitos. Exemplo: artigo 19 da Constituição que estabelece limites expressos</a:t>
              </a:r>
            </a:p>
            <a:p>
              <a:pPr algn="l">
                <a:lnSpc>
                  <a:spcPts val="3919"/>
                </a:lnSpc>
              </a:pPr>
              <a:r>
                <a:rPr lang="en-US" sz="2800">
                  <a:solidFill>
                    <a:srgbClr val="273755"/>
                  </a:solidFill>
                  <a:latin typeface="Source Serif Pro"/>
                </a:rPr>
                <a:t>e o artigo 21 que prevê a competência da União e, assim, implicitamente, limita a atuação do Estado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-66675"/>
              <a:ext cx="12142325" cy="13874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>
                  <a:solidFill>
                    <a:srgbClr val="273755"/>
                  </a:solidFill>
                  <a:latin typeface="Montserrat Classic"/>
                </a:rPr>
                <a:t>PRINCÍPIOS CONSTITUCIONAIS ESTABELECIDOS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6412839"/>
              <a:ext cx="10874232" cy="12831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800">
                  <a:solidFill>
                    <a:srgbClr val="273755"/>
                  </a:solidFill>
                  <a:latin typeface="Source Serif Pro"/>
                </a:rPr>
                <a:t>Previstos no art. 34, inc. VII, da CF/88, cujo desrespeito provoca a intervenção federal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5478120"/>
              <a:ext cx="12142325" cy="676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>
                  <a:solidFill>
                    <a:srgbClr val="273755"/>
                  </a:solidFill>
                  <a:latin typeface="Montserrat Classic"/>
                </a:rPr>
                <a:t>PRINCÍPIOS CONSTITUCIONAIS SENSÍVEIS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9265234"/>
              <a:ext cx="10874232" cy="6227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800">
                  <a:solidFill>
                    <a:srgbClr val="273755"/>
                  </a:solidFill>
                  <a:latin typeface="Source Serif Pro"/>
                </a:rPr>
                <a:t>Organizam a União e estabelecem suas instituições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8330514"/>
              <a:ext cx="12142325" cy="676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>
                  <a:solidFill>
                    <a:srgbClr val="273755"/>
                  </a:solidFill>
                  <a:latin typeface="Montserrat Classic"/>
                </a:rPr>
                <a:t>PRINCÍPIOS CONSTITUCIONAIS EXTENSÍVEIS</a:t>
              </a:r>
            </a:p>
          </p:txBody>
        </p:sp>
      </p:grpSp>
      <p:sp>
        <p:nvSpPr>
          <p:cNvPr name="AutoShape 11" id="11"/>
          <p:cNvSpPr/>
          <p:nvPr/>
        </p:nvSpPr>
        <p:spPr>
          <a:xfrm rot="0">
            <a:off x="1028700" y="2609965"/>
            <a:ext cx="4492061" cy="193539"/>
          </a:xfrm>
          <a:prstGeom prst="rect">
            <a:avLst/>
          </a:prstGeom>
          <a:solidFill>
            <a:srgbClr val="8AABCA"/>
          </a:solid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7375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485950" y="-254545"/>
            <a:ext cx="852693" cy="10838164"/>
          </a:xfrm>
          <a:prstGeom prst="rect">
            <a:avLst/>
          </a:prstGeom>
          <a:solidFill>
            <a:srgbClr val="8AABCA"/>
          </a:solid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7943850" y="2181739"/>
            <a:ext cx="9020908" cy="6013938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1028700" y="1809750"/>
            <a:ext cx="7044193" cy="6385927"/>
            <a:chOff x="0" y="0"/>
            <a:chExt cx="9392258" cy="8514570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4589846"/>
              <a:ext cx="7985177" cy="39247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800">
                  <a:solidFill>
                    <a:srgbClr val="F9FCFF"/>
                  </a:solidFill>
                  <a:latin typeface="Source Serif Pro"/>
                </a:rPr>
                <a:t>Compreende-se que a lei orgânica do DF decorre de um poder derivado decorrente parcial, acumulando a competência municipal e estadual. A matéria referente à competência estadual possui status constitucional.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0"/>
              <a:ext cx="9392258" cy="23368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959"/>
                </a:lnSpc>
              </a:pPr>
              <a:r>
                <a:rPr lang="en-US" sz="5800">
                  <a:solidFill>
                    <a:srgbClr val="F9FCFF"/>
                  </a:solidFill>
                  <a:latin typeface="Montserrat Classic"/>
                </a:rPr>
                <a:t>DISTRITO FEDERAL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2727296"/>
              <a:ext cx="8439847" cy="7408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550"/>
                </a:lnSpc>
              </a:pPr>
              <a:r>
                <a:rPr lang="en-US" sz="3500">
                  <a:solidFill>
                    <a:srgbClr val="8AABCA"/>
                  </a:solidFill>
                  <a:latin typeface="Montserrat Classic"/>
                </a:rPr>
                <a:t>LEI ORGÂNICA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2968633" y="9409691"/>
            <a:ext cx="4298380" cy="389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219"/>
              </a:lnSpc>
            </a:pPr>
            <a:r>
              <a:rPr lang="en-US" sz="2300">
                <a:solidFill>
                  <a:srgbClr val="F9FCFF"/>
                </a:solidFill>
                <a:latin typeface="Source Serif Pro"/>
              </a:rPr>
              <a:t>Fundamentos</a:t>
            </a:r>
            <a:r>
              <a:rPr lang="en-US" sz="2300">
                <a:solidFill>
                  <a:srgbClr val="F9FCFF"/>
                </a:solidFill>
                <a:latin typeface="Source Serif Pro"/>
              </a:rPr>
              <a:t> do Direito I | 2020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0" t="7786" r="0" b="7786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3082933" y="9409691"/>
            <a:ext cx="4184080" cy="389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219"/>
              </a:lnSpc>
            </a:pPr>
            <a:r>
              <a:rPr lang="en-US" sz="2300">
                <a:solidFill>
                  <a:srgbClr val="F9FCFF"/>
                </a:solidFill>
                <a:latin typeface="Source Serif Pro"/>
              </a:rPr>
              <a:t>Fundamentos</a:t>
            </a:r>
            <a:r>
              <a:rPr lang="en-US" sz="2300">
                <a:solidFill>
                  <a:srgbClr val="F9FCFF"/>
                </a:solidFill>
                <a:latin typeface="Source Serif Pro"/>
              </a:rPr>
              <a:t> do Direito I | 2020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3697035" y="3463195"/>
            <a:ext cx="10893929" cy="3360611"/>
            <a:chOff x="0" y="0"/>
            <a:chExt cx="14525239" cy="4480814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264010"/>
              <a:ext cx="14525239" cy="1168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959"/>
                </a:lnSpc>
              </a:pPr>
              <a:r>
                <a:rPr lang="en-US" sz="5800">
                  <a:solidFill>
                    <a:srgbClr val="8AABCA"/>
                  </a:solidFill>
                  <a:latin typeface="Montserrat Classic"/>
                </a:rPr>
                <a:t>OBRIGADA!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995113" y="-38100"/>
              <a:ext cx="12535012" cy="7408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550"/>
                </a:lnSpc>
              </a:pPr>
              <a:r>
                <a:rPr lang="en-US" sz="3500">
                  <a:solidFill>
                    <a:srgbClr val="F9FCFF"/>
                  </a:solidFill>
                  <a:latin typeface="Montserrat Classic"/>
                </a:rPr>
                <a:t>FIM DA AULA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1373776" y="3804539"/>
              <a:ext cx="11777687" cy="676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F9FCFF"/>
                  </a:solidFill>
                  <a:latin typeface="Montserrat Classic"/>
                </a:rPr>
                <a:t>MATERIAL DE APOIO DISPONÍVEL</a:t>
              </a:r>
            </a:p>
          </p:txBody>
        </p:sp>
        <p:sp>
          <p:nvSpPr>
            <p:cNvPr name="AutoShape 7" id="7"/>
            <p:cNvSpPr/>
            <p:nvPr/>
          </p:nvSpPr>
          <p:spPr>
            <a:xfrm rot="0">
              <a:off x="6105127" y="3053075"/>
              <a:ext cx="2314985" cy="117807"/>
            </a:xfrm>
            <a:prstGeom prst="rect">
              <a:avLst/>
            </a:prstGeom>
            <a:solidFill>
              <a:srgbClr val="8AABCA"/>
            </a:solid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F9F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696318" y="-506987"/>
            <a:ext cx="9225343" cy="11343048"/>
          </a:xfrm>
          <a:prstGeom prst="rect">
            <a:avLst/>
          </a:prstGeom>
          <a:solidFill>
            <a:srgbClr val="273755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9144000" y="4645343"/>
            <a:ext cx="8176711" cy="948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884"/>
              </a:lnSpc>
            </a:pPr>
            <a:r>
              <a:rPr lang="en-US" sz="2800">
                <a:solidFill>
                  <a:srgbClr val="273755"/>
                </a:solidFill>
                <a:latin typeface="Source Serif Pro"/>
              </a:rPr>
              <a:t>Classificação das Constituições</a:t>
            </a:r>
          </a:p>
          <a:p>
            <a:pPr algn="l">
              <a:lnSpc>
                <a:spcPts val="3884"/>
              </a:lnSpc>
            </a:pPr>
            <a:r>
              <a:rPr lang="en-US" sz="2775">
                <a:solidFill>
                  <a:srgbClr val="273755"/>
                </a:solidFill>
                <a:latin typeface="Source Serif Pro"/>
              </a:rPr>
              <a:t>Poder Constituinte Originário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028700" y="3896596"/>
            <a:ext cx="6812788" cy="2535882"/>
            <a:chOff x="0" y="0"/>
            <a:chExt cx="9083718" cy="3381175"/>
          </a:xfrm>
        </p:grpSpPr>
        <p:sp>
          <p:nvSpPr>
            <p:cNvPr name="AutoShape 5" id="5"/>
            <p:cNvSpPr/>
            <p:nvPr/>
          </p:nvSpPr>
          <p:spPr>
            <a:xfrm rot="0">
              <a:off x="0" y="1842201"/>
              <a:ext cx="2623525" cy="230003"/>
            </a:xfrm>
            <a:prstGeom prst="rect">
              <a:avLst/>
            </a:prstGeom>
            <a:solidFill>
              <a:srgbClr val="8AABCA"/>
            </a:solidFill>
          </p:spPr>
        </p:sp>
        <p:sp>
          <p:nvSpPr>
            <p:cNvPr name="TextBox 6" id="6"/>
            <p:cNvSpPr txBox="true"/>
            <p:nvPr/>
          </p:nvSpPr>
          <p:spPr>
            <a:xfrm rot="0">
              <a:off x="0" y="0"/>
              <a:ext cx="9083718" cy="1168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959"/>
                </a:lnSpc>
              </a:pPr>
              <a:r>
                <a:rPr lang="en-US" sz="5800">
                  <a:solidFill>
                    <a:srgbClr val="F9FCFF"/>
                  </a:solidFill>
                  <a:latin typeface="Montserrat Classic"/>
                </a:rPr>
                <a:t>AULA 3 - REVISÃO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2640342"/>
              <a:ext cx="7822767" cy="7408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550"/>
                </a:lnSpc>
              </a:pPr>
              <a:r>
                <a:rPr lang="en-US" sz="3500">
                  <a:solidFill>
                    <a:srgbClr val="F9FCFF"/>
                  </a:solidFill>
                  <a:latin typeface="Montserrat Classic"/>
                </a:rPr>
                <a:t>TÓPICOS ABORDADOS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F9F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2683092" y="-485950"/>
            <a:ext cx="6090858" cy="11322011"/>
          </a:xfrm>
          <a:prstGeom prst="rect">
            <a:avLst/>
          </a:prstGeom>
          <a:solidFill>
            <a:srgbClr val="273755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12820362" y="9409691"/>
            <a:ext cx="4446650" cy="389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219"/>
              </a:lnSpc>
            </a:pPr>
            <a:r>
              <a:rPr lang="en-US" sz="2300">
                <a:solidFill>
                  <a:srgbClr val="F9FCFF"/>
                </a:solidFill>
                <a:latin typeface="Source Serif Pro"/>
              </a:rPr>
              <a:t>Fundamentos</a:t>
            </a:r>
            <a:r>
              <a:rPr lang="en-US" sz="2300">
                <a:solidFill>
                  <a:srgbClr val="F9FCFF"/>
                </a:solidFill>
                <a:latin typeface="Source Serif Pro"/>
              </a:rPr>
              <a:t> do Direito I | 2020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967289" y="1028700"/>
            <a:ext cx="9084764" cy="4139071"/>
            <a:chOff x="0" y="0"/>
            <a:chExt cx="12113018" cy="5518762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4896039"/>
              <a:ext cx="9484556" cy="6227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800">
                  <a:solidFill>
                    <a:srgbClr val="273755"/>
                  </a:solidFill>
                  <a:latin typeface="Source Serif Pro"/>
                </a:rPr>
                <a:t>É o poder de reformar a constituição.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0"/>
              <a:ext cx="12113018" cy="23368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959"/>
                </a:lnSpc>
              </a:pPr>
              <a:r>
                <a:rPr lang="en-US" sz="5800">
                  <a:solidFill>
                    <a:srgbClr val="273755"/>
                  </a:solidFill>
                  <a:latin typeface="Montserrat Classic"/>
                </a:rPr>
                <a:t>PODER CONSTITUINTE DERIVADO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2841051"/>
              <a:ext cx="10178889" cy="7289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485"/>
                </a:lnSpc>
              </a:pPr>
              <a:r>
                <a:rPr lang="en-US" sz="3500">
                  <a:solidFill>
                    <a:srgbClr val="273755"/>
                  </a:solidFill>
                  <a:latin typeface="Montserrat Classic"/>
                </a:rPr>
                <a:t>O QUE É </a:t>
              </a:r>
              <a:r>
                <a:rPr lang="en-US" sz="3500">
                  <a:solidFill>
                    <a:srgbClr val="273755"/>
                  </a:solidFill>
                  <a:latin typeface="Montserrat Classic"/>
                </a:rPr>
                <a:t>?</a:t>
              </a:r>
            </a:p>
          </p:txBody>
        </p:sp>
        <p:sp>
          <p:nvSpPr>
            <p:cNvPr name="AutoShape 8" id="8"/>
            <p:cNvSpPr/>
            <p:nvPr/>
          </p:nvSpPr>
          <p:spPr>
            <a:xfrm rot="0">
              <a:off x="0" y="4207507"/>
              <a:ext cx="4671108" cy="201954"/>
            </a:xfrm>
            <a:prstGeom prst="rect">
              <a:avLst/>
            </a:prstGeom>
            <a:solidFill>
              <a:srgbClr val="8AABCA"/>
            </a:solidFill>
          </p:spPr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27375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252687" y="2973017"/>
            <a:ext cx="11782626" cy="4340965"/>
            <a:chOff x="0" y="0"/>
            <a:chExt cx="15710168" cy="5787954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2288805" y="1034089"/>
              <a:ext cx="11132558" cy="7408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550"/>
                </a:lnSpc>
              </a:pPr>
              <a:r>
                <a:rPr lang="en-US" sz="3500">
                  <a:solidFill>
                    <a:srgbClr val="F9FCFF"/>
                  </a:solidFill>
                  <a:latin typeface="Montserrat Classic"/>
                </a:rPr>
                <a:t>QUEM É O TITULAR?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2316854" y="4039490"/>
              <a:ext cx="11076460" cy="676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F9FCFF"/>
                  </a:solidFill>
                  <a:latin typeface="Montserrat Classic"/>
                </a:rPr>
                <a:t>POR MEIO DO PODER LEGISLATIVO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2544239"/>
              <a:ext cx="15710168" cy="10109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240"/>
                </a:lnSpc>
              </a:pPr>
              <a:r>
                <a:rPr lang="en-US" sz="4800" spc="120">
                  <a:solidFill>
                    <a:srgbClr val="8AABCA"/>
                  </a:solidFill>
                  <a:latin typeface="Source Serif Pro"/>
                </a:rPr>
                <a:t>O TITULAR É O POVO</a:t>
              </a:r>
            </a:p>
          </p:txBody>
        </p:sp>
        <p:sp>
          <p:nvSpPr>
            <p:cNvPr name="AutoShape 6" id="6"/>
            <p:cNvSpPr/>
            <p:nvPr/>
          </p:nvSpPr>
          <p:spPr>
            <a:xfrm rot="0">
              <a:off x="6711616" y="0"/>
              <a:ext cx="2286936" cy="89758"/>
            </a:xfrm>
            <a:prstGeom prst="rect">
              <a:avLst/>
            </a:prstGeom>
            <a:solidFill>
              <a:srgbClr val="8AABCA"/>
            </a:solidFill>
          </p:spPr>
        </p:sp>
        <p:sp>
          <p:nvSpPr>
            <p:cNvPr name="AutoShape 7" id="7"/>
            <p:cNvSpPr/>
            <p:nvPr/>
          </p:nvSpPr>
          <p:spPr>
            <a:xfrm rot="0">
              <a:off x="6711616" y="5698196"/>
              <a:ext cx="2286936" cy="89758"/>
            </a:xfrm>
            <a:prstGeom prst="rect">
              <a:avLst/>
            </a:prstGeom>
            <a:solidFill>
              <a:srgbClr val="8AABCA"/>
            </a:solidFill>
          </p:spPr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549061" y="-506987"/>
            <a:ext cx="5922564" cy="11300974"/>
          </a:xfrm>
          <a:prstGeom prst="rect">
            <a:avLst/>
          </a:prstGeom>
          <a:solidFill>
            <a:srgbClr val="273755"/>
          </a:solid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30193" t="0" r="30193" b="0"/>
          <a:stretch>
            <a:fillRect/>
          </a:stretch>
        </p:blipFill>
        <p:spPr>
          <a:xfrm flipH="false" flipV="false" rot="0">
            <a:off x="-570853" y="666750"/>
            <a:ext cx="5320166" cy="8953500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3035837" y="9409691"/>
            <a:ext cx="4231176" cy="389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219"/>
              </a:lnSpc>
            </a:pPr>
            <a:r>
              <a:rPr lang="en-US" sz="2300">
                <a:solidFill>
                  <a:srgbClr val="273755"/>
                </a:solidFill>
                <a:latin typeface="Source Serif Pro"/>
              </a:rPr>
              <a:t>Fundamentos do Direito I</a:t>
            </a:r>
            <a:r>
              <a:rPr lang="en-US" sz="2300">
                <a:solidFill>
                  <a:srgbClr val="273755"/>
                </a:solidFill>
                <a:latin typeface="Source Serif Pro"/>
              </a:rPr>
              <a:t>| 2020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6246772" y="1028700"/>
            <a:ext cx="9947273" cy="6385928"/>
            <a:chOff x="0" y="0"/>
            <a:chExt cx="13263030" cy="8514570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4589847"/>
              <a:ext cx="10902281" cy="39247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>
                  <a:solidFill>
                    <a:srgbClr val="273755"/>
                  </a:solidFill>
                  <a:latin typeface="Source Serif Pro"/>
                </a:rPr>
                <a:t>No Brasil, as emendas constitucionais não passam por veto, sanção, promulgação do Presidente da República.</a:t>
              </a:r>
            </a:p>
            <a:p>
              <a:pPr>
                <a:lnSpc>
                  <a:spcPts val="3919"/>
                </a:lnSpc>
              </a:pPr>
            </a:p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273755"/>
                  </a:solidFill>
                  <a:latin typeface="Source Serif Pro"/>
                </a:rPr>
                <a:t>O Poder Legislativo representa a pluralidade política e ideológica da sociedade.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0"/>
              <a:ext cx="13263030" cy="23368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959"/>
                </a:lnSpc>
              </a:pPr>
              <a:r>
                <a:rPr lang="en-US" sz="5800">
                  <a:solidFill>
                    <a:srgbClr val="273755"/>
                  </a:solidFill>
                  <a:latin typeface="Montserrat Classic"/>
                </a:rPr>
                <a:t>EMENDAS CONSTITUCIONAIS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2727296"/>
              <a:ext cx="11188656" cy="7408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550"/>
                </a:lnSpc>
              </a:pPr>
              <a:r>
                <a:rPr lang="en-US" sz="3500">
                  <a:solidFill>
                    <a:srgbClr val="273755"/>
                  </a:solidFill>
                  <a:latin typeface="Montserrat Classic"/>
                </a:rPr>
                <a:t>É POSSÍVEL VETAR?</a:t>
              </a:r>
            </a:p>
          </p:txBody>
        </p:sp>
        <p:sp>
          <p:nvSpPr>
            <p:cNvPr name="AutoShape 9" id="9"/>
            <p:cNvSpPr/>
            <p:nvPr/>
          </p:nvSpPr>
          <p:spPr>
            <a:xfrm rot="0">
              <a:off x="0" y="4015383"/>
              <a:ext cx="5288187" cy="145856"/>
            </a:xfrm>
            <a:prstGeom prst="rect">
              <a:avLst/>
            </a:prstGeom>
            <a:solidFill>
              <a:srgbClr val="8AABCA"/>
            </a:solidFill>
          </p:spPr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2926511" y="-675282"/>
            <a:ext cx="5838416" cy="11448232"/>
          </a:xfrm>
          <a:prstGeom prst="rect">
            <a:avLst/>
          </a:prstGeom>
          <a:solidFill>
            <a:srgbClr val="273755"/>
          </a:solid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27604" t="0" r="14766" b="0"/>
          <a:stretch>
            <a:fillRect/>
          </a:stretch>
        </p:blipFill>
        <p:spPr>
          <a:xfrm flipH="false" flipV="false" rot="0">
            <a:off x="13614400" y="666750"/>
            <a:ext cx="5159818" cy="89535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1028700" y="1028700"/>
            <a:ext cx="9947273" cy="6385928"/>
            <a:chOff x="0" y="0"/>
            <a:chExt cx="13263030" cy="8514570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4589847"/>
              <a:ext cx="10902281" cy="39247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>
                  <a:solidFill>
                    <a:srgbClr val="273755"/>
                  </a:solidFill>
                  <a:latin typeface="Source Serif Pro"/>
                </a:rPr>
                <a:t>- Derivado: decorre do Poder Constituinte Originário;</a:t>
              </a:r>
            </a:p>
            <a:p>
              <a:pPr>
                <a:lnSpc>
                  <a:spcPts val="3919"/>
                </a:lnSpc>
              </a:pPr>
              <a:r>
                <a:rPr lang="en-US" sz="2799">
                  <a:solidFill>
                    <a:srgbClr val="273755"/>
                  </a:solidFill>
                  <a:latin typeface="Source Serif Pro"/>
                </a:rPr>
                <a:t>- Subordinado: deve estar de acordo com a ordem jurídica vigente;</a:t>
              </a:r>
            </a:p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273755"/>
                  </a:solidFill>
                  <a:latin typeface="Source Serif Pro"/>
                </a:rPr>
                <a:t>- Limitado e Condicionado: sujeita-se a condições preestabelecidas.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0"/>
              <a:ext cx="13263030" cy="23368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959"/>
                </a:lnSpc>
              </a:pPr>
              <a:r>
                <a:rPr lang="en-US" sz="5800">
                  <a:solidFill>
                    <a:srgbClr val="273755"/>
                  </a:solidFill>
                  <a:latin typeface="Montserrat Classic"/>
                </a:rPr>
                <a:t>PODER CONSTITUINTE DERIVADO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2727296"/>
              <a:ext cx="11188656" cy="7408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550"/>
                </a:lnSpc>
              </a:pPr>
              <a:r>
                <a:rPr lang="en-US" sz="3500">
                  <a:solidFill>
                    <a:srgbClr val="273755"/>
                  </a:solidFill>
                  <a:latin typeface="Montserrat Classic"/>
                </a:rPr>
                <a:t>QUAIS SÃO AS CARACTERÍSTICAS:</a:t>
              </a:r>
            </a:p>
          </p:txBody>
        </p:sp>
        <p:sp>
          <p:nvSpPr>
            <p:cNvPr name="AutoShape 8" id="8"/>
            <p:cNvSpPr/>
            <p:nvPr/>
          </p:nvSpPr>
          <p:spPr>
            <a:xfrm rot="0">
              <a:off x="0" y="4015383"/>
              <a:ext cx="5288187" cy="145856"/>
            </a:xfrm>
            <a:prstGeom prst="rect">
              <a:avLst/>
            </a:prstGeom>
            <a:solidFill>
              <a:srgbClr val="8AABCA"/>
            </a:solidFill>
          </p:spPr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>
      <p:bgPr>
        <a:solidFill>
          <a:srgbClr val="27375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3121033" y="9409691"/>
            <a:ext cx="4145980" cy="389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219"/>
              </a:lnSpc>
            </a:pPr>
            <a:r>
              <a:rPr lang="en-US" sz="2300">
                <a:solidFill>
                  <a:srgbClr val="F9FCFF"/>
                </a:solidFill>
                <a:latin typeface="Source Serif Pro"/>
              </a:rPr>
              <a:t>Fundamentos</a:t>
            </a:r>
            <a:r>
              <a:rPr lang="en-US" sz="2300">
                <a:solidFill>
                  <a:srgbClr val="F9FCFF"/>
                </a:solidFill>
                <a:latin typeface="Source Serif Pro"/>
              </a:rPr>
              <a:t> do Direito I | 2020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331811" y="1028700"/>
            <a:ext cx="14621535" cy="5742902"/>
            <a:chOff x="0" y="0"/>
            <a:chExt cx="19495380" cy="7657203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2411680"/>
              <a:ext cx="13034011" cy="52455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>
                  <a:solidFill>
                    <a:srgbClr val="F9FCFF"/>
                  </a:solidFill>
                  <a:latin typeface="Source Serif Pro"/>
                </a:rPr>
                <a:t>Exercido por Emenda Constitucional (Conforme art. 60 da CF/88).</a:t>
              </a:r>
            </a:p>
            <a:p>
              <a:pPr>
                <a:lnSpc>
                  <a:spcPts val="3919"/>
                </a:lnSpc>
              </a:pPr>
            </a:p>
            <a:p>
              <a:pPr>
                <a:lnSpc>
                  <a:spcPts val="3919"/>
                </a:lnSpc>
              </a:pPr>
              <a:r>
                <a:rPr lang="en-US" sz="2799">
                  <a:solidFill>
                    <a:srgbClr val="F9FCFF"/>
                  </a:solidFill>
                  <a:latin typeface="Source Serif Pro"/>
                </a:rPr>
                <a:t>Observação:</a:t>
              </a:r>
            </a:p>
            <a:p>
              <a:pPr>
                <a:lnSpc>
                  <a:spcPts val="3919"/>
                </a:lnSpc>
              </a:pPr>
            </a:p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F9FCFF"/>
                  </a:solidFill>
                  <a:latin typeface="Source Serif Pro"/>
                </a:rPr>
                <a:t>Conforme o art. 5º, §3º, da Cf/88, os Tratados Internacionais, submetidos ao mesmo quórum de aprovação das Emendas Constitucionais, equiparam-se a estas.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0"/>
              <a:ext cx="19495380" cy="1168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930"/>
                </a:lnSpc>
              </a:pPr>
              <a:r>
                <a:rPr lang="en-US" sz="5800">
                  <a:solidFill>
                    <a:srgbClr val="F9FCFF"/>
                  </a:solidFill>
                  <a:latin typeface="Montserrat Classic"/>
                </a:rPr>
                <a:t>PODER CONSTITUINTE REFORMADOR</a:t>
              </a:r>
            </a:p>
          </p:txBody>
        </p:sp>
        <p:sp>
          <p:nvSpPr>
            <p:cNvPr name="AutoShape 6" id="6"/>
            <p:cNvSpPr/>
            <p:nvPr/>
          </p:nvSpPr>
          <p:spPr>
            <a:xfrm rot="0">
              <a:off x="0" y="1775820"/>
              <a:ext cx="5288187" cy="145856"/>
            </a:xfrm>
            <a:prstGeom prst="rect">
              <a:avLst/>
            </a:prstGeom>
            <a:solidFill>
              <a:srgbClr val="8AABCA"/>
            </a:solidFill>
          </p:spPr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27387" t="0" r="27387" b="0"/>
          <a:stretch>
            <a:fillRect/>
          </a:stretch>
        </p:blipFill>
        <p:spPr>
          <a:xfrm flipH="false" flipV="false" rot="0">
            <a:off x="-822007" y="-506870"/>
            <a:ext cx="8371984" cy="11593197"/>
          </a:xfrm>
          <a:prstGeom prst="rect">
            <a:avLst/>
          </a:prstGeom>
        </p:spPr>
      </p:pic>
      <p:sp>
        <p:nvSpPr>
          <p:cNvPr name="AutoShape 3" id="3"/>
          <p:cNvSpPr/>
          <p:nvPr/>
        </p:nvSpPr>
        <p:spPr>
          <a:xfrm rot="0">
            <a:off x="-654245" y="9506534"/>
            <a:ext cx="19617526" cy="1266416"/>
          </a:xfrm>
          <a:prstGeom prst="rect">
            <a:avLst/>
          </a:prstGeom>
          <a:solidFill>
            <a:srgbClr val="273755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8496767" y="1028700"/>
            <a:ext cx="7801518" cy="6756408"/>
            <a:chOff x="0" y="0"/>
            <a:chExt cx="10402024" cy="9008544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5744220"/>
              <a:ext cx="7760784" cy="32643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>
                  <a:solidFill>
                    <a:srgbClr val="273755"/>
                  </a:solidFill>
                  <a:latin typeface="Source Serif Pro"/>
                </a:rPr>
                <a:t>Posição 1: Defende a natureza originária;</a:t>
              </a:r>
            </a:p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273755"/>
                  </a:solidFill>
                  <a:latin typeface="Source Serif Pro"/>
                </a:rPr>
                <a:t>Posição 2: Posição que prevalece e prevê a natureza de poder constituinte derivado reformador.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490857"/>
              <a:ext cx="10402024" cy="35052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959"/>
                </a:lnSpc>
              </a:pPr>
              <a:r>
                <a:rPr lang="en-US" sz="5800">
                  <a:solidFill>
                    <a:srgbClr val="273755"/>
                  </a:solidFill>
                  <a:latin typeface="Montserrat Classic"/>
                </a:rPr>
                <a:t>QUAL É A NATUREZA DO PODER REVISOR?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4218259"/>
              <a:ext cx="8580092" cy="7408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550"/>
                </a:lnSpc>
              </a:pPr>
              <a:r>
                <a:rPr lang="en-US" sz="3500">
                  <a:solidFill>
                    <a:srgbClr val="273755"/>
                  </a:solidFill>
                  <a:latin typeface="Montserrat Classic"/>
                </a:rPr>
                <a:t>ART. 3º ADCT, CF/88</a:t>
              </a:r>
            </a:p>
          </p:txBody>
        </p:sp>
        <p:sp>
          <p:nvSpPr>
            <p:cNvPr name="AutoShape 8" id="8"/>
            <p:cNvSpPr/>
            <p:nvPr/>
          </p:nvSpPr>
          <p:spPr>
            <a:xfrm rot="0">
              <a:off x="0" y="0"/>
              <a:ext cx="5288187" cy="145856"/>
            </a:xfrm>
            <a:prstGeom prst="rect">
              <a:avLst/>
            </a:prstGeom>
            <a:solidFill>
              <a:srgbClr val="8AABCA"/>
            </a:solidFill>
          </p:spPr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7375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30000"/>
          </a:blip>
          <a:srcRect l="0" t="32458" r="0" b="32458"/>
          <a:stretch>
            <a:fillRect/>
          </a:stretch>
        </p:blipFill>
        <p:spPr>
          <a:xfrm flipH="false" flipV="false" rot="0">
            <a:off x="-563165" y="-708979"/>
            <a:ext cx="19414329" cy="4538029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2949583" y="9409691"/>
            <a:ext cx="4317430" cy="389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219"/>
              </a:lnSpc>
            </a:pPr>
            <a:r>
              <a:rPr lang="en-US" sz="2300">
                <a:solidFill>
                  <a:srgbClr val="F9FCFF"/>
                </a:solidFill>
                <a:latin typeface="Source Serif Pro"/>
              </a:rPr>
              <a:t>Fundamentos do Direito I</a:t>
            </a:r>
            <a:r>
              <a:rPr lang="en-US" sz="2300">
                <a:solidFill>
                  <a:srgbClr val="F9FCFF"/>
                </a:solidFill>
                <a:latin typeface="Source Serif Pro"/>
              </a:rPr>
              <a:t>| 2020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666983" y="1502886"/>
            <a:ext cx="14954033" cy="876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59"/>
              </a:lnSpc>
            </a:pPr>
            <a:r>
              <a:rPr lang="en-US" sz="5800">
                <a:solidFill>
                  <a:srgbClr val="F9FCFF"/>
                </a:solidFill>
                <a:latin typeface="Montserrat Classic"/>
              </a:rPr>
              <a:t>ART. 3º DA ADCT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4668838"/>
            <a:ext cx="16230600" cy="3511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FFFFFF"/>
                </a:solidFill>
                <a:latin typeface="Open Sans"/>
              </a:rPr>
              <a:t>Art. 3º.  A revisão constitucional será realizada após cinco anos, contados da promulgação da Constituição, pelo voto da maioria absoluta dos membros do Congresso Nacional, em sessão unicameral.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DAD3kcyeMyQ</dc:identifier>
  <dcterms:modified xsi:type="dcterms:W3CDTF">2011-08-01T06:04:30Z</dcterms:modified>
  <cp:revision>1</cp:revision>
  <dc:title>poder_constituinte_derivado_aula_4</dc:title>
</cp:coreProperties>
</file>