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210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799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3238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69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268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750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6701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319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970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385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266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30C0-2E3B-46DF-969E-14E07AA247D4}" type="datetimeFigureOut">
              <a:rPr lang="pt-BR" smtClean="0"/>
              <a:pPr/>
              <a:t>25/04/2016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41B1-ADCA-4FD1-809F-D97FEC701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383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a.un.org/wp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a.un.org/wpp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39700" y="139700"/>
            <a:ext cx="8851900" cy="6578600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739997" y="1579475"/>
            <a:ext cx="578555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/>
              <a:t>IMT 2003</a:t>
            </a:r>
          </a:p>
          <a:p>
            <a:pPr algn="ctr"/>
            <a:r>
              <a:rPr lang="pt-BR" sz="3200" b="1" dirty="0"/>
              <a:t>Imunologia e Biologia Molecular 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Aplicadas </a:t>
            </a:r>
            <a:r>
              <a:rPr lang="pt-BR" sz="3200" b="1" dirty="0"/>
              <a:t>à Saúde </a:t>
            </a:r>
            <a:r>
              <a:rPr lang="pt-BR" sz="3200" b="1" dirty="0" smtClean="0"/>
              <a:t>Pública</a:t>
            </a:r>
          </a:p>
          <a:p>
            <a:pPr algn="ctr"/>
            <a:endParaRPr lang="pt-BR" sz="4400" dirty="0"/>
          </a:p>
          <a:p>
            <a:pPr algn="ctr"/>
            <a:r>
              <a:rPr lang="pt-BR" sz="2000" dirty="0" smtClean="0"/>
              <a:t>Professor</a:t>
            </a:r>
            <a:endParaRPr lang="pt-BR" sz="2000" dirty="0" smtClean="0"/>
          </a:p>
          <a:p>
            <a:pPr algn="ctr"/>
            <a:r>
              <a:rPr lang="pt-BR" sz="2000" dirty="0" smtClean="0"/>
              <a:t>Jorge </a:t>
            </a:r>
            <a:r>
              <a:rPr lang="pt-BR" sz="2000" dirty="0" smtClean="0"/>
              <a:t>Casseb</a:t>
            </a:r>
          </a:p>
          <a:p>
            <a:pPr algn="ctr"/>
            <a:endParaRPr lang="pt-BR" sz="2000" b="1" dirty="0" smtClean="0"/>
          </a:p>
          <a:p>
            <a:pPr algn="ctr"/>
            <a:endParaRPr lang="pt-BR" sz="2000" b="1" dirty="0"/>
          </a:p>
          <a:p>
            <a:pPr algn="ctr"/>
            <a:r>
              <a:rPr lang="pt-BR" sz="2000" b="1" dirty="0" smtClean="0"/>
              <a:t>2016</a:t>
            </a:r>
            <a:endParaRPr lang="pt-BR" sz="2000" b="1" dirty="0" smtClean="0"/>
          </a:p>
          <a:p>
            <a:pPr algn="ctr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xmlns="" val="16795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Implicações para o SUS</a:t>
            </a:r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1188218" y="1989138"/>
            <a:ext cx="74882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Aumento na incidência de infecções;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Diminuição na eficiência nas vacinações;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Maior susceptibilidade a autoimunidade;</a:t>
            </a:r>
          </a:p>
          <a:p>
            <a:pPr eaLnBrk="1" hangingPunct="1">
              <a:buFont typeface="Symbol" pitchFamily="18" charset="2"/>
              <a:buChar char="·"/>
            </a:pPr>
            <a:endParaRPr lang="pt-BR" sz="2400" dirty="0">
              <a:sym typeface="Symbol" pitchFamily="18" charset="2"/>
            </a:endParaRPr>
          </a:p>
          <a:p>
            <a:pPr eaLnBrk="1" hangingPunct="1">
              <a:buFont typeface="Symbol" pitchFamily="18" charset="2"/>
              <a:buChar char="·"/>
            </a:pPr>
            <a:r>
              <a:rPr lang="pt-BR" sz="2400" dirty="0">
                <a:sym typeface="Symbol" pitchFamily="18" charset="2"/>
              </a:rPr>
              <a:t>Aumento na incidência de câncer.</a:t>
            </a:r>
          </a:p>
          <a:p>
            <a:pPr eaLnBrk="1" hangingPunct="1"/>
            <a:endParaRPr lang="pt-BR" sz="2400" dirty="0">
              <a:sym typeface="Symbol" pitchFamily="18" charset="2"/>
            </a:endParaRPr>
          </a:p>
          <a:p>
            <a:pPr eaLnBrk="1" hangingPunct="1"/>
            <a:r>
              <a:rPr lang="pt-BR" sz="2400" dirty="0">
                <a:sym typeface="Symbol" pitchFamily="18" charset="2"/>
              </a:rPr>
              <a:t>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539750" y="6237288"/>
            <a:ext cx="84248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100"/>
              <a:t>Simpson RJ,</a:t>
            </a:r>
            <a:r>
              <a:rPr lang="pt-BR" sz="1100" i="1"/>
              <a:t> et al. Ageing Res Rev </a:t>
            </a:r>
            <a:r>
              <a:rPr lang="pt-BR" sz="1100"/>
              <a:t>11(3)[2012]; Targonski PV, </a:t>
            </a:r>
            <a:r>
              <a:rPr lang="pt-BR" sz="1100" i="1"/>
              <a:t>et al. Vaccine </a:t>
            </a:r>
            <a:r>
              <a:rPr lang="pt-BR" sz="1100"/>
              <a:t>25(16) [2007]; Malaguarnera M, </a:t>
            </a:r>
            <a:r>
              <a:rPr lang="pt-BR" sz="1100" i="1"/>
              <a:t>et al. J CancerRes Ther </a:t>
            </a:r>
            <a:r>
              <a:rPr lang="pt-BR" sz="1100"/>
              <a:t>8(4) [2012]    Bigley AB, </a:t>
            </a:r>
            <a:r>
              <a:rPr lang="pt-BR" sz="1100" i="1"/>
              <a:t>Maturitas  </a:t>
            </a:r>
            <a:r>
              <a:rPr lang="pt-BR" sz="1100"/>
              <a:t>doi: 10.1016/j.maturitas.2013.06.010.</a:t>
            </a:r>
            <a:endParaRPr lang="pt-BR" sz="11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39552" y="1484784"/>
            <a:ext cx="8280920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Conceito homeostático</a:t>
            </a:r>
          </a:p>
        </p:txBody>
      </p:sp>
      <p:sp>
        <p:nvSpPr>
          <p:cNvPr id="5123" name="CaixaDeTexto 2"/>
          <p:cNvSpPr txBox="1">
            <a:spLocks noChangeArrowheads="1"/>
          </p:cNvSpPr>
          <p:nvPr/>
        </p:nvSpPr>
        <p:spPr bwMode="auto">
          <a:xfrm>
            <a:off x="611188" y="2252663"/>
            <a:ext cx="79930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sz="2800" dirty="0"/>
              <a:t>“ O </a:t>
            </a:r>
            <a:r>
              <a:rPr lang="pt-BR" sz="2400" dirty="0"/>
              <a:t>envelhecimento é caracterizado pela INCAPACIDADE de manutenção da homeostasia em condições de sobrecarga funcional”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800" dirty="0"/>
              <a:t> </a:t>
            </a:r>
          </a:p>
          <a:p>
            <a:pPr algn="r" eaLnBrk="1" hangingPunct="1"/>
            <a:r>
              <a:rPr lang="pt-BR" sz="2000" dirty="0"/>
              <a:t>Comfort  A, 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46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Com o aumento da idade...</a:t>
            </a:r>
          </a:p>
        </p:txBody>
      </p:sp>
      <p:sp>
        <p:nvSpPr>
          <p:cNvPr id="6147" name="CaixaDeTexto 3"/>
          <p:cNvSpPr txBox="1">
            <a:spLocks noChangeArrowheads="1"/>
          </p:cNvSpPr>
          <p:nvPr/>
        </p:nvSpPr>
        <p:spPr bwMode="auto">
          <a:xfrm>
            <a:off x="1043608" y="2127250"/>
            <a:ext cx="77041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</a:t>
            </a:r>
            <a:r>
              <a:rPr lang="pt-BR" sz="2800" dirty="0" smtClean="0">
                <a:sym typeface="Symbol" pitchFamily="18" charset="2"/>
              </a:rPr>
              <a:t>involução </a:t>
            </a:r>
            <a:r>
              <a:rPr lang="pt-BR" sz="2800" dirty="0">
                <a:sym typeface="Symbol" pitchFamily="18" charset="2"/>
              </a:rPr>
              <a:t>tímica;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</a:t>
            </a:r>
            <a:r>
              <a:rPr lang="pt-BR" sz="2800" dirty="0" smtClean="0">
                <a:sym typeface="Symbol" pitchFamily="18" charset="2"/>
              </a:rPr>
              <a:t>alterações na medula </a:t>
            </a:r>
            <a:r>
              <a:rPr lang="pt-BR" sz="2800" dirty="0">
                <a:sym typeface="Symbol" pitchFamily="18" charset="2"/>
              </a:rPr>
              <a:t>óssea;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 dirty="0">
                <a:sym typeface="Symbol" pitchFamily="18" charset="2"/>
              </a:rPr>
              <a:t> diminuição na concentração </a:t>
            </a:r>
            <a:r>
              <a:rPr lang="pt-BR" sz="2800" dirty="0" smtClean="0">
                <a:sym typeface="Symbol" pitchFamily="18" charset="2"/>
              </a:rPr>
              <a:t>do hormônio de crescimento.</a:t>
            </a:r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547664" y="624834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Freitas, EV. Tratado de geriatria e gerontologia. 2ed. Rio de Janeiro: Guanabara Koogan,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39552" y="764704"/>
            <a:ext cx="8064896" cy="5688632"/>
            <a:chOff x="539552" y="188640"/>
            <a:chExt cx="8064896" cy="5688632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539552" y="188640"/>
              <a:ext cx="8064896" cy="56886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600089"/>
              <a:ext cx="5256088" cy="486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5" name="CaixaDeTexto 2"/>
          <p:cNvSpPr txBox="1">
            <a:spLocks noChangeArrowheads="1"/>
          </p:cNvSpPr>
          <p:nvPr/>
        </p:nvSpPr>
        <p:spPr bwMode="auto">
          <a:xfrm>
            <a:off x="2771080" y="6551438"/>
            <a:ext cx="6121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pt-BR" sz="1100" dirty="0"/>
              <a:t>de Araújo AL, </a:t>
            </a:r>
            <a:r>
              <a:rPr lang="pt-BR" sz="1100" i="1" dirty="0"/>
              <a:t>et al. Immunotherapy  </a:t>
            </a:r>
            <a:r>
              <a:rPr lang="pt-BR" sz="1100" dirty="0"/>
              <a:t>2013;5(8): 1-15</a:t>
            </a:r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Imunossenescência</a:t>
            </a:r>
          </a:p>
        </p:txBody>
      </p:sp>
    </p:spTree>
    <p:extLst>
      <p:ext uri="{BB962C8B-B14F-4D97-AF65-F5344CB8AC3E}">
        <p14:creationId xmlns:p14="http://schemas.microsoft.com/office/powerpoint/2010/main" xmlns="" val="4000227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539552" y="1484784"/>
            <a:ext cx="8064896" cy="4392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Prática de atividade física</a:t>
            </a:r>
          </a:p>
        </p:txBody>
      </p:sp>
      <p:pic>
        <p:nvPicPr>
          <p:cNvPr id="9219" name="Imagem 5" descr="idosos atlétic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23050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aixaDeTexto 6"/>
          <p:cNvSpPr txBox="1">
            <a:spLocks noChangeArrowheads="1"/>
          </p:cNvSpPr>
          <p:nvPr/>
        </p:nvSpPr>
        <p:spPr bwMode="auto">
          <a:xfrm>
            <a:off x="4427538" y="2089150"/>
            <a:ext cx="36734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Eficácia;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Baixo custo;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Não invasivo;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r>
              <a:rPr lang="pt-BR" sz="2800"/>
              <a:t> Fácil execução.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·"/>
            </a:pPr>
            <a:endParaRPr lang="pt-BR" sz="2800"/>
          </a:p>
          <a:p>
            <a:pPr eaLnBrk="1" hangingPunct="1">
              <a:lnSpc>
                <a:spcPct val="150000"/>
              </a:lnSpc>
            </a:pPr>
            <a:r>
              <a:rPr lang="pt-BR" sz="2800"/>
              <a:t>	</a:t>
            </a:r>
          </a:p>
          <a:p>
            <a:pPr eaLnBrk="1" hangingPunct="1"/>
            <a:r>
              <a:rPr lang="pt-BR" sz="2800"/>
              <a:t>	</a:t>
            </a:r>
            <a:endParaRPr lang="pt-BR" sz="2800">
              <a:solidFill>
                <a:srgbClr val="922223"/>
              </a:solidFill>
            </a:endParaRPr>
          </a:p>
          <a:p>
            <a:pPr eaLnBrk="1" hangingPunct="1"/>
            <a:endParaRPr lang="pt-B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802890" y="5003800"/>
            <a:ext cx="7566410" cy="5080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39700" y="139700"/>
            <a:ext cx="8851900" cy="6578600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985630" y="1861751"/>
            <a:ext cx="50579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/>
              <a:t>Distúrbios do Sistema Imune</a:t>
            </a:r>
          </a:p>
          <a:p>
            <a:pPr algn="ctr"/>
            <a:endParaRPr lang="pt-BR" sz="3200" b="1" dirty="0"/>
          </a:p>
        </p:txBody>
      </p:sp>
      <p:sp>
        <p:nvSpPr>
          <p:cNvPr id="6" name="Retângulo 5"/>
          <p:cNvSpPr/>
          <p:nvPr/>
        </p:nvSpPr>
        <p:spPr>
          <a:xfrm>
            <a:off x="2457902" y="3244334"/>
            <a:ext cx="42282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 smtClean="0"/>
              <a:t>Jorge Casseb</a:t>
            </a:r>
          </a:p>
          <a:p>
            <a:pPr algn="ctr"/>
            <a:r>
              <a:rPr lang="pt-BR" dirty="0" smtClean="0"/>
              <a:t>Instituto de Medicina Tropical de São Paulo</a:t>
            </a:r>
          </a:p>
        </p:txBody>
      </p:sp>
    </p:spTree>
    <p:extLst>
      <p:ext uri="{BB962C8B-B14F-4D97-AF65-F5344CB8AC3E}">
        <p14:creationId xmlns:p14="http://schemas.microsoft.com/office/powerpoint/2010/main" xmlns="" val="21655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distúrbios imunológicos:</a:t>
            </a:r>
          </a:p>
          <a:p>
            <a:r>
              <a:rPr lang="pt-BR" dirty="0" smtClean="0"/>
              <a:t>Imunodeficiências primárias e secundárias </a:t>
            </a:r>
          </a:p>
          <a:p>
            <a:r>
              <a:rPr lang="pt-BR" dirty="0" smtClean="0"/>
              <a:t>Doenças autoimunes</a:t>
            </a:r>
          </a:p>
          <a:p>
            <a:r>
              <a:rPr lang="pt-BR" dirty="0" smtClean="0"/>
              <a:t>Envelhecimento e suas consequências no sistema imune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Imunodeficiências primárias e secundárias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Primárias: Imunodeficiência comum variável; </a:t>
            </a:r>
            <a:r>
              <a:rPr lang="pt-BR" dirty="0" err="1" smtClean="0"/>
              <a:t>Def</a:t>
            </a:r>
            <a:r>
              <a:rPr lang="pt-BR" dirty="0" smtClean="0"/>
              <a:t> </a:t>
            </a:r>
            <a:r>
              <a:rPr lang="pt-BR" dirty="0" err="1" smtClean="0"/>
              <a:t>IgA</a:t>
            </a:r>
            <a:r>
              <a:rPr lang="pt-BR" dirty="0" smtClean="0"/>
              <a:t>....</a:t>
            </a:r>
          </a:p>
          <a:p>
            <a:r>
              <a:rPr lang="pt-BR" dirty="0" smtClean="0"/>
              <a:t>Secundárias: </a:t>
            </a:r>
            <a:r>
              <a:rPr lang="pt-BR" dirty="0" err="1" smtClean="0"/>
              <a:t>Aids</a:t>
            </a:r>
            <a:r>
              <a:rPr lang="pt-BR" dirty="0" smtClean="0"/>
              <a:t>, </a:t>
            </a:r>
          </a:p>
          <a:p>
            <a:r>
              <a:rPr lang="pt-BR" dirty="0" smtClean="0"/>
              <a:t>Outras  HTLV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900113" y="1989138"/>
            <a:ext cx="7772400" cy="2116137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Importância da </a:t>
            </a:r>
            <a:r>
              <a:rPr lang="pt-BR" sz="2800" dirty="0" err="1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imunossenescência</a:t>
            </a:r>
            <a: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em idosos </a:t>
            </a:r>
            <a:br>
              <a:rPr lang="pt-BR" sz="28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pt-BR" sz="2800" dirty="0" smtClean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88032" y="1412776"/>
            <a:ext cx="8604448" cy="50405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7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Aumento da expectativa de vida</a:t>
            </a:r>
          </a:p>
        </p:txBody>
      </p:sp>
      <p:pic>
        <p:nvPicPr>
          <p:cNvPr id="1030" name="Picture 6" descr="http://comciencia.br/reportagens/envelhecimento/texto/img/env16_grafic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5112568" cy="328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7"/>
          <p:cNvGrpSpPr/>
          <p:nvPr/>
        </p:nvGrpSpPr>
        <p:grpSpPr>
          <a:xfrm>
            <a:off x="5868144" y="1987347"/>
            <a:ext cx="2112086" cy="276999"/>
            <a:chOff x="6012160" y="1987347"/>
            <a:chExt cx="2112086" cy="276999"/>
          </a:xfrm>
        </p:grpSpPr>
        <p:cxnSp>
          <p:nvCxnSpPr>
            <p:cNvPr id="5" name="Conector reto 4"/>
            <p:cNvCxnSpPr/>
            <p:nvPr/>
          </p:nvCxnSpPr>
          <p:spPr>
            <a:xfrm>
              <a:off x="6012160" y="2132856"/>
              <a:ext cx="180020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6160391" y="1987347"/>
              <a:ext cx="19638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Mundial</a:t>
              </a:r>
              <a:endParaRPr lang="pt-BR" sz="1200" dirty="0"/>
            </a:p>
          </p:txBody>
        </p:sp>
      </p:grpSp>
      <p:cxnSp>
        <p:nvCxnSpPr>
          <p:cNvPr id="17" name="Conector reto 16"/>
          <p:cNvCxnSpPr/>
          <p:nvPr/>
        </p:nvCxnSpPr>
        <p:spPr>
          <a:xfrm>
            <a:off x="5868144" y="2921958"/>
            <a:ext cx="180020" cy="0"/>
          </a:xfrm>
          <a:prstGeom prst="line">
            <a:avLst/>
          </a:prstGeom>
          <a:ln w="762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5868144" y="3166020"/>
            <a:ext cx="18002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10"/>
          <p:cNvGrpSpPr/>
          <p:nvPr/>
        </p:nvGrpSpPr>
        <p:grpSpPr>
          <a:xfrm>
            <a:off x="5858672" y="2267494"/>
            <a:ext cx="2688536" cy="276999"/>
            <a:chOff x="6003716" y="2254968"/>
            <a:chExt cx="2444124" cy="276999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6003716" y="2408362"/>
              <a:ext cx="180020" cy="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6143584" y="2254968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da América Latina</a:t>
              </a:r>
              <a:endParaRPr lang="pt-BR" sz="1200" dirty="0"/>
            </a:p>
          </p:txBody>
        </p:sp>
      </p:grpSp>
      <p:grpSp>
        <p:nvGrpSpPr>
          <p:cNvPr id="6" name="Grupo 18"/>
          <p:cNvGrpSpPr/>
          <p:nvPr/>
        </p:nvGrpSpPr>
        <p:grpSpPr>
          <a:xfrm>
            <a:off x="5872800" y="2530474"/>
            <a:ext cx="3025910" cy="276999"/>
            <a:chOff x="6010586" y="2530474"/>
            <a:chExt cx="3025910" cy="276999"/>
          </a:xfrm>
        </p:grpSpPr>
        <p:cxnSp>
          <p:nvCxnSpPr>
            <p:cNvPr id="16" name="Conector reto 15"/>
            <p:cNvCxnSpPr/>
            <p:nvPr/>
          </p:nvCxnSpPr>
          <p:spPr>
            <a:xfrm>
              <a:off x="6010586" y="2674490"/>
              <a:ext cx="18002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/>
            <p:cNvSpPr txBox="1"/>
            <p:nvPr/>
          </p:nvSpPr>
          <p:spPr>
            <a:xfrm>
              <a:off x="6156176" y="2530474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População Países Desenvolvidos</a:t>
              </a:r>
              <a:endParaRPr lang="pt-BR" sz="1200" dirty="0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6026006" y="279061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População Países em desenvolvimento</a:t>
            </a:r>
            <a:endParaRPr lang="pt-BR" sz="1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6027768" y="3043908"/>
            <a:ext cx="231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População Brasileira</a:t>
            </a:r>
            <a:endParaRPr lang="pt-BR" sz="1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333096" y="6525344"/>
            <a:ext cx="5631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Organização das Nações Unidas, 2002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6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mundo está envelhecendo!</a:t>
            </a:r>
          </a:p>
        </p:txBody>
      </p:sp>
      <p:pic>
        <p:nvPicPr>
          <p:cNvPr id="3076" name="Picture 4" descr="http://2.bp.blogspot.com/_x1Asc0kbYvo/TPP0eh93W_I/AAAAAAAAADQ/3lrz5nIyZWY/s1600/tab_esp_vid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702" y="2564904"/>
            <a:ext cx="29146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6"/>
          <p:cNvGrpSpPr/>
          <p:nvPr/>
        </p:nvGrpSpPr>
        <p:grpSpPr>
          <a:xfrm>
            <a:off x="269776" y="1268760"/>
            <a:ext cx="8604448" cy="5040560"/>
            <a:chOff x="288032" y="1340768"/>
            <a:chExt cx="8604448" cy="504056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88032" y="1340768"/>
              <a:ext cx="8604448" cy="50405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836" b="18177"/>
            <a:stretch>
              <a:fillRect/>
            </a:stretch>
          </p:blipFill>
          <p:spPr>
            <a:xfrm>
              <a:off x="467544" y="1916832"/>
              <a:ext cx="8136904" cy="3888432"/>
            </a:xfrm>
            <a:prstGeom prst="rect">
              <a:avLst/>
            </a:prstGeom>
          </p:spPr>
        </p:pic>
      </p:grpSp>
      <p:sp>
        <p:nvSpPr>
          <p:cNvPr id="6" name="CaixaDeTexto 5"/>
          <p:cNvSpPr txBox="1"/>
          <p:nvPr/>
        </p:nvSpPr>
        <p:spPr>
          <a:xfrm>
            <a:off x="3779912" y="6536377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ONU: Desenvolvimento do Envelhecimento da população 2009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4289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"/>
          <p:cNvGrpSpPr/>
          <p:nvPr/>
        </p:nvGrpSpPr>
        <p:grpSpPr>
          <a:xfrm>
            <a:off x="503548" y="512676"/>
            <a:ext cx="8136904" cy="5832648"/>
            <a:chOff x="539552" y="620688"/>
            <a:chExt cx="8136904" cy="5832648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539552" y="620688"/>
              <a:ext cx="8136904" cy="58326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080" name="Picture 8" descr="http://www.gerontologiaonline.com.br/wp-content/uploads/2011/03/img0005-1402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920660"/>
              <a:ext cx="7128791" cy="5232705"/>
            </a:xfrm>
            <a:prstGeom prst="rect">
              <a:avLst/>
            </a:prstGeom>
            <a:ln>
              <a:noFill/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style>
            <a:lnRef idx="0">
              <a:scrgbClr r="0" g="0" b="0"/>
            </a:lnRef>
            <a:fillRef idx="1001">
              <a:schemeClr val="lt1"/>
            </a:fillRef>
            <a:effectRef idx="0">
              <a:scrgbClr r="0" g="0" b="0"/>
            </a:effectRef>
            <a:fontRef idx="major"/>
          </p:style>
        </p:pic>
      </p:grpSp>
      <p:sp>
        <p:nvSpPr>
          <p:cNvPr id="5" name="CaixaDeTexto 4"/>
          <p:cNvSpPr txBox="1"/>
          <p:nvPr/>
        </p:nvSpPr>
        <p:spPr>
          <a:xfrm>
            <a:off x="1619672" y="6525344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United</a:t>
            </a:r>
            <a:r>
              <a:rPr lang="pt-BR" sz="1200" dirty="0" smtClean="0"/>
              <a:t> </a:t>
            </a:r>
            <a:r>
              <a:rPr lang="pt-BR" sz="1200" dirty="0" err="1" smtClean="0"/>
              <a:t>Nations</a:t>
            </a:r>
            <a:r>
              <a:rPr lang="pt-BR" sz="1200" dirty="0" smtClean="0"/>
              <a:t>: world </a:t>
            </a:r>
            <a:r>
              <a:rPr lang="pt-BR" sz="1200" dirty="0" err="1" smtClean="0"/>
              <a:t>prospects</a:t>
            </a:r>
            <a:r>
              <a:rPr lang="pt-BR" sz="1200" dirty="0" smtClean="0"/>
              <a:t> 2012. In: </a:t>
            </a:r>
            <a:r>
              <a:rPr lang="pt-BR" sz="1200" dirty="0" smtClean="0">
                <a:hlinkClick r:id="rId3"/>
              </a:rPr>
              <a:t>http://esa.un.org/wpp</a:t>
            </a:r>
            <a:r>
              <a:rPr lang="pt-BR" sz="1200" dirty="0" smtClean="0"/>
              <a:t>. Acessado em: 05/08/2013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596512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88032" y="1412776"/>
            <a:ext cx="8604448" cy="50405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Projeção das Nações Unidas: População com idade superior a 65 anos</a:t>
            </a:r>
            <a:endParaRPr lang="pt-BR" sz="3200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esa.un.org/unpd/ppp/Figures-Output/Population/Pop65Plus/Braz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23639"/>
            <a:ext cx="5904656" cy="481883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619672" y="6525344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United</a:t>
            </a:r>
            <a:r>
              <a:rPr lang="pt-BR" sz="1200" dirty="0" smtClean="0"/>
              <a:t> </a:t>
            </a:r>
            <a:r>
              <a:rPr lang="pt-BR" sz="1200" dirty="0" err="1" smtClean="0"/>
              <a:t>Nations</a:t>
            </a:r>
            <a:r>
              <a:rPr lang="pt-BR" sz="1200" dirty="0" smtClean="0"/>
              <a:t>: world </a:t>
            </a:r>
            <a:r>
              <a:rPr lang="pt-BR" sz="1200" dirty="0" err="1" smtClean="0"/>
              <a:t>prospects</a:t>
            </a:r>
            <a:r>
              <a:rPr lang="pt-BR" sz="1200" dirty="0" smtClean="0"/>
              <a:t> 2012. In: </a:t>
            </a:r>
            <a:r>
              <a:rPr lang="pt-BR" sz="1200" dirty="0" smtClean="0">
                <a:hlinkClick r:id="rId3"/>
              </a:rPr>
              <a:t>http://esa.un.org/wpp</a:t>
            </a:r>
            <a:r>
              <a:rPr lang="pt-BR" sz="1200" dirty="0" smtClean="0"/>
              <a:t>. Acessado em: 05/08/2013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581</TotalTime>
  <Words>329</Words>
  <Application>Microsoft Office PowerPoint</Application>
  <PresentationFormat>Apresentação na tela (4:3)</PresentationFormat>
  <Paragraphs>64</Paragraphs>
  <Slides>14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Cronograma </vt:lpstr>
      <vt:lpstr>Imunodeficiências primárias e secundárias </vt:lpstr>
      <vt:lpstr>Importância da imunossenescência em idosos  </vt:lpstr>
      <vt:lpstr>Aumento da expectativa de vida</vt:lpstr>
      <vt:lpstr>O mundo está envelhecendo!</vt:lpstr>
      <vt:lpstr>Slide 8</vt:lpstr>
      <vt:lpstr>Projeção das Nações Unidas: População com idade superior a 65 anos</vt:lpstr>
      <vt:lpstr>Implicações para o SUS</vt:lpstr>
      <vt:lpstr>Conceito homeostático</vt:lpstr>
      <vt:lpstr>Com o aumento da idade...</vt:lpstr>
      <vt:lpstr>Slide 13</vt:lpstr>
      <vt:lpstr>Prática de atividade física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Jorge</cp:lastModifiedBy>
  <cp:revision>19</cp:revision>
  <dcterms:created xsi:type="dcterms:W3CDTF">2013-08-07T15:16:04Z</dcterms:created>
  <dcterms:modified xsi:type="dcterms:W3CDTF">2016-04-25T18:23:52Z</dcterms:modified>
</cp:coreProperties>
</file>