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3" r:id="rId3"/>
    <p:sldId id="324" r:id="rId4"/>
    <p:sldId id="325" r:id="rId5"/>
    <p:sldId id="326" r:id="rId6"/>
    <p:sldId id="327" r:id="rId7"/>
    <p:sldId id="331" r:id="rId8"/>
    <p:sldId id="328" r:id="rId9"/>
    <p:sldId id="329" r:id="rId10"/>
    <p:sldId id="330" r:id="rId11"/>
    <p:sldId id="332" r:id="rId12"/>
    <p:sldId id="334" r:id="rId13"/>
    <p:sldId id="335" r:id="rId14"/>
    <p:sldId id="259" r:id="rId15"/>
    <p:sldId id="340" r:id="rId16"/>
    <p:sldId id="336" r:id="rId17"/>
    <p:sldId id="339" r:id="rId18"/>
    <p:sldId id="341" r:id="rId19"/>
    <p:sldId id="342" r:id="rId20"/>
    <p:sldId id="338" r:id="rId21"/>
    <p:sldId id="276" r:id="rId22"/>
    <p:sldId id="283" r:id="rId23"/>
    <p:sldId id="274" r:id="rId24"/>
    <p:sldId id="275" r:id="rId25"/>
    <p:sldId id="278" r:id="rId26"/>
    <p:sldId id="293" r:id="rId27"/>
    <p:sldId id="289" r:id="rId28"/>
    <p:sldId id="288" r:id="rId29"/>
    <p:sldId id="290" r:id="rId30"/>
    <p:sldId id="291" r:id="rId31"/>
    <p:sldId id="343" r:id="rId32"/>
    <p:sldId id="292" r:id="rId33"/>
    <p:sldId id="294" r:id="rId34"/>
    <p:sldId id="295" r:id="rId35"/>
    <p:sldId id="296" r:id="rId36"/>
    <p:sldId id="297" r:id="rId37"/>
    <p:sldId id="299" r:id="rId38"/>
    <p:sldId id="298" r:id="rId39"/>
    <p:sldId id="300" r:id="rId40"/>
    <p:sldId id="301" r:id="rId41"/>
    <p:sldId id="302" r:id="rId42"/>
    <p:sldId id="304" r:id="rId43"/>
    <p:sldId id="303" r:id="rId44"/>
    <p:sldId id="305" r:id="rId45"/>
    <p:sldId id="309" r:id="rId46"/>
    <p:sldId id="313" r:id="rId47"/>
    <p:sldId id="312" r:id="rId48"/>
    <p:sldId id="308" r:id="rId49"/>
    <p:sldId id="314" r:id="rId50"/>
    <p:sldId id="311" r:id="rId51"/>
    <p:sldId id="315" r:id="rId52"/>
    <p:sldId id="316" r:id="rId53"/>
    <p:sldId id="347" r:id="rId54"/>
    <p:sldId id="333" r:id="rId55"/>
    <p:sldId id="344" r:id="rId56"/>
    <p:sldId id="346" r:id="rId57"/>
    <p:sldId id="345"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t-BR"/>
  <c:chart>
    <c:plotArea>
      <c:layout/>
      <c:lineChart>
        <c:grouping val="standard"/>
        <c:ser>
          <c:idx val="0"/>
          <c:order val="0"/>
          <c:tx>
            <c:strRef>
              <c:f>Plan3!$B$3</c:f>
              <c:strCache>
                <c:ptCount val="1"/>
                <c:pt idx="0">
                  <c:v>2o ano/1a serie do EF</c:v>
                </c:pt>
              </c:strCache>
            </c:strRef>
          </c:tx>
          <c:dLbls>
            <c:dLbl>
              <c:idx val="0"/>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982-4824-8D3B-CFF7B396B10C}"/>
                </c:ext>
              </c:extLst>
            </c:dLbl>
            <c:dLbl>
              <c:idx val="7"/>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982-4824-8D3B-CFF7B396B10C}"/>
                </c:ext>
              </c:extLst>
            </c:dLbl>
            <c:dLbl>
              <c:idx val="9"/>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982-4824-8D3B-CFF7B396B10C}"/>
                </c:ext>
              </c:extLst>
            </c:dLbl>
            <c:delete val="1"/>
            <c:spPr>
              <a:noFill/>
              <a:ln>
                <a:noFill/>
              </a:ln>
              <a:effectLst/>
            </c:spPr>
            <c:extLst xmlns:c16r2="http://schemas.microsoft.com/office/drawing/2015/06/chart">
              <c:ext xmlns:c15="http://schemas.microsoft.com/office/drawing/2012/chart" uri="{CE6537A1-D6FC-4f65-9D91-7224C49458BB}">
                <c15:showLeaderLines val="1"/>
              </c:ext>
            </c:extLst>
          </c:dLbls>
          <c:cat>
            <c:numRef>
              <c:f>Plan3!$A$4:$A$13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Plan3!$B$4:$B$13</c:f>
              <c:numCache>
                <c:formatCode>General</c:formatCode>
                <c:ptCount val="10"/>
                <c:pt idx="0">
                  <c:v>13.8</c:v>
                </c:pt>
                <c:pt idx="1">
                  <c:v>12.6</c:v>
                </c:pt>
                <c:pt idx="2">
                  <c:v>11</c:v>
                </c:pt>
                <c:pt idx="3">
                  <c:v>9.2000000000000011</c:v>
                </c:pt>
                <c:pt idx="4">
                  <c:v>6.7</c:v>
                </c:pt>
                <c:pt idx="5">
                  <c:v>5.0999999999999996</c:v>
                </c:pt>
                <c:pt idx="6">
                  <c:v>3.3</c:v>
                </c:pt>
                <c:pt idx="7">
                  <c:v>2.9</c:v>
                </c:pt>
                <c:pt idx="8">
                  <c:v>2.5</c:v>
                </c:pt>
                <c:pt idx="9">
                  <c:v>2.5</c:v>
                </c:pt>
              </c:numCache>
            </c:numRef>
          </c:val>
          <c:extLst xmlns:c16r2="http://schemas.microsoft.com/office/drawing/2015/06/chart">
            <c:ext xmlns:c16="http://schemas.microsoft.com/office/drawing/2014/chart" uri="{C3380CC4-5D6E-409C-BE32-E72D297353CC}">
              <c16:uniqueId val="{00000003-E982-4824-8D3B-CFF7B396B10C}"/>
            </c:ext>
          </c:extLst>
        </c:ser>
        <c:ser>
          <c:idx val="1"/>
          <c:order val="1"/>
          <c:tx>
            <c:strRef>
              <c:f>Plan3!$C$3</c:f>
              <c:strCache>
                <c:ptCount val="1"/>
                <c:pt idx="0">
                  <c:v>6 ano/5a serie do EF</c:v>
                </c:pt>
              </c:strCache>
            </c:strRef>
          </c:tx>
          <c:dLbls>
            <c:dLbl>
              <c:idx val="7"/>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982-4824-8D3B-CFF7B396B10C}"/>
                </c:ext>
              </c:extLst>
            </c:dLbl>
            <c:dLbl>
              <c:idx val="9"/>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982-4824-8D3B-CFF7B396B10C}"/>
                </c:ext>
              </c:extLst>
            </c:dLbl>
            <c:delete val="1"/>
            <c:spPr>
              <a:noFill/>
              <a:ln>
                <a:noFill/>
              </a:ln>
              <a:effectLst/>
            </c:spPr>
            <c:extLst xmlns:c16r2="http://schemas.microsoft.com/office/drawing/2015/06/chart">
              <c:ext xmlns:c15="http://schemas.microsoft.com/office/drawing/2012/chart" uri="{CE6537A1-D6FC-4f65-9D91-7224C49458BB}">
                <c15:showLeaderLines val="1"/>
              </c:ext>
            </c:extLst>
          </c:dLbls>
          <c:cat>
            <c:numRef>
              <c:f>Plan3!$A$4:$A$13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Plan3!$C$4:$C$13</c:f>
              <c:numCache>
                <c:formatCode>General</c:formatCode>
                <c:ptCount val="10"/>
                <c:pt idx="0">
                  <c:v>16.5</c:v>
                </c:pt>
                <c:pt idx="1">
                  <c:v>16.899999999999999</c:v>
                </c:pt>
                <c:pt idx="2">
                  <c:v>16.5</c:v>
                </c:pt>
                <c:pt idx="3">
                  <c:v>15.2</c:v>
                </c:pt>
                <c:pt idx="4">
                  <c:v>15.2</c:v>
                </c:pt>
                <c:pt idx="5">
                  <c:v>14.6</c:v>
                </c:pt>
                <c:pt idx="6">
                  <c:v>14</c:v>
                </c:pt>
                <c:pt idx="7">
                  <c:v>14.6</c:v>
                </c:pt>
                <c:pt idx="8">
                  <c:v>13.8</c:v>
                </c:pt>
                <c:pt idx="9">
                  <c:v>14</c:v>
                </c:pt>
              </c:numCache>
            </c:numRef>
          </c:val>
          <c:extLst xmlns:c16r2="http://schemas.microsoft.com/office/drawing/2015/06/chart">
            <c:ext xmlns:c16="http://schemas.microsoft.com/office/drawing/2014/chart" uri="{C3380CC4-5D6E-409C-BE32-E72D297353CC}">
              <c16:uniqueId val="{00000006-E982-4824-8D3B-CFF7B396B10C}"/>
            </c:ext>
          </c:extLst>
        </c:ser>
        <c:ser>
          <c:idx val="2"/>
          <c:order val="2"/>
          <c:tx>
            <c:strRef>
              <c:f>Plan3!$D$3</c:f>
              <c:strCache>
                <c:ptCount val="1"/>
                <c:pt idx="0">
                  <c:v>total EF</c:v>
                </c:pt>
              </c:strCache>
            </c:strRef>
          </c:tx>
          <c:dLbls>
            <c:dLbl>
              <c:idx val="0"/>
              <c:layout>
                <c:manualLayout>
                  <c:x val="-5.7388809182209481E-3"/>
                  <c:y val="2.759809888214118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982-4824-8D3B-CFF7B396B10C}"/>
                </c:ext>
              </c:extLst>
            </c:dLbl>
            <c:dLbl>
              <c:idx val="7"/>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982-4824-8D3B-CFF7B396B10C}"/>
                </c:ext>
              </c:extLst>
            </c:dLbl>
            <c:dLbl>
              <c:idx val="9"/>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E982-4824-8D3B-CFF7B396B10C}"/>
                </c:ext>
              </c:extLst>
            </c:dLbl>
            <c:delete val="1"/>
            <c:spPr>
              <a:noFill/>
              <a:ln>
                <a:noFill/>
              </a:ln>
              <a:effectLst/>
            </c:spPr>
            <c:extLst xmlns:c16r2="http://schemas.microsoft.com/office/drawing/2015/06/chart">
              <c:ext xmlns:c15="http://schemas.microsoft.com/office/drawing/2012/chart" uri="{CE6537A1-D6FC-4f65-9D91-7224C49458BB}">
                <c15:showLeaderLines val="1"/>
              </c:ext>
            </c:extLst>
          </c:dLbls>
          <c:cat>
            <c:numRef>
              <c:f>Plan3!$A$4:$A$13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Plan3!$D$4:$D$13</c:f>
              <c:numCache>
                <c:formatCode>General</c:formatCode>
                <c:ptCount val="10"/>
                <c:pt idx="0">
                  <c:v>12.1</c:v>
                </c:pt>
                <c:pt idx="1">
                  <c:v>11.8</c:v>
                </c:pt>
                <c:pt idx="2">
                  <c:v>11.1</c:v>
                </c:pt>
                <c:pt idx="3">
                  <c:v>10.3</c:v>
                </c:pt>
                <c:pt idx="4">
                  <c:v>9.6</c:v>
                </c:pt>
                <c:pt idx="5">
                  <c:v>9.1</c:v>
                </c:pt>
                <c:pt idx="6">
                  <c:v>8.5</c:v>
                </c:pt>
                <c:pt idx="7">
                  <c:v>8.6</c:v>
                </c:pt>
                <c:pt idx="8">
                  <c:v>8.2000000000000011</c:v>
                </c:pt>
                <c:pt idx="9">
                  <c:v>8.3000000000000007</c:v>
                </c:pt>
              </c:numCache>
            </c:numRef>
          </c:val>
          <c:extLst xmlns:c16r2="http://schemas.microsoft.com/office/drawing/2015/06/chart">
            <c:ext xmlns:c16="http://schemas.microsoft.com/office/drawing/2014/chart" uri="{C3380CC4-5D6E-409C-BE32-E72D297353CC}">
              <c16:uniqueId val="{0000000A-E982-4824-8D3B-CFF7B396B10C}"/>
            </c:ext>
          </c:extLst>
        </c:ser>
        <c:ser>
          <c:idx val="3"/>
          <c:order val="3"/>
          <c:tx>
            <c:strRef>
              <c:f>Plan3!$E$3</c:f>
              <c:strCache>
                <c:ptCount val="1"/>
                <c:pt idx="0">
                  <c:v>1a serie do EM</c:v>
                </c:pt>
              </c:strCache>
            </c:strRef>
          </c:tx>
          <c:dLbls>
            <c:dLbl>
              <c:idx val="0"/>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982-4824-8D3B-CFF7B396B10C}"/>
                </c:ext>
              </c:extLst>
            </c:dLbl>
            <c:dLbl>
              <c:idx val="7"/>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E982-4824-8D3B-CFF7B396B10C}"/>
                </c:ext>
              </c:extLst>
            </c:dLbl>
            <c:dLbl>
              <c:idx val="9"/>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E982-4824-8D3B-CFF7B396B10C}"/>
                </c:ext>
              </c:extLst>
            </c:dLbl>
            <c:delete val="1"/>
            <c:spPr>
              <a:noFill/>
              <a:ln>
                <a:noFill/>
              </a:ln>
              <a:effectLst/>
            </c:spPr>
            <c:extLst xmlns:c16r2="http://schemas.microsoft.com/office/drawing/2015/06/chart">
              <c:ext xmlns:c15="http://schemas.microsoft.com/office/drawing/2012/chart" uri="{CE6537A1-D6FC-4f65-9D91-7224C49458BB}">
                <c15:showLeaderLines val="1"/>
              </c:ext>
            </c:extLst>
          </c:dLbls>
          <c:cat>
            <c:numRef>
              <c:f>Plan3!$A$4:$A$13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Plan3!$E$4:$E$13</c:f>
              <c:numCache>
                <c:formatCode>General</c:formatCode>
                <c:ptCount val="10"/>
                <c:pt idx="0">
                  <c:v>16.399999999999999</c:v>
                </c:pt>
                <c:pt idx="1">
                  <c:v>16.3</c:v>
                </c:pt>
                <c:pt idx="2">
                  <c:v>17.3</c:v>
                </c:pt>
                <c:pt idx="3">
                  <c:v>17.2</c:v>
                </c:pt>
                <c:pt idx="4">
                  <c:v>18</c:v>
                </c:pt>
                <c:pt idx="5">
                  <c:v>16.8</c:v>
                </c:pt>
                <c:pt idx="6">
                  <c:v>16.7</c:v>
                </c:pt>
                <c:pt idx="7">
                  <c:v>17</c:v>
                </c:pt>
                <c:pt idx="8">
                  <c:v>16.600000000000001</c:v>
                </c:pt>
                <c:pt idx="9">
                  <c:v>17.3</c:v>
                </c:pt>
              </c:numCache>
            </c:numRef>
          </c:val>
          <c:extLst xmlns:c16r2="http://schemas.microsoft.com/office/drawing/2015/06/chart">
            <c:ext xmlns:c16="http://schemas.microsoft.com/office/drawing/2014/chart" uri="{C3380CC4-5D6E-409C-BE32-E72D297353CC}">
              <c16:uniqueId val="{0000000E-E982-4824-8D3B-CFF7B396B10C}"/>
            </c:ext>
          </c:extLst>
        </c:ser>
        <c:ser>
          <c:idx val="4"/>
          <c:order val="4"/>
          <c:tx>
            <c:strRef>
              <c:f>Plan3!$F$3</c:f>
              <c:strCache>
                <c:ptCount val="1"/>
                <c:pt idx="0">
                  <c:v>total EM</c:v>
                </c:pt>
              </c:strCache>
            </c:strRef>
          </c:tx>
          <c:dLbls>
            <c:dLbl>
              <c:idx val="0"/>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E982-4824-8D3B-CFF7B396B10C}"/>
                </c:ext>
              </c:extLst>
            </c:dLbl>
            <c:dLbl>
              <c:idx val="7"/>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E982-4824-8D3B-CFF7B396B10C}"/>
                </c:ext>
              </c:extLst>
            </c:dLbl>
            <c:dLbl>
              <c:idx val="9"/>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E982-4824-8D3B-CFF7B396B10C}"/>
                </c:ext>
              </c:extLst>
            </c:dLbl>
            <c:delete val="1"/>
            <c:spPr>
              <a:noFill/>
              <a:ln>
                <a:noFill/>
              </a:ln>
              <a:effectLst/>
            </c:spPr>
            <c:extLst xmlns:c16r2="http://schemas.microsoft.com/office/drawing/2015/06/chart">
              <c:ext xmlns:c15="http://schemas.microsoft.com/office/drawing/2012/chart" uri="{CE6537A1-D6FC-4f65-9D91-7224C49458BB}">
                <c15:showLeaderLines val="1"/>
              </c:ext>
            </c:extLst>
          </c:dLbls>
          <c:cat>
            <c:numRef>
              <c:f>Plan3!$A$4:$A$13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Plan3!$F$4:$F$13</c:f>
              <c:numCache>
                <c:formatCode>General</c:formatCode>
                <c:ptCount val="10"/>
                <c:pt idx="0">
                  <c:v>12.7</c:v>
                </c:pt>
                <c:pt idx="1">
                  <c:v>12.3</c:v>
                </c:pt>
                <c:pt idx="2">
                  <c:v>12.6</c:v>
                </c:pt>
                <c:pt idx="3">
                  <c:v>12.5</c:v>
                </c:pt>
                <c:pt idx="4">
                  <c:v>13.1</c:v>
                </c:pt>
                <c:pt idx="5">
                  <c:v>12.2</c:v>
                </c:pt>
                <c:pt idx="6">
                  <c:v>11.8</c:v>
                </c:pt>
                <c:pt idx="7">
                  <c:v>12.1</c:v>
                </c:pt>
                <c:pt idx="8">
                  <c:v>11.5</c:v>
                </c:pt>
                <c:pt idx="9">
                  <c:v>11.9</c:v>
                </c:pt>
              </c:numCache>
            </c:numRef>
          </c:val>
          <c:extLst xmlns:c16r2="http://schemas.microsoft.com/office/drawing/2015/06/chart">
            <c:ext xmlns:c16="http://schemas.microsoft.com/office/drawing/2014/chart" uri="{C3380CC4-5D6E-409C-BE32-E72D297353CC}">
              <c16:uniqueId val="{00000012-E982-4824-8D3B-CFF7B396B10C}"/>
            </c:ext>
          </c:extLst>
        </c:ser>
        <c:dLbls/>
        <c:marker val="1"/>
        <c:axId val="69416448"/>
        <c:axId val="69417984"/>
      </c:lineChart>
      <c:catAx>
        <c:axId val="69416448"/>
        <c:scaling>
          <c:orientation val="minMax"/>
        </c:scaling>
        <c:axPos val="b"/>
        <c:numFmt formatCode="General" sourceLinked="1"/>
        <c:tickLblPos val="nextTo"/>
        <c:crossAx val="69417984"/>
        <c:crosses val="autoZero"/>
        <c:auto val="1"/>
        <c:lblAlgn val="ctr"/>
        <c:lblOffset val="100"/>
      </c:catAx>
      <c:valAx>
        <c:axId val="69417984"/>
        <c:scaling>
          <c:orientation val="minMax"/>
        </c:scaling>
        <c:axPos val="l"/>
        <c:majorGridlines/>
        <c:numFmt formatCode="General" sourceLinked="1"/>
        <c:tickLblPos val="nextTo"/>
        <c:crossAx val="69416448"/>
        <c:crosses val="autoZero"/>
        <c:crossBetween val="between"/>
      </c:valAx>
    </c:plotArea>
    <c:legend>
      <c:legendPos val="b"/>
    </c:legend>
    <c:plotVisOnly val="1"/>
    <c:dispBlanksAs val="gap"/>
  </c:chart>
  <c:spPr>
    <a:ln>
      <a:noFill/>
    </a:ln>
  </c:spPr>
  <c:txPr>
    <a:bodyPr/>
    <a:lstStyle/>
    <a:p>
      <a:pPr>
        <a:defRPr sz="1800"/>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92AED-7B97-4B5D-8CB9-43483A4AFE47}" type="datetimeFigureOut">
              <a:rPr lang="pt-BR" smtClean="0"/>
              <a:pPr/>
              <a:t>13/6/2018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EA0AE-402B-478C-BCA3-FAC1299B30CC}" type="slidenum">
              <a:rPr lang="pt-BR" smtClean="0"/>
              <a:pPr/>
              <a:t>‹nº›</a:t>
            </a:fld>
            <a:endParaRPr lang="pt-BR"/>
          </a:p>
        </p:txBody>
      </p:sp>
    </p:spTree>
    <p:extLst>
      <p:ext uri="{BB962C8B-B14F-4D97-AF65-F5344CB8AC3E}">
        <p14:creationId xmlns:p14="http://schemas.microsoft.com/office/powerpoint/2010/main" xmlns="" val="52288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13279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18512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256385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200126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45447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B60ADEC-3AFE-4E0A-B35C-E510661129F7}" type="datetimeFigureOut">
              <a:rPr lang="pt-BR" smtClean="0"/>
              <a:pPr/>
              <a:t>13/6/2018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112564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B60ADEC-3AFE-4E0A-B35C-E510661129F7}" type="datetimeFigureOut">
              <a:rPr lang="pt-BR" smtClean="0"/>
              <a:pPr/>
              <a:t>13/6/2018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118212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B60ADEC-3AFE-4E0A-B35C-E510661129F7}" type="datetimeFigureOut">
              <a:rPr lang="pt-BR" smtClean="0"/>
              <a:pPr/>
              <a:t>13/6/2018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2136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60ADEC-3AFE-4E0A-B35C-E510661129F7}" type="datetimeFigureOut">
              <a:rPr lang="pt-BR" smtClean="0"/>
              <a:pPr/>
              <a:t>13/6/2018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30213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60ADEC-3AFE-4E0A-B35C-E510661129F7}" type="datetimeFigureOut">
              <a:rPr lang="pt-BR" smtClean="0"/>
              <a:pPr/>
              <a:t>13/6/2018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370594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60ADEC-3AFE-4E0A-B35C-E510661129F7}" type="datetimeFigureOut">
              <a:rPr lang="pt-BR" smtClean="0"/>
              <a:pPr/>
              <a:t>13/6/2018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173357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0ADEC-3AFE-4E0A-B35C-E510661129F7}" type="datetimeFigureOut">
              <a:rPr lang="pt-BR" smtClean="0"/>
              <a:pPr/>
              <a:t>13/6/2018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DCF2E-8E73-477C-888C-08A1F70DFC51}" type="slidenum">
              <a:rPr lang="pt-BR" smtClean="0"/>
              <a:pPr/>
              <a:t>‹nº›</a:t>
            </a:fld>
            <a:endParaRPr lang="pt-BR"/>
          </a:p>
        </p:txBody>
      </p:sp>
    </p:spTree>
    <p:extLst>
      <p:ext uri="{BB962C8B-B14F-4D97-AF65-F5344CB8AC3E}">
        <p14:creationId xmlns:p14="http://schemas.microsoft.com/office/powerpoint/2010/main" xmlns="" val="72642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Reprovação/Repetência</a:t>
            </a:r>
            <a:endParaRPr lang="pt-BR" dirty="0"/>
          </a:p>
        </p:txBody>
      </p:sp>
      <p:sp>
        <p:nvSpPr>
          <p:cNvPr id="3" name="Subtítulo 2"/>
          <p:cNvSpPr>
            <a:spLocks noGrp="1"/>
          </p:cNvSpPr>
          <p:nvPr>
            <p:ph type="subTitle" idx="1"/>
          </p:nvPr>
        </p:nvSpPr>
        <p:spPr/>
        <p:txBody>
          <a:bodyPr/>
          <a:lstStyle/>
          <a:p>
            <a:r>
              <a:rPr lang="pt-BR" dirty="0" smtClean="0"/>
              <a:t>Disciplina: Economia da Educação</a:t>
            </a:r>
          </a:p>
          <a:p>
            <a:endParaRPr lang="pt-BR" dirty="0"/>
          </a:p>
          <a:p>
            <a:r>
              <a:rPr lang="pt-BR" dirty="0" smtClean="0"/>
              <a:t>13/06/2018</a:t>
            </a:r>
            <a:endParaRPr lang="pt-BR" dirty="0"/>
          </a:p>
        </p:txBody>
      </p:sp>
    </p:spTree>
    <p:extLst>
      <p:ext uri="{BB962C8B-B14F-4D97-AF65-F5344CB8AC3E}">
        <p14:creationId xmlns:p14="http://schemas.microsoft.com/office/powerpoint/2010/main" xmlns="" val="403262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251520" y="1052736"/>
            <a:ext cx="8640960" cy="5688632"/>
          </a:xfrm>
        </p:spPr>
        <p:txBody>
          <a:bodyPr>
            <a:normAutofit fontScale="85000" lnSpcReduction="10000"/>
          </a:bodyPr>
          <a:lstStyle/>
          <a:p>
            <a:r>
              <a:rPr lang="pt-BR" dirty="0"/>
              <a:t>Ainda que insuficiente para dirimir todas as dúvidas, estudos mais recentes têm dado um tratamento muito mais aprimorado a essa questão. </a:t>
            </a:r>
            <a:endParaRPr lang="pt-BR" dirty="0" smtClean="0"/>
          </a:p>
          <a:p>
            <a:pPr>
              <a:buFont typeface="Wingdings" panose="05000000000000000000" pitchFamily="2" charset="2"/>
              <a:buChar char="ü"/>
            </a:pPr>
            <a:r>
              <a:rPr lang="pt-BR" dirty="0" err="1" smtClean="0"/>
              <a:t>Dong</a:t>
            </a:r>
            <a:r>
              <a:rPr lang="pt-BR" dirty="0" smtClean="0"/>
              <a:t> </a:t>
            </a:r>
            <a:r>
              <a:rPr lang="pt-BR" dirty="0"/>
              <a:t>(2010</a:t>
            </a:r>
            <a:r>
              <a:rPr lang="pt-BR" dirty="0" smtClean="0"/>
              <a:t>): investiga </a:t>
            </a:r>
            <a:r>
              <a:rPr lang="pt-BR" dirty="0"/>
              <a:t>o impacto da retenção escolar na pré-escola (</a:t>
            </a:r>
            <a:r>
              <a:rPr lang="pt-BR" dirty="0" err="1"/>
              <a:t>kindergarten</a:t>
            </a:r>
            <a:r>
              <a:rPr lang="pt-BR" dirty="0"/>
              <a:t>) a partir de uma amostra de escolas que permitem e não permitem a retenção na pré-escola. Tanto a retenção escolar, nas escolas que permitem a retenção, quanto a escolha da escola pelos pais (entre as que permitem e que não permitem a retenção) são modeladas e os resultados são avaliados na 1ª e 3ª séries (</a:t>
            </a:r>
            <a:r>
              <a:rPr lang="pt-BR" dirty="0" err="1"/>
              <a:t>same</a:t>
            </a:r>
            <a:r>
              <a:rPr lang="pt-BR" dirty="0"/>
              <a:t>-grade </a:t>
            </a:r>
            <a:r>
              <a:rPr lang="pt-BR" dirty="0" err="1"/>
              <a:t>comparisons</a:t>
            </a:r>
            <a:r>
              <a:rPr lang="pt-BR" dirty="0"/>
              <a:t>). O estudo aponta para um impacto positivo para os retidos, mas declinante</a:t>
            </a:r>
            <a:r>
              <a:rPr lang="pt-BR" dirty="0" smtClean="0"/>
              <a:t>.</a:t>
            </a:r>
          </a:p>
          <a:p>
            <a:pPr>
              <a:buFont typeface="Wingdings" panose="05000000000000000000" pitchFamily="2" charset="2"/>
              <a:buChar char="ü"/>
            </a:pPr>
            <a:r>
              <a:rPr lang="pt-BR" dirty="0" smtClean="0"/>
              <a:t>Jacob e </a:t>
            </a:r>
            <a:r>
              <a:rPr lang="pt-BR" dirty="0" err="1" smtClean="0"/>
              <a:t>Lefgren</a:t>
            </a:r>
            <a:r>
              <a:rPr lang="pt-BR" dirty="0" smtClean="0"/>
              <a:t> (2004): utilizam design de regressão descontínua </a:t>
            </a:r>
            <a:r>
              <a:rPr lang="pt-BR" dirty="0" smtClean="0">
                <a:sym typeface="Wingdings" panose="05000000000000000000" pitchFamily="2" charset="2"/>
              </a:rPr>
              <a:t> iremos trabalhar com esse texto!!</a:t>
            </a:r>
          </a:p>
          <a:p>
            <a:endParaRPr lang="pt-BR" dirty="0"/>
          </a:p>
        </p:txBody>
      </p:sp>
    </p:spTree>
    <p:extLst>
      <p:ext uri="{BB962C8B-B14F-4D97-AF65-F5344CB8AC3E}">
        <p14:creationId xmlns:p14="http://schemas.microsoft.com/office/powerpoint/2010/main" xmlns="" val="688891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smtClean="0"/>
              <a:t>Mas, antes de partirmos para o texto do Jacob e </a:t>
            </a:r>
            <a:r>
              <a:rPr lang="pt-BR" dirty="0" err="1" smtClean="0"/>
              <a:t>Lefgren</a:t>
            </a:r>
            <a:r>
              <a:rPr lang="pt-BR" dirty="0" smtClean="0"/>
              <a:t>, vamos contar um pouco da polêmica sobre reprovação/repetência no Brasil. </a:t>
            </a:r>
          </a:p>
        </p:txBody>
      </p:sp>
    </p:spTree>
    <p:extLst>
      <p:ext uri="{BB962C8B-B14F-4D97-AF65-F5344CB8AC3E}">
        <p14:creationId xmlns:p14="http://schemas.microsoft.com/office/powerpoint/2010/main" xmlns="" val="417572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Reprovação</a:t>
            </a:r>
            <a:endParaRPr lang="pt-BR" dirty="0"/>
          </a:p>
        </p:txBody>
      </p:sp>
      <p:sp>
        <p:nvSpPr>
          <p:cNvPr id="3" name="Espaço Reservado para Conteúdo 2"/>
          <p:cNvSpPr>
            <a:spLocks noGrp="1"/>
          </p:cNvSpPr>
          <p:nvPr>
            <p:ph idx="1"/>
          </p:nvPr>
        </p:nvSpPr>
        <p:spPr>
          <a:xfrm>
            <a:off x="457200" y="1268760"/>
            <a:ext cx="8229600" cy="5184576"/>
          </a:xfrm>
        </p:spPr>
        <p:txBody>
          <a:bodyPr>
            <a:normAutofit fontScale="92500" lnSpcReduction="20000"/>
          </a:bodyPr>
          <a:lstStyle/>
          <a:p>
            <a:r>
              <a:rPr lang="pt-BR" dirty="0" smtClean="0"/>
              <a:t>Tendo </a:t>
            </a:r>
            <a:r>
              <a:rPr lang="pt-BR" dirty="0"/>
              <a:t>o estudante cumprido a frequência mínima de dias letivos fixada pela legislação, a decisão de </a:t>
            </a:r>
            <a:r>
              <a:rPr lang="pt-BR" dirty="0" smtClean="0"/>
              <a:t>aprovação ou reprovação </a:t>
            </a:r>
            <a:r>
              <a:rPr lang="pt-BR" dirty="0"/>
              <a:t>ao final de cada </a:t>
            </a:r>
            <a:r>
              <a:rPr lang="pt-BR" dirty="0" smtClean="0"/>
              <a:t>série, </a:t>
            </a:r>
            <a:r>
              <a:rPr lang="pt-BR" dirty="0"/>
              <a:t>tradicionalmente, </a:t>
            </a:r>
            <a:r>
              <a:rPr lang="pt-BR" dirty="0" smtClean="0"/>
              <a:t>sempre foi delegada </a:t>
            </a:r>
            <a:r>
              <a:rPr lang="pt-BR" dirty="0"/>
              <a:t>à escola e aos seus professores. </a:t>
            </a:r>
            <a:endParaRPr lang="pt-BR" dirty="0" smtClean="0"/>
          </a:p>
          <a:p>
            <a:r>
              <a:rPr lang="pt-BR" dirty="0" smtClean="0"/>
              <a:t>A </a:t>
            </a:r>
            <a:r>
              <a:rPr lang="pt-BR" dirty="0"/>
              <a:t>intervenção direta das secretarias de educação (estaduais e municipais) na definição dos critérios para a aprovação </a:t>
            </a:r>
            <a:r>
              <a:rPr lang="pt-BR" dirty="0" smtClean="0"/>
              <a:t>era de fato incomum. </a:t>
            </a:r>
          </a:p>
          <a:p>
            <a:r>
              <a:rPr lang="pt-BR" dirty="0" smtClean="0"/>
              <a:t>O </a:t>
            </a:r>
            <a:r>
              <a:rPr lang="pt-BR" dirty="0"/>
              <a:t>fato é que as taxas de repetência escolar produzidas por esse sistema eram extremamente elevadas, superando o patamar dos 50% na 1ª série do ensino fundamental.</a:t>
            </a:r>
          </a:p>
          <a:p>
            <a:endParaRPr lang="pt-BR" dirty="0"/>
          </a:p>
        </p:txBody>
      </p:sp>
    </p:spTree>
    <p:extLst>
      <p:ext uri="{BB962C8B-B14F-4D97-AF65-F5344CB8AC3E}">
        <p14:creationId xmlns:p14="http://schemas.microsoft.com/office/powerpoint/2010/main" xmlns="" val="369124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706090"/>
          </a:xfrm>
        </p:spPr>
        <p:txBody>
          <a:bodyPr>
            <a:normAutofit fontScale="90000"/>
          </a:bodyPr>
          <a:lstStyle/>
          <a:p>
            <a:r>
              <a:rPr lang="pt-BR" dirty="0" smtClean="0"/>
              <a:t>Um pouco da história...</a:t>
            </a:r>
            <a:endParaRPr lang="pt-BR" dirty="0"/>
          </a:p>
        </p:txBody>
      </p:sp>
      <p:sp>
        <p:nvSpPr>
          <p:cNvPr id="3" name="Espaço Reservado para Conteúdo 2"/>
          <p:cNvSpPr>
            <a:spLocks noGrp="1"/>
          </p:cNvSpPr>
          <p:nvPr>
            <p:ph idx="1"/>
          </p:nvPr>
        </p:nvSpPr>
        <p:spPr>
          <a:xfrm>
            <a:off x="323528" y="1008112"/>
            <a:ext cx="8640960" cy="5661248"/>
          </a:xfrm>
        </p:spPr>
        <p:txBody>
          <a:bodyPr>
            <a:normAutofit fontScale="77500" lnSpcReduction="20000"/>
          </a:bodyPr>
          <a:lstStyle/>
          <a:p>
            <a:r>
              <a:rPr lang="pt-BR" dirty="0" smtClean="0"/>
              <a:t>Ainda </a:t>
            </a:r>
            <a:r>
              <a:rPr lang="pt-BR" dirty="0"/>
              <a:t>que denúncias sobre as elevadas taxas de repetência escolar e defesas de interferências nas escolas com o objetivo de coibir a retenção por baixo desempenho já existissem na literatura educacional brasileira anterior aos </a:t>
            </a:r>
            <a:r>
              <a:rPr lang="pt-BR" dirty="0" smtClean="0"/>
              <a:t>anos 80, </a:t>
            </a:r>
            <a:r>
              <a:rPr lang="pt-BR" dirty="0"/>
              <a:t>elas parecem não ter tido muita receptividade por parte pais, professores, educadores e autoridades educacionais. </a:t>
            </a:r>
            <a:endParaRPr lang="pt-BR" dirty="0" smtClean="0"/>
          </a:p>
          <a:p>
            <a:pPr>
              <a:buFont typeface="Wingdings" panose="05000000000000000000" pitchFamily="2" charset="2"/>
              <a:buChar char="Ø"/>
            </a:pPr>
            <a:r>
              <a:rPr lang="pt-BR" dirty="0" smtClean="0"/>
              <a:t>Um </a:t>
            </a:r>
            <a:r>
              <a:rPr lang="pt-BR" dirty="0"/>
              <a:t>elemento que contribuiu para essa falta de receptividade foi, provavelmente, o fato que os dados oficiais </a:t>
            </a:r>
            <a:r>
              <a:rPr lang="pt-BR" u="sng" dirty="0"/>
              <a:t>subestimavam as taxas de repetência e superestimavam as taxas de evasão</a:t>
            </a:r>
            <a:r>
              <a:rPr lang="pt-BR" dirty="0"/>
              <a:t>. </a:t>
            </a:r>
            <a:endParaRPr lang="pt-BR" dirty="0" smtClean="0"/>
          </a:p>
          <a:p>
            <a:pPr lvl="1"/>
            <a:r>
              <a:rPr lang="pt-BR" dirty="0" smtClean="0"/>
              <a:t>Estatísticas </a:t>
            </a:r>
            <a:r>
              <a:rPr lang="pt-BR" dirty="0"/>
              <a:t>do Ministério da Educação, extraídas do Censo </a:t>
            </a:r>
            <a:r>
              <a:rPr lang="pt-BR" dirty="0" smtClean="0"/>
              <a:t>Educacional: taxas de evasão escolar elevadas, quase da mesma magnitude das taxas de repetência – principalmente, para </a:t>
            </a:r>
            <a:r>
              <a:rPr lang="pt-BR" dirty="0"/>
              <a:t>as séries </a:t>
            </a:r>
            <a:r>
              <a:rPr lang="pt-BR" dirty="0" smtClean="0"/>
              <a:t>iniciais.</a:t>
            </a:r>
          </a:p>
          <a:p>
            <a:r>
              <a:rPr lang="pt-BR" dirty="0" smtClean="0"/>
              <a:t>Isso </a:t>
            </a:r>
            <a:r>
              <a:rPr lang="pt-BR" dirty="0"/>
              <a:t>dava a ideia que enquanto a repetência era um problema, a evasão era um problema ainda maior e requereria prioridade das autoridades educacionais</a:t>
            </a:r>
            <a:r>
              <a:rPr lang="pt-BR" dirty="0" smtClean="0"/>
              <a:t>.</a:t>
            </a:r>
            <a:endParaRPr lang="pt-BR" dirty="0"/>
          </a:p>
        </p:txBody>
      </p:sp>
    </p:spTree>
    <p:extLst>
      <p:ext uri="{BB962C8B-B14F-4D97-AF65-F5344CB8AC3E}">
        <p14:creationId xmlns:p14="http://schemas.microsoft.com/office/powerpoint/2010/main" xmlns="" val="90102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Um pouco da história...</a:t>
            </a:r>
            <a:endParaRPr lang="pt-BR" dirty="0"/>
          </a:p>
        </p:txBody>
      </p:sp>
      <p:sp>
        <p:nvSpPr>
          <p:cNvPr id="3" name="Espaço Reservado para Conteúdo 2"/>
          <p:cNvSpPr>
            <a:spLocks noGrp="1"/>
          </p:cNvSpPr>
          <p:nvPr>
            <p:ph idx="1"/>
          </p:nvPr>
        </p:nvSpPr>
        <p:spPr>
          <a:xfrm>
            <a:off x="457200" y="1451917"/>
            <a:ext cx="8229600" cy="5145435"/>
          </a:xfrm>
        </p:spPr>
        <p:txBody>
          <a:bodyPr>
            <a:normAutofit/>
          </a:bodyPr>
          <a:lstStyle/>
          <a:p>
            <a:r>
              <a:rPr lang="pt-BR" dirty="0" smtClean="0"/>
              <a:t>No final dos anos 80, porém, críticas sistemáticas aos dados do Ministério da Educação sobre as taxas de repetência, promoção e evasão escolar foram produzidas. </a:t>
            </a:r>
          </a:p>
          <a:p>
            <a:r>
              <a:rPr lang="pt-BR" dirty="0" err="1"/>
              <a:t>Fletcher</a:t>
            </a:r>
            <a:r>
              <a:rPr lang="pt-BR" dirty="0"/>
              <a:t> e Ribeiro (1989) elaboram um modelo estatístico (modelo PROFLUXO) para estimar as taxas de repetência, promoção e evasão escolar a partir dos dados </a:t>
            </a:r>
            <a:r>
              <a:rPr lang="pt-BR" dirty="0" smtClean="0"/>
              <a:t>demográficos (PNAD e Censo Demográfico). </a:t>
            </a:r>
            <a:endParaRPr lang="pt-BR" dirty="0"/>
          </a:p>
        </p:txBody>
      </p:sp>
    </p:spTree>
    <p:extLst>
      <p:ext uri="{BB962C8B-B14F-4D97-AF65-F5344CB8AC3E}">
        <p14:creationId xmlns:p14="http://schemas.microsoft.com/office/powerpoint/2010/main" xmlns="" val="20046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b="1" dirty="0" smtClean="0"/>
              <a:t>Transições </a:t>
            </a:r>
            <a:r>
              <a:rPr lang="pt-BR" b="1" dirty="0"/>
              <a:t>de Séries em 1982 </a:t>
            </a:r>
            <a:r>
              <a:rPr lang="pt-BR" b="1" dirty="0" smtClean="0"/>
              <a:t>(%)</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xmlns="" val="751505433"/>
              </p:ext>
            </p:extLst>
          </p:nvPr>
        </p:nvGraphicFramePr>
        <p:xfrm>
          <a:off x="395538" y="1340768"/>
          <a:ext cx="8424934" cy="4665712"/>
        </p:xfrm>
        <a:graphic>
          <a:graphicData uri="http://schemas.openxmlformats.org/drawingml/2006/table">
            <a:tbl>
              <a:tblPr firstRow="1" firstCol="1" bandRow="1">
                <a:tableStyleId>{5C22544A-7EE6-4342-B048-85BDC9FD1C3A}</a:tableStyleId>
              </a:tblPr>
              <a:tblGrid>
                <a:gridCol w="1080118">
                  <a:extLst>
                    <a:ext uri="{9D8B030D-6E8A-4147-A177-3AD203B41FA5}">
                      <a16:colId xmlns:a16="http://schemas.microsoft.com/office/drawing/2014/main" xmlns="" val="20000"/>
                    </a:ext>
                  </a:extLst>
                </a:gridCol>
                <a:gridCol w="1368170">
                  <a:extLst>
                    <a:ext uri="{9D8B030D-6E8A-4147-A177-3AD203B41FA5}">
                      <a16:colId xmlns:a16="http://schemas.microsoft.com/office/drawing/2014/main" xmlns="" val="20001"/>
                    </a:ext>
                  </a:extLst>
                </a:gridCol>
                <a:gridCol w="129612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321442">
                  <a:extLst>
                    <a:ext uri="{9D8B030D-6E8A-4147-A177-3AD203B41FA5}">
                      <a16:colId xmlns:a16="http://schemas.microsoft.com/office/drawing/2014/main" xmlns="" val="20004"/>
                    </a:ext>
                  </a:extLst>
                </a:gridCol>
                <a:gridCol w="1270846">
                  <a:extLst>
                    <a:ext uri="{9D8B030D-6E8A-4147-A177-3AD203B41FA5}">
                      <a16:colId xmlns:a16="http://schemas.microsoft.com/office/drawing/2014/main" xmlns="" val="20005"/>
                    </a:ext>
                  </a:extLst>
                </a:gridCol>
                <a:gridCol w="1080120">
                  <a:extLst>
                    <a:ext uri="{9D8B030D-6E8A-4147-A177-3AD203B41FA5}">
                      <a16:colId xmlns:a16="http://schemas.microsoft.com/office/drawing/2014/main" xmlns="" val="20006"/>
                    </a:ext>
                  </a:extLst>
                </a:gridCol>
              </a:tblGrid>
              <a:tr h="401503">
                <a:tc rowSpan="2">
                  <a:txBody>
                    <a:bodyPr/>
                    <a:lstStyle/>
                    <a:p>
                      <a:pPr algn="ctr">
                        <a:lnSpc>
                          <a:spcPct val="150000"/>
                        </a:lnSpc>
                        <a:spcAft>
                          <a:spcPts val="0"/>
                        </a:spcAft>
                      </a:pPr>
                      <a:r>
                        <a:rPr lang="pt-BR" sz="2000" dirty="0">
                          <a:effectLst/>
                        </a:rPr>
                        <a:t>Série</a:t>
                      </a:r>
                      <a:endParaRPr lang="pt-BR" sz="2000" dirty="0">
                        <a:effectLst/>
                        <a:latin typeface="Times New Roman"/>
                        <a:ea typeface="Times New Roman"/>
                      </a:endParaRPr>
                    </a:p>
                  </a:txBody>
                  <a:tcPr marL="68580" marR="68580" marT="0" marB="0"/>
                </a:tc>
                <a:tc gridSpan="3">
                  <a:txBody>
                    <a:bodyPr/>
                    <a:lstStyle/>
                    <a:p>
                      <a:pPr algn="ctr">
                        <a:lnSpc>
                          <a:spcPct val="150000"/>
                        </a:lnSpc>
                        <a:spcAft>
                          <a:spcPts val="0"/>
                        </a:spcAft>
                      </a:pPr>
                      <a:r>
                        <a:rPr lang="pt-BR" sz="2000" dirty="0">
                          <a:effectLst/>
                        </a:rPr>
                        <a:t>Dados Oficiais</a:t>
                      </a:r>
                      <a:endParaRPr lang="pt-BR" sz="2000" dirty="0">
                        <a:effectLst/>
                        <a:latin typeface="Times New Roman"/>
                        <a:ea typeface="Times New Roman"/>
                      </a:endParaRPr>
                    </a:p>
                  </a:txBody>
                  <a:tcPr marL="68580" marR="68580" marT="0" marB="0"/>
                </a:tc>
                <a:tc hMerge="1">
                  <a:txBody>
                    <a:bodyPr/>
                    <a:lstStyle/>
                    <a:p>
                      <a:endParaRPr lang="pt-BR"/>
                    </a:p>
                  </a:txBody>
                  <a:tcPr/>
                </a:tc>
                <a:tc hMerge="1">
                  <a:txBody>
                    <a:bodyPr/>
                    <a:lstStyle/>
                    <a:p>
                      <a:endParaRPr lang="pt-BR"/>
                    </a:p>
                  </a:txBody>
                  <a:tcPr/>
                </a:tc>
                <a:tc gridSpan="3">
                  <a:txBody>
                    <a:bodyPr/>
                    <a:lstStyle/>
                    <a:p>
                      <a:pPr algn="ctr">
                        <a:lnSpc>
                          <a:spcPct val="150000"/>
                        </a:lnSpc>
                        <a:spcAft>
                          <a:spcPts val="0"/>
                        </a:spcAft>
                      </a:pPr>
                      <a:r>
                        <a:rPr lang="pt-BR" sz="2000" dirty="0">
                          <a:effectLst/>
                        </a:rPr>
                        <a:t>Modelo PROFLUXO</a:t>
                      </a:r>
                      <a:endParaRPr lang="pt-BR" sz="2000" dirty="0">
                        <a:effectLst/>
                        <a:latin typeface="Times New Roman"/>
                        <a:ea typeface="Times New Roman"/>
                      </a:endParaRPr>
                    </a:p>
                  </a:txBody>
                  <a:tcPr marL="68580" marR="68580"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550912">
                <a:tc vMerge="1">
                  <a:txBody>
                    <a:bodyPr/>
                    <a:lstStyle/>
                    <a:p>
                      <a:endParaRPr lang="pt-BR"/>
                    </a:p>
                  </a:txBody>
                  <a:tcPr/>
                </a:tc>
                <a:tc>
                  <a:txBody>
                    <a:bodyPr/>
                    <a:lstStyle/>
                    <a:p>
                      <a:pPr algn="ctr">
                        <a:lnSpc>
                          <a:spcPct val="150000"/>
                        </a:lnSpc>
                        <a:spcAft>
                          <a:spcPts val="0"/>
                        </a:spcAft>
                      </a:pPr>
                      <a:r>
                        <a:rPr lang="pt-BR" sz="2000">
                          <a:effectLst/>
                        </a:rPr>
                        <a:t>Repetência</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Promoção </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Evasão</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Repetência</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Promoção </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Evasão</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401503">
                <a:tc>
                  <a:txBody>
                    <a:bodyPr/>
                    <a:lstStyle/>
                    <a:p>
                      <a:pPr algn="ctr">
                        <a:lnSpc>
                          <a:spcPct val="150000"/>
                        </a:lnSpc>
                        <a:spcAft>
                          <a:spcPts val="0"/>
                        </a:spcAft>
                      </a:pPr>
                      <a:r>
                        <a:rPr lang="pt-BR" sz="2000">
                          <a:effectLst/>
                        </a:rPr>
                        <a:t>1ª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29,6</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44,9</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solidFill>
                            <a:schemeClr val="tx1"/>
                          </a:solidFill>
                          <a:effectLst/>
                        </a:rPr>
                        <a:t>25,5</a:t>
                      </a:r>
                      <a:endParaRPr lang="pt-BR" sz="2000" dirty="0">
                        <a:solidFill>
                          <a:schemeClr val="tx1"/>
                        </a:solidFill>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solidFill>
                            <a:schemeClr val="tx1"/>
                          </a:solidFill>
                          <a:effectLst/>
                        </a:rPr>
                        <a:t>52,4</a:t>
                      </a:r>
                      <a:endParaRPr lang="pt-BR" sz="2000" dirty="0">
                        <a:solidFill>
                          <a:schemeClr val="tx1"/>
                        </a:solidFill>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solidFill>
                            <a:schemeClr val="tx1"/>
                          </a:solidFill>
                          <a:effectLst/>
                        </a:rPr>
                        <a:t>45,3</a:t>
                      </a:r>
                      <a:endParaRPr lang="pt-BR" sz="2000" dirty="0">
                        <a:solidFill>
                          <a:schemeClr val="tx1"/>
                        </a:solidFill>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solidFill>
                            <a:schemeClr val="tx1"/>
                          </a:solidFill>
                          <a:effectLst/>
                        </a:rPr>
                        <a:t>2,3</a:t>
                      </a:r>
                      <a:endParaRPr lang="pt-BR" sz="20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401503">
                <a:tc>
                  <a:txBody>
                    <a:bodyPr/>
                    <a:lstStyle/>
                    <a:p>
                      <a:pPr algn="ctr">
                        <a:lnSpc>
                          <a:spcPct val="150000"/>
                        </a:lnSpc>
                        <a:spcAft>
                          <a:spcPts val="0"/>
                        </a:spcAft>
                      </a:pPr>
                      <a:r>
                        <a:rPr lang="pt-BR" sz="2000">
                          <a:effectLst/>
                        </a:rPr>
                        <a:t>2ª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20,7</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70,3</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9,0</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34,2</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61,6</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4,2</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401503">
                <a:tc>
                  <a:txBody>
                    <a:bodyPr/>
                    <a:lstStyle/>
                    <a:p>
                      <a:pPr algn="ctr">
                        <a:lnSpc>
                          <a:spcPct val="150000"/>
                        </a:lnSpc>
                        <a:spcAft>
                          <a:spcPts val="0"/>
                        </a:spcAft>
                      </a:pPr>
                      <a:r>
                        <a:rPr lang="pt-BR" sz="2000">
                          <a:effectLst/>
                        </a:rPr>
                        <a:t>3ª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16,9</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73,8</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9,3</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26,5</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66,5</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7,0</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401503">
                <a:tc>
                  <a:txBody>
                    <a:bodyPr/>
                    <a:lstStyle/>
                    <a:p>
                      <a:pPr algn="ctr">
                        <a:lnSpc>
                          <a:spcPct val="150000"/>
                        </a:lnSpc>
                        <a:spcAft>
                          <a:spcPts val="0"/>
                        </a:spcAft>
                      </a:pPr>
                      <a:r>
                        <a:rPr lang="pt-BR" sz="2000">
                          <a:effectLst/>
                        </a:rPr>
                        <a:t>4ª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13,4</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81,8</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4,8</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21,5</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60,1</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18,4</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r h="401503">
                <a:tc>
                  <a:txBody>
                    <a:bodyPr/>
                    <a:lstStyle/>
                    <a:p>
                      <a:pPr algn="ctr">
                        <a:lnSpc>
                          <a:spcPct val="150000"/>
                        </a:lnSpc>
                        <a:spcAft>
                          <a:spcPts val="0"/>
                        </a:spcAft>
                      </a:pPr>
                      <a:r>
                        <a:rPr lang="pt-BR" sz="2000">
                          <a:effectLst/>
                        </a:rPr>
                        <a:t>5ª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22,7</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63,4</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13,8</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31,8</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59,7</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8,5</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6"/>
                  </a:ext>
                </a:extLst>
              </a:tr>
              <a:tr h="401503">
                <a:tc>
                  <a:txBody>
                    <a:bodyPr/>
                    <a:lstStyle/>
                    <a:p>
                      <a:pPr algn="ctr">
                        <a:lnSpc>
                          <a:spcPct val="150000"/>
                        </a:lnSpc>
                        <a:spcAft>
                          <a:spcPts val="0"/>
                        </a:spcAft>
                      </a:pPr>
                      <a:r>
                        <a:rPr lang="pt-BR" sz="2000">
                          <a:effectLst/>
                        </a:rPr>
                        <a:t>6ª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19,9</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70,0</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10,2</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19,2</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72,0</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8,8</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7"/>
                  </a:ext>
                </a:extLst>
              </a:tr>
              <a:tr h="401503">
                <a:tc>
                  <a:txBody>
                    <a:bodyPr/>
                    <a:lstStyle/>
                    <a:p>
                      <a:pPr algn="ctr">
                        <a:lnSpc>
                          <a:spcPct val="150000"/>
                        </a:lnSpc>
                        <a:spcAft>
                          <a:spcPts val="0"/>
                        </a:spcAft>
                      </a:pPr>
                      <a:r>
                        <a:rPr lang="pt-BR" sz="2000">
                          <a:effectLst/>
                        </a:rPr>
                        <a:t>7ª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17,0</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73,0</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10,0</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16,5</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72,9</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10,7</a:t>
                      </a:r>
                      <a:endParaRPr lang="pt-BR" sz="2000">
                        <a:effectLst/>
                        <a:latin typeface="Times New Roman"/>
                        <a:ea typeface="Times New Roman"/>
                      </a:endParaRPr>
                    </a:p>
                  </a:txBody>
                  <a:tcPr marL="68580" marR="68580" marT="0" marB="0"/>
                </a:tc>
                <a:extLst>
                  <a:ext uri="{0D108BD9-81ED-4DB2-BD59-A6C34878D82A}">
                    <a16:rowId xmlns:a16="http://schemas.microsoft.com/office/drawing/2014/main" xmlns="" val="10008"/>
                  </a:ext>
                </a:extLst>
              </a:tr>
              <a:tr h="401503">
                <a:tc>
                  <a:txBody>
                    <a:bodyPr/>
                    <a:lstStyle/>
                    <a:p>
                      <a:pPr algn="ctr">
                        <a:lnSpc>
                          <a:spcPct val="150000"/>
                        </a:lnSpc>
                        <a:spcAft>
                          <a:spcPts val="0"/>
                        </a:spcAft>
                      </a:pPr>
                      <a:r>
                        <a:rPr lang="pt-BR" sz="2000">
                          <a:effectLst/>
                        </a:rPr>
                        <a:t>8ª</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12,3</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76,4</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11,4</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a:effectLst/>
                        </a:rPr>
                        <a:t>19,5</a:t>
                      </a:r>
                      <a:endParaRPr lang="pt-BR" sz="200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60,3</a:t>
                      </a:r>
                      <a:endParaRPr lang="pt-BR" sz="2000" dirty="0">
                        <a:effectLst/>
                        <a:latin typeface="Times New Roman"/>
                        <a:ea typeface="Times New Roman"/>
                      </a:endParaRPr>
                    </a:p>
                  </a:txBody>
                  <a:tcPr marL="68580" marR="68580" marT="0" marB="0"/>
                </a:tc>
                <a:tc>
                  <a:txBody>
                    <a:bodyPr/>
                    <a:lstStyle/>
                    <a:p>
                      <a:pPr algn="ctr">
                        <a:lnSpc>
                          <a:spcPct val="150000"/>
                        </a:lnSpc>
                        <a:spcAft>
                          <a:spcPts val="0"/>
                        </a:spcAft>
                      </a:pPr>
                      <a:r>
                        <a:rPr lang="pt-BR" sz="2000" dirty="0">
                          <a:effectLst/>
                        </a:rPr>
                        <a:t>20,2</a:t>
                      </a:r>
                      <a:endParaRPr lang="pt-BR" sz="2000" dirty="0">
                        <a:effectLst/>
                        <a:latin typeface="Times New Roman"/>
                        <a:ea typeface="Times New Roman"/>
                      </a:endParaRPr>
                    </a:p>
                  </a:txBody>
                  <a:tcPr marL="68580" marR="68580" marT="0" marB="0"/>
                </a:tc>
                <a:extLst>
                  <a:ext uri="{0D108BD9-81ED-4DB2-BD59-A6C34878D82A}">
                    <a16:rowId xmlns:a16="http://schemas.microsoft.com/office/drawing/2014/main" xmlns="" val="10009"/>
                  </a:ext>
                </a:extLst>
              </a:tr>
            </a:tbl>
          </a:graphicData>
        </a:graphic>
      </p:graphicFrame>
      <p:sp>
        <p:nvSpPr>
          <p:cNvPr id="5" name="CaixaDeTexto 4"/>
          <p:cNvSpPr txBox="1"/>
          <p:nvPr/>
        </p:nvSpPr>
        <p:spPr>
          <a:xfrm>
            <a:off x="467544" y="6095037"/>
            <a:ext cx="4248472" cy="369332"/>
          </a:xfrm>
          <a:prstGeom prst="rect">
            <a:avLst/>
          </a:prstGeom>
          <a:noFill/>
        </p:spPr>
        <p:txBody>
          <a:bodyPr wrap="square" rtlCol="0">
            <a:spAutoFit/>
          </a:bodyPr>
          <a:lstStyle/>
          <a:p>
            <a:r>
              <a:rPr lang="pt-BR" dirty="0"/>
              <a:t>Fonte: Ribeiro (1991</a:t>
            </a:r>
            <a:r>
              <a:rPr lang="pt-BR" dirty="0" smtClean="0"/>
              <a:t>).</a:t>
            </a:r>
            <a:endParaRPr lang="pt-BR" dirty="0"/>
          </a:p>
        </p:txBody>
      </p:sp>
      <p:sp>
        <p:nvSpPr>
          <p:cNvPr id="6" name="Retângulo 5"/>
          <p:cNvSpPr/>
          <p:nvPr/>
        </p:nvSpPr>
        <p:spPr>
          <a:xfrm>
            <a:off x="1547664" y="2420888"/>
            <a:ext cx="7200800" cy="396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67750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634082"/>
          </a:xfrm>
        </p:spPr>
        <p:txBody>
          <a:bodyPr>
            <a:normAutofit fontScale="90000"/>
          </a:bodyPr>
          <a:lstStyle/>
          <a:p>
            <a:r>
              <a:rPr lang="pt-BR" dirty="0" smtClean="0"/>
              <a:t>Divergência nos dados</a:t>
            </a:r>
            <a:endParaRPr lang="pt-BR" dirty="0"/>
          </a:p>
        </p:txBody>
      </p:sp>
      <p:sp>
        <p:nvSpPr>
          <p:cNvPr id="3" name="Espaço Reservado para Conteúdo 2"/>
          <p:cNvSpPr>
            <a:spLocks noGrp="1"/>
          </p:cNvSpPr>
          <p:nvPr>
            <p:ph idx="1"/>
          </p:nvPr>
        </p:nvSpPr>
        <p:spPr>
          <a:xfrm>
            <a:off x="107504" y="980728"/>
            <a:ext cx="8928992" cy="5760640"/>
          </a:xfrm>
        </p:spPr>
        <p:txBody>
          <a:bodyPr>
            <a:normAutofit fontScale="70000" lnSpcReduction="20000"/>
          </a:bodyPr>
          <a:lstStyle/>
          <a:p>
            <a:r>
              <a:rPr lang="pt-BR" dirty="0" smtClean="0"/>
              <a:t>Ponto chave </a:t>
            </a:r>
            <a:r>
              <a:rPr lang="pt-BR" dirty="0"/>
              <a:t>para entender a </a:t>
            </a:r>
            <a:r>
              <a:rPr lang="pt-BR" dirty="0" smtClean="0"/>
              <a:t>questão: Censo </a:t>
            </a:r>
            <a:r>
              <a:rPr lang="pt-BR" dirty="0"/>
              <a:t>Educacional considera que os alunos matriculados no </a:t>
            </a:r>
            <a:r>
              <a:rPr lang="pt-BR" dirty="0" smtClean="0"/>
              <a:t>início </a:t>
            </a:r>
            <a:r>
              <a:rPr lang="pt-BR" dirty="0"/>
              <a:t>do ano letivo, após ajustados pelas transferências entre escolas, devem ser classificados em uma de três possibilidades: </a:t>
            </a:r>
            <a:r>
              <a:rPr lang="pt-BR" dirty="0">
                <a:solidFill>
                  <a:schemeClr val="accent1"/>
                </a:solidFill>
              </a:rPr>
              <a:t>aprovados</a:t>
            </a:r>
            <a:r>
              <a:rPr lang="pt-BR" dirty="0"/>
              <a:t>, </a:t>
            </a:r>
            <a:r>
              <a:rPr lang="pt-BR" dirty="0">
                <a:solidFill>
                  <a:schemeClr val="accent1"/>
                </a:solidFill>
              </a:rPr>
              <a:t>reprovados</a:t>
            </a:r>
            <a:r>
              <a:rPr lang="pt-BR" dirty="0"/>
              <a:t> ou </a:t>
            </a:r>
            <a:r>
              <a:rPr lang="pt-BR" dirty="0">
                <a:solidFill>
                  <a:schemeClr val="accent1"/>
                </a:solidFill>
              </a:rPr>
              <a:t>afastados por abandono</a:t>
            </a:r>
            <a:r>
              <a:rPr lang="pt-BR" dirty="0"/>
              <a:t>. </a:t>
            </a:r>
            <a:endParaRPr lang="pt-BR" dirty="0" smtClean="0"/>
          </a:p>
          <a:p>
            <a:r>
              <a:rPr lang="pt-BR" dirty="0" smtClean="0"/>
              <a:t>As </a:t>
            </a:r>
            <a:r>
              <a:rPr lang="pt-BR" dirty="0"/>
              <a:t>estatísticas oficiais consideravam os reprovados como </a:t>
            </a:r>
            <a:r>
              <a:rPr lang="pt-BR" dirty="0">
                <a:solidFill>
                  <a:srgbClr val="FF0000"/>
                </a:solidFill>
              </a:rPr>
              <a:t>repetentes</a:t>
            </a:r>
            <a:r>
              <a:rPr lang="pt-BR" dirty="0"/>
              <a:t>, os aprovados como </a:t>
            </a:r>
            <a:r>
              <a:rPr lang="pt-BR" dirty="0">
                <a:solidFill>
                  <a:srgbClr val="FF0000"/>
                </a:solidFill>
              </a:rPr>
              <a:t>promovidos</a:t>
            </a:r>
            <a:r>
              <a:rPr lang="pt-BR" dirty="0"/>
              <a:t> e os afastados por abandono como </a:t>
            </a:r>
            <a:r>
              <a:rPr lang="pt-BR" dirty="0">
                <a:solidFill>
                  <a:srgbClr val="FF0000"/>
                </a:solidFill>
              </a:rPr>
              <a:t>evadidos</a:t>
            </a:r>
            <a:r>
              <a:rPr lang="pt-BR" dirty="0"/>
              <a:t>. </a:t>
            </a:r>
            <a:endParaRPr lang="pt-BR" dirty="0" smtClean="0"/>
          </a:p>
          <a:p>
            <a:pPr lvl="1"/>
            <a:r>
              <a:rPr lang="pt-BR" dirty="0" smtClean="0"/>
              <a:t>Assim</a:t>
            </a:r>
            <a:r>
              <a:rPr lang="pt-BR" dirty="0"/>
              <a:t>, os afastados por abandono que, no ano seguinte, tornavam a se matricular na mesma série, na mesma ou em outra escola, não eram considerados repetentes, mas sim alunos novos na série. </a:t>
            </a:r>
            <a:endParaRPr lang="pt-BR" dirty="0" smtClean="0"/>
          </a:p>
          <a:p>
            <a:endParaRPr lang="pt-BR" dirty="0" smtClean="0"/>
          </a:p>
          <a:p>
            <a:r>
              <a:rPr lang="pt-BR" dirty="0" smtClean="0"/>
              <a:t>modelo PROFLUXO classificava </a:t>
            </a:r>
            <a:r>
              <a:rPr lang="pt-BR" dirty="0"/>
              <a:t>os alunos que, no ano t, estavam matriculados na série </a:t>
            </a:r>
            <a:r>
              <a:rPr lang="pt-BR" i="1" dirty="0"/>
              <a:t>s</a:t>
            </a:r>
            <a:r>
              <a:rPr lang="pt-BR" dirty="0"/>
              <a:t> como: </a:t>
            </a:r>
            <a:endParaRPr lang="pt-BR" dirty="0" smtClean="0"/>
          </a:p>
          <a:p>
            <a:pPr>
              <a:buFont typeface="Wingdings" panose="05000000000000000000" pitchFamily="2" charset="2"/>
              <a:buChar char="ü"/>
            </a:pPr>
            <a:r>
              <a:rPr lang="pt-BR" dirty="0" smtClean="0"/>
              <a:t>repetentes</a:t>
            </a:r>
            <a:r>
              <a:rPr lang="pt-BR" dirty="0"/>
              <a:t>, se no ano </a:t>
            </a:r>
            <a:r>
              <a:rPr lang="pt-BR" i="1" dirty="0"/>
              <a:t>t+1</a:t>
            </a:r>
            <a:r>
              <a:rPr lang="pt-BR" dirty="0"/>
              <a:t> eles voltassem a se matricular na série </a:t>
            </a:r>
            <a:r>
              <a:rPr lang="pt-BR" i="1" dirty="0"/>
              <a:t>s</a:t>
            </a:r>
            <a:r>
              <a:rPr lang="pt-BR" dirty="0"/>
              <a:t>; </a:t>
            </a:r>
            <a:endParaRPr lang="pt-BR" dirty="0" smtClean="0"/>
          </a:p>
          <a:p>
            <a:pPr>
              <a:buFont typeface="Wingdings" panose="05000000000000000000" pitchFamily="2" charset="2"/>
              <a:buChar char="ü"/>
            </a:pPr>
            <a:r>
              <a:rPr lang="pt-BR" dirty="0" smtClean="0"/>
              <a:t>promovidos</a:t>
            </a:r>
            <a:r>
              <a:rPr lang="pt-BR" dirty="0"/>
              <a:t>, se no ano </a:t>
            </a:r>
            <a:r>
              <a:rPr lang="pt-BR" i="1" dirty="0"/>
              <a:t>t+1</a:t>
            </a:r>
            <a:r>
              <a:rPr lang="pt-BR" dirty="0"/>
              <a:t> eles se matriculassem na série </a:t>
            </a:r>
            <a:r>
              <a:rPr lang="pt-BR" i="1" dirty="0"/>
              <a:t>s+1</a:t>
            </a:r>
            <a:r>
              <a:rPr lang="pt-BR" dirty="0"/>
              <a:t>; e </a:t>
            </a:r>
            <a:endParaRPr lang="pt-BR" dirty="0" smtClean="0"/>
          </a:p>
          <a:p>
            <a:pPr>
              <a:buFont typeface="Wingdings" panose="05000000000000000000" pitchFamily="2" charset="2"/>
              <a:buChar char="ü"/>
            </a:pPr>
            <a:r>
              <a:rPr lang="pt-BR" dirty="0" smtClean="0"/>
              <a:t>evadidos</a:t>
            </a:r>
            <a:r>
              <a:rPr lang="pt-BR" dirty="0"/>
              <a:t>, se no ano </a:t>
            </a:r>
            <a:r>
              <a:rPr lang="pt-BR" i="1" dirty="0"/>
              <a:t>t+1</a:t>
            </a:r>
            <a:r>
              <a:rPr lang="pt-BR" dirty="0"/>
              <a:t> eles não estivessem matriculados em nenhuma escola, independentemente de terem sido aprovados ou reprovados no ano </a:t>
            </a:r>
            <a:r>
              <a:rPr lang="pt-BR" i="1" dirty="0"/>
              <a:t>t</a:t>
            </a:r>
            <a:r>
              <a:rPr lang="pt-BR" dirty="0"/>
              <a:t>.</a:t>
            </a:r>
            <a:r>
              <a:rPr lang="pt-BR" dirty="0" smtClean="0">
                <a:effectLst/>
              </a:rPr>
              <a:t> </a:t>
            </a:r>
            <a:endParaRPr lang="pt-BR" dirty="0"/>
          </a:p>
        </p:txBody>
      </p:sp>
      <p:cxnSp>
        <p:nvCxnSpPr>
          <p:cNvPr id="5" name="Conector de seta reta 4"/>
          <p:cNvCxnSpPr/>
          <p:nvPr/>
        </p:nvCxnSpPr>
        <p:spPr>
          <a:xfrm flipV="1">
            <a:off x="2987824" y="476672"/>
            <a:ext cx="4608512" cy="1439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4572000" y="476672"/>
            <a:ext cx="3024336" cy="1439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V="1">
            <a:off x="6732240" y="548681"/>
            <a:ext cx="792088" cy="1367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668344" y="188640"/>
            <a:ext cx="1368152" cy="646331"/>
          </a:xfrm>
          <a:prstGeom prst="rect">
            <a:avLst/>
          </a:prstGeom>
          <a:noFill/>
        </p:spPr>
        <p:txBody>
          <a:bodyPr wrap="square" rtlCol="0">
            <a:spAutoFit/>
          </a:bodyPr>
          <a:lstStyle/>
          <a:p>
            <a:r>
              <a:rPr lang="pt-BR" dirty="0" smtClean="0"/>
              <a:t>Taxas de rendimento</a:t>
            </a:r>
            <a:endParaRPr lang="pt-BR" dirty="0"/>
          </a:p>
        </p:txBody>
      </p:sp>
      <p:cxnSp>
        <p:nvCxnSpPr>
          <p:cNvPr id="12" name="Conector de seta reta 11"/>
          <p:cNvCxnSpPr/>
          <p:nvPr/>
        </p:nvCxnSpPr>
        <p:spPr>
          <a:xfrm flipH="1" flipV="1">
            <a:off x="539552" y="834971"/>
            <a:ext cx="720080" cy="21619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flipH="1" flipV="1">
            <a:off x="539552" y="834971"/>
            <a:ext cx="2736304" cy="18739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H="1" flipV="1">
            <a:off x="683568" y="834972"/>
            <a:ext cx="6696744" cy="13698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51520" y="188640"/>
            <a:ext cx="1440160" cy="646331"/>
          </a:xfrm>
          <a:prstGeom prst="rect">
            <a:avLst/>
          </a:prstGeom>
          <a:noFill/>
        </p:spPr>
        <p:txBody>
          <a:bodyPr wrap="square" rtlCol="0">
            <a:spAutoFit/>
          </a:bodyPr>
          <a:lstStyle/>
          <a:p>
            <a:r>
              <a:rPr lang="pt-BR" dirty="0" smtClean="0"/>
              <a:t>Taxas de transição</a:t>
            </a:r>
            <a:endParaRPr lang="pt-BR" dirty="0"/>
          </a:p>
        </p:txBody>
      </p:sp>
    </p:spTree>
    <p:extLst>
      <p:ext uri="{BB962C8B-B14F-4D97-AF65-F5344CB8AC3E}">
        <p14:creationId xmlns:p14="http://schemas.microsoft.com/office/powerpoint/2010/main" xmlns="" val="1746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936104"/>
          </a:xfrm>
        </p:spPr>
        <p:txBody>
          <a:bodyPr>
            <a:normAutofit/>
          </a:bodyPr>
          <a:lstStyle/>
          <a:p>
            <a:r>
              <a:rPr lang="pt-BR" dirty="0" smtClean="0"/>
              <a:t>Ponto importante</a:t>
            </a:r>
            <a:endParaRPr lang="pt-BR" dirty="0"/>
          </a:p>
        </p:txBody>
      </p:sp>
      <p:sp>
        <p:nvSpPr>
          <p:cNvPr id="3" name="Espaço Reservado para Conteúdo 2"/>
          <p:cNvSpPr>
            <a:spLocks noGrp="1"/>
          </p:cNvSpPr>
          <p:nvPr>
            <p:ph idx="1"/>
          </p:nvPr>
        </p:nvSpPr>
        <p:spPr>
          <a:xfrm>
            <a:off x="251520" y="1340768"/>
            <a:ext cx="8640960" cy="5184576"/>
          </a:xfrm>
        </p:spPr>
        <p:txBody>
          <a:bodyPr>
            <a:normAutofit lnSpcReduction="10000"/>
          </a:bodyPr>
          <a:lstStyle/>
          <a:p>
            <a:r>
              <a:rPr lang="pt-BR" dirty="0" smtClean="0"/>
              <a:t>A principal </a:t>
            </a:r>
            <a:r>
              <a:rPr lang="pt-BR" dirty="0"/>
              <a:t>explicação para as diferenças observadas nas taxas de repetência e evasão escolar entre as estatísticas oficiais e aquelas advindas do modelo PROFLUXO reside no fato de que grande parte dos alunos que, nas primeiras séries do ensino fundamental, deixava de frequentar a escola voltava a se matricular na mesma série no ano subsequente</a:t>
            </a:r>
            <a:r>
              <a:rPr lang="pt-BR" dirty="0" smtClean="0"/>
              <a:t>.</a:t>
            </a:r>
          </a:p>
          <a:p>
            <a:r>
              <a:rPr lang="pt-BR" dirty="0" smtClean="0"/>
              <a:t>Assim</a:t>
            </a:r>
            <a:r>
              <a:rPr lang="pt-BR" dirty="0"/>
              <a:t>, eles eram considerados evadidos pelas estatísticas oficiais e repetentes pelas estatísticas oriundas do PROFLUXO. </a:t>
            </a:r>
            <a:endParaRPr lang="pt-BR" dirty="0" smtClean="0"/>
          </a:p>
        </p:txBody>
      </p:sp>
    </p:spTree>
    <p:extLst>
      <p:ext uri="{BB962C8B-B14F-4D97-AF65-F5344CB8AC3E}">
        <p14:creationId xmlns:p14="http://schemas.microsoft.com/office/powerpoint/2010/main" xmlns="" val="356511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864096"/>
          </a:xfrm>
        </p:spPr>
        <p:txBody>
          <a:bodyPr>
            <a:normAutofit/>
          </a:bodyPr>
          <a:lstStyle/>
          <a:p>
            <a:r>
              <a:rPr lang="pt-BR" dirty="0" smtClean="0"/>
              <a:t>Ponto importante</a:t>
            </a:r>
            <a:endParaRPr lang="pt-BR" dirty="0"/>
          </a:p>
        </p:txBody>
      </p:sp>
      <p:sp>
        <p:nvSpPr>
          <p:cNvPr id="3" name="Espaço Reservado para Conteúdo 2"/>
          <p:cNvSpPr>
            <a:spLocks noGrp="1"/>
          </p:cNvSpPr>
          <p:nvPr>
            <p:ph idx="1"/>
          </p:nvPr>
        </p:nvSpPr>
        <p:spPr>
          <a:xfrm>
            <a:off x="323528" y="1268760"/>
            <a:ext cx="8496944" cy="5184576"/>
          </a:xfrm>
        </p:spPr>
        <p:txBody>
          <a:bodyPr>
            <a:normAutofit fontScale="92500" lnSpcReduction="20000"/>
          </a:bodyPr>
          <a:lstStyle/>
          <a:p>
            <a:r>
              <a:rPr lang="pt-BR" dirty="0" smtClean="0"/>
              <a:t>Klein </a:t>
            </a:r>
            <a:r>
              <a:rPr lang="pt-BR" dirty="0"/>
              <a:t>e Ribeiro (1991) mostram que a maior parte dos alunos que deixava de frequentar a escola o fazia nos últimos meses do ano letivo</a:t>
            </a:r>
            <a:r>
              <a:rPr lang="pt-BR" u="sng" dirty="0"/>
              <a:t>. Isso reforça a ideia de que eles eram, na realidade, reprovados, que deixavam de frequentar a escola por não terem mais chances de obter o desempenho requerido para serem aprovados</a:t>
            </a:r>
            <a:r>
              <a:rPr lang="pt-BR" dirty="0"/>
              <a:t>. </a:t>
            </a:r>
            <a:endParaRPr lang="pt-BR" dirty="0" smtClean="0"/>
          </a:p>
          <a:p>
            <a:r>
              <a:rPr lang="pt-BR" dirty="0" smtClean="0"/>
              <a:t>O </a:t>
            </a:r>
            <a:r>
              <a:rPr lang="pt-BR" dirty="0"/>
              <a:t>fato de eles serem considerados, no ano seguinte, como alunos novos na série trazia como consequência que, pelas estatísticas oficiais, o </a:t>
            </a:r>
            <a:r>
              <a:rPr lang="pt-BR" dirty="0" smtClean="0"/>
              <a:t>número </a:t>
            </a:r>
            <a:r>
              <a:rPr lang="pt-BR" dirty="0"/>
              <a:t>de alunos novos no sistema era sistematicamente superior ao número de crianças em idade de ingressar no sistema. </a:t>
            </a:r>
          </a:p>
        </p:txBody>
      </p:sp>
    </p:spTree>
    <p:extLst>
      <p:ext uri="{BB962C8B-B14F-4D97-AF65-F5344CB8AC3E}">
        <p14:creationId xmlns:p14="http://schemas.microsoft.com/office/powerpoint/2010/main" xmlns="" val="49422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lstStyle/>
          <a:p>
            <a:r>
              <a:rPr lang="pt-BR" dirty="0" smtClean="0"/>
              <a:t>Por fim</a:t>
            </a:r>
            <a:endParaRPr lang="pt-BR" dirty="0"/>
          </a:p>
        </p:txBody>
      </p:sp>
      <p:sp>
        <p:nvSpPr>
          <p:cNvPr id="3" name="Espaço Reservado para Conteúdo 2"/>
          <p:cNvSpPr>
            <a:spLocks noGrp="1"/>
          </p:cNvSpPr>
          <p:nvPr>
            <p:ph idx="1"/>
          </p:nvPr>
        </p:nvSpPr>
        <p:spPr>
          <a:xfrm>
            <a:off x="457200" y="1268760"/>
            <a:ext cx="8229600" cy="5256584"/>
          </a:xfrm>
        </p:spPr>
        <p:txBody>
          <a:bodyPr>
            <a:normAutofit fontScale="92500" lnSpcReduction="20000"/>
          </a:bodyPr>
          <a:lstStyle/>
          <a:p>
            <a:r>
              <a:rPr lang="pt-BR" dirty="0"/>
              <a:t>O aspecto a ser destacado é que os estudos revisitando as estatísticas oficiais sobre fluxo educacional foram importantes para consolidar a </a:t>
            </a:r>
            <a:r>
              <a:rPr lang="pt-BR" dirty="0" smtClean="0"/>
              <a:t>ideia, </a:t>
            </a:r>
            <a:r>
              <a:rPr lang="pt-BR" dirty="0"/>
              <a:t>entre educadores e autoridades educacionais, de que a </a:t>
            </a:r>
            <a:r>
              <a:rPr lang="pt-BR" u="sng" dirty="0"/>
              <a:t>retenção escolar constituía-se em um dos principais entraves para o desenvolvimento educacional do país</a:t>
            </a:r>
            <a:r>
              <a:rPr lang="pt-BR" dirty="0"/>
              <a:t>, algo que Ribeiro (1991) denominou como “pedagogia da repetência”. </a:t>
            </a:r>
            <a:endParaRPr lang="pt-BR" dirty="0" smtClean="0"/>
          </a:p>
          <a:p>
            <a:r>
              <a:rPr lang="pt-BR" dirty="0" smtClean="0"/>
              <a:t>Enquanto </a:t>
            </a:r>
            <a:r>
              <a:rPr lang="pt-BR" dirty="0"/>
              <a:t>o diagnóstico da centralidade do problema da repetência tornou-se consensual, a forma de lidar com ele era – e ainda é – mais controversa</a:t>
            </a:r>
            <a:r>
              <a:rPr lang="pt-BR" dirty="0" smtClean="0"/>
              <a:t>.</a:t>
            </a:r>
            <a:endParaRPr lang="pt-BR" dirty="0"/>
          </a:p>
        </p:txBody>
      </p:sp>
    </p:spTree>
    <p:extLst>
      <p:ext uri="{BB962C8B-B14F-4D97-AF65-F5344CB8AC3E}">
        <p14:creationId xmlns:p14="http://schemas.microsoft.com/office/powerpoint/2010/main" xmlns="" val="220620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251520" y="1268760"/>
            <a:ext cx="8568952" cy="5472608"/>
          </a:xfrm>
        </p:spPr>
        <p:txBody>
          <a:bodyPr>
            <a:normAutofit fontScale="77500" lnSpcReduction="20000"/>
          </a:bodyPr>
          <a:lstStyle/>
          <a:p>
            <a:r>
              <a:rPr lang="pt-BR" dirty="0"/>
              <a:t>A prática de impedir que os estudantes sejam promovidos para a próxima série em virtude do baixo desempenho é bastante difundida em diversos sistemas educacionais ao redor </a:t>
            </a:r>
            <a:r>
              <a:rPr lang="pt-BR" dirty="0" smtClean="0"/>
              <a:t>do mundo</a:t>
            </a:r>
            <a:endParaRPr lang="pt-BR" dirty="0" smtClean="0">
              <a:solidFill>
                <a:srgbClr val="FF0000"/>
              </a:solidFill>
            </a:endParaRPr>
          </a:p>
          <a:p>
            <a:r>
              <a:rPr lang="pt-BR" dirty="0" smtClean="0"/>
              <a:t>Isso acontece mesmo não havendo evidências positivas definitivas sobre o impacto de tal política. </a:t>
            </a:r>
          </a:p>
          <a:p>
            <a:pPr lvl="1"/>
            <a:r>
              <a:rPr lang="pt-BR" dirty="0" smtClean="0"/>
              <a:t>Meta-análise de </a:t>
            </a:r>
            <a:r>
              <a:rPr lang="pt-BR" dirty="0" err="1" smtClean="0"/>
              <a:t>Jimerson</a:t>
            </a:r>
            <a:r>
              <a:rPr lang="pt-BR" dirty="0" smtClean="0"/>
              <a:t> </a:t>
            </a:r>
            <a:r>
              <a:rPr lang="pt-BR" dirty="0"/>
              <a:t>(2001</a:t>
            </a:r>
            <a:r>
              <a:rPr lang="pt-BR" dirty="0" smtClean="0"/>
              <a:t>): </a:t>
            </a:r>
            <a:r>
              <a:rPr lang="en-US" dirty="0" smtClean="0"/>
              <a:t>20 </a:t>
            </a:r>
            <a:r>
              <a:rPr lang="en-US" dirty="0" err="1" smtClean="0"/>
              <a:t>estudos</a:t>
            </a:r>
            <a:r>
              <a:rPr lang="en-US" dirty="0" smtClean="0"/>
              <a:t> - de um total de </a:t>
            </a:r>
            <a:r>
              <a:rPr lang="en-US" b="1" dirty="0" smtClean="0"/>
              <a:t>175</a:t>
            </a:r>
            <a:r>
              <a:rPr lang="en-US" dirty="0" smtClean="0"/>
              <a:t> </a:t>
            </a:r>
            <a:r>
              <a:rPr lang="en-US" dirty="0" err="1" smtClean="0"/>
              <a:t>estimativas</a:t>
            </a:r>
            <a:r>
              <a:rPr lang="en-US" dirty="0" smtClean="0"/>
              <a:t> - que </a:t>
            </a:r>
            <a:r>
              <a:rPr lang="en-US" dirty="0" err="1" smtClean="0"/>
              <a:t>exploram</a:t>
            </a:r>
            <a:r>
              <a:rPr lang="en-US" dirty="0" smtClean="0"/>
              <a:t> </a:t>
            </a:r>
            <a:r>
              <a:rPr lang="en-US" dirty="0" err="1" smtClean="0"/>
              <a:t>resultados</a:t>
            </a:r>
            <a:r>
              <a:rPr lang="en-US" dirty="0" smtClean="0"/>
              <a:t> de academic achievement de </a:t>
            </a:r>
            <a:r>
              <a:rPr lang="en-US" dirty="0" err="1" smtClean="0"/>
              <a:t>estudantes</a:t>
            </a:r>
            <a:r>
              <a:rPr lang="en-US" dirty="0" smtClean="0"/>
              <a:t> </a:t>
            </a:r>
            <a:r>
              <a:rPr lang="en-US" dirty="0" err="1" smtClean="0"/>
              <a:t>retidos</a:t>
            </a:r>
            <a:r>
              <a:rPr lang="en-US" dirty="0" smtClean="0"/>
              <a:t> </a:t>
            </a:r>
            <a:r>
              <a:rPr lang="en-US" dirty="0" err="1" smtClean="0"/>
              <a:t>em</a:t>
            </a:r>
            <a:r>
              <a:rPr lang="en-US" dirty="0" smtClean="0"/>
              <a:t> </a:t>
            </a:r>
            <a:r>
              <a:rPr lang="en-US" dirty="0" err="1" smtClean="0"/>
              <a:t>relação</a:t>
            </a:r>
            <a:r>
              <a:rPr lang="en-US" dirty="0" smtClean="0"/>
              <a:t> a um </a:t>
            </a:r>
            <a:r>
              <a:rPr lang="en-US" dirty="0" err="1" smtClean="0"/>
              <a:t>grupo</a:t>
            </a:r>
            <a:r>
              <a:rPr lang="en-US" dirty="0" smtClean="0"/>
              <a:t> de </a:t>
            </a:r>
            <a:r>
              <a:rPr lang="en-US" dirty="0" err="1" smtClean="0"/>
              <a:t>comparação</a:t>
            </a:r>
            <a:r>
              <a:rPr lang="en-US" dirty="0" smtClean="0"/>
              <a:t> de </a:t>
            </a:r>
            <a:r>
              <a:rPr lang="en-US" dirty="0" err="1" smtClean="0"/>
              <a:t>estudantes</a:t>
            </a:r>
            <a:r>
              <a:rPr lang="en-US" dirty="0" smtClean="0"/>
              <a:t> </a:t>
            </a:r>
            <a:r>
              <a:rPr lang="en-US" dirty="0" err="1" smtClean="0"/>
              <a:t>promovidos</a:t>
            </a:r>
            <a:r>
              <a:rPr lang="en-US" dirty="0" smtClean="0"/>
              <a:t> - </a:t>
            </a:r>
            <a:r>
              <a:rPr lang="en-US" dirty="0"/>
              <a:t>Of the 175 analyses, 84 </a:t>
            </a:r>
            <a:r>
              <a:rPr lang="en-US" dirty="0" smtClean="0"/>
              <a:t>yielded no </a:t>
            </a:r>
            <a:r>
              <a:rPr lang="en-US" dirty="0"/>
              <a:t>statistically significant differences </a:t>
            </a:r>
            <a:r>
              <a:rPr lang="en-US" dirty="0" smtClean="0"/>
              <a:t>between the </a:t>
            </a:r>
            <a:r>
              <a:rPr lang="en-US" dirty="0"/>
              <a:t>retained and comparison students. Thus</a:t>
            </a:r>
            <a:r>
              <a:rPr lang="en-US" dirty="0" smtClean="0"/>
              <a:t>, 47</a:t>
            </a:r>
            <a:r>
              <a:rPr lang="en-US" dirty="0"/>
              <a:t>% of the analyses favored the matched </a:t>
            </a:r>
            <a:r>
              <a:rPr lang="en-US" dirty="0" smtClean="0"/>
              <a:t>comparison group </a:t>
            </a:r>
            <a:r>
              <a:rPr lang="en-US" dirty="0"/>
              <a:t>of promoted students, 5% </a:t>
            </a:r>
            <a:r>
              <a:rPr lang="en-US" dirty="0" smtClean="0"/>
              <a:t>favored the </a:t>
            </a:r>
            <a:r>
              <a:rPr lang="en-US" dirty="0"/>
              <a:t>retained students, and 48% </a:t>
            </a:r>
            <a:r>
              <a:rPr lang="en-US" dirty="0" smtClean="0"/>
              <a:t>indicated no </a:t>
            </a:r>
            <a:r>
              <a:rPr lang="en-US" dirty="0"/>
              <a:t>significant differences between the </a:t>
            </a:r>
            <a:r>
              <a:rPr lang="en-US" dirty="0" smtClean="0"/>
              <a:t>two groups.</a:t>
            </a:r>
            <a:endParaRPr lang="en-US" b="1" dirty="0" smtClean="0"/>
          </a:p>
          <a:p>
            <a:pPr lvl="1"/>
            <a:r>
              <a:rPr lang="en-US" dirty="0" err="1" smtClean="0"/>
              <a:t>Jimerson</a:t>
            </a:r>
            <a:r>
              <a:rPr lang="en-US" dirty="0" smtClean="0"/>
              <a:t>, </a:t>
            </a:r>
            <a:r>
              <a:rPr lang="en-US" dirty="0"/>
              <a:t>Shane R</a:t>
            </a:r>
            <a:r>
              <a:rPr lang="en-US" dirty="0" smtClean="0"/>
              <a:t>.. </a:t>
            </a:r>
            <a:r>
              <a:rPr lang="pt-BR" dirty="0" err="1" smtClean="0"/>
              <a:t>School</a:t>
            </a:r>
            <a:r>
              <a:rPr lang="pt-BR" dirty="0" smtClean="0"/>
              <a:t> </a:t>
            </a:r>
            <a:r>
              <a:rPr lang="pt-BR" dirty="0" err="1"/>
              <a:t>Psychology</a:t>
            </a:r>
            <a:r>
              <a:rPr lang="pt-BR" dirty="0"/>
              <a:t> </a:t>
            </a:r>
            <a:r>
              <a:rPr lang="pt-BR" dirty="0" err="1"/>
              <a:t>Review</a:t>
            </a:r>
            <a:r>
              <a:rPr lang="pt-BR" dirty="0" smtClean="0"/>
              <a:t>, 2001</a:t>
            </a:r>
            <a:r>
              <a:rPr lang="pt-BR" dirty="0"/>
              <a:t>, Volume 30, No. 3, pp. </a:t>
            </a:r>
            <a:r>
              <a:rPr lang="pt-BR" dirty="0" smtClean="0"/>
              <a:t>420-437.</a:t>
            </a:r>
            <a:r>
              <a:rPr lang="en-US" dirty="0"/>
              <a:t> Meta-analysis of Grade Retention Research</a:t>
            </a:r>
            <a:r>
              <a:rPr lang="en-US" dirty="0" smtClean="0"/>
              <a:t>: Implications </a:t>
            </a:r>
            <a:r>
              <a:rPr lang="en-US" dirty="0"/>
              <a:t>for Practice in the 21st </a:t>
            </a:r>
            <a:r>
              <a:rPr lang="en-US" dirty="0" smtClean="0"/>
              <a:t>Century </a:t>
            </a:r>
            <a:endParaRPr lang="pt-BR" dirty="0"/>
          </a:p>
        </p:txBody>
      </p:sp>
    </p:spTree>
    <p:extLst>
      <p:ext uri="{BB962C8B-B14F-4D97-AF65-F5344CB8AC3E}">
        <p14:creationId xmlns:p14="http://schemas.microsoft.com/office/powerpoint/2010/main" xmlns="" val="33195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dirty="0" smtClean="0"/>
              <a:t>Dados de transição e rendimento</a:t>
            </a:r>
            <a:endParaRPr lang="pt-BR" dirty="0"/>
          </a:p>
        </p:txBody>
      </p:sp>
      <p:sp>
        <p:nvSpPr>
          <p:cNvPr id="3" name="Espaço Reservado para Conteúdo 2"/>
          <p:cNvSpPr>
            <a:spLocks noGrp="1"/>
          </p:cNvSpPr>
          <p:nvPr>
            <p:ph idx="1"/>
          </p:nvPr>
        </p:nvSpPr>
        <p:spPr>
          <a:xfrm>
            <a:off x="457200" y="1268760"/>
            <a:ext cx="8229600" cy="5184576"/>
          </a:xfrm>
        </p:spPr>
        <p:txBody>
          <a:bodyPr>
            <a:normAutofit lnSpcReduction="10000"/>
          </a:bodyPr>
          <a:lstStyle/>
          <a:p>
            <a:r>
              <a:rPr lang="pt-BR" dirty="0" smtClean="0"/>
              <a:t>Até um tempo atrás, o INEP, </a:t>
            </a:r>
            <a:r>
              <a:rPr lang="pt-BR" dirty="0"/>
              <a:t>com base no método proposto por Klein, </a:t>
            </a:r>
            <a:r>
              <a:rPr lang="pt-BR" dirty="0" smtClean="0"/>
              <a:t>fazia os cálculos </a:t>
            </a:r>
            <a:r>
              <a:rPr lang="pt-BR" dirty="0"/>
              <a:t>das taxas de </a:t>
            </a:r>
            <a:r>
              <a:rPr lang="pt-BR" dirty="0" smtClean="0"/>
              <a:t>transição (promoção, repetência e evasão).</a:t>
            </a:r>
            <a:r>
              <a:rPr lang="pt-BR" dirty="0" smtClean="0">
                <a:effectLst/>
              </a:rPr>
              <a:t> Recentemente (2017), </a:t>
            </a:r>
            <a:r>
              <a:rPr lang="pt-BR" dirty="0"/>
              <a:t>o INEP publicou e</a:t>
            </a:r>
            <a:r>
              <a:rPr lang="pt-BR" dirty="0" smtClean="0"/>
              <a:t>stimativas </a:t>
            </a:r>
            <a:r>
              <a:rPr lang="pt-BR" dirty="0"/>
              <a:t>de fluxo escolar a partir do </a:t>
            </a:r>
            <a:r>
              <a:rPr lang="pt-BR" dirty="0" smtClean="0"/>
              <a:t>acompanhamento </a:t>
            </a:r>
            <a:r>
              <a:rPr lang="pt-BR" dirty="0"/>
              <a:t>longitudinal </a:t>
            </a:r>
            <a:r>
              <a:rPr lang="pt-BR" dirty="0" smtClean="0"/>
              <a:t>dos registros </a:t>
            </a:r>
            <a:r>
              <a:rPr lang="pt-BR" dirty="0"/>
              <a:t>de aluno do Censo Escolar do período 2007-2016.</a:t>
            </a:r>
          </a:p>
          <a:p>
            <a:r>
              <a:rPr lang="pt-BR" dirty="0" smtClean="0"/>
              <a:t>São divulgados também os dados de rendimento: aprovação, reprovação e abandono.</a:t>
            </a:r>
            <a:endParaRPr lang="pt-BR" dirty="0"/>
          </a:p>
        </p:txBody>
      </p:sp>
    </p:spTree>
    <p:extLst>
      <p:ext uri="{BB962C8B-B14F-4D97-AF65-F5344CB8AC3E}">
        <p14:creationId xmlns:p14="http://schemas.microsoft.com/office/powerpoint/2010/main" xmlns="" val="209026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pt-BR" dirty="0" smtClean="0"/>
              <a:t>Como se dá a coleta dos dados?</a:t>
            </a:r>
            <a:endParaRPr lang="pt-BR" dirty="0"/>
          </a:p>
        </p:txBody>
      </p:sp>
      <p:sp>
        <p:nvSpPr>
          <p:cNvPr id="3" name="Espaço Reservado para Conteúdo 2"/>
          <p:cNvSpPr>
            <a:spLocks noGrp="1"/>
          </p:cNvSpPr>
          <p:nvPr>
            <p:ph idx="1"/>
          </p:nvPr>
        </p:nvSpPr>
        <p:spPr>
          <a:xfrm>
            <a:off x="251520" y="1124744"/>
            <a:ext cx="8712968" cy="5472608"/>
          </a:xfrm>
        </p:spPr>
        <p:txBody>
          <a:bodyPr>
            <a:normAutofit/>
          </a:bodyPr>
          <a:lstStyle/>
          <a:p>
            <a:r>
              <a:rPr lang="pt-BR" dirty="0" smtClean="0"/>
              <a:t>O Censo Escolar abre em dois momentos distintos. </a:t>
            </a:r>
          </a:p>
          <a:p>
            <a:r>
              <a:rPr lang="pt-BR" dirty="0" smtClean="0"/>
              <a:t>Num 1º momento: coletar as informações de rendimento e movimento escolar alcançados pelos alunos declarados no sistema </a:t>
            </a:r>
            <a:r>
              <a:rPr lang="pt-BR" dirty="0" err="1" smtClean="0"/>
              <a:t>Educacenso</a:t>
            </a:r>
            <a:r>
              <a:rPr lang="pt-BR" dirty="0" smtClean="0"/>
              <a:t> na matrícula do ano anterior. </a:t>
            </a:r>
          </a:p>
          <a:p>
            <a:pPr lvl="1"/>
            <a:r>
              <a:rPr lang="pt-BR" dirty="0" smtClean="0"/>
              <a:t>O período para coleta das informações sobre o módulo Situação do Aluno foi </a:t>
            </a:r>
            <a:r>
              <a:rPr lang="pt-BR" dirty="0"/>
              <a:t>entre 01/02/2018 a </a:t>
            </a:r>
            <a:r>
              <a:rPr lang="pt-BR" dirty="0" smtClean="0"/>
              <a:t>16/03/2018. Os dados de rendimento e movimento escolar, bem como as taxas de rendimento, foram divulgados no </a:t>
            </a:r>
            <a:r>
              <a:rPr lang="pt-BR" dirty="0"/>
              <a:t>dia 14/05/2018. </a:t>
            </a:r>
            <a:endParaRPr lang="pt-BR" dirty="0" smtClean="0"/>
          </a:p>
        </p:txBody>
      </p:sp>
    </p:spTree>
    <p:extLst>
      <p:ext uri="{BB962C8B-B14F-4D97-AF65-F5344CB8AC3E}">
        <p14:creationId xmlns:p14="http://schemas.microsoft.com/office/powerpoint/2010/main" xmlns="" val="2778577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pt-BR" dirty="0" smtClean="0"/>
              <a:t>Como são calculados?</a:t>
            </a:r>
            <a:endParaRPr lang="pt-BR" dirty="0"/>
          </a:p>
        </p:txBody>
      </p:sp>
      <p:sp>
        <p:nvSpPr>
          <p:cNvPr id="3" name="Espaço Reservado para Conteúdo 2"/>
          <p:cNvSpPr>
            <a:spLocks noGrp="1"/>
          </p:cNvSpPr>
          <p:nvPr>
            <p:ph idx="1"/>
          </p:nvPr>
        </p:nvSpPr>
        <p:spPr>
          <a:xfrm>
            <a:off x="323528" y="1124744"/>
            <a:ext cx="8568952" cy="5472608"/>
          </a:xfrm>
        </p:spPr>
        <p:txBody>
          <a:bodyPr>
            <a:normAutofit lnSpcReduction="10000"/>
          </a:bodyPr>
          <a:lstStyle/>
          <a:p>
            <a:r>
              <a:rPr lang="pt-BR" dirty="0" smtClean="0"/>
              <a:t>Num 2º momento para coletar as matrículas iniciais – data de referência – última quarta-feira do mês de </a:t>
            </a:r>
            <a:r>
              <a:rPr lang="pt-BR" dirty="0"/>
              <a:t>maio {</a:t>
            </a:r>
            <a:r>
              <a:rPr lang="pt-BR" dirty="0" smtClean="0"/>
              <a:t>30/05/2018}.</a:t>
            </a:r>
          </a:p>
          <a:p>
            <a:pPr lvl="1"/>
            <a:r>
              <a:rPr lang="pt-BR" dirty="0" smtClean="0">
                <a:effectLst/>
              </a:rPr>
              <a:t>O período de coleta é definido por Portaria, e, nos últimos anos, o início da coleta tem sido a última quarta-feira do mês de maio, nomeada como o Dia Nacional do Censo Escolar, conforme a Portaria MEC nº 264/07. Essa data de referência foi escolhida para se adequar ao calendário escolar de um país com a grandeza e a diversidade do Brasil. </a:t>
            </a:r>
          </a:p>
          <a:p>
            <a:pPr lvl="1"/>
            <a:r>
              <a:rPr lang="pt-BR" dirty="0" smtClean="0"/>
              <a:t>Período de coleta</a:t>
            </a:r>
            <a:r>
              <a:rPr lang="pt-BR" dirty="0"/>
              <a:t>: 30/05 a </a:t>
            </a:r>
            <a:r>
              <a:rPr lang="pt-BR" dirty="0" smtClean="0"/>
              <a:t>31/07/2018; previsão de publicação dos resultados finais: 2ª quinzena de dezembro/2018.</a:t>
            </a:r>
            <a:endParaRPr lang="pt-BR" dirty="0" smtClean="0">
              <a:effectLst/>
            </a:endParaRPr>
          </a:p>
        </p:txBody>
      </p:sp>
    </p:spTree>
    <p:extLst>
      <p:ext uri="{BB962C8B-B14F-4D97-AF65-F5344CB8AC3E}">
        <p14:creationId xmlns:p14="http://schemas.microsoft.com/office/powerpoint/2010/main" xmlns="" val="4263879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651" y="429394"/>
            <a:ext cx="8847837" cy="3935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4527904"/>
            <a:ext cx="7920880" cy="1205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Elipse 1"/>
          <p:cNvSpPr/>
          <p:nvPr/>
        </p:nvSpPr>
        <p:spPr>
          <a:xfrm>
            <a:off x="260667" y="4365104"/>
            <a:ext cx="8847837" cy="1102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 name="Conector de seta reta 3"/>
          <p:cNvCxnSpPr/>
          <p:nvPr/>
        </p:nvCxnSpPr>
        <p:spPr>
          <a:xfrm>
            <a:off x="7020272" y="4986564"/>
            <a:ext cx="504056" cy="962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6876256" y="5949280"/>
            <a:ext cx="1728192" cy="461665"/>
          </a:xfrm>
          <a:prstGeom prst="rect">
            <a:avLst/>
          </a:prstGeom>
          <a:noFill/>
        </p:spPr>
        <p:txBody>
          <a:bodyPr wrap="square" rtlCol="0">
            <a:spAutoFit/>
          </a:bodyPr>
          <a:lstStyle/>
          <a:p>
            <a:pPr algn="ctr"/>
            <a:r>
              <a:rPr lang="pt-BR" sz="2400" dirty="0" smtClean="0"/>
              <a:t>Abandono</a:t>
            </a:r>
            <a:endParaRPr lang="pt-BR" sz="2400" dirty="0"/>
          </a:p>
        </p:txBody>
      </p:sp>
      <p:sp>
        <p:nvSpPr>
          <p:cNvPr id="6" name="CaixaDeTexto 5"/>
          <p:cNvSpPr txBox="1"/>
          <p:nvPr/>
        </p:nvSpPr>
        <p:spPr>
          <a:xfrm>
            <a:off x="395536" y="6021288"/>
            <a:ext cx="5328592" cy="646331"/>
          </a:xfrm>
          <a:prstGeom prst="rect">
            <a:avLst/>
          </a:prstGeom>
          <a:noFill/>
        </p:spPr>
        <p:txBody>
          <a:bodyPr wrap="square" rtlCol="0">
            <a:spAutoFit/>
          </a:bodyPr>
          <a:lstStyle/>
          <a:p>
            <a:r>
              <a:rPr lang="pt-BR" dirty="0" smtClean="0"/>
              <a:t>Opção </a:t>
            </a:r>
            <a:r>
              <a:rPr lang="pt-BR" dirty="0"/>
              <a:t>“Sem </a:t>
            </a:r>
            <a:r>
              <a:rPr lang="pt-BR" dirty="0" smtClean="0"/>
              <a:t>Movimentação” </a:t>
            </a:r>
            <a:r>
              <a:rPr lang="pt-BR" dirty="0"/>
              <a:t>reflete a permanência </a:t>
            </a:r>
          </a:p>
          <a:p>
            <a:r>
              <a:rPr lang="pt-BR" dirty="0"/>
              <a:t>do aluno na escola ao término do ano letivo</a:t>
            </a:r>
            <a:r>
              <a:rPr lang="pt-BR" dirty="0" smtClean="0"/>
              <a:t>.</a:t>
            </a:r>
            <a:endParaRPr lang="pt-BR" dirty="0"/>
          </a:p>
        </p:txBody>
      </p:sp>
    </p:spTree>
    <p:extLst>
      <p:ext uri="{BB962C8B-B14F-4D97-AF65-F5344CB8AC3E}">
        <p14:creationId xmlns:p14="http://schemas.microsoft.com/office/powerpoint/2010/main" xmlns="" val="2729156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60648"/>
            <a:ext cx="9144000" cy="903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34" y="1124744"/>
            <a:ext cx="9065270" cy="4036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tângulo 4"/>
          <p:cNvSpPr/>
          <p:nvPr/>
        </p:nvSpPr>
        <p:spPr>
          <a:xfrm>
            <a:off x="251520" y="2636912"/>
            <a:ext cx="8712968"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51520" y="5241974"/>
            <a:ext cx="8712968" cy="1323439"/>
          </a:xfrm>
          <a:prstGeom prst="rect">
            <a:avLst/>
          </a:prstGeom>
          <a:noFill/>
        </p:spPr>
        <p:txBody>
          <a:bodyPr wrap="square" rtlCol="0">
            <a:spAutoFit/>
          </a:bodyPr>
          <a:lstStyle/>
          <a:p>
            <a:r>
              <a:rPr lang="pt-BR" sz="2000" dirty="0" smtClean="0"/>
              <a:t>Alunos admitidos na escola após a data do Censo, devem ser incluídos manualmente no sistema e, então, informado a situação de rendimento escolar desses alunos. Só poderão ser admitidos após a data do Censo os alunos </a:t>
            </a:r>
            <a:r>
              <a:rPr lang="pt-BR" sz="2000" dirty="0"/>
              <a:t>com vínculo ativo na matrícula inicial do Censo </a:t>
            </a:r>
            <a:r>
              <a:rPr lang="pt-BR" sz="2000" dirty="0" smtClean="0"/>
              <a:t>.</a:t>
            </a:r>
            <a:endParaRPr lang="pt-BR" sz="2000" dirty="0"/>
          </a:p>
        </p:txBody>
      </p:sp>
    </p:spTree>
    <p:extLst>
      <p:ext uri="{BB962C8B-B14F-4D97-AF65-F5344CB8AC3E}">
        <p14:creationId xmlns:p14="http://schemas.microsoft.com/office/powerpoint/2010/main" xmlns="" val="217370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pt-BR" dirty="0" smtClean="0"/>
              <a:t>Dados – Taxa de reprovação </a:t>
            </a:r>
            <a:endParaRPr lang="pt-BR" dirty="0"/>
          </a:p>
        </p:txBody>
      </p:sp>
      <p:graphicFrame>
        <p:nvGraphicFramePr>
          <p:cNvPr id="6" name="Gráfico 5"/>
          <p:cNvGraphicFramePr>
            <a:graphicFrameLocks/>
          </p:cNvGraphicFramePr>
          <p:nvPr>
            <p:extLst>
              <p:ext uri="{D42A27DB-BD31-4B8C-83A1-F6EECF244321}">
                <p14:modId xmlns:p14="http://schemas.microsoft.com/office/powerpoint/2010/main" xmlns="" val="128392140"/>
              </p:ext>
            </p:extLst>
          </p:nvPr>
        </p:nvGraphicFramePr>
        <p:xfrm>
          <a:off x="457200" y="980728"/>
          <a:ext cx="8229600" cy="5184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66558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88640"/>
            <a:ext cx="7848872" cy="5556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ixaDeTexto 1"/>
          <p:cNvSpPr txBox="1"/>
          <p:nvPr/>
        </p:nvSpPr>
        <p:spPr>
          <a:xfrm>
            <a:off x="251520" y="5951021"/>
            <a:ext cx="8712968" cy="646331"/>
          </a:xfrm>
          <a:prstGeom prst="rect">
            <a:avLst/>
          </a:prstGeom>
          <a:noFill/>
        </p:spPr>
        <p:txBody>
          <a:bodyPr wrap="square" rtlCol="0">
            <a:spAutoFit/>
          </a:bodyPr>
          <a:lstStyle/>
          <a:p>
            <a:r>
              <a:rPr lang="en-US" dirty="0" smtClean="0"/>
              <a:t>Warren, J. R., &amp; </a:t>
            </a:r>
            <a:r>
              <a:rPr lang="en-US" dirty="0" err="1" smtClean="0"/>
              <a:t>Saliba</a:t>
            </a:r>
            <a:r>
              <a:rPr lang="en-US" dirty="0" smtClean="0"/>
              <a:t>, J. (2012). First through Eighth Grade Retention Rates for All 50 States: A New Method and Initial Results. </a:t>
            </a:r>
            <a:r>
              <a:rPr lang="en-US" i="1" dirty="0" smtClean="0"/>
              <a:t>Educational Researcher</a:t>
            </a:r>
            <a:r>
              <a:rPr lang="en-US" dirty="0" smtClean="0"/>
              <a:t>, </a:t>
            </a:r>
            <a:r>
              <a:rPr lang="en-US" i="1" dirty="0" smtClean="0"/>
              <a:t>41</a:t>
            </a:r>
            <a:r>
              <a:rPr lang="en-US" dirty="0" smtClean="0"/>
              <a:t>(8), 320–329. </a:t>
            </a:r>
            <a:endParaRPr lang="pt-BR" dirty="0"/>
          </a:p>
        </p:txBody>
      </p:sp>
    </p:spTree>
    <p:extLst>
      <p:ext uri="{BB962C8B-B14F-4D97-AF65-F5344CB8AC3E}">
        <p14:creationId xmlns:p14="http://schemas.microsoft.com/office/powerpoint/2010/main" xmlns="" val="2108827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smtClean="0"/>
              <a:t>Remedial education and student achievement: a regression-discontinuity analysis</a:t>
            </a:r>
            <a:br>
              <a:rPr lang="en-US" dirty="0" smtClean="0"/>
            </a:br>
            <a:r>
              <a:rPr lang="en-US" dirty="0" smtClean="0"/>
              <a:t>Brian A. Jacob and Lars </a:t>
            </a:r>
            <a:r>
              <a:rPr lang="en-US" dirty="0" err="1" smtClean="0"/>
              <a:t>Lefgr</a:t>
            </a:r>
            <a:endParaRPr lang="pt-BR" dirty="0"/>
          </a:p>
        </p:txBody>
      </p:sp>
      <p:sp>
        <p:nvSpPr>
          <p:cNvPr id="3" name="Espaço Reservado para Conteúdo 2"/>
          <p:cNvSpPr>
            <a:spLocks noGrp="1"/>
          </p:cNvSpPr>
          <p:nvPr>
            <p:ph type="subTitle" idx="1"/>
          </p:nvPr>
        </p:nvSpPr>
        <p:spPr>
          <a:xfrm>
            <a:off x="1371600" y="4747592"/>
            <a:ext cx="6400800" cy="1129680"/>
          </a:xfrm>
        </p:spPr>
        <p:txBody>
          <a:bodyPr>
            <a:normAutofit fontScale="92500"/>
          </a:bodyPr>
          <a:lstStyle/>
          <a:p>
            <a:r>
              <a:rPr lang="en-US" i="1" dirty="0" smtClean="0"/>
              <a:t>The Review of Economics and Statistics</a:t>
            </a:r>
            <a:r>
              <a:rPr lang="en-US" dirty="0" smtClean="0"/>
              <a:t>, February 2004, 86(1): 226–244.</a:t>
            </a:r>
            <a:endParaRPr lang="pt-BR" dirty="0"/>
          </a:p>
        </p:txBody>
      </p:sp>
    </p:spTree>
    <p:extLst>
      <p:ext uri="{BB962C8B-B14F-4D97-AF65-F5344CB8AC3E}">
        <p14:creationId xmlns:p14="http://schemas.microsoft.com/office/powerpoint/2010/main" xmlns="" val="2928006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251520" y="1268760"/>
            <a:ext cx="8712968" cy="5400600"/>
          </a:xfrm>
        </p:spPr>
        <p:txBody>
          <a:bodyPr>
            <a:normAutofit fontScale="70000" lnSpcReduction="20000"/>
          </a:bodyPr>
          <a:lstStyle/>
          <a:p>
            <a:r>
              <a:rPr lang="pt-BR" dirty="0" smtClean="0"/>
              <a:t>Políticas voltadas para melhorar a performance de estudantes de baixo desempenho, incluindo </a:t>
            </a:r>
            <a:r>
              <a:rPr lang="pt-BR" dirty="0" err="1" smtClean="0"/>
              <a:t>summer</a:t>
            </a:r>
            <a:r>
              <a:rPr lang="pt-BR" dirty="0" smtClean="0"/>
              <a:t> </a:t>
            </a:r>
            <a:r>
              <a:rPr lang="pt-BR" dirty="0" err="1" smtClean="0"/>
              <a:t>school</a:t>
            </a:r>
            <a:r>
              <a:rPr lang="pt-BR" dirty="0" smtClean="0"/>
              <a:t> </a:t>
            </a:r>
            <a:r>
              <a:rPr lang="pt-BR" dirty="0" err="1" smtClean="0"/>
              <a:t>and</a:t>
            </a:r>
            <a:r>
              <a:rPr lang="pt-BR" dirty="0" smtClean="0"/>
              <a:t> grade </a:t>
            </a:r>
            <a:r>
              <a:rPr lang="pt-BR" dirty="0" err="1" smtClean="0"/>
              <a:t>retention</a:t>
            </a:r>
            <a:r>
              <a:rPr lang="pt-BR" dirty="0" smtClean="0"/>
              <a:t> tem se tornado crescentemente popular nos anos recentes nos EUA (autores colocam que isso se deve às políticas de </a:t>
            </a:r>
            <a:r>
              <a:rPr lang="pt-BR" dirty="0" err="1" smtClean="0"/>
              <a:t>accountability</a:t>
            </a:r>
            <a:r>
              <a:rPr lang="pt-BR" dirty="0" smtClean="0"/>
              <a:t>).</a:t>
            </a:r>
          </a:p>
          <a:p>
            <a:r>
              <a:rPr lang="pt-BR" dirty="0" smtClean="0"/>
              <a:t>Summer </a:t>
            </a:r>
            <a:r>
              <a:rPr lang="pt-BR" dirty="0" err="1" smtClean="0"/>
              <a:t>school</a:t>
            </a:r>
            <a:r>
              <a:rPr lang="pt-BR" dirty="0" smtClean="0"/>
              <a:t>: 16 estados destinaram recursos para distritos que instituíram </a:t>
            </a:r>
            <a:r>
              <a:rPr lang="pt-BR" dirty="0" err="1" smtClean="0"/>
              <a:t>summer</a:t>
            </a:r>
            <a:r>
              <a:rPr lang="pt-BR" dirty="0" smtClean="0"/>
              <a:t> </a:t>
            </a:r>
            <a:r>
              <a:rPr lang="pt-BR" dirty="0" err="1" smtClean="0"/>
              <a:t>programs</a:t>
            </a:r>
            <a:endParaRPr lang="pt-BR" dirty="0" smtClean="0"/>
          </a:p>
          <a:p>
            <a:pPr lvl="1"/>
            <a:r>
              <a:rPr lang="pt-BR" dirty="0" smtClean="0"/>
              <a:t>In </a:t>
            </a:r>
            <a:r>
              <a:rPr lang="pt-BR" dirty="0" err="1" smtClean="0"/>
              <a:t>the</a:t>
            </a:r>
            <a:r>
              <a:rPr lang="pt-BR" dirty="0" smtClean="0"/>
              <a:t> </a:t>
            </a:r>
            <a:r>
              <a:rPr lang="pt-BR" dirty="0" err="1" smtClean="0"/>
              <a:t>summer</a:t>
            </a:r>
            <a:r>
              <a:rPr lang="pt-BR" dirty="0" smtClean="0"/>
              <a:t> </a:t>
            </a:r>
            <a:r>
              <a:rPr lang="pt-BR" dirty="0" err="1" smtClean="0"/>
              <a:t>of</a:t>
            </a:r>
            <a:r>
              <a:rPr lang="pt-BR" dirty="0" smtClean="0"/>
              <a:t> 1999, New York City </a:t>
            </a:r>
            <a:r>
              <a:rPr lang="pt-BR" dirty="0" err="1" smtClean="0"/>
              <a:t>provided</a:t>
            </a:r>
            <a:r>
              <a:rPr lang="pt-BR" dirty="0" smtClean="0"/>
              <a:t> </a:t>
            </a:r>
            <a:r>
              <a:rPr lang="pt-BR" dirty="0" err="1" smtClean="0"/>
              <a:t>summer</a:t>
            </a:r>
            <a:r>
              <a:rPr lang="pt-BR" dirty="0" smtClean="0"/>
              <a:t> help for 70,000 </a:t>
            </a:r>
            <a:r>
              <a:rPr lang="pt-BR" dirty="0" err="1" smtClean="0"/>
              <a:t>students</a:t>
            </a:r>
            <a:r>
              <a:rPr lang="pt-BR" dirty="0" smtClean="0"/>
              <a:t>, </a:t>
            </a:r>
            <a:r>
              <a:rPr lang="pt-BR" dirty="0" err="1" smtClean="0"/>
              <a:t>and</a:t>
            </a:r>
            <a:r>
              <a:rPr lang="pt-BR" dirty="0" smtClean="0"/>
              <a:t> Chicago </a:t>
            </a:r>
            <a:r>
              <a:rPr lang="pt-BR" dirty="0" err="1" smtClean="0"/>
              <a:t>required</a:t>
            </a:r>
            <a:r>
              <a:rPr lang="pt-BR" dirty="0" smtClean="0"/>
              <a:t> over 30,000 </a:t>
            </a:r>
            <a:r>
              <a:rPr lang="pt-BR" dirty="0" err="1" smtClean="0"/>
              <a:t>low-achieving</a:t>
            </a:r>
            <a:r>
              <a:rPr lang="pt-BR" dirty="0" smtClean="0"/>
              <a:t> </a:t>
            </a:r>
            <a:r>
              <a:rPr lang="pt-BR" dirty="0" err="1" smtClean="0"/>
              <a:t>students</a:t>
            </a:r>
            <a:r>
              <a:rPr lang="pt-BR" dirty="0" smtClean="0"/>
              <a:t> </a:t>
            </a:r>
            <a:r>
              <a:rPr lang="pt-BR" dirty="0" err="1" smtClean="0"/>
              <a:t>to</a:t>
            </a:r>
            <a:r>
              <a:rPr lang="pt-BR" dirty="0" smtClean="0"/>
              <a:t> </a:t>
            </a:r>
            <a:r>
              <a:rPr lang="pt-BR" dirty="0" err="1" smtClean="0"/>
              <a:t>attend</a:t>
            </a:r>
            <a:r>
              <a:rPr lang="pt-BR" dirty="0" smtClean="0"/>
              <a:t> </a:t>
            </a:r>
            <a:r>
              <a:rPr lang="pt-BR" dirty="0" err="1" smtClean="0"/>
              <a:t>summer</a:t>
            </a:r>
            <a:r>
              <a:rPr lang="pt-BR" dirty="0" smtClean="0"/>
              <a:t> classes. </a:t>
            </a:r>
            <a:r>
              <a:rPr lang="pt-BR" dirty="0" err="1" smtClean="0"/>
              <a:t>Other</a:t>
            </a:r>
            <a:r>
              <a:rPr lang="pt-BR" dirty="0" smtClean="0"/>
              <a:t> </a:t>
            </a:r>
            <a:r>
              <a:rPr lang="pt-BR" dirty="0" err="1" smtClean="0"/>
              <a:t>urban</a:t>
            </a:r>
            <a:r>
              <a:rPr lang="pt-BR" dirty="0" smtClean="0"/>
              <a:t> </a:t>
            </a:r>
            <a:r>
              <a:rPr lang="pt-BR" dirty="0" err="1" smtClean="0"/>
              <a:t>districts</a:t>
            </a:r>
            <a:r>
              <a:rPr lang="pt-BR" dirty="0" smtClean="0"/>
              <a:t> </a:t>
            </a:r>
            <a:r>
              <a:rPr lang="pt-BR" dirty="0" err="1" smtClean="0"/>
              <a:t>with</a:t>
            </a:r>
            <a:r>
              <a:rPr lang="pt-BR" dirty="0" smtClean="0"/>
              <a:t> </a:t>
            </a:r>
            <a:r>
              <a:rPr lang="pt-BR" dirty="0" err="1" smtClean="0"/>
              <a:t>summer</a:t>
            </a:r>
            <a:r>
              <a:rPr lang="pt-BR" dirty="0" smtClean="0"/>
              <a:t> </a:t>
            </a:r>
            <a:r>
              <a:rPr lang="pt-BR" dirty="0" err="1" smtClean="0"/>
              <a:t>programs</a:t>
            </a:r>
            <a:r>
              <a:rPr lang="pt-BR" dirty="0" smtClean="0"/>
              <a:t> include Houston, </a:t>
            </a:r>
            <a:r>
              <a:rPr lang="pt-BR" dirty="0" err="1" smtClean="0"/>
              <a:t>with</a:t>
            </a:r>
            <a:r>
              <a:rPr lang="pt-BR" dirty="0" smtClean="0"/>
              <a:t> 8,000 </a:t>
            </a:r>
            <a:r>
              <a:rPr lang="pt-BR" dirty="0" err="1" smtClean="0"/>
              <a:t>students</a:t>
            </a:r>
            <a:r>
              <a:rPr lang="pt-BR" dirty="0" smtClean="0"/>
              <a:t> </a:t>
            </a:r>
            <a:r>
              <a:rPr lang="pt-BR" dirty="0" err="1" smtClean="0"/>
              <a:t>enrolled</a:t>
            </a:r>
            <a:r>
              <a:rPr lang="pt-BR" dirty="0" smtClean="0"/>
              <a:t>; Boston, </a:t>
            </a:r>
            <a:r>
              <a:rPr lang="pt-BR" dirty="0" err="1" smtClean="0"/>
              <a:t>with</a:t>
            </a:r>
            <a:r>
              <a:rPr lang="pt-BR" dirty="0" smtClean="0"/>
              <a:t> 6,500; Denver, </a:t>
            </a:r>
            <a:r>
              <a:rPr lang="pt-BR" dirty="0" err="1" smtClean="0"/>
              <a:t>with</a:t>
            </a:r>
            <a:r>
              <a:rPr lang="pt-BR" dirty="0" smtClean="0"/>
              <a:t> 6,000; Los Angeles, </a:t>
            </a:r>
            <a:r>
              <a:rPr lang="pt-BR" dirty="0" err="1" smtClean="0"/>
              <a:t>with</a:t>
            </a:r>
            <a:r>
              <a:rPr lang="pt-BR" dirty="0" smtClean="0"/>
              <a:t> 139,000; </a:t>
            </a:r>
            <a:r>
              <a:rPr lang="pt-BR" dirty="0" err="1" smtClean="0"/>
              <a:t>and</a:t>
            </a:r>
            <a:r>
              <a:rPr lang="pt-BR" dirty="0" smtClean="0"/>
              <a:t> </a:t>
            </a:r>
            <a:r>
              <a:rPr lang="pt-BR" dirty="0" err="1" smtClean="0"/>
              <a:t>the</a:t>
            </a:r>
            <a:r>
              <a:rPr lang="pt-BR" dirty="0" smtClean="0"/>
              <a:t> </a:t>
            </a:r>
            <a:r>
              <a:rPr lang="pt-BR" dirty="0" err="1" smtClean="0"/>
              <a:t>District</a:t>
            </a:r>
            <a:r>
              <a:rPr lang="pt-BR" dirty="0" smtClean="0"/>
              <a:t> </a:t>
            </a:r>
            <a:r>
              <a:rPr lang="pt-BR" dirty="0" err="1" smtClean="0"/>
              <a:t>of</a:t>
            </a:r>
            <a:r>
              <a:rPr lang="pt-BR" dirty="0" smtClean="0"/>
              <a:t> Columbia, </a:t>
            </a:r>
            <a:r>
              <a:rPr lang="pt-BR" dirty="0" err="1" smtClean="0"/>
              <a:t>with</a:t>
            </a:r>
            <a:r>
              <a:rPr lang="pt-BR" dirty="0" smtClean="0"/>
              <a:t> 30,000. </a:t>
            </a:r>
          </a:p>
          <a:p>
            <a:r>
              <a:rPr lang="pt-BR" dirty="0" smtClean="0"/>
              <a:t>Grade </a:t>
            </a:r>
            <a:r>
              <a:rPr lang="pt-BR" dirty="0" err="1" smtClean="0"/>
              <a:t>retention</a:t>
            </a:r>
            <a:r>
              <a:rPr lang="pt-BR" dirty="0" smtClean="0"/>
              <a:t>: 19 estados explicitamente amarraram a promoção de seus estudantes ao desempenho em um exame do distrito ou do estado. </a:t>
            </a:r>
          </a:p>
          <a:p>
            <a:pPr lvl="1"/>
            <a:r>
              <a:rPr lang="pt-BR" dirty="0" smtClean="0"/>
              <a:t>The </a:t>
            </a:r>
            <a:r>
              <a:rPr lang="pt-BR" dirty="0" err="1" smtClean="0"/>
              <a:t>largest</a:t>
            </a:r>
            <a:r>
              <a:rPr lang="pt-BR" dirty="0" smtClean="0"/>
              <a:t> </a:t>
            </a:r>
            <a:r>
              <a:rPr lang="pt-BR" dirty="0" err="1" smtClean="0"/>
              <a:t>school</a:t>
            </a:r>
            <a:r>
              <a:rPr lang="pt-BR" dirty="0" smtClean="0"/>
              <a:t> </a:t>
            </a:r>
            <a:r>
              <a:rPr lang="pt-BR" dirty="0" err="1" smtClean="0"/>
              <a:t>districts</a:t>
            </a:r>
            <a:r>
              <a:rPr lang="pt-BR" dirty="0" smtClean="0"/>
              <a:t> in </a:t>
            </a:r>
            <a:r>
              <a:rPr lang="pt-BR" dirty="0" err="1" smtClean="0"/>
              <a:t>the</a:t>
            </a:r>
            <a:r>
              <a:rPr lang="pt-BR" dirty="0" smtClean="0"/>
              <a:t> country, </a:t>
            </a:r>
            <a:r>
              <a:rPr lang="pt-BR" dirty="0" err="1" smtClean="0"/>
              <a:t>including</a:t>
            </a:r>
            <a:r>
              <a:rPr lang="pt-BR" dirty="0" smtClean="0"/>
              <a:t> New York City, </a:t>
            </a:r>
            <a:r>
              <a:rPr lang="pt-BR" dirty="0" err="1" smtClean="0"/>
              <a:t>LosAngeles</a:t>
            </a:r>
            <a:r>
              <a:rPr lang="pt-BR" dirty="0" smtClean="0"/>
              <a:t>, Chicago, </a:t>
            </a:r>
            <a:r>
              <a:rPr lang="pt-BR" dirty="0" err="1" smtClean="0"/>
              <a:t>and</a:t>
            </a:r>
            <a:r>
              <a:rPr lang="pt-BR" dirty="0" smtClean="0"/>
              <a:t> Washington, DC, </a:t>
            </a:r>
            <a:r>
              <a:rPr lang="pt-BR" dirty="0" err="1" smtClean="0"/>
              <a:t>have</a:t>
            </a:r>
            <a:r>
              <a:rPr lang="pt-BR" dirty="0" smtClean="0"/>
              <a:t> </a:t>
            </a:r>
            <a:r>
              <a:rPr lang="pt-BR" dirty="0" err="1" smtClean="0"/>
              <a:t>recently</a:t>
            </a:r>
            <a:r>
              <a:rPr lang="pt-BR" dirty="0" smtClean="0"/>
              <a:t> </a:t>
            </a:r>
            <a:r>
              <a:rPr lang="pt-BR" dirty="0" err="1" smtClean="0"/>
              <a:t>implemented</a:t>
            </a:r>
            <a:r>
              <a:rPr lang="pt-BR" dirty="0" smtClean="0"/>
              <a:t> policies </a:t>
            </a:r>
            <a:r>
              <a:rPr lang="pt-BR" dirty="0" err="1" smtClean="0"/>
              <a:t>requiring</a:t>
            </a:r>
            <a:r>
              <a:rPr lang="pt-BR" dirty="0" smtClean="0"/>
              <a:t> </a:t>
            </a:r>
            <a:r>
              <a:rPr lang="pt-BR" dirty="0" err="1" smtClean="0"/>
              <a:t>students</a:t>
            </a:r>
            <a:r>
              <a:rPr lang="pt-BR" dirty="0" smtClean="0"/>
              <a:t> </a:t>
            </a:r>
            <a:r>
              <a:rPr lang="pt-BR" dirty="0" err="1" smtClean="0"/>
              <a:t>to</a:t>
            </a:r>
            <a:r>
              <a:rPr lang="pt-BR" dirty="0" smtClean="0"/>
              <a:t> </a:t>
            </a:r>
            <a:r>
              <a:rPr lang="pt-BR" dirty="0" err="1" smtClean="0"/>
              <a:t>repeat</a:t>
            </a:r>
            <a:r>
              <a:rPr lang="pt-BR" dirty="0" smtClean="0"/>
              <a:t> a grade </a:t>
            </a:r>
            <a:r>
              <a:rPr lang="pt-BR" dirty="0" err="1" smtClean="0"/>
              <a:t>when</a:t>
            </a:r>
            <a:r>
              <a:rPr lang="pt-BR" dirty="0" smtClean="0"/>
              <a:t> </a:t>
            </a:r>
            <a:r>
              <a:rPr lang="pt-BR" dirty="0" err="1" smtClean="0"/>
              <a:t>they</a:t>
            </a:r>
            <a:r>
              <a:rPr lang="pt-BR" dirty="0" smtClean="0"/>
              <a:t> do </a:t>
            </a:r>
            <a:r>
              <a:rPr lang="pt-BR" dirty="0" err="1" smtClean="0"/>
              <a:t>not</a:t>
            </a:r>
            <a:r>
              <a:rPr lang="pt-BR" dirty="0" smtClean="0"/>
              <a:t> </a:t>
            </a:r>
            <a:r>
              <a:rPr lang="pt-BR" dirty="0" err="1" smtClean="0"/>
              <a:t>demonstrate</a:t>
            </a:r>
            <a:r>
              <a:rPr lang="pt-BR" dirty="0" smtClean="0"/>
              <a:t> </a:t>
            </a:r>
            <a:r>
              <a:rPr lang="pt-BR" dirty="0" err="1" smtClean="0"/>
              <a:t>sufficient</a:t>
            </a:r>
            <a:r>
              <a:rPr lang="pt-BR" dirty="0" smtClean="0"/>
              <a:t> </a:t>
            </a:r>
            <a:r>
              <a:rPr lang="pt-BR" dirty="0" err="1" smtClean="0"/>
              <a:t>mastery</a:t>
            </a:r>
            <a:r>
              <a:rPr lang="pt-BR" dirty="0" smtClean="0"/>
              <a:t> </a:t>
            </a:r>
            <a:r>
              <a:rPr lang="pt-BR" dirty="0" err="1" smtClean="0"/>
              <a:t>of</a:t>
            </a:r>
            <a:r>
              <a:rPr lang="pt-BR" dirty="0" smtClean="0"/>
              <a:t> </a:t>
            </a:r>
            <a:r>
              <a:rPr lang="pt-BR" dirty="0" err="1" smtClean="0"/>
              <a:t>basic</a:t>
            </a:r>
            <a:r>
              <a:rPr lang="pt-BR" dirty="0" smtClean="0"/>
              <a:t> </a:t>
            </a:r>
            <a:r>
              <a:rPr lang="pt-BR" dirty="0" err="1" smtClean="0"/>
              <a:t>skills</a:t>
            </a:r>
            <a:r>
              <a:rPr lang="pt-BR" dirty="0" smtClean="0"/>
              <a:t>.</a:t>
            </a:r>
            <a:endParaRPr lang="pt-BR" dirty="0"/>
          </a:p>
        </p:txBody>
      </p:sp>
    </p:spTree>
    <p:extLst>
      <p:ext uri="{BB962C8B-B14F-4D97-AF65-F5344CB8AC3E}">
        <p14:creationId xmlns:p14="http://schemas.microsoft.com/office/powerpoint/2010/main" xmlns="" val="77165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dirty="0" smtClean="0"/>
              <a:t>Objetivo</a:t>
            </a:r>
            <a:endParaRPr lang="pt-BR" dirty="0"/>
          </a:p>
        </p:txBody>
      </p:sp>
      <p:sp>
        <p:nvSpPr>
          <p:cNvPr id="3" name="Espaço Reservado para Conteúdo 2"/>
          <p:cNvSpPr>
            <a:spLocks noGrp="1"/>
          </p:cNvSpPr>
          <p:nvPr>
            <p:ph idx="1"/>
          </p:nvPr>
        </p:nvSpPr>
        <p:spPr>
          <a:xfrm>
            <a:off x="457200" y="1412776"/>
            <a:ext cx="8229600" cy="5040560"/>
          </a:xfrm>
        </p:spPr>
        <p:txBody>
          <a:bodyPr>
            <a:normAutofit fontScale="85000" lnSpcReduction="20000"/>
          </a:bodyPr>
          <a:lstStyle/>
          <a:p>
            <a:r>
              <a:rPr lang="en-US" dirty="0" err="1" smtClean="0"/>
              <a:t>Examinar</a:t>
            </a:r>
            <a:r>
              <a:rPr lang="en-US" dirty="0" smtClean="0"/>
              <a:t> o </a:t>
            </a:r>
            <a:r>
              <a:rPr lang="en-US" dirty="0" err="1" smtClean="0"/>
              <a:t>efeito</a:t>
            </a:r>
            <a:r>
              <a:rPr lang="en-US" dirty="0" smtClean="0"/>
              <a:t> causal de summer school e grade retention </a:t>
            </a:r>
            <a:r>
              <a:rPr lang="en-US" dirty="0" err="1" smtClean="0"/>
              <a:t>sobre</a:t>
            </a:r>
            <a:r>
              <a:rPr lang="en-US" dirty="0" smtClean="0"/>
              <a:t> o </a:t>
            </a:r>
            <a:r>
              <a:rPr lang="en-US" dirty="0" err="1" smtClean="0"/>
              <a:t>desempenho</a:t>
            </a:r>
            <a:r>
              <a:rPr lang="en-US" dirty="0" smtClean="0"/>
              <a:t> escolar do </a:t>
            </a:r>
            <a:r>
              <a:rPr lang="en-US" dirty="0" err="1" smtClean="0"/>
              <a:t>estudante</a:t>
            </a:r>
            <a:r>
              <a:rPr lang="en-US" dirty="0" smtClean="0"/>
              <a:t> – para </a:t>
            </a:r>
            <a:r>
              <a:rPr lang="en-US" dirty="0" err="1" smtClean="0"/>
              <a:t>isso</a:t>
            </a:r>
            <a:r>
              <a:rPr lang="en-US" dirty="0" smtClean="0"/>
              <a:t> </a:t>
            </a:r>
            <a:r>
              <a:rPr lang="en-US" dirty="0" err="1" smtClean="0"/>
              <a:t>usam</a:t>
            </a:r>
            <a:r>
              <a:rPr lang="en-US" dirty="0" smtClean="0"/>
              <a:t> um design de </a:t>
            </a:r>
            <a:r>
              <a:rPr lang="en-US" dirty="0" err="1" smtClean="0"/>
              <a:t>regressão</a:t>
            </a:r>
            <a:r>
              <a:rPr lang="en-US" dirty="0" smtClean="0"/>
              <a:t> </a:t>
            </a:r>
            <a:r>
              <a:rPr lang="en-US" dirty="0" err="1" smtClean="0"/>
              <a:t>descontínua</a:t>
            </a:r>
            <a:r>
              <a:rPr lang="en-US" dirty="0" smtClean="0"/>
              <a:t>. </a:t>
            </a:r>
          </a:p>
          <a:p>
            <a:r>
              <a:rPr lang="en-US" dirty="0" smtClean="0"/>
              <a:t>1996: Sistema de </a:t>
            </a:r>
            <a:r>
              <a:rPr lang="en-US" dirty="0" err="1" smtClean="0"/>
              <a:t>escolas</a:t>
            </a:r>
            <a:r>
              <a:rPr lang="en-US" dirty="0" smtClean="0"/>
              <a:t> </a:t>
            </a:r>
            <a:r>
              <a:rPr lang="en-US" dirty="0" err="1" smtClean="0"/>
              <a:t>públicas</a:t>
            </a:r>
            <a:r>
              <a:rPr lang="en-US" dirty="0" smtClean="0"/>
              <a:t> de Chicago {the Chicago Public Schools (CPS)} </a:t>
            </a:r>
            <a:r>
              <a:rPr lang="en-US" dirty="0" err="1" smtClean="0"/>
              <a:t>instituiu</a:t>
            </a:r>
            <a:r>
              <a:rPr lang="en-US" dirty="0" smtClean="0"/>
              <a:t> </a:t>
            </a:r>
            <a:r>
              <a:rPr lang="en-US" dirty="0" err="1" smtClean="0"/>
              <a:t>uma</a:t>
            </a:r>
            <a:r>
              <a:rPr lang="en-US" dirty="0" smtClean="0"/>
              <a:t> </a:t>
            </a:r>
            <a:r>
              <a:rPr lang="en-US" dirty="0" err="1" smtClean="0"/>
              <a:t>política</a:t>
            </a:r>
            <a:r>
              <a:rPr lang="en-US" dirty="0" smtClean="0"/>
              <a:t> de accountability que </a:t>
            </a:r>
            <a:r>
              <a:rPr lang="en-US" dirty="0" err="1" smtClean="0"/>
              <a:t>amarrava</a:t>
            </a:r>
            <a:r>
              <a:rPr lang="en-US" dirty="0" smtClean="0"/>
              <a:t> as </a:t>
            </a:r>
            <a:r>
              <a:rPr lang="en-US" dirty="0" err="1" smtClean="0"/>
              <a:t>decisões</a:t>
            </a:r>
            <a:r>
              <a:rPr lang="en-US" dirty="0" smtClean="0"/>
              <a:t> do </a:t>
            </a:r>
            <a:r>
              <a:rPr lang="en-US" dirty="0" err="1" smtClean="0"/>
              <a:t>aluno</a:t>
            </a:r>
            <a:r>
              <a:rPr lang="en-US" dirty="0" smtClean="0"/>
              <a:t> </a:t>
            </a:r>
            <a:r>
              <a:rPr lang="en-US" dirty="0" err="1" smtClean="0"/>
              <a:t>ter</a:t>
            </a:r>
            <a:r>
              <a:rPr lang="en-US" dirty="0" smtClean="0"/>
              <a:t> que </a:t>
            </a:r>
            <a:r>
              <a:rPr lang="en-US" dirty="0" err="1" smtClean="0"/>
              <a:t>frequentar</a:t>
            </a:r>
            <a:r>
              <a:rPr lang="en-US" dirty="0" smtClean="0"/>
              <a:t> </a:t>
            </a:r>
            <a:r>
              <a:rPr lang="en-US" dirty="0" err="1" smtClean="0"/>
              <a:t>aulas</a:t>
            </a:r>
            <a:r>
              <a:rPr lang="en-US" dirty="0" smtClean="0"/>
              <a:t> de </a:t>
            </a:r>
            <a:r>
              <a:rPr lang="en-US" dirty="0" err="1" smtClean="0"/>
              <a:t>recuperação</a:t>
            </a:r>
            <a:r>
              <a:rPr lang="en-US" dirty="0" smtClean="0"/>
              <a:t> e </a:t>
            </a:r>
            <a:r>
              <a:rPr lang="en-US" dirty="0" err="1" smtClean="0"/>
              <a:t>reprovação</a:t>
            </a:r>
            <a:r>
              <a:rPr lang="en-US" dirty="0" smtClean="0"/>
              <a:t> </a:t>
            </a:r>
            <a:r>
              <a:rPr lang="en-US" dirty="0" err="1" smtClean="0"/>
              <a:t>ao</a:t>
            </a:r>
            <a:r>
              <a:rPr lang="en-US" dirty="0" smtClean="0"/>
              <a:t> </a:t>
            </a:r>
            <a:r>
              <a:rPr lang="en-US" dirty="0" err="1" smtClean="0"/>
              <a:t>desempenho</a:t>
            </a:r>
            <a:r>
              <a:rPr lang="en-US" dirty="0" smtClean="0"/>
              <a:t> </a:t>
            </a:r>
            <a:r>
              <a:rPr lang="en-US" dirty="0" err="1" smtClean="0"/>
              <a:t>desses</a:t>
            </a:r>
            <a:r>
              <a:rPr lang="en-US" dirty="0" smtClean="0"/>
              <a:t> </a:t>
            </a:r>
            <a:r>
              <a:rPr lang="en-US" dirty="0" err="1" smtClean="0"/>
              <a:t>alunos</a:t>
            </a:r>
            <a:r>
              <a:rPr lang="en-US" dirty="0" smtClean="0"/>
              <a:t> </a:t>
            </a:r>
            <a:r>
              <a:rPr lang="en-US" dirty="0" err="1" smtClean="0"/>
              <a:t>em</a:t>
            </a:r>
            <a:r>
              <a:rPr lang="en-US" dirty="0" smtClean="0"/>
              <a:t> testes </a:t>
            </a:r>
            <a:r>
              <a:rPr lang="en-US" dirty="0" err="1" smtClean="0"/>
              <a:t>padronizados</a:t>
            </a:r>
            <a:r>
              <a:rPr lang="en-US" dirty="0" smtClean="0"/>
              <a:t>. </a:t>
            </a:r>
          </a:p>
          <a:p>
            <a:r>
              <a:rPr lang="en-US" dirty="0" smtClean="0"/>
              <a:t>A </a:t>
            </a:r>
            <a:r>
              <a:rPr lang="en-US" dirty="0" err="1" smtClean="0"/>
              <a:t>política</a:t>
            </a:r>
            <a:r>
              <a:rPr lang="en-US" dirty="0" smtClean="0"/>
              <a:t> </a:t>
            </a:r>
            <a:r>
              <a:rPr lang="en-US" dirty="0" err="1" smtClean="0"/>
              <a:t>resultou</a:t>
            </a:r>
            <a:r>
              <a:rPr lang="en-US" dirty="0" smtClean="0"/>
              <a:t> </a:t>
            </a:r>
            <a:r>
              <a:rPr lang="en-US" dirty="0" err="1" smtClean="0"/>
              <a:t>em</a:t>
            </a:r>
            <a:r>
              <a:rPr lang="en-US" dirty="0" smtClean="0"/>
              <a:t> </a:t>
            </a:r>
            <a:r>
              <a:rPr lang="en-US" dirty="0" err="1" smtClean="0"/>
              <a:t>uma</a:t>
            </a:r>
            <a:r>
              <a:rPr lang="en-US" dirty="0" smtClean="0"/>
              <a:t> </a:t>
            </a:r>
            <a:r>
              <a:rPr lang="en-US" dirty="0" err="1" smtClean="0"/>
              <a:t>relação</a:t>
            </a:r>
            <a:r>
              <a:rPr lang="en-US" dirty="0" smtClean="0"/>
              <a:t> </a:t>
            </a:r>
            <a:r>
              <a:rPr lang="en-US" dirty="0" err="1" smtClean="0"/>
              <a:t>altamente</a:t>
            </a:r>
            <a:r>
              <a:rPr lang="en-US" dirty="0" smtClean="0"/>
              <a:t> </a:t>
            </a:r>
            <a:r>
              <a:rPr lang="en-US" dirty="0" err="1" smtClean="0"/>
              <a:t>não</a:t>
            </a:r>
            <a:r>
              <a:rPr lang="en-US" dirty="0" smtClean="0"/>
              <a:t> linear entre </a:t>
            </a:r>
            <a:r>
              <a:rPr lang="en-US" dirty="0" err="1" smtClean="0"/>
              <a:t>desempenho</a:t>
            </a:r>
            <a:r>
              <a:rPr lang="en-US" dirty="0" smtClean="0"/>
              <a:t> e </a:t>
            </a:r>
            <a:r>
              <a:rPr lang="en-US" dirty="0" err="1" smtClean="0"/>
              <a:t>probabilidade</a:t>
            </a:r>
            <a:r>
              <a:rPr lang="en-US" dirty="0" smtClean="0"/>
              <a:t> de </a:t>
            </a:r>
            <a:r>
              <a:rPr lang="en-US" dirty="0" err="1" smtClean="0"/>
              <a:t>frequentar</a:t>
            </a:r>
            <a:r>
              <a:rPr lang="en-US" dirty="0" smtClean="0"/>
              <a:t> </a:t>
            </a:r>
            <a:r>
              <a:rPr lang="en-US" dirty="0" err="1" smtClean="0"/>
              <a:t>recuperação</a:t>
            </a:r>
            <a:r>
              <a:rPr lang="en-US" dirty="0" smtClean="0"/>
              <a:t> </a:t>
            </a:r>
            <a:r>
              <a:rPr lang="en-US" dirty="0" err="1" smtClean="0"/>
              <a:t>ou</a:t>
            </a:r>
            <a:r>
              <a:rPr lang="en-US" dirty="0" smtClean="0"/>
              <a:t> </a:t>
            </a:r>
            <a:r>
              <a:rPr lang="en-US" dirty="0" err="1" smtClean="0"/>
              <a:t>ser</a:t>
            </a:r>
            <a:r>
              <a:rPr lang="en-US" dirty="0" smtClean="0"/>
              <a:t> </a:t>
            </a:r>
            <a:r>
              <a:rPr lang="en-US" dirty="0" err="1" smtClean="0"/>
              <a:t>retido</a:t>
            </a:r>
            <a:r>
              <a:rPr lang="en-US" dirty="0" smtClean="0"/>
              <a:t>. A </a:t>
            </a:r>
            <a:r>
              <a:rPr lang="en-US" dirty="0" err="1" smtClean="0"/>
              <a:t>ideia</a:t>
            </a:r>
            <a:r>
              <a:rPr lang="en-US" dirty="0" smtClean="0"/>
              <a:t> é </a:t>
            </a:r>
            <a:r>
              <a:rPr lang="en-US" dirty="0" err="1" smtClean="0"/>
              <a:t>usar</a:t>
            </a:r>
            <a:r>
              <a:rPr lang="en-US" dirty="0" smtClean="0"/>
              <a:t> </a:t>
            </a:r>
            <a:r>
              <a:rPr lang="en-US" dirty="0" err="1" smtClean="0"/>
              <a:t>essa</a:t>
            </a:r>
            <a:r>
              <a:rPr lang="en-US" dirty="0" smtClean="0"/>
              <a:t> </a:t>
            </a:r>
            <a:r>
              <a:rPr lang="en-US" dirty="0" err="1" smtClean="0"/>
              <a:t>variação</a:t>
            </a:r>
            <a:r>
              <a:rPr lang="en-US" dirty="0" smtClean="0"/>
              <a:t> </a:t>
            </a:r>
            <a:r>
              <a:rPr lang="en-US" dirty="0" err="1" smtClean="0"/>
              <a:t>exógena</a:t>
            </a:r>
            <a:r>
              <a:rPr lang="en-US" dirty="0" smtClean="0"/>
              <a:t> </a:t>
            </a:r>
            <a:r>
              <a:rPr lang="en-US" dirty="0" err="1" smtClean="0"/>
              <a:t>gerada</a:t>
            </a:r>
            <a:r>
              <a:rPr lang="en-US" dirty="0" smtClean="0"/>
              <a:t> </a:t>
            </a:r>
            <a:r>
              <a:rPr lang="en-US" dirty="0" err="1" smtClean="0"/>
              <a:t>por</a:t>
            </a:r>
            <a:r>
              <a:rPr lang="en-US" dirty="0" smtClean="0"/>
              <a:t> </a:t>
            </a:r>
            <a:r>
              <a:rPr lang="en-US" dirty="0" err="1" smtClean="0"/>
              <a:t>essa</a:t>
            </a:r>
            <a:r>
              <a:rPr lang="en-US" dirty="0" smtClean="0"/>
              <a:t> </a:t>
            </a:r>
            <a:r>
              <a:rPr lang="en-US" dirty="0" err="1" smtClean="0"/>
              <a:t>regra</a:t>
            </a:r>
            <a:r>
              <a:rPr lang="en-US" dirty="0" smtClean="0"/>
              <a:t> para </a:t>
            </a:r>
            <a:r>
              <a:rPr lang="en-US" dirty="0" err="1" smtClean="0"/>
              <a:t>identificar</a:t>
            </a:r>
            <a:r>
              <a:rPr lang="en-US" dirty="0" smtClean="0"/>
              <a:t> o </a:t>
            </a:r>
            <a:r>
              <a:rPr lang="en-US" dirty="0" err="1" smtClean="0"/>
              <a:t>impacto</a:t>
            </a:r>
            <a:r>
              <a:rPr lang="en-US" dirty="0" smtClean="0"/>
              <a:t> deses </a:t>
            </a:r>
            <a:r>
              <a:rPr lang="en-US" dirty="0" err="1" smtClean="0"/>
              <a:t>programas</a:t>
            </a:r>
            <a:r>
              <a:rPr lang="en-US" dirty="0" smtClean="0"/>
              <a:t>.</a:t>
            </a:r>
            <a:endParaRPr lang="pt-BR" dirty="0"/>
          </a:p>
        </p:txBody>
      </p:sp>
    </p:spTree>
    <p:extLst>
      <p:ext uri="{BB962C8B-B14F-4D97-AF65-F5344CB8AC3E}">
        <p14:creationId xmlns:p14="http://schemas.microsoft.com/office/powerpoint/2010/main" xmlns="" val="220923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Entretanto, alguns autores têm questionado a posição de que a retenção escolar é inequivocamente danosa para os </a:t>
            </a:r>
            <a:r>
              <a:rPr lang="pt-BR" dirty="0" smtClean="0"/>
              <a:t>retidos. </a:t>
            </a:r>
          </a:p>
          <a:p>
            <a:r>
              <a:rPr lang="pt-BR" dirty="0" smtClean="0"/>
              <a:t>Eles </a:t>
            </a:r>
            <a:r>
              <a:rPr lang="pt-BR" dirty="0"/>
              <a:t>argumentam que as deficiências observadas na maioria desses estudos não permitem tal </a:t>
            </a:r>
            <a:r>
              <a:rPr lang="pt-BR" dirty="0" smtClean="0"/>
              <a:t>conclusão: </a:t>
            </a:r>
            <a:r>
              <a:rPr lang="en-US" dirty="0" smtClean="0"/>
              <a:t>“… </a:t>
            </a:r>
            <a:r>
              <a:rPr lang="en-US" i="1" dirty="0" smtClean="0"/>
              <a:t>prior studies fail to take account of the selection of students into these programs, thus potentially (…) exaggerating the harm of retention</a:t>
            </a:r>
            <a:r>
              <a:rPr lang="en-US" dirty="0" smtClean="0"/>
              <a:t>.”</a:t>
            </a:r>
          </a:p>
          <a:p>
            <a:r>
              <a:rPr lang="en-US" dirty="0" smtClean="0"/>
              <a:t>(…students </a:t>
            </a:r>
            <a:r>
              <a:rPr lang="en-US" dirty="0"/>
              <a:t>are not generally given a choice whether to </a:t>
            </a:r>
            <a:r>
              <a:rPr lang="en-US" dirty="0" smtClean="0"/>
              <a:t>repeat a </a:t>
            </a:r>
            <a:r>
              <a:rPr lang="en-US" dirty="0"/>
              <a:t>grade, but rather this decision is made by the teacher </a:t>
            </a:r>
            <a:r>
              <a:rPr lang="en-US" dirty="0" smtClean="0"/>
              <a:t>or school </a:t>
            </a:r>
            <a:r>
              <a:rPr lang="en-US" dirty="0"/>
              <a:t>principal on the basis of unobservable </a:t>
            </a:r>
            <a:r>
              <a:rPr lang="en-US" dirty="0" smtClean="0"/>
              <a:t>characteristics (</a:t>
            </a:r>
            <a:r>
              <a:rPr lang="en-US" dirty="0"/>
              <a:t>for example, motivation, maturity, and parental involvement</a:t>
            </a:r>
            <a:r>
              <a:rPr lang="en-US" dirty="0" smtClean="0"/>
              <a:t>). This </a:t>
            </a:r>
            <a:r>
              <a:rPr lang="en-US" dirty="0"/>
              <a:t>suggests that OLS estimates of grade </a:t>
            </a:r>
            <a:r>
              <a:rPr lang="en-US" dirty="0" smtClean="0"/>
              <a:t>retention will </a:t>
            </a:r>
            <a:r>
              <a:rPr lang="en-US" dirty="0"/>
              <a:t>be biased </a:t>
            </a:r>
            <a:r>
              <a:rPr lang="en-US" dirty="0" smtClean="0"/>
              <a:t>downward.)</a:t>
            </a:r>
            <a:endParaRPr lang="pt-BR" dirty="0"/>
          </a:p>
        </p:txBody>
      </p:sp>
    </p:spTree>
    <p:extLst>
      <p:ext uri="{BB962C8B-B14F-4D97-AF65-F5344CB8AC3E}">
        <p14:creationId xmlns:p14="http://schemas.microsoft.com/office/powerpoint/2010/main" xmlns="" val="679327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pt-BR" dirty="0" smtClean="0"/>
              <a:t>Desenho da política</a:t>
            </a:r>
            <a:endParaRPr lang="pt-BR" dirty="0"/>
          </a:p>
        </p:txBody>
      </p:sp>
      <p:sp>
        <p:nvSpPr>
          <p:cNvPr id="3" name="Espaço Reservado para Conteúdo 2"/>
          <p:cNvSpPr>
            <a:spLocks noGrp="1"/>
          </p:cNvSpPr>
          <p:nvPr>
            <p:ph idx="1"/>
          </p:nvPr>
        </p:nvSpPr>
        <p:spPr>
          <a:xfrm>
            <a:off x="457200" y="1268760"/>
            <a:ext cx="8229600" cy="5328592"/>
          </a:xfrm>
        </p:spPr>
        <p:txBody>
          <a:bodyPr>
            <a:normAutofit fontScale="77500" lnSpcReduction="20000"/>
          </a:bodyPr>
          <a:lstStyle/>
          <a:p>
            <a:r>
              <a:rPr lang="en-US" dirty="0" smtClean="0"/>
              <a:t>Chicago - 1996–1997 – </a:t>
            </a:r>
            <a:r>
              <a:rPr lang="en-US" dirty="0" err="1" smtClean="0"/>
              <a:t>política</a:t>
            </a:r>
            <a:r>
              <a:rPr lang="en-US" dirty="0" smtClean="0"/>
              <a:t> para </a:t>
            </a:r>
            <a:r>
              <a:rPr lang="en-US" dirty="0" err="1" smtClean="0"/>
              <a:t>acabar</a:t>
            </a:r>
            <a:r>
              <a:rPr lang="en-US" dirty="0" smtClean="0"/>
              <a:t> com a social promotion—</a:t>
            </a:r>
            <a:r>
              <a:rPr lang="en-US" dirty="0" err="1" smtClean="0"/>
              <a:t>prática</a:t>
            </a:r>
            <a:r>
              <a:rPr lang="en-US" dirty="0" smtClean="0"/>
              <a:t> de </a:t>
            </a:r>
            <a:r>
              <a:rPr lang="en-US" dirty="0" err="1" smtClean="0"/>
              <a:t>aprovar</a:t>
            </a:r>
            <a:r>
              <a:rPr lang="en-US" dirty="0" smtClean="0"/>
              <a:t> </a:t>
            </a:r>
            <a:r>
              <a:rPr lang="en-US" dirty="0" err="1" smtClean="0"/>
              <a:t>estudantes</a:t>
            </a:r>
            <a:r>
              <a:rPr lang="en-US" dirty="0" smtClean="0"/>
              <a:t> </a:t>
            </a:r>
            <a:r>
              <a:rPr lang="en-US" dirty="0" err="1" smtClean="0"/>
              <a:t>independente</a:t>
            </a:r>
            <a:r>
              <a:rPr lang="en-US" dirty="0" smtClean="0"/>
              <a:t> de </a:t>
            </a:r>
            <a:r>
              <a:rPr lang="en-US" dirty="0" err="1" smtClean="0"/>
              <a:t>sua</a:t>
            </a:r>
            <a:r>
              <a:rPr lang="en-US" dirty="0" smtClean="0"/>
              <a:t> performance </a:t>
            </a:r>
            <a:r>
              <a:rPr lang="en-US" dirty="0"/>
              <a:t>escolar </a:t>
            </a:r>
            <a:r>
              <a:rPr lang="en-US" dirty="0" smtClean="0"/>
              <a:t>in order to keep them with their peers</a:t>
            </a:r>
            <a:r>
              <a:rPr lang="en-US" dirty="0"/>
              <a:t>.</a:t>
            </a:r>
            <a:endParaRPr lang="en-US" dirty="0" smtClean="0"/>
          </a:p>
          <a:p>
            <a:r>
              <a:rPr lang="en-US" dirty="0" err="1" smtClean="0"/>
              <a:t>Estudantes</a:t>
            </a:r>
            <a:r>
              <a:rPr lang="en-US" dirty="0" smtClean="0"/>
              <a:t> da 3ª, 6ª e 8ª series </a:t>
            </a:r>
            <a:r>
              <a:rPr lang="en-US" dirty="0" err="1" smtClean="0"/>
              <a:t>tinham</a:t>
            </a:r>
            <a:r>
              <a:rPr lang="en-US" dirty="0" smtClean="0"/>
              <a:t> que </a:t>
            </a:r>
            <a:r>
              <a:rPr lang="en-US" dirty="0" err="1" smtClean="0"/>
              <a:t>apresentar</a:t>
            </a:r>
            <a:r>
              <a:rPr lang="en-US" dirty="0" smtClean="0"/>
              <a:t> um </a:t>
            </a:r>
            <a:r>
              <a:rPr lang="en-US" dirty="0" err="1" smtClean="0"/>
              <a:t>desempenho</a:t>
            </a:r>
            <a:r>
              <a:rPr lang="en-US" dirty="0" smtClean="0"/>
              <a:t> </a:t>
            </a:r>
            <a:r>
              <a:rPr lang="en-US" dirty="0" err="1" smtClean="0"/>
              <a:t>pré-definido</a:t>
            </a:r>
            <a:r>
              <a:rPr lang="en-US" dirty="0" smtClean="0"/>
              <a:t> </a:t>
            </a:r>
            <a:r>
              <a:rPr lang="en-US" dirty="0" err="1" smtClean="0"/>
              <a:t>em</a:t>
            </a:r>
            <a:r>
              <a:rPr lang="en-US" dirty="0" smtClean="0"/>
              <a:t> reading and mathematics para </a:t>
            </a:r>
            <a:r>
              <a:rPr lang="en-US" dirty="0" err="1" smtClean="0"/>
              <a:t>serem</a:t>
            </a:r>
            <a:r>
              <a:rPr lang="en-US" dirty="0" smtClean="0"/>
              <a:t> </a:t>
            </a:r>
            <a:r>
              <a:rPr lang="en-US" dirty="0" err="1" smtClean="0"/>
              <a:t>aprovados</a:t>
            </a:r>
            <a:r>
              <a:rPr lang="en-US" dirty="0" smtClean="0"/>
              <a:t>. </a:t>
            </a:r>
          </a:p>
          <a:p>
            <a:pPr lvl="1"/>
            <a:r>
              <a:rPr lang="en-US" dirty="0" smtClean="0"/>
              <a:t>1997: </a:t>
            </a:r>
            <a:r>
              <a:rPr lang="en-US" dirty="0" err="1" smtClean="0"/>
              <a:t>padrões</a:t>
            </a:r>
            <a:r>
              <a:rPr lang="en-US" dirty="0" smtClean="0"/>
              <a:t> de </a:t>
            </a:r>
            <a:r>
              <a:rPr lang="en-US" dirty="0" err="1" smtClean="0"/>
              <a:t>promoção</a:t>
            </a:r>
            <a:r>
              <a:rPr lang="en-US" dirty="0" smtClean="0"/>
              <a:t> </a:t>
            </a:r>
            <a:r>
              <a:rPr lang="en-US" dirty="0" err="1" smtClean="0"/>
              <a:t>correspondiam</a:t>
            </a:r>
            <a:r>
              <a:rPr lang="en-US" dirty="0" smtClean="0"/>
              <a:t> </a:t>
            </a:r>
            <a:r>
              <a:rPr lang="en-US" dirty="0" err="1" smtClean="0"/>
              <a:t>ao</a:t>
            </a:r>
            <a:r>
              <a:rPr lang="en-US" dirty="0" smtClean="0"/>
              <a:t> 20º </a:t>
            </a:r>
            <a:r>
              <a:rPr lang="en-US" dirty="0" err="1" smtClean="0"/>
              <a:t>percentil</a:t>
            </a:r>
            <a:r>
              <a:rPr lang="en-US" dirty="0" smtClean="0"/>
              <a:t> </a:t>
            </a:r>
            <a:r>
              <a:rPr lang="en-US" dirty="0" err="1" smtClean="0"/>
              <a:t>na</a:t>
            </a:r>
            <a:r>
              <a:rPr lang="en-US" dirty="0" smtClean="0"/>
              <a:t> </a:t>
            </a:r>
            <a:r>
              <a:rPr lang="en-US" dirty="0" err="1" smtClean="0"/>
              <a:t>distribuição</a:t>
            </a:r>
            <a:r>
              <a:rPr lang="en-US" dirty="0" smtClean="0"/>
              <a:t> </a:t>
            </a:r>
            <a:r>
              <a:rPr lang="en-US" dirty="0" err="1" smtClean="0"/>
              <a:t>nacional</a:t>
            </a:r>
            <a:r>
              <a:rPr lang="en-US" dirty="0" smtClean="0"/>
              <a:t> de </a:t>
            </a:r>
            <a:r>
              <a:rPr lang="en-US" dirty="0" err="1" smtClean="0"/>
              <a:t>notas</a:t>
            </a:r>
            <a:r>
              <a:rPr lang="en-US" dirty="0" smtClean="0"/>
              <a:t> [Iowa Test of Basic Skills (ITBS)].</a:t>
            </a:r>
          </a:p>
          <a:p>
            <a:r>
              <a:rPr lang="en-US" dirty="0" err="1" smtClean="0"/>
              <a:t>Estudantes</a:t>
            </a:r>
            <a:r>
              <a:rPr lang="en-US" dirty="0" smtClean="0"/>
              <a:t> que </a:t>
            </a:r>
            <a:r>
              <a:rPr lang="en-US" dirty="0" err="1" smtClean="0"/>
              <a:t>não</a:t>
            </a:r>
            <a:r>
              <a:rPr lang="en-US" dirty="0" smtClean="0"/>
              <a:t> </a:t>
            </a:r>
            <a:r>
              <a:rPr lang="en-US" dirty="0" err="1" smtClean="0"/>
              <a:t>alcançavam</a:t>
            </a:r>
            <a:r>
              <a:rPr lang="en-US" dirty="0" smtClean="0"/>
              <a:t> </a:t>
            </a:r>
            <a:r>
              <a:rPr lang="en-US" dirty="0" err="1" smtClean="0"/>
              <a:t>tal</a:t>
            </a:r>
            <a:r>
              <a:rPr lang="en-US" dirty="0" smtClean="0"/>
              <a:t> </a:t>
            </a:r>
            <a:r>
              <a:rPr lang="en-US" dirty="0" err="1" smtClean="0"/>
              <a:t>desempenho</a:t>
            </a:r>
            <a:r>
              <a:rPr lang="en-US" dirty="0" smtClean="0"/>
              <a:t>, </a:t>
            </a:r>
            <a:r>
              <a:rPr lang="en-US" dirty="0" err="1" smtClean="0"/>
              <a:t>eram</a:t>
            </a:r>
            <a:r>
              <a:rPr lang="en-US" dirty="0" smtClean="0"/>
              <a:t> </a:t>
            </a:r>
            <a:r>
              <a:rPr lang="en-US" dirty="0" err="1" smtClean="0"/>
              <a:t>obrigados</a:t>
            </a:r>
            <a:r>
              <a:rPr lang="en-US" dirty="0" smtClean="0"/>
              <a:t> a </a:t>
            </a:r>
            <a:r>
              <a:rPr lang="en-US" dirty="0" err="1" smtClean="0"/>
              <a:t>frequentar</a:t>
            </a:r>
            <a:r>
              <a:rPr lang="en-US" dirty="0" smtClean="0"/>
              <a:t> 6-semanas de </a:t>
            </a:r>
            <a:r>
              <a:rPr lang="en-US" dirty="0" err="1" smtClean="0"/>
              <a:t>recuperação</a:t>
            </a:r>
            <a:r>
              <a:rPr lang="en-US" dirty="0" smtClean="0"/>
              <a:t> (summer school) e, </a:t>
            </a:r>
            <a:r>
              <a:rPr lang="en-US" dirty="0" err="1" smtClean="0"/>
              <a:t>então</a:t>
            </a:r>
            <a:r>
              <a:rPr lang="en-US" dirty="0" smtClean="0"/>
              <a:t>, </a:t>
            </a:r>
            <a:r>
              <a:rPr lang="en-US" dirty="0" err="1" smtClean="0"/>
              <a:t>repetir</a:t>
            </a:r>
            <a:r>
              <a:rPr lang="en-US" dirty="0" smtClean="0"/>
              <a:t> </a:t>
            </a:r>
            <a:r>
              <a:rPr lang="en-US" dirty="0" err="1" smtClean="0"/>
              <a:t>os</a:t>
            </a:r>
            <a:r>
              <a:rPr lang="en-US" dirty="0" smtClean="0"/>
              <a:t> </a:t>
            </a:r>
            <a:r>
              <a:rPr lang="en-US" dirty="0" err="1" smtClean="0"/>
              <a:t>exames</a:t>
            </a:r>
            <a:r>
              <a:rPr lang="en-US" dirty="0" smtClean="0"/>
              <a:t>. </a:t>
            </a:r>
          </a:p>
          <a:p>
            <a:r>
              <a:rPr lang="en-US" dirty="0" err="1" smtClean="0"/>
              <a:t>Caso</a:t>
            </a:r>
            <a:r>
              <a:rPr lang="en-US" dirty="0" smtClean="0"/>
              <a:t> </a:t>
            </a:r>
            <a:r>
              <a:rPr lang="en-US" dirty="0" err="1" smtClean="0"/>
              <a:t>conseguissem</a:t>
            </a:r>
            <a:r>
              <a:rPr lang="en-US" dirty="0" smtClean="0"/>
              <a:t> </a:t>
            </a:r>
            <a:r>
              <a:rPr lang="en-US" dirty="0" err="1" smtClean="0"/>
              <a:t>obter</a:t>
            </a:r>
            <a:r>
              <a:rPr lang="en-US" dirty="0" smtClean="0"/>
              <a:t> </a:t>
            </a:r>
            <a:r>
              <a:rPr lang="en-US" dirty="0" err="1" smtClean="0"/>
              <a:t>nessa</a:t>
            </a:r>
            <a:r>
              <a:rPr lang="en-US" dirty="0" smtClean="0"/>
              <a:t> nova </a:t>
            </a:r>
            <a:r>
              <a:rPr lang="en-US" dirty="0" err="1" smtClean="0"/>
              <a:t>oportunidade</a:t>
            </a:r>
            <a:r>
              <a:rPr lang="en-US" dirty="0" smtClean="0"/>
              <a:t> o </a:t>
            </a:r>
            <a:r>
              <a:rPr lang="en-US" dirty="0" err="1" smtClean="0"/>
              <a:t>desempenho</a:t>
            </a:r>
            <a:r>
              <a:rPr lang="en-US" dirty="0" smtClean="0"/>
              <a:t> </a:t>
            </a:r>
            <a:r>
              <a:rPr lang="en-US" dirty="0" err="1" smtClean="0"/>
              <a:t>pré-definido</a:t>
            </a:r>
            <a:r>
              <a:rPr lang="en-US" dirty="0" smtClean="0"/>
              <a:t> </a:t>
            </a:r>
            <a:r>
              <a:rPr lang="en-US" dirty="0" err="1" smtClean="0"/>
              <a:t>eram</a:t>
            </a:r>
            <a:r>
              <a:rPr lang="en-US" dirty="0" smtClean="0"/>
              <a:t> </a:t>
            </a:r>
            <a:r>
              <a:rPr lang="en-US" dirty="0" err="1" smtClean="0"/>
              <a:t>aprovados</a:t>
            </a:r>
            <a:r>
              <a:rPr lang="en-US" dirty="0" smtClean="0"/>
              <a:t>, </a:t>
            </a:r>
            <a:r>
              <a:rPr lang="en-US" dirty="0" err="1" smtClean="0"/>
              <a:t>caso</a:t>
            </a:r>
            <a:r>
              <a:rPr lang="en-US" dirty="0" smtClean="0"/>
              <a:t> </a:t>
            </a:r>
            <a:r>
              <a:rPr lang="en-US" dirty="0" err="1" smtClean="0"/>
              <a:t>contrário</a:t>
            </a:r>
            <a:r>
              <a:rPr lang="en-US" dirty="0" smtClean="0"/>
              <a:t> </a:t>
            </a:r>
            <a:r>
              <a:rPr lang="en-US" dirty="0" err="1" smtClean="0"/>
              <a:t>eram</a:t>
            </a:r>
            <a:r>
              <a:rPr lang="en-US" dirty="0" smtClean="0"/>
              <a:t> </a:t>
            </a:r>
            <a:r>
              <a:rPr lang="en-US" dirty="0" err="1" smtClean="0"/>
              <a:t>obrigados</a:t>
            </a:r>
            <a:r>
              <a:rPr lang="en-US" dirty="0" smtClean="0"/>
              <a:t> a </a:t>
            </a:r>
            <a:r>
              <a:rPr lang="en-US" dirty="0" err="1" smtClean="0"/>
              <a:t>repetir</a:t>
            </a:r>
            <a:r>
              <a:rPr lang="en-US" dirty="0" smtClean="0"/>
              <a:t> a </a:t>
            </a:r>
            <a:r>
              <a:rPr lang="en-US" dirty="0" err="1" smtClean="0"/>
              <a:t>série</a:t>
            </a:r>
            <a:r>
              <a:rPr lang="en-US" dirty="0" smtClean="0"/>
              <a:t>. </a:t>
            </a:r>
            <a:endParaRPr lang="pt-BR" dirty="0"/>
          </a:p>
        </p:txBody>
      </p:sp>
    </p:spTree>
    <p:extLst>
      <p:ext uri="{BB962C8B-B14F-4D97-AF65-F5344CB8AC3E}">
        <p14:creationId xmlns:p14="http://schemas.microsoft.com/office/powerpoint/2010/main" xmlns="" val="1184892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Porque esses programas podem funcionar?</a:t>
            </a:r>
            <a:endParaRPr lang="pt-BR" dirty="0"/>
          </a:p>
        </p:txBody>
      </p:sp>
      <p:sp>
        <p:nvSpPr>
          <p:cNvPr id="3" name="Espaço Reservado para Conteúdo 2"/>
          <p:cNvSpPr>
            <a:spLocks noGrp="1"/>
          </p:cNvSpPr>
          <p:nvPr>
            <p:ph idx="1"/>
          </p:nvPr>
        </p:nvSpPr>
        <p:spPr>
          <a:xfrm>
            <a:off x="457200" y="1628800"/>
            <a:ext cx="8229600" cy="4853136"/>
          </a:xfrm>
        </p:spPr>
        <p:txBody>
          <a:bodyPr>
            <a:normAutofit fontScale="85000" lnSpcReduction="20000"/>
          </a:bodyPr>
          <a:lstStyle/>
          <a:p>
            <a:r>
              <a:rPr lang="en-US" dirty="0" smtClean="0"/>
              <a:t>As classes de </a:t>
            </a:r>
            <a:r>
              <a:rPr lang="en-US" dirty="0" err="1" smtClean="0"/>
              <a:t>recuperação</a:t>
            </a:r>
            <a:r>
              <a:rPr lang="en-US" dirty="0" smtClean="0"/>
              <a:t> </a:t>
            </a:r>
            <a:r>
              <a:rPr lang="en-US" dirty="0" err="1" smtClean="0"/>
              <a:t>eram</a:t>
            </a:r>
            <a:r>
              <a:rPr lang="en-US" dirty="0" smtClean="0"/>
              <a:t>, </a:t>
            </a:r>
            <a:r>
              <a:rPr lang="en-US" dirty="0" err="1" smtClean="0"/>
              <a:t>em</a:t>
            </a:r>
            <a:r>
              <a:rPr lang="en-US" dirty="0" smtClean="0"/>
              <a:t> </a:t>
            </a:r>
            <a:r>
              <a:rPr lang="en-US" dirty="0" err="1" smtClean="0"/>
              <a:t>geral</a:t>
            </a:r>
            <a:r>
              <a:rPr lang="en-US" dirty="0" smtClean="0"/>
              <a:t>, </a:t>
            </a:r>
            <a:r>
              <a:rPr lang="en-US" dirty="0" err="1" smtClean="0"/>
              <a:t>bastante</a:t>
            </a:r>
            <a:r>
              <a:rPr lang="en-US" dirty="0" smtClean="0"/>
              <a:t> </a:t>
            </a:r>
            <a:r>
              <a:rPr lang="en-US" dirty="0" err="1" smtClean="0"/>
              <a:t>pequenas</a:t>
            </a:r>
            <a:r>
              <a:rPr lang="en-US" dirty="0" smtClean="0"/>
              <a:t>, </a:t>
            </a:r>
            <a:r>
              <a:rPr lang="en-US" dirty="0" err="1" smtClean="0"/>
              <a:t>muitas</a:t>
            </a:r>
            <a:r>
              <a:rPr lang="en-US" dirty="0" smtClean="0"/>
              <a:t> </a:t>
            </a:r>
            <a:r>
              <a:rPr lang="en-US" dirty="0" err="1" smtClean="0"/>
              <a:t>vezes</a:t>
            </a:r>
            <a:r>
              <a:rPr lang="en-US" dirty="0" smtClean="0"/>
              <a:t>, com </a:t>
            </a:r>
            <a:r>
              <a:rPr lang="en-US" dirty="0" err="1" smtClean="0"/>
              <a:t>menos</a:t>
            </a:r>
            <a:r>
              <a:rPr lang="en-US" dirty="0" smtClean="0"/>
              <a:t> de 15 </a:t>
            </a:r>
            <a:r>
              <a:rPr lang="en-US" dirty="0" err="1" smtClean="0"/>
              <a:t>alunos</a:t>
            </a:r>
            <a:r>
              <a:rPr lang="en-US" dirty="0"/>
              <a:t>.</a:t>
            </a:r>
            <a:r>
              <a:rPr lang="en-US" dirty="0" smtClean="0"/>
              <a:t> </a:t>
            </a:r>
          </a:p>
          <a:p>
            <a:r>
              <a:rPr lang="en-US" dirty="0" err="1"/>
              <a:t>D</a:t>
            </a:r>
            <a:r>
              <a:rPr lang="en-US" dirty="0" err="1" smtClean="0"/>
              <a:t>iretores</a:t>
            </a:r>
            <a:r>
              <a:rPr lang="en-US" dirty="0" smtClean="0"/>
              <a:t> </a:t>
            </a:r>
            <a:r>
              <a:rPr lang="en-US" dirty="0" err="1" smtClean="0"/>
              <a:t>escolhiam</a:t>
            </a:r>
            <a:r>
              <a:rPr lang="en-US" dirty="0" smtClean="0"/>
              <a:t> “a </a:t>
            </a:r>
            <a:r>
              <a:rPr lang="en-US" dirty="0" err="1" smtClean="0"/>
              <a:t>dedo</a:t>
            </a:r>
            <a:r>
              <a:rPr lang="en-US" dirty="0" smtClean="0"/>
              <a:t>” </a:t>
            </a:r>
            <a:r>
              <a:rPr lang="en-US" dirty="0" err="1" smtClean="0"/>
              <a:t>os</a:t>
            </a:r>
            <a:r>
              <a:rPr lang="en-US" dirty="0" smtClean="0"/>
              <a:t> </a:t>
            </a:r>
            <a:r>
              <a:rPr lang="en-US" dirty="0" err="1" smtClean="0"/>
              <a:t>professores</a:t>
            </a:r>
            <a:r>
              <a:rPr lang="en-US" dirty="0"/>
              <a:t> </a:t>
            </a:r>
            <a:r>
              <a:rPr lang="en-US" dirty="0" smtClean="0"/>
              <a:t>para </a:t>
            </a:r>
            <a:r>
              <a:rPr lang="en-US" dirty="0" err="1" smtClean="0"/>
              <a:t>tais</a:t>
            </a:r>
            <a:r>
              <a:rPr lang="en-US" dirty="0" smtClean="0"/>
              <a:t> </a:t>
            </a:r>
            <a:r>
              <a:rPr lang="en-US" dirty="0" err="1" smtClean="0"/>
              <a:t>aulas</a:t>
            </a:r>
            <a:r>
              <a:rPr lang="en-US" dirty="0"/>
              <a:t>.</a:t>
            </a:r>
            <a:endParaRPr lang="en-US" dirty="0" smtClean="0"/>
          </a:p>
          <a:p>
            <a:r>
              <a:rPr lang="en-US" dirty="0" smtClean="0"/>
              <a:t>CPS </a:t>
            </a:r>
            <a:r>
              <a:rPr lang="en-US" dirty="0" err="1" smtClean="0"/>
              <a:t>providenciava</a:t>
            </a:r>
            <a:r>
              <a:rPr lang="en-US" dirty="0" smtClean="0"/>
              <a:t> </a:t>
            </a:r>
            <a:r>
              <a:rPr lang="en-US" dirty="0" err="1" smtClean="0"/>
              <a:t>currículo</a:t>
            </a:r>
            <a:r>
              <a:rPr lang="en-US" dirty="0" smtClean="0"/>
              <a:t> </a:t>
            </a:r>
            <a:r>
              <a:rPr lang="en-US" dirty="0" err="1" smtClean="0"/>
              <a:t>estruturado</a:t>
            </a:r>
            <a:r>
              <a:rPr lang="en-US" dirty="0" smtClean="0"/>
              <a:t> (</a:t>
            </a:r>
            <a:r>
              <a:rPr lang="en-US" dirty="0" err="1" smtClean="0"/>
              <a:t>incluindo</a:t>
            </a:r>
            <a:r>
              <a:rPr lang="en-US" dirty="0" smtClean="0"/>
              <a:t> material </a:t>
            </a:r>
            <a:r>
              <a:rPr lang="en-US" dirty="0" err="1" smtClean="0"/>
              <a:t>específico</a:t>
            </a:r>
            <a:r>
              <a:rPr lang="en-US" dirty="0" smtClean="0"/>
              <a:t>) que </a:t>
            </a:r>
            <a:r>
              <a:rPr lang="en-US" dirty="0" err="1" smtClean="0"/>
              <a:t>os</a:t>
            </a:r>
            <a:r>
              <a:rPr lang="en-US" dirty="0" smtClean="0"/>
              <a:t> </a:t>
            </a:r>
            <a:r>
              <a:rPr lang="en-US" dirty="0" err="1" smtClean="0"/>
              <a:t>professores</a:t>
            </a:r>
            <a:r>
              <a:rPr lang="en-US" dirty="0" smtClean="0"/>
              <a:t> </a:t>
            </a:r>
            <a:r>
              <a:rPr lang="en-US" dirty="0" err="1" smtClean="0"/>
              <a:t>eram</a:t>
            </a:r>
            <a:r>
              <a:rPr lang="en-US" dirty="0" smtClean="0"/>
              <a:t> </a:t>
            </a:r>
            <a:r>
              <a:rPr lang="en-US" dirty="0" err="1" smtClean="0"/>
              <a:t>obrigados</a:t>
            </a:r>
            <a:r>
              <a:rPr lang="en-US" dirty="0" smtClean="0"/>
              <a:t> a </a:t>
            </a:r>
            <a:r>
              <a:rPr lang="en-US" dirty="0" err="1" smtClean="0"/>
              <a:t>seguir</a:t>
            </a:r>
            <a:r>
              <a:rPr lang="en-US" dirty="0" smtClean="0"/>
              <a:t>. </a:t>
            </a:r>
          </a:p>
          <a:p>
            <a:r>
              <a:rPr lang="en-US" dirty="0" err="1" smtClean="0"/>
              <a:t>Retenção</a:t>
            </a:r>
            <a:r>
              <a:rPr lang="en-US" dirty="0" smtClean="0"/>
              <a:t> </a:t>
            </a:r>
            <a:r>
              <a:rPr lang="en-US" dirty="0" err="1" smtClean="0"/>
              <a:t>buscava</a:t>
            </a:r>
            <a:r>
              <a:rPr lang="en-US" dirty="0" smtClean="0"/>
              <a:t> </a:t>
            </a:r>
            <a:r>
              <a:rPr lang="en-US" dirty="0" err="1" smtClean="0"/>
              <a:t>dar</a:t>
            </a:r>
            <a:r>
              <a:rPr lang="en-US" dirty="0" smtClean="0"/>
              <a:t> </a:t>
            </a:r>
            <a:r>
              <a:rPr lang="en-US" dirty="0" err="1" smtClean="0"/>
              <a:t>aos</a:t>
            </a:r>
            <a:r>
              <a:rPr lang="en-US" dirty="0" smtClean="0"/>
              <a:t> </a:t>
            </a:r>
            <a:r>
              <a:rPr lang="en-US" dirty="0" err="1" smtClean="0"/>
              <a:t>estudantes</a:t>
            </a:r>
            <a:r>
              <a:rPr lang="en-US" dirty="0" smtClean="0"/>
              <a:t> tempo </a:t>
            </a:r>
            <a:r>
              <a:rPr lang="en-US" dirty="0" err="1" smtClean="0"/>
              <a:t>adicional</a:t>
            </a:r>
            <a:r>
              <a:rPr lang="en-US" dirty="0" smtClean="0"/>
              <a:t> para </a:t>
            </a:r>
            <a:r>
              <a:rPr lang="en-US" dirty="0" err="1" smtClean="0"/>
              <a:t>formar</a:t>
            </a:r>
            <a:r>
              <a:rPr lang="en-US" dirty="0" smtClean="0"/>
              <a:t> as </a:t>
            </a:r>
            <a:r>
              <a:rPr lang="en-US" dirty="0" err="1" smtClean="0"/>
              <a:t>habilidades</a:t>
            </a:r>
            <a:r>
              <a:rPr lang="en-US" dirty="0" smtClean="0"/>
              <a:t> </a:t>
            </a:r>
            <a:r>
              <a:rPr lang="en-US" dirty="0" err="1" smtClean="0"/>
              <a:t>na</a:t>
            </a:r>
            <a:r>
              <a:rPr lang="en-US" dirty="0" smtClean="0"/>
              <a:t> </a:t>
            </a:r>
            <a:r>
              <a:rPr lang="en-US" dirty="0" err="1" smtClean="0"/>
              <a:t>série</a:t>
            </a:r>
            <a:r>
              <a:rPr lang="en-US" dirty="0" smtClean="0"/>
              <a:t>. O CPS </a:t>
            </a:r>
            <a:r>
              <a:rPr lang="en-US" dirty="0" err="1" smtClean="0"/>
              <a:t>também</a:t>
            </a:r>
            <a:r>
              <a:rPr lang="en-US" dirty="0" smtClean="0"/>
              <a:t> </a:t>
            </a:r>
            <a:r>
              <a:rPr lang="en-US" dirty="0" err="1" smtClean="0"/>
              <a:t>dava</a:t>
            </a:r>
            <a:r>
              <a:rPr lang="en-US" dirty="0" smtClean="0"/>
              <a:t> </a:t>
            </a:r>
            <a:r>
              <a:rPr lang="en-US" dirty="0" err="1" smtClean="0"/>
              <a:t>recursos</a:t>
            </a:r>
            <a:r>
              <a:rPr lang="en-US" dirty="0" smtClean="0"/>
              <a:t> </a:t>
            </a:r>
            <a:r>
              <a:rPr lang="en-US" dirty="0" err="1" smtClean="0"/>
              <a:t>adicionais</a:t>
            </a:r>
            <a:r>
              <a:rPr lang="en-US" dirty="0" smtClean="0"/>
              <a:t> para que as </a:t>
            </a:r>
            <a:r>
              <a:rPr lang="en-US" dirty="0" err="1" smtClean="0"/>
              <a:t>escolas</a:t>
            </a:r>
            <a:r>
              <a:rPr lang="en-US" dirty="0" smtClean="0"/>
              <a:t> </a:t>
            </a:r>
            <a:r>
              <a:rPr lang="en-US" dirty="0" err="1" smtClean="0"/>
              <a:t>conseguissem</a:t>
            </a:r>
            <a:r>
              <a:rPr lang="en-US" dirty="0" smtClean="0"/>
              <a:t> </a:t>
            </a:r>
            <a:r>
              <a:rPr lang="en-US" dirty="0" err="1" smtClean="0"/>
              <a:t>dar</a:t>
            </a:r>
            <a:r>
              <a:rPr lang="en-US" dirty="0" smtClean="0"/>
              <a:t> </a:t>
            </a:r>
            <a:r>
              <a:rPr lang="en-US" dirty="0" err="1" smtClean="0"/>
              <a:t>conta</a:t>
            </a:r>
            <a:r>
              <a:rPr lang="en-US" dirty="0" smtClean="0"/>
              <a:t> das </a:t>
            </a:r>
            <a:r>
              <a:rPr lang="en-US" dirty="0" err="1" smtClean="0"/>
              <a:t>necessidades</a:t>
            </a:r>
            <a:r>
              <a:rPr lang="en-US" dirty="0" smtClean="0"/>
              <a:t> dos </a:t>
            </a:r>
            <a:r>
              <a:rPr lang="en-US" dirty="0" err="1" smtClean="0"/>
              <a:t>alunos</a:t>
            </a:r>
            <a:r>
              <a:rPr lang="en-US" dirty="0" smtClean="0"/>
              <a:t> </a:t>
            </a:r>
            <a:r>
              <a:rPr lang="en-US" dirty="0" err="1" smtClean="0"/>
              <a:t>retidos</a:t>
            </a:r>
            <a:r>
              <a:rPr lang="en-US" dirty="0" smtClean="0"/>
              <a:t>. </a:t>
            </a:r>
          </a:p>
          <a:p>
            <a:r>
              <a:rPr lang="en-US" dirty="0" smtClean="0"/>
              <a:t>De </a:t>
            </a:r>
            <a:r>
              <a:rPr lang="en-US" dirty="0" err="1" smtClean="0"/>
              <a:t>fato</a:t>
            </a:r>
            <a:r>
              <a:rPr lang="en-US" dirty="0" smtClean="0"/>
              <a:t>, era um </a:t>
            </a:r>
            <a:r>
              <a:rPr lang="en-US" dirty="0" err="1" smtClean="0"/>
              <a:t>programa</a:t>
            </a:r>
            <a:r>
              <a:rPr lang="en-US" dirty="0" smtClean="0"/>
              <a:t> “</a:t>
            </a:r>
            <a:r>
              <a:rPr lang="en-US" dirty="0" err="1" smtClean="0"/>
              <a:t>caro</a:t>
            </a:r>
            <a:r>
              <a:rPr lang="en-US" dirty="0" smtClean="0"/>
              <a:t>”.</a:t>
            </a:r>
            <a:endParaRPr lang="pt-BR" dirty="0"/>
          </a:p>
        </p:txBody>
      </p:sp>
    </p:spTree>
    <p:extLst>
      <p:ext uri="{BB962C8B-B14F-4D97-AF65-F5344CB8AC3E}">
        <p14:creationId xmlns:p14="http://schemas.microsoft.com/office/powerpoint/2010/main" xmlns="" val="3845125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Dados</a:t>
            </a:r>
            <a:endParaRPr lang="pt-BR" dirty="0"/>
          </a:p>
        </p:txBody>
      </p:sp>
      <p:sp>
        <p:nvSpPr>
          <p:cNvPr id="3" name="Espaço Reservado para Conteúdo 2"/>
          <p:cNvSpPr>
            <a:spLocks noGrp="1"/>
          </p:cNvSpPr>
          <p:nvPr>
            <p:ph idx="1"/>
          </p:nvPr>
        </p:nvSpPr>
        <p:spPr>
          <a:xfrm>
            <a:off x="323528" y="1196752"/>
            <a:ext cx="8496944" cy="5328592"/>
          </a:xfrm>
        </p:spPr>
        <p:txBody>
          <a:bodyPr>
            <a:normAutofit fontScale="85000" lnSpcReduction="20000"/>
          </a:bodyPr>
          <a:lstStyle/>
          <a:p>
            <a:r>
              <a:rPr lang="en-US" dirty="0" smtClean="0"/>
              <a:t>Dados </a:t>
            </a:r>
            <a:r>
              <a:rPr lang="en-US" dirty="0" err="1" smtClean="0"/>
              <a:t>administrativos</a:t>
            </a:r>
            <a:r>
              <a:rPr lang="en-US" dirty="0" smtClean="0"/>
              <a:t> – </a:t>
            </a:r>
            <a:r>
              <a:rPr lang="en-US" dirty="0" err="1" smtClean="0"/>
              <a:t>registros</a:t>
            </a:r>
            <a:r>
              <a:rPr lang="en-US" dirty="0" smtClean="0"/>
              <a:t> </a:t>
            </a:r>
            <a:r>
              <a:rPr lang="en-US" dirty="0" err="1" smtClean="0"/>
              <a:t>individuais</a:t>
            </a:r>
            <a:r>
              <a:rPr lang="en-US" dirty="0" smtClean="0"/>
              <a:t> dos testes scores, das </a:t>
            </a:r>
            <a:r>
              <a:rPr lang="en-US" dirty="0" err="1" smtClean="0"/>
              <a:t>características</a:t>
            </a:r>
            <a:r>
              <a:rPr lang="en-US" dirty="0" smtClean="0"/>
              <a:t> </a:t>
            </a:r>
            <a:r>
              <a:rPr lang="en-US" dirty="0" err="1" smtClean="0"/>
              <a:t>demográficas</a:t>
            </a:r>
            <a:r>
              <a:rPr lang="en-US" dirty="0" smtClean="0"/>
              <a:t> (race, gender, age, guardian, and free lunch eligibility), do status para </a:t>
            </a:r>
            <a:r>
              <a:rPr lang="en-US" dirty="0" err="1" smtClean="0"/>
              <a:t>educação</a:t>
            </a:r>
            <a:r>
              <a:rPr lang="en-US" dirty="0" smtClean="0"/>
              <a:t> especial e </a:t>
            </a:r>
            <a:r>
              <a:rPr lang="en-US" dirty="0" err="1" smtClean="0"/>
              <a:t>bilingue</a:t>
            </a:r>
            <a:r>
              <a:rPr lang="en-US" dirty="0" smtClean="0"/>
              <a:t>, e dados </a:t>
            </a:r>
            <a:r>
              <a:rPr lang="en-US" dirty="0" err="1" smtClean="0"/>
              <a:t>sobre</a:t>
            </a:r>
            <a:r>
              <a:rPr lang="en-US" dirty="0" smtClean="0"/>
              <a:t> a </a:t>
            </a:r>
            <a:r>
              <a:rPr lang="en-US" dirty="0" err="1" smtClean="0"/>
              <a:t>mobibilidade</a:t>
            </a:r>
            <a:r>
              <a:rPr lang="en-US" dirty="0" smtClean="0"/>
              <a:t> </a:t>
            </a:r>
            <a:r>
              <a:rPr lang="en-US" dirty="0" err="1" smtClean="0"/>
              <a:t>escola</a:t>
            </a:r>
            <a:r>
              <a:rPr lang="en-US" dirty="0" smtClean="0"/>
              <a:t>-casa.</a:t>
            </a:r>
          </a:p>
          <a:p>
            <a:r>
              <a:rPr lang="en-US" dirty="0" err="1" smtClean="0"/>
              <a:t>Idenficação</a:t>
            </a:r>
            <a:r>
              <a:rPr lang="en-US" dirty="0" smtClean="0"/>
              <a:t> </a:t>
            </a:r>
            <a:r>
              <a:rPr lang="en-US" dirty="0" err="1" smtClean="0"/>
              <a:t>única</a:t>
            </a:r>
            <a:r>
              <a:rPr lang="en-US" dirty="0" smtClean="0"/>
              <a:t> </a:t>
            </a:r>
            <a:r>
              <a:rPr lang="en-US" dirty="0" err="1" smtClean="0"/>
              <a:t>permite</a:t>
            </a:r>
            <a:r>
              <a:rPr lang="en-US" dirty="0" smtClean="0"/>
              <a:t> </a:t>
            </a:r>
            <a:r>
              <a:rPr lang="en-US" dirty="0" err="1" smtClean="0"/>
              <a:t>seguir</a:t>
            </a:r>
            <a:r>
              <a:rPr lang="en-US" dirty="0" smtClean="0"/>
              <a:t> </a:t>
            </a:r>
            <a:r>
              <a:rPr lang="en-US" dirty="0" err="1" smtClean="0"/>
              <a:t>os</a:t>
            </a:r>
            <a:r>
              <a:rPr lang="en-US" dirty="0" smtClean="0"/>
              <a:t> </a:t>
            </a:r>
            <a:r>
              <a:rPr lang="en-US" dirty="0" err="1" smtClean="0"/>
              <a:t>estudantes</a:t>
            </a:r>
            <a:r>
              <a:rPr lang="en-US" dirty="0" smtClean="0"/>
              <a:t> </a:t>
            </a:r>
            <a:r>
              <a:rPr lang="en-US" dirty="0" err="1" smtClean="0"/>
              <a:t>ao</a:t>
            </a:r>
            <a:r>
              <a:rPr lang="en-US" dirty="0" smtClean="0"/>
              <a:t> </a:t>
            </a:r>
            <a:r>
              <a:rPr lang="en-US" dirty="0" err="1" smtClean="0"/>
              <a:t>longo</a:t>
            </a:r>
            <a:r>
              <a:rPr lang="en-US" dirty="0" smtClean="0"/>
              <a:t> de </a:t>
            </a:r>
            <a:r>
              <a:rPr lang="en-US" dirty="0" err="1" smtClean="0"/>
              <a:t>sua</a:t>
            </a:r>
            <a:r>
              <a:rPr lang="en-US" dirty="0" smtClean="0"/>
              <a:t> </a:t>
            </a:r>
            <a:r>
              <a:rPr lang="en-US" dirty="0" err="1" smtClean="0"/>
              <a:t>trajetória</a:t>
            </a:r>
            <a:r>
              <a:rPr lang="en-US" dirty="0" smtClean="0"/>
              <a:t> </a:t>
            </a:r>
            <a:r>
              <a:rPr lang="en-US" dirty="0" err="1" smtClean="0"/>
              <a:t>acadêmica</a:t>
            </a:r>
            <a:r>
              <a:rPr lang="en-US" dirty="0" smtClean="0"/>
              <a:t> no </a:t>
            </a:r>
            <a:r>
              <a:rPr lang="en-US" dirty="0" err="1" smtClean="0"/>
              <a:t>sistema</a:t>
            </a:r>
            <a:endParaRPr lang="en-US" dirty="0" smtClean="0"/>
          </a:p>
          <a:p>
            <a:r>
              <a:rPr lang="en-US" dirty="0" smtClean="0"/>
              <a:t>Dados da </a:t>
            </a:r>
            <a:r>
              <a:rPr lang="en-US" dirty="0" err="1" smtClean="0"/>
              <a:t>escola</a:t>
            </a:r>
            <a:r>
              <a:rPr lang="en-US" dirty="0" smtClean="0"/>
              <a:t> </a:t>
            </a:r>
            <a:r>
              <a:rPr lang="en-US" dirty="0" err="1" smtClean="0"/>
              <a:t>providenciam</a:t>
            </a:r>
            <a:r>
              <a:rPr lang="en-US" dirty="0" smtClean="0"/>
              <a:t> </a:t>
            </a:r>
            <a:r>
              <a:rPr lang="en-US" dirty="0" err="1" smtClean="0"/>
              <a:t>informação</a:t>
            </a:r>
            <a:r>
              <a:rPr lang="en-US" dirty="0" smtClean="0"/>
              <a:t> </a:t>
            </a:r>
            <a:r>
              <a:rPr lang="en-US" dirty="0" err="1" smtClean="0"/>
              <a:t>demográfica</a:t>
            </a:r>
            <a:r>
              <a:rPr lang="en-US" dirty="0" smtClean="0"/>
              <a:t> e de </a:t>
            </a:r>
            <a:r>
              <a:rPr lang="en-US" dirty="0" err="1" smtClean="0"/>
              <a:t>recursos</a:t>
            </a:r>
            <a:r>
              <a:rPr lang="en-US" dirty="0" smtClean="0"/>
              <a:t> </a:t>
            </a:r>
            <a:r>
              <a:rPr lang="en-US" dirty="0" err="1" smtClean="0"/>
              <a:t>escolares</a:t>
            </a:r>
            <a:r>
              <a:rPr lang="en-US" dirty="0" smtClean="0"/>
              <a:t>, </a:t>
            </a:r>
            <a:r>
              <a:rPr lang="en-US" dirty="0" err="1" smtClean="0"/>
              <a:t>incluindo</a:t>
            </a:r>
            <a:r>
              <a:rPr lang="en-US" dirty="0" smtClean="0"/>
              <a:t> </a:t>
            </a:r>
            <a:r>
              <a:rPr lang="en-US" dirty="0" err="1" smtClean="0"/>
              <a:t>composição</a:t>
            </a:r>
            <a:r>
              <a:rPr lang="en-US" dirty="0" smtClean="0"/>
              <a:t> </a:t>
            </a:r>
            <a:r>
              <a:rPr lang="en-US" dirty="0" err="1" smtClean="0"/>
              <a:t>socioeconomica</a:t>
            </a:r>
            <a:r>
              <a:rPr lang="en-US" dirty="0" smtClean="0"/>
              <a:t> e racial da </a:t>
            </a:r>
            <a:r>
              <a:rPr lang="en-US" dirty="0" err="1" smtClean="0"/>
              <a:t>escola</a:t>
            </a:r>
            <a:r>
              <a:rPr lang="en-US" dirty="0" smtClean="0"/>
              <a:t>. </a:t>
            </a:r>
          </a:p>
          <a:p>
            <a:r>
              <a:rPr lang="en-US" dirty="0" smtClean="0"/>
              <a:t>As </a:t>
            </a:r>
            <a:r>
              <a:rPr lang="en-US" dirty="0" err="1" smtClean="0"/>
              <a:t>medidas</a:t>
            </a:r>
            <a:r>
              <a:rPr lang="en-US" dirty="0" smtClean="0"/>
              <a:t> de </a:t>
            </a:r>
            <a:r>
              <a:rPr lang="en-US" dirty="0" err="1" smtClean="0"/>
              <a:t>resultados</a:t>
            </a:r>
            <a:r>
              <a:rPr lang="en-US" dirty="0" smtClean="0"/>
              <a:t> </a:t>
            </a:r>
            <a:r>
              <a:rPr lang="en-US" dirty="0" err="1" smtClean="0"/>
              <a:t>são</a:t>
            </a:r>
            <a:r>
              <a:rPr lang="en-US" dirty="0" smtClean="0"/>
              <a:t> as </a:t>
            </a:r>
            <a:r>
              <a:rPr lang="en-US" dirty="0" err="1" smtClean="0"/>
              <a:t>proficiências</a:t>
            </a:r>
            <a:r>
              <a:rPr lang="en-US" dirty="0" smtClean="0"/>
              <a:t> </a:t>
            </a:r>
            <a:r>
              <a:rPr lang="en-US" dirty="0" err="1" smtClean="0"/>
              <a:t>derivadas</a:t>
            </a:r>
            <a:r>
              <a:rPr lang="en-US" dirty="0" smtClean="0"/>
              <a:t> de </a:t>
            </a:r>
            <a:r>
              <a:rPr lang="en-US" dirty="0" err="1" smtClean="0"/>
              <a:t>estimativas</a:t>
            </a:r>
            <a:r>
              <a:rPr lang="en-US" dirty="0" smtClean="0"/>
              <a:t> de TRI (</a:t>
            </a:r>
            <a:r>
              <a:rPr lang="en-US" dirty="0" err="1" smtClean="0"/>
              <a:t>Rasch</a:t>
            </a:r>
            <a:r>
              <a:rPr lang="en-US" dirty="0" smtClean="0"/>
              <a:t>) </a:t>
            </a:r>
            <a:r>
              <a:rPr lang="en-US" dirty="0" err="1" smtClean="0"/>
              <a:t>tendo</a:t>
            </a:r>
            <a:r>
              <a:rPr lang="en-US" dirty="0" smtClean="0"/>
              <a:t> </a:t>
            </a:r>
            <a:r>
              <a:rPr lang="en-US" dirty="0" err="1" smtClean="0"/>
              <a:t>como</a:t>
            </a:r>
            <a:r>
              <a:rPr lang="en-US" dirty="0" smtClean="0"/>
              <a:t> base </a:t>
            </a:r>
            <a:r>
              <a:rPr lang="en-US" dirty="0" err="1" smtClean="0"/>
              <a:t>os</a:t>
            </a:r>
            <a:r>
              <a:rPr lang="en-US" dirty="0" smtClean="0"/>
              <a:t> </a:t>
            </a:r>
            <a:r>
              <a:rPr lang="en-US" dirty="0" err="1" smtClean="0"/>
              <a:t>escores</a:t>
            </a:r>
            <a:r>
              <a:rPr lang="en-US" dirty="0" smtClean="0"/>
              <a:t> </a:t>
            </a:r>
            <a:r>
              <a:rPr lang="en-US" dirty="0" err="1" smtClean="0"/>
              <a:t>em</a:t>
            </a:r>
            <a:r>
              <a:rPr lang="en-US" dirty="0" smtClean="0"/>
              <a:t> </a:t>
            </a:r>
            <a:r>
              <a:rPr lang="en-US" dirty="0" err="1" smtClean="0"/>
              <a:t>matematica</a:t>
            </a:r>
            <a:r>
              <a:rPr lang="en-US" dirty="0" smtClean="0"/>
              <a:t> e reading no ITBS - a standardized multiple-choice exam administered annually to students in grades three to eight. </a:t>
            </a:r>
            <a:endParaRPr lang="pt-BR" dirty="0"/>
          </a:p>
        </p:txBody>
      </p:sp>
    </p:spTree>
    <p:extLst>
      <p:ext uri="{BB962C8B-B14F-4D97-AF65-F5344CB8AC3E}">
        <p14:creationId xmlns:p14="http://schemas.microsoft.com/office/powerpoint/2010/main" xmlns="" val="3131902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Amostra</a:t>
            </a:r>
            <a:endParaRPr lang="pt-BR" dirty="0"/>
          </a:p>
        </p:txBody>
      </p:sp>
      <p:sp>
        <p:nvSpPr>
          <p:cNvPr id="3" name="Espaço Reservado para Conteúdo 2"/>
          <p:cNvSpPr>
            <a:spLocks noGrp="1"/>
          </p:cNvSpPr>
          <p:nvPr>
            <p:ph idx="1"/>
          </p:nvPr>
        </p:nvSpPr>
        <p:spPr>
          <a:xfrm>
            <a:off x="457200" y="1600200"/>
            <a:ext cx="8363272" cy="4525963"/>
          </a:xfrm>
        </p:spPr>
        <p:txBody>
          <a:bodyPr/>
          <a:lstStyle/>
          <a:p>
            <a:r>
              <a:rPr lang="en-US" dirty="0" err="1" smtClean="0"/>
              <a:t>Coortes</a:t>
            </a:r>
            <a:r>
              <a:rPr lang="en-US" dirty="0" smtClean="0"/>
              <a:t> de </a:t>
            </a:r>
            <a:r>
              <a:rPr lang="en-US" dirty="0" err="1" smtClean="0"/>
              <a:t>estudantes</a:t>
            </a:r>
            <a:r>
              <a:rPr lang="en-US" dirty="0" smtClean="0"/>
              <a:t> que </a:t>
            </a:r>
            <a:r>
              <a:rPr lang="en-US" dirty="0" err="1" smtClean="0"/>
              <a:t>estavam</a:t>
            </a:r>
            <a:r>
              <a:rPr lang="en-US" dirty="0" smtClean="0"/>
              <a:t> </a:t>
            </a:r>
            <a:r>
              <a:rPr lang="en-US" dirty="0" err="1" smtClean="0"/>
              <a:t>nas</a:t>
            </a:r>
            <a:r>
              <a:rPr lang="en-US" dirty="0" smtClean="0"/>
              <a:t> 3a e 6a series dos </a:t>
            </a:r>
            <a:r>
              <a:rPr lang="en-US" dirty="0" err="1" smtClean="0"/>
              <a:t>anos</a:t>
            </a:r>
            <a:r>
              <a:rPr lang="en-US" dirty="0" smtClean="0"/>
              <a:t> </a:t>
            </a:r>
            <a:r>
              <a:rPr lang="en-US" dirty="0" err="1" smtClean="0"/>
              <a:t>escolares</a:t>
            </a:r>
            <a:r>
              <a:rPr lang="en-US" dirty="0" smtClean="0"/>
              <a:t> de 1993–1994 a 1998–1999</a:t>
            </a:r>
          </a:p>
          <a:p>
            <a:r>
              <a:rPr lang="en-US" dirty="0" err="1" smtClean="0"/>
              <a:t>Programa</a:t>
            </a:r>
            <a:r>
              <a:rPr lang="en-US" dirty="0" smtClean="0"/>
              <a:t> </a:t>
            </a:r>
            <a:r>
              <a:rPr lang="en-US" dirty="0" err="1" smtClean="0"/>
              <a:t>começa</a:t>
            </a:r>
            <a:r>
              <a:rPr lang="en-US" dirty="0" smtClean="0"/>
              <a:t> </a:t>
            </a:r>
            <a:r>
              <a:rPr lang="en-US" dirty="0" err="1" smtClean="0"/>
              <a:t>em</a:t>
            </a:r>
            <a:r>
              <a:rPr lang="en-US" dirty="0" smtClean="0"/>
              <a:t> 1996-1997</a:t>
            </a:r>
          </a:p>
          <a:p>
            <a:r>
              <a:rPr lang="en-US" dirty="0" err="1" smtClean="0"/>
              <a:t>Junho</a:t>
            </a:r>
            <a:r>
              <a:rPr lang="en-US" dirty="0" smtClean="0"/>
              <a:t> de 1996: </a:t>
            </a:r>
            <a:r>
              <a:rPr lang="en-US" dirty="0" err="1" smtClean="0"/>
              <a:t>fizeram</a:t>
            </a:r>
            <a:r>
              <a:rPr lang="en-US" dirty="0" smtClean="0"/>
              <a:t> </a:t>
            </a:r>
            <a:r>
              <a:rPr lang="en-US" dirty="0" err="1" smtClean="0"/>
              <a:t>os</a:t>
            </a:r>
            <a:r>
              <a:rPr lang="en-US" dirty="0" smtClean="0"/>
              <a:t> testes pela </a:t>
            </a:r>
            <a:r>
              <a:rPr lang="en-US" dirty="0" err="1" smtClean="0"/>
              <a:t>primeira</a:t>
            </a:r>
            <a:r>
              <a:rPr lang="en-US" dirty="0" smtClean="0"/>
              <a:t> </a:t>
            </a:r>
            <a:r>
              <a:rPr lang="en-US" dirty="0" err="1" smtClean="0"/>
              <a:t>vez</a:t>
            </a:r>
            <a:r>
              <a:rPr lang="en-US" dirty="0" smtClean="0"/>
              <a:t>.</a:t>
            </a:r>
            <a:endParaRPr lang="pt-BR" dirty="0"/>
          </a:p>
        </p:txBody>
      </p:sp>
    </p:spTree>
    <p:extLst>
      <p:ext uri="{BB962C8B-B14F-4D97-AF65-F5344CB8AC3E}">
        <p14:creationId xmlns:p14="http://schemas.microsoft.com/office/powerpoint/2010/main" xmlns="" val="169094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4624"/>
            <a:ext cx="8600160"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aixaDeTexto 4"/>
          <p:cNvSpPr txBox="1"/>
          <p:nvPr/>
        </p:nvSpPr>
        <p:spPr>
          <a:xfrm>
            <a:off x="359532" y="5949280"/>
            <a:ext cx="8424936" cy="830997"/>
          </a:xfrm>
          <a:prstGeom prst="rect">
            <a:avLst/>
          </a:prstGeom>
          <a:noFill/>
        </p:spPr>
        <p:txBody>
          <a:bodyPr wrap="square" rtlCol="0">
            <a:spAutoFit/>
          </a:bodyPr>
          <a:lstStyle/>
          <a:p>
            <a:r>
              <a:rPr lang="en-US" sz="2400" dirty="0" smtClean="0"/>
              <a:t>summary statistics for the group of 147,894 students who experienced the accountability policy from 1997 to 1999.</a:t>
            </a:r>
            <a:endParaRPr lang="pt-BR" sz="2400"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5452118"/>
            <a:ext cx="7992888" cy="425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ixaDeTexto 5"/>
          <p:cNvSpPr txBox="1"/>
          <p:nvPr/>
        </p:nvSpPr>
        <p:spPr>
          <a:xfrm>
            <a:off x="4067944" y="119988"/>
            <a:ext cx="1260140" cy="369332"/>
          </a:xfrm>
          <a:prstGeom prst="rect">
            <a:avLst/>
          </a:prstGeom>
          <a:noFill/>
        </p:spPr>
        <p:txBody>
          <a:bodyPr wrap="square" rtlCol="0">
            <a:spAutoFit/>
          </a:bodyPr>
          <a:lstStyle/>
          <a:p>
            <a:r>
              <a:rPr lang="pt-BR" dirty="0" smtClean="0"/>
              <a:t>De Junho </a:t>
            </a:r>
            <a:endParaRPr lang="pt-BR" dirty="0"/>
          </a:p>
        </p:txBody>
      </p:sp>
      <p:cxnSp>
        <p:nvCxnSpPr>
          <p:cNvPr id="8" name="Conector de seta reta 7"/>
          <p:cNvCxnSpPr/>
          <p:nvPr/>
        </p:nvCxnSpPr>
        <p:spPr>
          <a:xfrm flipH="1" flipV="1">
            <a:off x="4860032" y="489320"/>
            <a:ext cx="1008112" cy="63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539552" y="2130123"/>
            <a:ext cx="799288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39552" y="3645024"/>
            <a:ext cx="79928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284517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412776"/>
            <a:ext cx="9108504" cy="2965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332656"/>
            <a:ext cx="5040560" cy="10874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ixaDeTexto 1"/>
          <p:cNvSpPr txBox="1"/>
          <p:nvPr/>
        </p:nvSpPr>
        <p:spPr>
          <a:xfrm>
            <a:off x="323528" y="5301208"/>
            <a:ext cx="8424936" cy="830997"/>
          </a:xfrm>
          <a:prstGeom prst="rect">
            <a:avLst/>
          </a:prstGeom>
          <a:noFill/>
        </p:spPr>
        <p:txBody>
          <a:bodyPr wrap="square" rtlCol="0">
            <a:spAutoFit/>
          </a:bodyPr>
          <a:lstStyle/>
          <a:p>
            <a:r>
              <a:rPr lang="en-US" sz="2400" dirty="0" smtClean="0"/>
              <a:t>summary statistics for the group of 147,894 students who experienced the accountability policy from 1997 to 1999.</a:t>
            </a:r>
            <a:endParaRPr lang="pt-BR" sz="2400"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4509119"/>
            <a:ext cx="8424936" cy="448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tângulo 2"/>
          <p:cNvSpPr/>
          <p:nvPr/>
        </p:nvSpPr>
        <p:spPr>
          <a:xfrm>
            <a:off x="5760132" y="3933056"/>
            <a:ext cx="6840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746277" y="2434743"/>
            <a:ext cx="6840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8100392" y="4941168"/>
            <a:ext cx="648072" cy="369332"/>
          </a:xfrm>
          <a:prstGeom prst="rect">
            <a:avLst/>
          </a:prstGeom>
          <a:noFill/>
        </p:spPr>
        <p:txBody>
          <a:bodyPr wrap="square" rtlCol="0">
            <a:spAutoFit/>
          </a:bodyPr>
          <a:lstStyle/>
          <a:p>
            <a:r>
              <a:rPr lang="pt-BR" dirty="0" smtClean="0"/>
              <a:t>21%</a:t>
            </a:r>
            <a:endParaRPr lang="pt-BR" dirty="0"/>
          </a:p>
        </p:txBody>
      </p:sp>
      <p:sp>
        <p:nvSpPr>
          <p:cNvPr id="6" name="CaixaDeTexto 5"/>
          <p:cNvSpPr txBox="1"/>
          <p:nvPr/>
        </p:nvSpPr>
        <p:spPr>
          <a:xfrm>
            <a:off x="6430353" y="4869160"/>
            <a:ext cx="661927" cy="369332"/>
          </a:xfrm>
          <a:prstGeom prst="rect">
            <a:avLst/>
          </a:prstGeom>
          <a:noFill/>
        </p:spPr>
        <p:txBody>
          <a:bodyPr wrap="square" rtlCol="0">
            <a:spAutoFit/>
          </a:bodyPr>
          <a:lstStyle/>
          <a:p>
            <a:r>
              <a:rPr lang="pt-BR" dirty="0" smtClean="0"/>
              <a:t>43%</a:t>
            </a:r>
            <a:endParaRPr lang="pt-BR" dirty="0"/>
          </a:p>
        </p:txBody>
      </p:sp>
    </p:spTree>
    <p:extLst>
      <p:ext uri="{BB962C8B-B14F-4D97-AF65-F5344CB8AC3E}">
        <p14:creationId xmlns:p14="http://schemas.microsoft.com/office/powerpoint/2010/main" xmlns="" val="3959058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188640"/>
            <a:ext cx="4673019" cy="100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ixaDeTexto 1"/>
          <p:cNvSpPr txBox="1"/>
          <p:nvPr/>
        </p:nvSpPr>
        <p:spPr>
          <a:xfrm>
            <a:off x="323528" y="5766355"/>
            <a:ext cx="8424936" cy="830997"/>
          </a:xfrm>
          <a:prstGeom prst="rect">
            <a:avLst/>
          </a:prstGeom>
          <a:noFill/>
        </p:spPr>
        <p:txBody>
          <a:bodyPr wrap="square" rtlCol="0">
            <a:spAutoFit/>
          </a:bodyPr>
          <a:lstStyle/>
          <a:p>
            <a:r>
              <a:rPr lang="en-US" sz="2400" dirty="0" smtClean="0"/>
              <a:t>summary statistics for the group of 147,894 students who experienced the accountability policy from 1997 to 1999.</a:t>
            </a:r>
            <a:endParaRPr lang="pt-BR" sz="24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1166262"/>
            <a:ext cx="8208912" cy="34868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804046"/>
            <a:ext cx="7992888" cy="425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8779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Estratégia empírica</a:t>
            </a:r>
            <a:endParaRPr lang="pt-BR" dirty="0"/>
          </a:p>
        </p:txBody>
      </p:sp>
      <p:sp>
        <p:nvSpPr>
          <p:cNvPr id="3" name="Espaço Reservado para Conteúdo 2"/>
          <p:cNvSpPr>
            <a:spLocks noGrp="1"/>
          </p:cNvSpPr>
          <p:nvPr>
            <p:ph idx="1"/>
          </p:nvPr>
        </p:nvSpPr>
        <p:spPr/>
        <p:txBody>
          <a:bodyPr>
            <a:normAutofit fontScale="85000" lnSpcReduction="10000"/>
          </a:bodyPr>
          <a:lstStyle/>
          <a:p>
            <a:r>
              <a:rPr lang="en-US" dirty="0" err="1" smtClean="0"/>
              <a:t>Queremos</a:t>
            </a:r>
            <a:r>
              <a:rPr lang="en-US" dirty="0" smtClean="0"/>
              <a:t> </a:t>
            </a:r>
            <a:r>
              <a:rPr lang="en-US" dirty="0" err="1" smtClean="0"/>
              <a:t>estimar</a:t>
            </a:r>
            <a:r>
              <a:rPr lang="en-US" dirty="0" smtClean="0"/>
              <a:t> o </a:t>
            </a:r>
            <a:r>
              <a:rPr lang="el-GR" dirty="0" smtClean="0"/>
              <a:t>β</a:t>
            </a:r>
            <a:r>
              <a:rPr lang="pt-BR" dirty="0" smtClean="0"/>
              <a:t> da equação abaixo:</a:t>
            </a:r>
            <a:endParaRPr lang="en-US" dirty="0" smtClean="0"/>
          </a:p>
          <a:p>
            <a:r>
              <a:rPr lang="en-US" dirty="0" smtClean="0"/>
              <a:t>Y</a:t>
            </a:r>
            <a:r>
              <a:rPr lang="en-US" baseline="-25000" dirty="0" smtClean="0"/>
              <a:t>i,t+1</a:t>
            </a:r>
            <a:r>
              <a:rPr lang="en-US" dirty="0" smtClean="0"/>
              <a:t>= </a:t>
            </a:r>
            <a:r>
              <a:rPr lang="en-US" dirty="0" err="1" smtClean="0"/>
              <a:t>BX</a:t>
            </a:r>
            <a:r>
              <a:rPr lang="en-US" baseline="-25000" dirty="0" err="1" smtClean="0"/>
              <a:t>i,t</a:t>
            </a:r>
            <a:r>
              <a:rPr lang="en-US" dirty="0" smtClean="0"/>
              <a:t> + </a:t>
            </a:r>
            <a:r>
              <a:rPr lang="el-GR" dirty="0" smtClean="0"/>
              <a:t>β</a:t>
            </a:r>
            <a:r>
              <a:rPr lang="en-US" dirty="0" err="1" smtClean="0"/>
              <a:t>Treat</a:t>
            </a:r>
            <a:r>
              <a:rPr lang="en-US" baseline="-25000" dirty="0" err="1" smtClean="0"/>
              <a:t>i,t</a:t>
            </a:r>
            <a:r>
              <a:rPr lang="en-US" dirty="0" smtClean="0"/>
              <a:t>+ </a:t>
            </a:r>
            <a:r>
              <a:rPr lang="en-US" dirty="0" err="1" smtClean="0"/>
              <a:t>u</a:t>
            </a:r>
            <a:r>
              <a:rPr lang="en-US" baseline="-25000" dirty="0" err="1" smtClean="0"/>
              <a:t>i</a:t>
            </a:r>
            <a:r>
              <a:rPr lang="en-US" dirty="0" smtClean="0"/>
              <a:t> + ε</a:t>
            </a:r>
            <a:r>
              <a:rPr lang="en-US" baseline="-25000" dirty="0" smtClean="0"/>
              <a:t>i,t+1</a:t>
            </a:r>
          </a:p>
          <a:p>
            <a:r>
              <a:rPr lang="en-US" dirty="0" err="1" smtClean="0"/>
              <a:t>Onde</a:t>
            </a:r>
            <a:r>
              <a:rPr lang="en-US" dirty="0" smtClean="0"/>
              <a:t> u = unobserved (to the researcher) student ability </a:t>
            </a:r>
          </a:p>
          <a:p>
            <a:r>
              <a:rPr lang="en-US" dirty="0" err="1" smtClean="0"/>
              <a:t>Obstáculo</a:t>
            </a:r>
            <a:r>
              <a:rPr lang="en-US" dirty="0" smtClean="0"/>
              <a:t> para a </a:t>
            </a:r>
            <a:r>
              <a:rPr lang="en-US" dirty="0" err="1" smtClean="0"/>
              <a:t>identificação</a:t>
            </a:r>
            <a:r>
              <a:rPr lang="en-US" dirty="0" smtClean="0"/>
              <a:t> é a </a:t>
            </a:r>
            <a:r>
              <a:rPr lang="en-US" dirty="0" err="1" smtClean="0"/>
              <a:t>designação</a:t>
            </a:r>
            <a:r>
              <a:rPr lang="en-US" dirty="0" smtClean="0"/>
              <a:t> </a:t>
            </a:r>
            <a:r>
              <a:rPr lang="en-US" dirty="0" err="1" smtClean="0"/>
              <a:t>não-aleatória</a:t>
            </a:r>
            <a:r>
              <a:rPr lang="en-US" dirty="0" smtClean="0"/>
              <a:t> do </a:t>
            </a:r>
            <a:r>
              <a:rPr lang="en-US" dirty="0" err="1" smtClean="0"/>
              <a:t>tratamento</a:t>
            </a:r>
            <a:r>
              <a:rPr lang="en-US" dirty="0" smtClean="0"/>
              <a:t>: </a:t>
            </a:r>
            <a:r>
              <a:rPr lang="en-US" dirty="0" err="1" smtClean="0"/>
              <a:t>cov</a:t>
            </a:r>
            <a:r>
              <a:rPr lang="en-US" dirty="0" smtClean="0"/>
              <a:t>(</a:t>
            </a:r>
            <a:r>
              <a:rPr lang="en-US" dirty="0" err="1" smtClean="0"/>
              <a:t>Treat,u</a:t>
            </a:r>
            <a:r>
              <a:rPr lang="en-US" dirty="0" smtClean="0"/>
              <a:t>)</a:t>
            </a:r>
            <a:r>
              <a:rPr lang="en-US" dirty="0" smtClean="0">
                <a:sym typeface="Symbol"/>
              </a:rPr>
              <a:t>≠</a:t>
            </a:r>
            <a:r>
              <a:rPr lang="en-US" dirty="0" smtClean="0"/>
              <a:t> 0.</a:t>
            </a:r>
          </a:p>
          <a:p>
            <a:r>
              <a:rPr lang="en-US" dirty="0" err="1" smtClean="0"/>
              <a:t>Ao</a:t>
            </a:r>
            <a:r>
              <a:rPr lang="en-US" dirty="0" smtClean="0"/>
              <a:t> </a:t>
            </a:r>
            <a:r>
              <a:rPr lang="en-US" dirty="0" err="1" smtClean="0"/>
              <a:t>amarrar</a:t>
            </a:r>
            <a:r>
              <a:rPr lang="en-US" dirty="0" smtClean="0"/>
              <a:t> as </a:t>
            </a:r>
            <a:r>
              <a:rPr lang="en-US" dirty="0" err="1" smtClean="0"/>
              <a:t>decisões</a:t>
            </a:r>
            <a:r>
              <a:rPr lang="en-US" dirty="0" smtClean="0"/>
              <a:t> de </a:t>
            </a:r>
            <a:r>
              <a:rPr lang="en-US" dirty="0" err="1" smtClean="0"/>
              <a:t>promoção</a:t>
            </a:r>
            <a:r>
              <a:rPr lang="en-US" dirty="0" smtClean="0"/>
              <a:t> à performance </a:t>
            </a:r>
            <a:r>
              <a:rPr lang="en-US" dirty="0" err="1" smtClean="0"/>
              <a:t>nos</a:t>
            </a:r>
            <a:r>
              <a:rPr lang="en-US" dirty="0" smtClean="0"/>
              <a:t> testes </a:t>
            </a:r>
            <a:r>
              <a:rPr lang="en-US" dirty="0" err="1" smtClean="0"/>
              <a:t>padronizados</a:t>
            </a:r>
            <a:r>
              <a:rPr lang="en-US" dirty="0" smtClean="0"/>
              <a:t>, a </a:t>
            </a:r>
            <a:r>
              <a:rPr lang="en-US" dirty="0" err="1" smtClean="0"/>
              <a:t>política</a:t>
            </a:r>
            <a:r>
              <a:rPr lang="en-US" dirty="0" smtClean="0"/>
              <a:t> de Chicago </a:t>
            </a:r>
            <a:r>
              <a:rPr lang="en-US" dirty="0" err="1" smtClean="0"/>
              <a:t>criou</a:t>
            </a:r>
            <a:r>
              <a:rPr lang="en-US" dirty="0" smtClean="0"/>
              <a:t> um </a:t>
            </a:r>
            <a:r>
              <a:rPr lang="en-US" dirty="0" err="1" smtClean="0"/>
              <a:t>relação</a:t>
            </a:r>
            <a:r>
              <a:rPr lang="en-US" dirty="0" smtClean="0"/>
              <a:t> </a:t>
            </a:r>
            <a:r>
              <a:rPr lang="en-US" dirty="0" err="1" smtClean="0"/>
              <a:t>altamente</a:t>
            </a:r>
            <a:r>
              <a:rPr lang="en-US" dirty="0" smtClean="0"/>
              <a:t> </a:t>
            </a:r>
            <a:r>
              <a:rPr lang="en-US" dirty="0" err="1" smtClean="0"/>
              <a:t>não</a:t>
            </a:r>
            <a:r>
              <a:rPr lang="en-US" dirty="0" smtClean="0"/>
              <a:t>-linear entre o </a:t>
            </a:r>
            <a:r>
              <a:rPr lang="en-US" dirty="0" err="1" smtClean="0"/>
              <a:t>desempenho</a:t>
            </a:r>
            <a:r>
              <a:rPr lang="en-US" dirty="0" smtClean="0"/>
              <a:t> dos </a:t>
            </a:r>
            <a:r>
              <a:rPr lang="en-US" dirty="0" err="1" smtClean="0"/>
              <a:t>estudantes</a:t>
            </a:r>
            <a:r>
              <a:rPr lang="en-US" dirty="0" smtClean="0"/>
              <a:t> e </a:t>
            </a:r>
            <a:r>
              <a:rPr lang="en-US" dirty="0" err="1" smtClean="0"/>
              <a:t>sua</a:t>
            </a:r>
            <a:r>
              <a:rPr lang="en-US" dirty="0" smtClean="0"/>
              <a:t> </a:t>
            </a:r>
            <a:r>
              <a:rPr lang="en-US" dirty="0" err="1" smtClean="0"/>
              <a:t>probabilidade</a:t>
            </a:r>
            <a:r>
              <a:rPr lang="en-US" dirty="0" smtClean="0"/>
              <a:t> de </a:t>
            </a:r>
            <a:r>
              <a:rPr lang="en-US" dirty="0" err="1" smtClean="0"/>
              <a:t>frequentar</a:t>
            </a:r>
            <a:r>
              <a:rPr lang="en-US" dirty="0" smtClean="0"/>
              <a:t> summer school or de </a:t>
            </a:r>
            <a:r>
              <a:rPr lang="en-US" dirty="0" err="1" smtClean="0"/>
              <a:t>ser</a:t>
            </a:r>
            <a:r>
              <a:rPr lang="en-US" dirty="0" smtClean="0"/>
              <a:t> </a:t>
            </a:r>
            <a:r>
              <a:rPr lang="en-US" dirty="0" err="1" smtClean="0"/>
              <a:t>reprovado</a:t>
            </a:r>
            <a:r>
              <a:rPr lang="en-US" dirty="0" smtClean="0"/>
              <a:t>.</a:t>
            </a:r>
            <a:endParaRPr lang="pt-BR" dirty="0"/>
          </a:p>
        </p:txBody>
      </p:sp>
    </p:spTree>
    <p:extLst>
      <p:ext uri="{BB962C8B-B14F-4D97-AF65-F5344CB8AC3E}">
        <p14:creationId xmlns:p14="http://schemas.microsoft.com/office/powerpoint/2010/main" xmlns="" val="64371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84784"/>
            <a:ext cx="8064896" cy="5267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p:nvPr>
        </p:nvSpPr>
        <p:spPr>
          <a:xfrm>
            <a:off x="179512" y="116632"/>
            <a:ext cx="8784976" cy="1368152"/>
          </a:xfrm>
        </p:spPr>
        <p:txBody>
          <a:bodyPr>
            <a:noAutofit/>
          </a:bodyPr>
          <a:lstStyle/>
          <a:p>
            <a:r>
              <a:rPr lang="pt-BR" sz="3200" dirty="0" smtClean="0"/>
              <a:t>Relação entre scores de junho em </a:t>
            </a:r>
            <a:r>
              <a:rPr lang="pt-BR" sz="3200" dirty="0" err="1" smtClean="0"/>
              <a:t>reading</a:t>
            </a:r>
            <a:r>
              <a:rPr lang="pt-BR" sz="3200" dirty="0" smtClean="0"/>
              <a:t> e a probabilidade de frequentar  </a:t>
            </a:r>
            <a:r>
              <a:rPr lang="pt-BR" sz="3200" dirty="0" err="1" smtClean="0"/>
              <a:t>summer</a:t>
            </a:r>
            <a:r>
              <a:rPr lang="pt-BR" sz="3200" dirty="0" smtClean="0"/>
              <a:t> </a:t>
            </a:r>
            <a:r>
              <a:rPr lang="pt-BR" sz="3200" dirty="0" err="1" smtClean="0"/>
              <a:t>school</a:t>
            </a:r>
            <a:r>
              <a:rPr lang="pt-BR" sz="3200" dirty="0" smtClean="0"/>
              <a:t> ou ser reprovado.</a:t>
            </a:r>
            <a:endParaRPr lang="pt-BR" sz="3200" dirty="0"/>
          </a:p>
        </p:txBody>
      </p:sp>
      <p:sp>
        <p:nvSpPr>
          <p:cNvPr id="5" name="CaixaDeTexto 4"/>
          <p:cNvSpPr txBox="1"/>
          <p:nvPr/>
        </p:nvSpPr>
        <p:spPr>
          <a:xfrm>
            <a:off x="5580112" y="1700803"/>
            <a:ext cx="3300025" cy="3816429"/>
          </a:xfrm>
          <a:prstGeom prst="rect">
            <a:avLst/>
          </a:prstGeom>
          <a:noFill/>
        </p:spPr>
        <p:txBody>
          <a:bodyPr wrap="square" rtlCol="0">
            <a:spAutoFit/>
          </a:bodyPr>
          <a:lstStyle/>
          <a:p>
            <a:r>
              <a:rPr lang="en-US" sz="2200" dirty="0" smtClean="0"/>
              <a:t>Roughly 90% of students who passed math but scored just below the cutoff in reading received some remedial treatment, whereas almost no one</a:t>
            </a:r>
          </a:p>
          <a:p>
            <a:r>
              <a:rPr lang="en-US" sz="2200" dirty="0" smtClean="0"/>
              <a:t>who passed math and scored at or above the cutoff in reading attended summer school or was retained.</a:t>
            </a:r>
            <a:endParaRPr lang="pt-BR" sz="2200" dirty="0"/>
          </a:p>
        </p:txBody>
      </p:sp>
    </p:spTree>
    <p:extLst>
      <p:ext uri="{BB962C8B-B14F-4D97-AF65-F5344CB8AC3E}">
        <p14:creationId xmlns:p14="http://schemas.microsoft.com/office/powerpoint/2010/main" xmlns="" val="1754132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2630"/>
            <a:ext cx="8229600" cy="850106"/>
          </a:xfrm>
        </p:spPr>
        <p:txBody>
          <a:bodyPr/>
          <a:lstStyle/>
          <a:p>
            <a:r>
              <a:rPr lang="pt-BR" dirty="0" smtClean="0"/>
              <a:t>Identificação</a:t>
            </a:r>
            <a:endParaRPr lang="pt-BR" dirty="0"/>
          </a:p>
        </p:txBody>
      </p:sp>
      <p:sp>
        <p:nvSpPr>
          <p:cNvPr id="3" name="Espaço Reservado para Conteúdo 2"/>
          <p:cNvSpPr>
            <a:spLocks noGrp="1"/>
          </p:cNvSpPr>
          <p:nvPr>
            <p:ph idx="1"/>
          </p:nvPr>
        </p:nvSpPr>
        <p:spPr>
          <a:xfrm>
            <a:off x="323528" y="1268760"/>
            <a:ext cx="8435280" cy="5184576"/>
          </a:xfrm>
        </p:spPr>
        <p:txBody>
          <a:bodyPr>
            <a:normAutofit fontScale="85000" lnSpcReduction="20000"/>
          </a:bodyPr>
          <a:lstStyle/>
          <a:p>
            <a:r>
              <a:rPr lang="en-US" dirty="0" err="1" smtClean="0"/>
              <a:t>Hipótese</a:t>
            </a:r>
            <a:r>
              <a:rPr lang="en-US" dirty="0" smtClean="0"/>
              <a:t>: </a:t>
            </a:r>
            <a:r>
              <a:rPr lang="en-US" dirty="0" err="1" smtClean="0"/>
              <a:t>características</a:t>
            </a:r>
            <a:r>
              <a:rPr lang="en-US" dirty="0" smtClean="0"/>
              <a:t> </a:t>
            </a:r>
            <a:r>
              <a:rPr lang="en-US" dirty="0" err="1" smtClean="0"/>
              <a:t>não-observadas</a:t>
            </a:r>
            <a:r>
              <a:rPr lang="en-US" dirty="0" smtClean="0"/>
              <a:t> </a:t>
            </a:r>
            <a:r>
              <a:rPr lang="en-US" dirty="0" err="1" smtClean="0"/>
              <a:t>variam</a:t>
            </a:r>
            <a:r>
              <a:rPr lang="en-US" dirty="0" smtClean="0"/>
              <a:t> de forma </a:t>
            </a:r>
            <a:r>
              <a:rPr lang="en-US" dirty="0" err="1" smtClean="0"/>
              <a:t>contínua</a:t>
            </a:r>
            <a:r>
              <a:rPr lang="en-US" dirty="0" smtClean="0"/>
              <a:t> (</a:t>
            </a:r>
            <a:r>
              <a:rPr lang="en-US" dirty="0" err="1" smtClean="0"/>
              <a:t>em</a:t>
            </a:r>
            <a:r>
              <a:rPr lang="en-US" dirty="0" smtClean="0"/>
              <a:t> </a:t>
            </a:r>
            <a:r>
              <a:rPr lang="en-US" dirty="0" err="1" smtClean="0"/>
              <a:t>torno</a:t>
            </a:r>
            <a:r>
              <a:rPr lang="en-US" dirty="0" smtClean="0"/>
              <a:t> do cutoff) com as </a:t>
            </a:r>
            <a:r>
              <a:rPr lang="en-US" dirty="0" err="1" smtClean="0"/>
              <a:t>características</a:t>
            </a:r>
            <a:r>
              <a:rPr lang="en-US" dirty="0" smtClean="0"/>
              <a:t> </a:t>
            </a:r>
            <a:r>
              <a:rPr lang="en-US" dirty="0" err="1" smtClean="0"/>
              <a:t>observadas</a:t>
            </a:r>
            <a:r>
              <a:rPr lang="en-US" dirty="0" smtClean="0"/>
              <a:t> </a:t>
            </a:r>
            <a:r>
              <a:rPr lang="en-US" dirty="0" err="1" smtClean="0"/>
              <a:t>usadas</a:t>
            </a:r>
            <a:r>
              <a:rPr lang="en-US" dirty="0" smtClean="0"/>
              <a:t> para </a:t>
            </a:r>
            <a:r>
              <a:rPr lang="en-US" dirty="0" err="1" smtClean="0"/>
              <a:t>determinar</a:t>
            </a:r>
            <a:r>
              <a:rPr lang="en-US" dirty="0" smtClean="0"/>
              <a:t> o </a:t>
            </a:r>
            <a:r>
              <a:rPr lang="en-US" dirty="0" err="1" smtClean="0"/>
              <a:t>tratamento</a:t>
            </a:r>
            <a:r>
              <a:rPr lang="en-US" dirty="0" smtClean="0"/>
              <a:t>.</a:t>
            </a:r>
          </a:p>
          <a:p>
            <a:r>
              <a:rPr lang="en-US" dirty="0" smtClean="0"/>
              <a:t>Para </a:t>
            </a:r>
            <a:r>
              <a:rPr lang="en-US" dirty="0" err="1" smtClean="0"/>
              <a:t>identificar</a:t>
            </a:r>
            <a:r>
              <a:rPr lang="en-US" dirty="0" smtClean="0"/>
              <a:t> o </a:t>
            </a:r>
            <a:r>
              <a:rPr lang="en-US" dirty="0" err="1" smtClean="0"/>
              <a:t>impacto</a:t>
            </a:r>
            <a:r>
              <a:rPr lang="en-US" dirty="0" smtClean="0"/>
              <a:t>, </a:t>
            </a:r>
            <a:r>
              <a:rPr lang="en-US" dirty="0" err="1" smtClean="0"/>
              <a:t>poderíamos</a:t>
            </a:r>
            <a:r>
              <a:rPr lang="en-US" dirty="0" smtClean="0"/>
              <a:t> </a:t>
            </a:r>
            <a:r>
              <a:rPr lang="en-US" dirty="0" err="1" smtClean="0"/>
              <a:t>simplesmente</a:t>
            </a:r>
            <a:r>
              <a:rPr lang="en-US" dirty="0" smtClean="0"/>
              <a:t> </a:t>
            </a:r>
            <a:r>
              <a:rPr lang="en-US" dirty="0" err="1" smtClean="0"/>
              <a:t>comparar</a:t>
            </a:r>
            <a:r>
              <a:rPr lang="en-US" dirty="0" smtClean="0"/>
              <a:t> o </a:t>
            </a:r>
            <a:r>
              <a:rPr lang="en-US" dirty="0" err="1" smtClean="0"/>
              <a:t>desempenho</a:t>
            </a:r>
            <a:r>
              <a:rPr lang="en-US" dirty="0" smtClean="0"/>
              <a:t> dos </a:t>
            </a:r>
            <a:r>
              <a:rPr lang="en-US" dirty="0" err="1" smtClean="0"/>
              <a:t>estudantes</a:t>
            </a:r>
            <a:r>
              <a:rPr lang="en-US" dirty="0" smtClean="0"/>
              <a:t> </a:t>
            </a:r>
            <a:r>
              <a:rPr lang="en-US" dirty="0" err="1" smtClean="0"/>
              <a:t>cujo</a:t>
            </a:r>
            <a:r>
              <a:rPr lang="en-US" dirty="0" smtClean="0"/>
              <a:t> </a:t>
            </a:r>
            <a:r>
              <a:rPr lang="en-US" dirty="0" err="1" smtClean="0"/>
              <a:t>escore</a:t>
            </a:r>
            <a:r>
              <a:rPr lang="en-US" dirty="0" smtClean="0"/>
              <a:t> </a:t>
            </a:r>
            <a:r>
              <a:rPr lang="en-US" dirty="0" err="1" smtClean="0"/>
              <a:t>ficou</a:t>
            </a:r>
            <a:r>
              <a:rPr lang="en-US" dirty="0" smtClean="0"/>
              <a:t> um </a:t>
            </a:r>
            <a:r>
              <a:rPr lang="en-US" dirty="0" err="1" smtClean="0"/>
              <a:t>pouco</a:t>
            </a:r>
            <a:r>
              <a:rPr lang="en-US" dirty="0" smtClean="0"/>
              <a:t> </a:t>
            </a:r>
            <a:r>
              <a:rPr lang="en-US" dirty="0" err="1" smtClean="0"/>
              <a:t>abaixo</a:t>
            </a:r>
            <a:r>
              <a:rPr lang="en-US" dirty="0" smtClean="0"/>
              <a:t> do cutoff com o </a:t>
            </a:r>
            <a:r>
              <a:rPr lang="en-US" dirty="0" err="1" smtClean="0"/>
              <a:t>desempenho</a:t>
            </a:r>
            <a:r>
              <a:rPr lang="en-US" dirty="0" smtClean="0"/>
              <a:t> </a:t>
            </a:r>
            <a:r>
              <a:rPr lang="en-US" dirty="0" err="1" smtClean="0"/>
              <a:t>daqueles</a:t>
            </a:r>
            <a:r>
              <a:rPr lang="en-US" dirty="0" smtClean="0"/>
              <a:t> que </a:t>
            </a:r>
            <a:r>
              <a:rPr lang="en-US" dirty="0" err="1" smtClean="0"/>
              <a:t>ficaram</a:t>
            </a:r>
            <a:r>
              <a:rPr lang="en-US" dirty="0" smtClean="0"/>
              <a:t> um </a:t>
            </a:r>
            <a:r>
              <a:rPr lang="en-US" dirty="0" err="1" smtClean="0"/>
              <a:t>pouco</a:t>
            </a:r>
            <a:r>
              <a:rPr lang="en-US" dirty="0" smtClean="0"/>
              <a:t> </a:t>
            </a:r>
            <a:r>
              <a:rPr lang="en-US" dirty="0" err="1" smtClean="0"/>
              <a:t>acima</a:t>
            </a:r>
            <a:r>
              <a:rPr lang="en-US" dirty="0" smtClean="0"/>
              <a:t> do cutoff.</a:t>
            </a:r>
          </a:p>
          <a:p>
            <a:r>
              <a:rPr lang="en-US" dirty="0" smtClean="0"/>
              <a:t>No </a:t>
            </a:r>
            <a:r>
              <a:rPr lang="en-US" dirty="0" err="1" smtClean="0"/>
              <a:t>entanto</a:t>
            </a:r>
            <a:r>
              <a:rPr lang="en-US" dirty="0" smtClean="0"/>
              <a:t>, </a:t>
            </a:r>
            <a:r>
              <a:rPr lang="en-US" dirty="0" err="1" smtClean="0"/>
              <a:t>em</a:t>
            </a:r>
            <a:r>
              <a:rPr lang="en-US" dirty="0" smtClean="0"/>
              <a:t> </a:t>
            </a:r>
            <a:r>
              <a:rPr lang="en-US" dirty="0" err="1" smtClean="0"/>
              <a:t>função</a:t>
            </a:r>
            <a:r>
              <a:rPr lang="en-US" dirty="0" smtClean="0"/>
              <a:t> dos </a:t>
            </a:r>
            <a:r>
              <a:rPr lang="en-US" dirty="0" err="1" smtClean="0"/>
              <a:t>desistentes</a:t>
            </a:r>
            <a:r>
              <a:rPr lang="en-US" dirty="0" smtClean="0"/>
              <a:t> e </a:t>
            </a:r>
            <a:r>
              <a:rPr lang="en-US" dirty="0" err="1" smtClean="0"/>
              <a:t>também</a:t>
            </a:r>
            <a:r>
              <a:rPr lang="en-US" dirty="0" smtClean="0"/>
              <a:t> </a:t>
            </a:r>
            <a:r>
              <a:rPr lang="en-US" dirty="0" err="1" smtClean="0"/>
              <a:t>em</a:t>
            </a:r>
            <a:r>
              <a:rPr lang="en-US" dirty="0" smtClean="0"/>
              <a:t> </a:t>
            </a:r>
            <a:r>
              <a:rPr lang="en-US" dirty="0" err="1" smtClean="0"/>
              <a:t>função</a:t>
            </a:r>
            <a:r>
              <a:rPr lang="en-US" dirty="0" smtClean="0"/>
              <a:t> de </a:t>
            </a:r>
            <a:r>
              <a:rPr lang="en-US" dirty="0" err="1" smtClean="0"/>
              <a:t>alguns</a:t>
            </a:r>
            <a:r>
              <a:rPr lang="en-US" dirty="0" smtClean="0"/>
              <a:t> ‘</a:t>
            </a:r>
            <a:r>
              <a:rPr lang="en-US" dirty="0" err="1" smtClean="0"/>
              <a:t>aprovados</a:t>
            </a:r>
            <a:r>
              <a:rPr lang="en-US" dirty="0" smtClean="0"/>
              <a:t> </a:t>
            </a:r>
            <a:r>
              <a:rPr lang="en-US" dirty="0" err="1" smtClean="0"/>
              <a:t>nos</a:t>
            </a:r>
            <a:r>
              <a:rPr lang="en-US" dirty="0" smtClean="0"/>
              <a:t> </a:t>
            </a:r>
            <a:r>
              <a:rPr lang="en-US" dirty="0" err="1" smtClean="0"/>
              <a:t>exames</a:t>
            </a:r>
            <a:r>
              <a:rPr lang="en-US" dirty="0" smtClean="0"/>
              <a:t>’ </a:t>
            </a:r>
            <a:r>
              <a:rPr lang="en-US" dirty="0" err="1" smtClean="0"/>
              <a:t>serem</a:t>
            </a:r>
            <a:r>
              <a:rPr lang="en-US" dirty="0" smtClean="0"/>
              <a:t> </a:t>
            </a:r>
            <a:r>
              <a:rPr lang="en-US" dirty="0" err="1" smtClean="0"/>
              <a:t>retidos</a:t>
            </a:r>
            <a:r>
              <a:rPr lang="en-US" dirty="0" smtClean="0"/>
              <a:t> </a:t>
            </a:r>
            <a:r>
              <a:rPr lang="en-US" dirty="0" err="1" smtClean="0"/>
              <a:t>em</a:t>
            </a:r>
            <a:r>
              <a:rPr lang="en-US" dirty="0" smtClean="0"/>
              <a:t> </a:t>
            </a:r>
            <a:r>
              <a:rPr lang="en-US" dirty="0" err="1" smtClean="0"/>
              <a:t>função</a:t>
            </a:r>
            <a:r>
              <a:rPr lang="en-US" dirty="0" smtClean="0"/>
              <a:t> de </a:t>
            </a:r>
            <a:r>
              <a:rPr lang="en-US" dirty="0" err="1" smtClean="0"/>
              <a:t>baixa</a:t>
            </a:r>
            <a:r>
              <a:rPr lang="en-US" dirty="0" smtClean="0"/>
              <a:t> </a:t>
            </a:r>
            <a:r>
              <a:rPr lang="en-US" dirty="0" err="1" smtClean="0"/>
              <a:t>frequência</a:t>
            </a:r>
            <a:r>
              <a:rPr lang="en-US" dirty="0" smtClean="0"/>
              <a:t> escolar, </a:t>
            </a:r>
            <a:r>
              <a:rPr lang="en-US" dirty="0" err="1" smtClean="0"/>
              <a:t>temos</a:t>
            </a:r>
            <a:r>
              <a:rPr lang="en-US" dirty="0" smtClean="0"/>
              <a:t> </a:t>
            </a:r>
            <a:r>
              <a:rPr lang="en-US" dirty="0" err="1" smtClean="0"/>
              <a:t>aqui</a:t>
            </a:r>
            <a:r>
              <a:rPr lang="en-US" dirty="0" smtClean="0"/>
              <a:t> um design de </a:t>
            </a:r>
            <a:r>
              <a:rPr lang="en-US" dirty="0" err="1" smtClean="0"/>
              <a:t>regressão</a:t>
            </a:r>
            <a:r>
              <a:rPr lang="en-US" dirty="0" smtClean="0"/>
              <a:t> </a:t>
            </a:r>
            <a:r>
              <a:rPr lang="en-US" dirty="0" err="1" smtClean="0"/>
              <a:t>descontínua</a:t>
            </a:r>
            <a:r>
              <a:rPr lang="en-US" dirty="0" smtClean="0"/>
              <a:t> fuzzy. </a:t>
            </a:r>
            <a:r>
              <a:rPr lang="en-US" dirty="0" err="1" smtClean="0"/>
              <a:t>Precisamos</a:t>
            </a:r>
            <a:r>
              <a:rPr lang="en-US" dirty="0" smtClean="0"/>
              <a:t> </a:t>
            </a:r>
            <a:r>
              <a:rPr lang="en-US" dirty="0" err="1" smtClean="0"/>
              <a:t>apenas</a:t>
            </a:r>
            <a:r>
              <a:rPr lang="en-US" dirty="0" smtClean="0"/>
              <a:t> </a:t>
            </a:r>
            <a:r>
              <a:rPr lang="en-US" dirty="0" err="1" smtClean="0"/>
              <a:t>ponderar</a:t>
            </a:r>
            <a:r>
              <a:rPr lang="en-US" dirty="0" smtClean="0"/>
              <a:t> a </a:t>
            </a:r>
            <a:r>
              <a:rPr lang="en-US" dirty="0" err="1" smtClean="0"/>
              <a:t>diferença</a:t>
            </a:r>
            <a:r>
              <a:rPr lang="en-US" dirty="0" smtClean="0"/>
              <a:t> dos </a:t>
            </a:r>
            <a:r>
              <a:rPr lang="en-US" dirty="0" err="1" smtClean="0"/>
              <a:t>resultados</a:t>
            </a:r>
            <a:r>
              <a:rPr lang="en-US" dirty="0" smtClean="0"/>
              <a:t> pela </a:t>
            </a:r>
            <a:r>
              <a:rPr lang="en-US" dirty="0" err="1" smtClean="0"/>
              <a:t>diferença</a:t>
            </a:r>
            <a:r>
              <a:rPr lang="en-US" dirty="0" smtClean="0"/>
              <a:t> </a:t>
            </a:r>
            <a:r>
              <a:rPr lang="en-US" dirty="0" err="1" smtClean="0"/>
              <a:t>na</a:t>
            </a:r>
            <a:r>
              <a:rPr lang="en-US" dirty="0" smtClean="0"/>
              <a:t> </a:t>
            </a:r>
            <a:r>
              <a:rPr lang="en-US" dirty="0" err="1" smtClean="0"/>
              <a:t>probabilidade</a:t>
            </a:r>
            <a:r>
              <a:rPr lang="en-US" dirty="0" smtClean="0"/>
              <a:t> de </a:t>
            </a:r>
            <a:r>
              <a:rPr lang="en-US" dirty="0" err="1" smtClean="0"/>
              <a:t>ser</a:t>
            </a:r>
            <a:r>
              <a:rPr lang="en-US" dirty="0" smtClean="0"/>
              <a:t> </a:t>
            </a:r>
            <a:r>
              <a:rPr lang="en-US" dirty="0" err="1" smtClean="0"/>
              <a:t>tratado</a:t>
            </a:r>
            <a:r>
              <a:rPr lang="en-US" dirty="0" smtClean="0"/>
              <a:t>. </a:t>
            </a:r>
            <a:endParaRPr lang="pt-BR" dirty="0"/>
          </a:p>
        </p:txBody>
      </p:sp>
    </p:spTree>
    <p:extLst>
      <p:ext uri="{BB962C8B-B14F-4D97-AF65-F5344CB8AC3E}">
        <p14:creationId xmlns:p14="http://schemas.microsoft.com/office/powerpoint/2010/main" xmlns="" val="81263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58614"/>
            <a:ext cx="8229600" cy="706090"/>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457200" y="980728"/>
            <a:ext cx="8435280" cy="5760640"/>
          </a:xfrm>
        </p:spPr>
        <p:txBody>
          <a:bodyPr>
            <a:normAutofit fontScale="85000" lnSpcReduction="20000"/>
          </a:bodyPr>
          <a:lstStyle/>
          <a:p>
            <a:r>
              <a:rPr lang="pt-BR" dirty="0" smtClean="0"/>
              <a:t>Fernandes et. al. (2015): destacam quatro aspectos em relação </a:t>
            </a:r>
            <a:r>
              <a:rPr lang="pt-BR" dirty="0"/>
              <a:t>aos estudos sobre retenção </a:t>
            </a:r>
            <a:r>
              <a:rPr lang="pt-BR" dirty="0" smtClean="0"/>
              <a:t>escolar</a:t>
            </a:r>
          </a:p>
          <a:p>
            <a:endParaRPr lang="pt-BR" dirty="0" smtClean="0"/>
          </a:p>
          <a:p>
            <a:pPr marL="514350" indent="-514350">
              <a:buFont typeface="+mj-lt"/>
              <a:buAutoNum type="arabicPeriod"/>
            </a:pPr>
            <a:r>
              <a:rPr lang="pt-BR" dirty="0" smtClean="0"/>
              <a:t>De </a:t>
            </a:r>
            <a:r>
              <a:rPr lang="pt-BR" dirty="0"/>
              <a:t>modo geral, esses estudos buscam investigar o impacto da retenção escolar sobre os retidos, tomando como dado o ambiente de aprendizagem em que a retenção se deu. </a:t>
            </a:r>
            <a:endParaRPr lang="pt-BR" dirty="0" smtClean="0"/>
          </a:p>
          <a:p>
            <a:pPr marL="0" indent="0">
              <a:buNone/>
            </a:pPr>
            <a:r>
              <a:rPr lang="pt-BR" dirty="0" smtClean="0"/>
              <a:t>Comparação: estudantes </a:t>
            </a:r>
            <a:r>
              <a:rPr lang="pt-BR" dirty="0"/>
              <a:t>retidos </a:t>
            </a:r>
            <a:r>
              <a:rPr lang="pt-BR" dirty="0" smtClean="0"/>
              <a:t>x estudantes </a:t>
            </a:r>
            <a:r>
              <a:rPr lang="pt-BR" dirty="0"/>
              <a:t>que, em tese, seriam similares aos retidos em todas as dimensões relevantes, mas que foram </a:t>
            </a:r>
            <a:r>
              <a:rPr lang="pt-BR" dirty="0" smtClean="0"/>
              <a:t>promovidos [estudos da meta-análise </a:t>
            </a:r>
            <a:r>
              <a:rPr lang="pt-BR" dirty="0" err="1" smtClean="0"/>
              <a:t>Jimerson</a:t>
            </a:r>
            <a:r>
              <a:rPr lang="pt-BR" dirty="0" smtClean="0"/>
              <a:t>, 2001 são dessa forma].</a:t>
            </a:r>
          </a:p>
          <a:p>
            <a:pPr marL="0" indent="0">
              <a:buNone/>
            </a:pPr>
            <a:r>
              <a:rPr lang="pt-BR" dirty="0" smtClean="0"/>
              <a:t>A </a:t>
            </a:r>
            <a:r>
              <a:rPr lang="pt-BR" dirty="0"/>
              <a:t>existência da retenção, bem como o rigor dos critérios para sua efetivação, pode afetar o ambiente de aprendizagem das escolas e, desse modo, afetar o desempenho de todos os estudantes</a:t>
            </a:r>
            <a:r>
              <a:rPr lang="pt-BR" dirty="0" smtClean="0"/>
              <a:t>. Ou seja, o efeito estimado é </a:t>
            </a:r>
            <a:r>
              <a:rPr lang="pt-BR" i="1" dirty="0" smtClean="0"/>
              <a:t>na margem.</a:t>
            </a:r>
            <a:endParaRPr lang="pt-BR" i="1" dirty="0"/>
          </a:p>
        </p:txBody>
      </p:sp>
    </p:spTree>
    <p:extLst>
      <p:ext uri="{BB962C8B-B14F-4D97-AF65-F5344CB8AC3E}">
        <p14:creationId xmlns:p14="http://schemas.microsoft.com/office/powerpoint/2010/main" xmlns="" val="379347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Identificação</a:t>
            </a:r>
            <a:endParaRPr lang="pt-BR" dirty="0"/>
          </a:p>
        </p:txBody>
      </p:sp>
      <p:sp>
        <p:nvSpPr>
          <p:cNvPr id="3" name="Espaço Reservado para Conteúdo 2"/>
          <p:cNvSpPr>
            <a:spLocks noGrp="1"/>
          </p:cNvSpPr>
          <p:nvPr>
            <p:ph idx="1"/>
          </p:nvPr>
        </p:nvSpPr>
        <p:spPr>
          <a:xfrm>
            <a:off x="457200" y="1268760"/>
            <a:ext cx="8229600" cy="5184576"/>
          </a:xfrm>
        </p:spPr>
        <p:txBody>
          <a:bodyPr>
            <a:normAutofit fontScale="92500" lnSpcReduction="20000"/>
          </a:bodyPr>
          <a:lstStyle/>
          <a:p>
            <a:r>
              <a:rPr lang="pt-BR" dirty="0" smtClean="0"/>
              <a:t>Autores usam estratégia de IV para estimar os efeitos de interesse. </a:t>
            </a:r>
          </a:p>
          <a:p>
            <a:r>
              <a:rPr lang="en-US" dirty="0" smtClean="0"/>
              <a:t>Y</a:t>
            </a:r>
            <a:r>
              <a:rPr lang="en-US" baseline="-25000" dirty="0" smtClean="0"/>
              <a:t>i,t+1</a:t>
            </a:r>
            <a:r>
              <a:rPr lang="en-US" dirty="0" smtClean="0"/>
              <a:t>= </a:t>
            </a:r>
            <a:r>
              <a:rPr lang="en-US" dirty="0" err="1" smtClean="0"/>
              <a:t>BX</a:t>
            </a:r>
            <a:r>
              <a:rPr lang="en-US" baseline="-25000" dirty="0" err="1" smtClean="0"/>
              <a:t>i,t</a:t>
            </a:r>
            <a:r>
              <a:rPr lang="en-US" dirty="0" smtClean="0"/>
              <a:t> + </a:t>
            </a:r>
            <a:r>
              <a:rPr lang="el-GR" dirty="0" smtClean="0"/>
              <a:t>β</a:t>
            </a:r>
            <a:r>
              <a:rPr lang="en-US" baseline="-25000" dirty="0" smtClean="0"/>
              <a:t>1</a:t>
            </a:r>
            <a:r>
              <a:rPr lang="en-US" dirty="0" smtClean="0"/>
              <a:t>rdge</a:t>
            </a:r>
            <a:r>
              <a:rPr lang="en-US" baseline="-25000" dirty="0" smtClean="0"/>
              <a:t>i,t</a:t>
            </a:r>
            <a:r>
              <a:rPr lang="en-US" dirty="0" smtClean="0"/>
              <a:t>+ </a:t>
            </a:r>
            <a:r>
              <a:rPr lang="el-GR" dirty="0" smtClean="0"/>
              <a:t>β</a:t>
            </a:r>
            <a:r>
              <a:rPr lang="en-US" baseline="-25000" dirty="0" smtClean="0"/>
              <a:t>2</a:t>
            </a:r>
            <a:r>
              <a:rPr lang="en-US" dirty="0" smtClean="0"/>
              <a:t>Treat</a:t>
            </a:r>
            <a:r>
              <a:rPr lang="en-US" baseline="-25000" dirty="0" smtClean="0"/>
              <a:t>i,t</a:t>
            </a:r>
            <a:r>
              <a:rPr lang="en-US" dirty="0" smtClean="0"/>
              <a:t>+ </a:t>
            </a:r>
            <a:r>
              <a:rPr lang="en-US" dirty="0" err="1" smtClean="0"/>
              <a:t>u</a:t>
            </a:r>
            <a:r>
              <a:rPr lang="en-US" baseline="-25000" dirty="0" err="1" smtClean="0"/>
              <a:t>i</a:t>
            </a:r>
            <a:r>
              <a:rPr lang="en-US" dirty="0" smtClean="0"/>
              <a:t>+ </a:t>
            </a:r>
            <a:r>
              <a:rPr lang="en-US" dirty="0" err="1" smtClean="0"/>
              <a:t>ε</a:t>
            </a:r>
            <a:r>
              <a:rPr lang="en-US" baseline="-25000" dirty="0" err="1" smtClean="0"/>
              <a:t>i,t</a:t>
            </a:r>
            <a:r>
              <a:rPr lang="en-US" dirty="0"/>
              <a:t> </a:t>
            </a:r>
            <a:r>
              <a:rPr lang="en-US" dirty="0" smtClean="0"/>
              <a:t>   (4)</a:t>
            </a:r>
          </a:p>
          <a:p>
            <a:r>
              <a:rPr lang="en-US" dirty="0" smtClean="0"/>
              <a:t>where Y is the academic outcome of interest, X is a vector of demographic characteristics, </a:t>
            </a:r>
            <a:r>
              <a:rPr lang="en-US" dirty="0" err="1" smtClean="0"/>
              <a:t>rdge</a:t>
            </a:r>
            <a:r>
              <a:rPr lang="en-US" dirty="0" smtClean="0"/>
              <a:t> is the ITBS reading score, u is unobserved ability, and ε is an error term. </a:t>
            </a:r>
          </a:p>
          <a:p>
            <a:r>
              <a:rPr lang="en-US" dirty="0" smtClean="0"/>
              <a:t>The first stage is given by the following:</a:t>
            </a:r>
          </a:p>
          <a:p>
            <a:r>
              <a:rPr lang="en-US" dirty="0" err="1" smtClean="0"/>
              <a:t>Treat</a:t>
            </a:r>
            <a:r>
              <a:rPr lang="en-US" baseline="-25000" dirty="0" err="1" smtClean="0"/>
              <a:t>i,t</a:t>
            </a:r>
            <a:r>
              <a:rPr lang="en-US" dirty="0"/>
              <a:t> </a:t>
            </a:r>
            <a:r>
              <a:rPr lang="en-US" dirty="0" smtClean="0"/>
              <a:t>= </a:t>
            </a:r>
            <a:r>
              <a:rPr lang="en-US" dirty="0" smtClean="0">
                <a:sym typeface="Symbol"/>
              </a:rPr>
              <a:t></a:t>
            </a:r>
            <a:r>
              <a:rPr lang="en-US" dirty="0" err="1" smtClean="0"/>
              <a:t>X</a:t>
            </a:r>
            <a:r>
              <a:rPr lang="en-US" baseline="-25000" dirty="0" err="1" smtClean="0"/>
              <a:t>i,t</a:t>
            </a:r>
            <a:r>
              <a:rPr lang="en-US" dirty="0" smtClean="0"/>
              <a:t> + </a:t>
            </a:r>
            <a:r>
              <a:rPr lang="en-US" dirty="0" smtClean="0">
                <a:sym typeface="Symbol"/>
              </a:rPr>
              <a:t></a:t>
            </a:r>
            <a:r>
              <a:rPr lang="en-US" baseline="-25000" dirty="0" smtClean="0"/>
              <a:t>1</a:t>
            </a:r>
            <a:r>
              <a:rPr lang="en-US" dirty="0" smtClean="0"/>
              <a:t>rdge</a:t>
            </a:r>
            <a:r>
              <a:rPr lang="en-US" baseline="-25000" dirty="0" smtClean="0"/>
              <a:t>i,t</a:t>
            </a:r>
            <a:r>
              <a:rPr lang="en-US" dirty="0" smtClean="0"/>
              <a:t> +  </a:t>
            </a:r>
            <a:r>
              <a:rPr lang="en-US" dirty="0" smtClean="0">
                <a:sym typeface="Symbol"/>
              </a:rPr>
              <a:t></a:t>
            </a:r>
            <a:r>
              <a:rPr lang="en-US" baseline="-25000" dirty="0" smtClean="0"/>
              <a:t>2</a:t>
            </a:r>
            <a:r>
              <a:rPr lang="en-US" b="1" dirty="0" smtClean="0"/>
              <a:t>1</a:t>
            </a:r>
            <a:r>
              <a:rPr lang="en-US" baseline="30000" dirty="0" smtClean="0"/>
              <a:t>p</a:t>
            </a:r>
            <a:r>
              <a:rPr lang="en-US" baseline="-25000" dirty="0" smtClean="0"/>
              <a:t>i,t</a:t>
            </a:r>
            <a:r>
              <a:rPr lang="en-US" dirty="0" smtClean="0"/>
              <a:t> + </a:t>
            </a:r>
            <a:r>
              <a:rPr lang="en-US" dirty="0" smtClean="0">
                <a:sym typeface="Symbol"/>
              </a:rPr>
              <a:t></a:t>
            </a:r>
            <a:r>
              <a:rPr lang="en-US" baseline="-25000" dirty="0" smtClean="0"/>
              <a:t>3</a:t>
            </a:r>
            <a:r>
              <a:rPr lang="en-US" dirty="0" smtClean="0"/>
              <a:t>u</a:t>
            </a:r>
            <a:r>
              <a:rPr lang="en-US" baseline="-25000" dirty="0" smtClean="0"/>
              <a:t>i</a:t>
            </a:r>
            <a:r>
              <a:rPr lang="en-US" dirty="0" smtClean="0"/>
              <a:t> + </a:t>
            </a:r>
            <a:r>
              <a:rPr lang="en-US" dirty="0" smtClean="0">
                <a:sym typeface="Symbol"/>
              </a:rPr>
              <a:t></a:t>
            </a:r>
            <a:r>
              <a:rPr lang="en-US" baseline="-25000" dirty="0" err="1" smtClean="0"/>
              <a:t>i,t</a:t>
            </a:r>
            <a:r>
              <a:rPr lang="en-US" dirty="0"/>
              <a:t> </a:t>
            </a:r>
            <a:r>
              <a:rPr lang="en-US" dirty="0" smtClean="0"/>
              <a:t> (5)</a:t>
            </a:r>
          </a:p>
          <a:p>
            <a:r>
              <a:rPr lang="en-US" dirty="0" smtClean="0"/>
              <a:t>where </a:t>
            </a:r>
            <a:r>
              <a:rPr lang="en-US" b="1" dirty="0" smtClean="0">
                <a:solidFill>
                  <a:srgbClr val="FF0000"/>
                </a:solidFill>
              </a:rPr>
              <a:t>1</a:t>
            </a:r>
            <a:r>
              <a:rPr lang="en-US" baseline="30000" dirty="0" smtClean="0">
                <a:solidFill>
                  <a:srgbClr val="FF0000"/>
                </a:solidFill>
              </a:rPr>
              <a:t>p</a:t>
            </a:r>
            <a:r>
              <a:rPr lang="en-US" baseline="-25000" dirty="0">
                <a:solidFill>
                  <a:srgbClr val="FF0000"/>
                </a:solidFill>
              </a:rPr>
              <a:t> </a:t>
            </a:r>
            <a:r>
              <a:rPr lang="en-US" dirty="0" smtClean="0">
                <a:solidFill>
                  <a:srgbClr val="FF0000"/>
                </a:solidFill>
              </a:rPr>
              <a:t>is a dummy variable that indicates that the reading score (de </a:t>
            </a:r>
            <a:r>
              <a:rPr lang="en-US" dirty="0" err="1" smtClean="0">
                <a:solidFill>
                  <a:srgbClr val="FF0000"/>
                </a:solidFill>
              </a:rPr>
              <a:t>junho</a:t>
            </a:r>
            <a:r>
              <a:rPr lang="en-US" dirty="0" smtClean="0">
                <a:solidFill>
                  <a:srgbClr val="FF0000"/>
                </a:solidFill>
              </a:rPr>
              <a:t>) is above the cutoff</a:t>
            </a:r>
            <a:r>
              <a:rPr lang="en-US" dirty="0" smtClean="0"/>
              <a:t>, and </a:t>
            </a:r>
            <a:r>
              <a:rPr lang="en-US" dirty="0" smtClean="0">
                <a:sym typeface="Symbol"/>
              </a:rPr>
              <a:t></a:t>
            </a:r>
            <a:r>
              <a:rPr lang="en-US" dirty="0" smtClean="0"/>
              <a:t> is an error term.</a:t>
            </a:r>
            <a:endParaRPr lang="pt-BR" dirty="0"/>
          </a:p>
        </p:txBody>
      </p:sp>
    </p:spTree>
    <p:extLst>
      <p:ext uri="{BB962C8B-B14F-4D97-AF65-F5344CB8AC3E}">
        <p14:creationId xmlns:p14="http://schemas.microsoft.com/office/powerpoint/2010/main" xmlns="" val="3272046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Identificação – para o efeito da reprovação apenas</a:t>
            </a:r>
            <a:endParaRPr lang="pt-BR" dirty="0"/>
          </a:p>
        </p:txBody>
      </p:sp>
      <p:sp>
        <p:nvSpPr>
          <p:cNvPr id="3" name="Espaço Reservado para Conteúdo 2"/>
          <p:cNvSpPr>
            <a:spLocks noGrp="1"/>
          </p:cNvSpPr>
          <p:nvPr>
            <p:ph idx="1"/>
          </p:nvPr>
        </p:nvSpPr>
        <p:spPr>
          <a:xfrm>
            <a:off x="457200" y="1600201"/>
            <a:ext cx="8229600" cy="4709119"/>
          </a:xfrm>
        </p:spPr>
        <p:txBody>
          <a:bodyPr>
            <a:normAutofit fontScale="92500" lnSpcReduction="20000"/>
          </a:bodyPr>
          <a:lstStyle/>
          <a:p>
            <a:r>
              <a:rPr lang="en-US" dirty="0" smtClean="0"/>
              <a:t>Para </a:t>
            </a:r>
            <a:r>
              <a:rPr lang="en-US" dirty="0" err="1" smtClean="0"/>
              <a:t>estudantes</a:t>
            </a:r>
            <a:r>
              <a:rPr lang="en-US" dirty="0" smtClean="0"/>
              <a:t> que </a:t>
            </a:r>
            <a:r>
              <a:rPr lang="en-US" dirty="0" err="1" smtClean="0"/>
              <a:t>passaram</a:t>
            </a:r>
            <a:r>
              <a:rPr lang="en-US" dirty="0" smtClean="0"/>
              <a:t> </a:t>
            </a:r>
            <a:r>
              <a:rPr lang="en-US" dirty="0" err="1" smtClean="0"/>
              <a:t>em</a:t>
            </a:r>
            <a:r>
              <a:rPr lang="en-US" dirty="0" smtClean="0"/>
              <a:t> math, mas </a:t>
            </a:r>
            <a:r>
              <a:rPr lang="en-US" dirty="0" err="1" smtClean="0"/>
              <a:t>não</a:t>
            </a:r>
            <a:r>
              <a:rPr lang="en-US" dirty="0" smtClean="0"/>
              <a:t> </a:t>
            </a:r>
            <a:r>
              <a:rPr lang="en-US" dirty="0" err="1" smtClean="0"/>
              <a:t>passaram</a:t>
            </a:r>
            <a:r>
              <a:rPr lang="en-US" dirty="0" smtClean="0"/>
              <a:t> </a:t>
            </a:r>
            <a:r>
              <a:rPr lang="en-US" dirty="0" err="1" smtClean="0"/>
              <a:t>em</a:t>
            </a:r>
            <a:r>
              <a:rPr lang="en-US" dirty="0" smtClean="0"/>
              <a:t> reading </a:t>
            </a:r>
            <a:r>
              <a:rPr lang="en-US" dirty="0" err="1" smtClean="0"/>
              <a:t>em</a:t>
            </a:r>
            <a:r>
              <a:rPr lang="en-US" dirty="0" smtClean="0"/>
              <a:t> </a:t>
            </a:r>
            <a:r>
              <a:rPr lang="en-US" dirty="0" err="1" smtClean="0"/>
              <a:t>junho</a:t>
            </a:r>
            <a:r>
              <a:rPr lang="en-US" dirty="0" smtClean="0"/>
              <a:t> – </a:t>
            </a:r>
            <a:r>
              <a:rPr lang="en-US" dirty="0" err="1" smtClean="0"/>
              <a:t>ou</a:t>
            </a:r>
            <a:r>
              <a:rPr lang="en-US" dirty="0" smtClean="0"/>
              <a:t> </a:t>
            </a:r>
            <a:r>
              <a:rPr lang="en-US" dirty="0" err="1" smtClean="0"/>
              <a:t>seja</a:t>
            </a:r>
            <a:r>
              <a:rPr lang="en-US" dirty="0" smtClean="0"/>
              <a:t>, para </a:t>
            </a:r>
            <a:r>
              <a:rPr lang="en-US" dirty="0" err="1" smtClean="0"/>
              <a:t>os</a:t>
            </a:r>
            <a:r>
              <a:rPr lang="en-US" dirty="0" smtClean="0"/>
              <a:t> </a:t>
            </a:r>
            <a:r>
              <a:rPr lang="en-US" dirty="0" err="1" smtClean="0"/>
              <a:t>estudantes</a:t>
            </a:r>
            <a:r>
              <a:rPr lang="en-US" dirty="0" smtClean="0"/>
              <a:t> que ‘</a:t>
            </a:r>
            <a:r>
              <a:rPr lang="en-US" dirty="0" err="1" smtClean="0"/>
              <a:t>foram</a:t>
            </a:r>
            <a:r>
              <a:rPr lang="en-US" dirty="0" smtClean="0"/>
              <a:t>‘ para o summer school -, a </a:t>
            </a:r>
            <a:r>
              <a:rPr lang="en-US" dirty="0" err="1" smtClean="0"/>
              <a:t>probabilidade</a:t>
            </a:r>
            <a:r>
              <a:rPr lang="en-US" dirty="0" smtClean="0"/>
              <a:t> de </a:t>
            </a:r>
            <a:r>
              <a:rPr lang="en-US" dirty="0" err="1" smtClean="0"/>
              <a:t>ser</a:t>
            </a:r>
            <a:r>
              <a:rPr lang="en-US" dirty="0" smtClean="0"/>
              <a:t> </a:t>
            </a:r>
            <a:r>
              <a:rPr lang="en-US" dirty="0" err="1" smtClean="0"/>
              <a:t>retido</a:t>
            </a:r>
            <a:r>
              <a:rPr lang="en-US" dirty="0" smtClean="0"/>
              <a:t> </a:t>
            </a:r>
            <a:r>
              <a:rPr lang="en-US" dirty="0" err="1" smtClean="0"/>
              <a:t>não</a:t>
            </a:r>
            <a:r>
              <a:rPr lang="en-US" dirty="0" smtClean="0"/>
              <a:t> </a:t>
            </a:r>
            <a:r>
              <a:rPr lang="en-US" dirty="0" err="1" smtClean="0"/>
              <a:t>varia</a:t>
            </a:r>
            <a:r>
              <a:rPr lang="en-US" dirty="0" smtClean="0"/>
              <a:t> de forma </a:t>
            </a:r>
            <a:r>
              <a:rPr lang="en-US" dirty="0" err="1" smtClean="0"/>
              <a:t>tão</a:t>
            </a:r>
            <a:r>
              <a:rPr lang="en-US" dirty="0" smtClean="0"/>
              <a:t> </a:t>
            </a:r>
            <a:r>
              <a:rPr lang="en-US" dirty="0" err="1" smtClean="0"/>
              <a:t>discontínua</a:t>
            </a:r>
            <a:r>
              <a:rPr lang="en-US" dirty="0" smtClean="0"/>
              <a:t> </a:t>
            </a:r>
            <a:r>
              <a:rPr lang="en-US" dirty="0" err="1" smtClean="0"/>
              <a:t>como</a:t>
            </a:r>
            <a:r>
              <a:rPr lang="en-US" dirty="0" smtClean="0"/>
              <a:t> </a:t>
            </a:r>
            <a:r>
              <a:rPr lang="en-US" dirty="0" err="1" smtClean="0"/>
              <a:t>função</a:t>
            </a:r>
            <a:r>
              <a:rPr lang="en-US" dirty="0" smtClean="0"/>
              <a:t> do </a:t>
            </a:r>
            <a:r>
              <a:rPr lang="en-US" dirty="0" err="1" smtClean="0"/>
              <a:t>desempenho</a:t>
            </a:r>
            <a:r>
              <a:rPr lang="en-US" dirty="0" smtClean="0"/>
              <a:t> </a:t>
            </a:r>
            <a:r>
              <a:rPr lang="en-US" dirty="0" err="1" smtClean="0"/>
              <a:t>em</a:t>
            </a:r>
            <a:r>
              <a:rPr lang="en-US" dirty="0" smtClean="0"/>
              <a:t> reading de </a:t>
            </a:r>
            <a:r>
              <a:rPr lang="en-US" dirty="0" err="1" smtClean="0"/>
              <a:t>agosto</a:t>
            </a:r>
            <a:r>
              <a:rPr lang="en-US" dirty="0" smtClean="0"/>
              <a:t>. </a:t>
            </a:r>
          </a:p>
          <a:p>
            <a:r>
              <a:rPr lang="en-US" i="1" dirty="0" smtClean="0"/>
              <a:t>The fact that the probability of retention does not change discontinuously prevents us from using the same first-stage relationship given by equation (5). </a:t>
            </a:r>
          </a:p>
          <a:p>
            <a:r>
              <a:rPr lang="en-US" dirty="0" err="1" smtClean="0"/>
              <a:t>Assim</a:t>
            </a:r>
            <a:r>
              <a:rPr lang="en-US" dirty="0" smtClean="0"/>
              <a:t>, a </a:t>
            </a:r>
            <a:r>
              <a:rPr lang="en-US" dirty="0" err="1" smtClean="0"/>
              <a:t>equação</a:t>
            </a:r>
            <a:r>
              <a:rPr lang="en-US" dirty="0" smtClean="0"/>
              <a:t> de </a:t>
            </a:r>
            <a:r>
              <a:rPr lang="en-US" dirty="0" err="1" smtClean="0"/>
              <a:t>primeiro</a:t>
            </a:r>
            <a:r>
              <a:rPr lang="en-US" dirty="0" smtClean="0"/>
              <a:t> </a:t>
            </a:r>
            <a:r>
              <a:rPr lang="en-US" dirty="0" err="1" smtClean="0"/>
              <a:t>estágio</a:t>
            </a:r>
            <a:r>
              <a:rPr lang="en-US" dirty="0" smtClean="0"/>
              <a:t> </a:t>
            </a:r>
            <a:r>
              <a:rPr lang="en-US" dirty="0" err="1" smtClean="0"/>
              <a:t>será</a:t>
            </a:r>
            <a:r>
              <a:rPr lang="en-US" dirty="0" smtClean="0"/>
              <a:t> um </a:t>
            </a:r>
            <a:r>
              <a:rPr lang="en-US" dirty="0" err="1" smtClean="0"/>
              <a:t>pouco</a:t>
            </a:r>
            <a:r>
              <a:rPr lang="en-US" dirty="0" smtClean="0"/>
              <a:t> </a:t>
            </a:r>
            <a:r>
              <a:rPr lang="en-US" dirty="0" err="1" smtClean="0"/>
              <a:t>diferente</a:t>
            </a:r>
            <a:r>
              <a:rPr lang="en-US" dirty="0" smtClean="0"/>
              <a:t>. </a:t>
            </a:r>
            <a:endParaRPr lang="pt-BR" dirty="0"/>
          </a:p>
        </p:txBody>
      </p:sp>
    </p:spTree>
    <p:extLst>
      <p:ext uri="{BB962C8B-B14F-4D97-AF65-F5344CB8AC3E}">
        <p14:creationId xmlns:p14="http://schemas.microsoft.com/office/powerpoint/2010/main" xmlns="" val="2981694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577" y="1267743"/>
            <a:ext cx="8351887" cy="53296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p:nvPr>
        </p:nvSpPr>
        <p:spPr>
          <a:xfrm>
            <a:off x="179512" y="53752"/>
            <a:ext cx="8784976" cy="1143000"/>
          </a:xfrm>
        </p:spPr>
        <p:txBody>
          <a:bodyPr>
            <a:noAutofit/>
          </a:bodyPr>
          <a:lstStyle/>
          <a:p>
            <a:r>
              <a:rPr lang="en-US" sz="3000" dirty="0" smtClean="0"/>
              <a:t>Relationship between august reading and next-year reading and math performance for third-grade students</a:t>
            </a:r>
            <a:endParaRPr lang="pt-BR" sz="3000" dirty="0"/>
          </a:p>
        </p:txBody>
      </p:sp>
    </p:spTree>
    <p:extLst>
      <p:ext uri="{BB962C8B-B14F-4D97-AF65-F5344CB8AC3E}">
        <p14:creationId xmlns:p14="http://schemas.microsoft.com/office/powerpoint/2010/main" xmlns="" val="1610300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2743" y="1772816"/>
            <a:ext cx="8163713"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7" y="114140"/>
            <a:ext cx="7632847" cy="1658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aixaDeTexto 3"/>
          <p:cNvSpPr txBox="1"/>
          <p:nvPr/>
        </p:nvSpPr>
        <p:spPr>
          <a:xfrm>
            <a:off x="4774376" y="922368"/>
            <a:ext cx="288032" cy="369332"/>
          </a:xfrm>
          <a:prstGeom prst="rect">
            <a:avLst/>
          </a:prstGeom>
          <a:noFill/>
        </p:spPr>
        <p:txBody>
          <a:bodyPr wrap="square" rtlCol="0">
            <a:spAutoFit/>
          </a:bodyPr>
          <a:lstStyle/>
          <a:p>
            <a:r>
              <a:rPr lang="pt-BR" b="1" dirty="0" smtClean="0"/>
              <a:t>6</a:t>
            </a:r>
            <a:endParaRPr lang="pt-BR" b="1" dirty="0"/>
          </a:p>
        </p:txBody>
      </p:sp>
    </p:spTree>
    <p:extLst>
      <p:ext uri="{BB962C8B-B14F-4D97-AF65-F5344CB8AC3E}">
        <p14:creationId xmlns:p14="http://schemas.microsoft.com/office/powerpoint/2010/main" xmlns="" val="3172366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Interpreting</a:t>
            </a:r>
            <a:r>
              <a:rPr lang="pt-BR" dirty="0" smtClean="0"/>
              <a:t> </a:t>
            </a:r>
            <a:r>
              <a:rPr lang="pt-BR" dirty="0" err="1" smtClean="0"/>
              <a:t>the</a:t>
            </a:r>
            <a:r>
              <a:rPr lang="pt-BR" dirty="0" smtClean="0"/>
              <a:t> IV </a:t>
            </a:r>
            <a:r>
              <a:rPr lang="pt-BR" dirty="0" err="1" smtClean="0"/>
              <a:t>Estimates</a:t>
            </a:r>
            <a:endParaRPr lang="pt-BR" dirty="0"/>
          </a:p>
        </p:txBody>
      </p:sp>
      <p:sp>
        <p:nvSpPr>
          <p:cNvPr id="3" name="Espaço Reservado para Conteúdo 2"/>
          <p:cNvSpPr>
            <a:spLocks noGrp="1"/>
          </p:cNvSpPr>
          <p:nvPr>
            <p:ph idx="1"/>
          </p:nvPr>
        </p:nvSpPr>
        <p:spPr/>
        <p:txBody>
          <a:bodyPr>
            <a:normAutofit/>
          </a:bodyPr>
          <a:lstStyle/>
          <a:p>
            <a:r>
              <a:rPr lang="en-US" dirty="0" err="1" smtClean="0"/>
              <a:t>Estimativas</a:t>
            </a:r>
            <a:r>
              <a:rPr lang="en-US" dirty="0" smtClean="0"/>
              <a:t> </a:t>
            </a:r>
            <a:r>
              <a:rPr lang="en-US" dirty="0" err="1" smtClean="0"/>
              <a:t>refletem</a:t>
            </a:r>
            <a:r>
              <a:rPr lang="en-US" dirty="0" smtClean="0"/>
              <a:t> o </a:t>
            </a:r>
            <a:r>
              <a:rPr lang="en-US" dirty="0" err="1" smtClean="0"/>
              <a:t>efeito</a:t>
            </a:r>
            <a:r>
              <a:rPr lang="en-US" dirty="0" smtClean="0"/>
              <a:t> do </a:t>
            </a:r>
            <a:r>
              <a:rPr lang="en-US" dirty="0" err="1" smtClean="0"/>
              <a:t>tratamento</a:t>
            </a:r>
            <a:r>
              <a:rPr lang="en-US" dirty="0" smtClean="0"/>
              <a:t> para </a:t>
            </a:r>
            <a:r>
              <a:rPr lang="en-US" dirty="0" err="1" smtClean="0"/>
              <a:t>aqueles</a:t>
            </a:r>
            <a:r>
              <a:rPr lang="en-US" dirty="0" smtClean="0"/>
              <a:t> </a:t>
            </a:r>
            <a:r>
              <a:rPr lang="en-US" dirty="0" err="1" smtClean="0"/>
              <a:t>indivíduos</a:t>
            </a:r>
            <a:r>
              <a:rPr lang="en-US" dirty="0" smtClean="0"/>
              <a:t> que </a:t>
            </a:r>
            <a:r>
              <a:rPr lang="en-US" dirty="0" err="1" smtClean="0"/>
              <a:t>receberam</a:t>
            </a:r>
            <a:r>
              <a:rPr lang="en-US" dirty="0" smtClean="0"/>
              <a:t> o </a:t>
            </a:r>
            <a:r>
              <a:rPr lang="en-US" dirty="0" err="1" smtClean="0"/>
              <a:t>tratamento</a:t>
            </a:r>
            <a:r>
              <a:rPr lang="en-US" dirty="0" smtClean="0"/>
              <a:t> </a:t>
            </a:r>
            <a:r>
              <a:rPr lang="en-US" dirty="0" err="1" smtClean="0"/>
              <a:t>porque</a:t>
            </a:r>
            <a:r>
              <a:rPr lang="en-US" dirty="0" smtClean="0"/>
              <a:t> </a:t>
            </a:r>
            <a:r>
              <a:rPr lang="en-US" dirty="0" err="1" smtClean="0"/>
              <a:t>eles</a:t>
            </a:r>
            <a:r>
              <a:rPr lang="en-US" dirty="0" smtClean="0"/>
              <a:t> </a:t>
            </a:r>
            <a:r>
              <a:rPr lang="en-US" dirty="0" err="1" smtClean="0"/>
              <a:t>tiveram</a:t>
            </a:r>
            <a:r>
              <a:rPr lang="en-US" dirty="0" smtClean="0"/>
              <a:t> </a:t>
            </a:r>
            <a:r>
              <a:rPr lang="en-US" dirty="0" err="1" smtClean="0"/>
              <a:t>notas</a:t>
            </a:r>
            <a:r>
              <a:rPr lang="en-US" dirty="0" smtClean="0"/>
              <a:t> um </a:t>
            </a:r>
            <a:r>
              <a:rPr lang="en-US" dirty="0" err="1" smtClean="0"/>
              <a:t>pouco</a:t>
            </a:r>
            <a:r>
              <a:rPr lang="en-US" dirty="0" smtClean="0"/>
              <a:t> </a:t>
            </a:r>
            <a:r>
              <a:rPr lang="en-US" dirty="0" err="1" smtClean="0"/>
              <a:t>abaixo</a:t>
            </a:r>
            <a:r>
              <a:rPr lang="en-US" dirty="0" smtClean="0"/>
              <a:t> do valor de cutoff </a:t>
            </a:r>
            <a:r>
              <a:rPr lang="en-US" dirty="0" err="1" smtClean="0"/>
              <a:t>em</a:t>
            </a:r>
            <a:r>
              <a:rPr lang="en-US" dirty="0" smtClean="0"/>
              <a:t> reading. </a:t>
            </a:r>
            <a:r>
              <a:rPr lang="en-US" dirty="0" err="1" smtClean="0"/>
              <a:t>Isto</a:t>
            </a:r>
            <a:r>
              <a:rPr lang="en-US" dirty="0" smtClean="0"/>
              <a:t> é, as </a:t>
            </a:r>
            <a:r>
              <a:rPr lang="en-US" dirty="0" err="1" smtClean="0"/>
              <a:t>estimativas</a:t>
            </a:r>
            <a:r>
              <a:rPr lang="en-US" dirty="0" smtClean="0"/>
              <a:t> </a:t>
            </a:r>
            <a:r>
              <a:rPr lang="en-US" dirty="0" err="1" smtClean="0"/>
              <a:t>capturam</a:t>
            </a:r>
            <a:r>
              <a:rPr lang="en-US" dirty="0" smtClean="0"/>
              <a:t> o </a:t>
            </a:r>
            <a:r>
              <a:rPr lang="en-US" dirty="0" err="1" smtClean="0"/>
              <a:t>efeito</a:t>
            </a:r>
            <a:r>
              <a:rPr lang="en-US" dirty="0" smtClean="0"/>
              <a:t> de summer school and grade retention </a:t>
            </a:r>
            <a:r>
              <a:rPr lang="en-US" dirty="0" err="1" smtClean="0"/>
              <a:t>sobre</a:t>
            </a:r>
            <a:r>
              <a:rPr lang="en-US" dirty="0" smtClean="0"/>
              <a:t> </a:t>
            </a:r>
            <a:r>
              <a:rPr lang="en-US" dirty="0" err="1" smtClean="0"/>
              <a:t>estudantes</a:t>
            </a:r>
            <a:r>
              <a:rPr lang="en-US" dirty="0" smtClean="0"/>
              <a:t> de </a:t>
            </a:r>
            <a:r>
              <a:rPr lang="en-US" dirty="0" err="1" smtClean="0"/>
              <a:t>baixo</a:t>
            </a:r>
            <a:r>
              <a:rPr lang="en-US" dirty="0" smtClean="0"/>
              <a:t> </a:t>
            </a:r>
            <a:r>
              <a:rPr lang="en-US" dirty="0" err="1" smtClean="0"/>
              <a:t>desempenho</a:t>
            </a:r>
            <a:r>
              <a:rPr lang="en-US" dirty="0" smtClean="0"/>
              <a:t> (</a:t>
            </a:r>
            <a:r>
              <a:rPr lang="en-US" dirty="0" err="1" smtClean="0"/>
              <a:t>lembrando</a:t>
            </a:r>
            <a:r>
              <a:rPr lang="en-US" dirty="0" smtClean="0"/>
              <a:t> que o cutoff é </a:t>
            </a:r>
            <a:r>
              <a:rPr lang="en-US" dirty="0" err="1" smtClean="0"/>
              <a:t>equivalente</a:t>
            </a:r>
            <a:r>
              <a:rPr lang="en-US" dirty="0" smtClean="0"/>
              <a:t> </a:t>
            </a:r>
            <a:r>
              <a:rPr lang="en-US" dirty="0" err="1" smtClean="0"/>
              <a:t>ao</a:t>
            </a:r>
            <a:r>
              <a:rPr lang="en-US" dirty="0" smtClean="0"/>
              <a:t> valor do 20º percentile da </a:t>
            </a:r>
            <a:r>
              <a:rPr lang="en-US" dirty="0" err="1" smtClean="0"/>
              <a:t>distribuição</a:t>
            </a:r>
            <a:r>
              <a:rPr lang="en-US" dirty="0" smtClean="0"/>
              <a:t> </a:t>
            </a:r>
            <a:r>
              <a:rPr lang="en-US" dirty="0" err="1" smtClean="0"/>
              <a:t>nacional</a:t>
            </a:r>
            <a:r>
              <a:rPr lang="en-US" dirty="0" smtClean="0"/>
              <a:t>).</a:t>
            </a:r>
            <a:endParaRPr lang="pt-BR" dirty="0"/>
          </a:p>
        </p:txBody>
      </p:sp>
    </p:spTree>
    <p:extLst>
      <p:ext uri="{BB962C8B-B14F-4D97-AF65-F5344CB8AC3E}">
        <p14:creationId xmlns:p14="http://schemas.microsoft.com/office/powerpoint/2010/main" xmlns="" val="797749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006" y="116632"/>
            <a:ext cx="8527466" cy="5453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5445224"/>
            <a:ext cx="7560840" cy="1090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Conector reto 3"/>
          <p:cNvCxnSpPr>
            <a:endCxn id="17412" idx="3"/>
          </p:cNvCxnSpPr>
          <p:nvPr/>
        </p:nvCxnSpPr>
        <p:spPr>
          <a:xfrm flipV="1">
            <a:off x="8388424" y="2843177"/>
            <a:ext cx="432048" cy="225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flipV="1">
            <a:off x="8388424" y="3429000"/>
            <a:ext cx="432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V="1">
            <a:off x="8388424" y="4365104"/>
            <a:ext cx="43204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V="1">
            <a:off x="8388424" y="4869160"/>
            <a:ext cx="576064"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6679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16632"/>
            <a:ext cx="7848872" cy="1923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012801"/>
            <a:ext cx="7704856" cy="3399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5445224"/>
            <a:ext cx="7560840" cy="1090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Conector reto 2"/>
          <p:cNvCxnSpPr/>
          <p:nvPr/>
        </p:nvCxnSpPr>
        <p:spPr>
          <a:xfrm flipV="1">
            <a:off x="8172400" y="4221088"/>
            <a:ext cx="504056"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15168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076" y="161627"/>
            <a:ext cx="9003484" cy="6494085"/>
          </a:xfrm>
          <a:prstGeom prst="rect">
            <a:avLst/>
          </a:prstGeom>
          <a:noFill/>
        </p:spPr>
        <p:txBody>
          <a:bodyPr wrap="square" rtlCol="0">
            <a:spAutoFit/>
          </a:bodyPr>
          <a:lstStyle/>
          <a:p>
            <a:r>
              <a:rPr lang="en-US" sz="2600" b="1" dirty="0" err="1" smtClean="0"/>
              <a:t>Amostra</a:t>
            </a:r>
            <a:r>
              <a:rPr lang="en-US" sz="2600" b="1" dirty="0" smtClean="0"/>
              <a:t>:</a:t>
            </a:r>
          </a:p>
          <a:p>
            <a:r>
              <a:rPr lang="en-US" sz="2600" dirty="0" err="1" smtClean="0"/>
              <a:t>Estudantes</a:t>
            </a:r>
            <a:r>
              <a:rPr lang="en-US" sz="2600" dirty="0" smtClean="0"/>
              <a:t> de 3a e 6a </a:t>
            </a:r>
            <a:r>
              <a:rPr lang="en-US" sz="2600" dirty="0" err="1" smtClean="0"/>
              <a:t>série</a:t>
            </a:r>
            <a:r>
              <a:rPr lang="en-US" sz="2600" dirty="0" smtClean="0"/>
              <a:t> de 1997 a 1999 </a:t>
            </a:r>
            <a:r>
              <a:rPr lang="en-US" sz="2600" dirty="0" err="1" smtClean="0"/>
              <a:t>cujo</a:t>
            </a:r>
            <a:r>
              <a:rPr lang="en-US" sz="2600" dirty="0" smtClean="0"/>
              <a:t> score de </a:t>
            </a:r>
            <a:r>
              <a:rPr lang="en-US" sz="2600" dirty="0" err="1" smtClean="0"/>
              <a:t>matemática</a:t>
            </a:r>
            <a:r>
              <a:rPr lang="en-US" sz="2600" dirty="0" smtClean="0"/>
              <a:t> </a:t>
            </a:r>
            <a:r>
              <a:rPr lang="en-US" sz="2600" dirty="0" err="1" smtClean="0"/>
              <a:t>estava</a:t>
            </a:r>
            <a:r>
              <a:rPr lang="en-US" sz="2600" dirty="0" smtClean="0"/>
              <a:t> </a:t>
            </a:r>
            <a:r>
              <a:rPr lang="en-US" sz="2600" dirty="0" err="1" smtClean="0"/>
              <a:t>em</a:t>
            </a:r>
            <a:r>
              <a:rPr lang="en-US" sz="2600" dirty="0" smtClean="0"/>
              <a:t> </a:t>
            </a:r>
            <a:r>
              <a:rPr lang="en-US" sz="2600" dirty="0" err="1" smtClean="0"/>
              <a:t>junho</a:t>
            </a:r>
            <a:r>
              <a:rPr lang="en-US" sz="2600" dirty="0" smtClean="0"/>
              <a:t> </a:t>
            </a:r>
            <a:r>
              <a:rPr lang="en-US" sz="2600" dirty="0" err="1" smtClean="0"/>
              <a:t>acima</a:t>
            </a:r>
            <a:r>
              <a:rPr lang="en-US" sz="2600" dirty="0" smtClean="0"/>
              <a:t> do cutoff e </a:t>
            </a:r>
            <a:r>
              <a:rPr lang="en-US" sz="2600" dirty="0" err="1" smtClean="0"/>
              <a:t>cujo</a:t>
            </a:r>
            <a:r>
              <a:rPr lang="en-US" sz="2600" dirty="0" smtClean="0"/>
              <a:t> score de reading </a:t>
            </a:r>
            <a:r>
              <a:rPr lang="en-US" sz="2600" dirty="0" err="1" smtClean="0"/>
              <a:t>estava</a:t>
            </a:r>
            <a:r>
              <a:rPr lang="en-US" sz="2600" dirty="0" smtClean="0"/>
              <a:t> </a:t>
            </a:r>
            <a:r>
              <a:rPr lang="en-US" sz="2600" dirty="0" err="1" smtClean="0"/>
              <a:t>dentro</a:t>
            </a:r>
            <a:r>
              <a:rPr lang="en-US" sz="2600" dirty="0" smtClean="0"/>
              <a:t> de um </a:t>
            </a:r>
            <a:r>
              <a:rPr lang="en-US" sz="2600" dirty="0" err="1" smtClean="0"/>
              <a:t>intervalo</a:t>
            </a:r>
            <a:r>
              <a:rPr lang="en-US" sz="2600" dirty="0" smtClean="0"/>
              <a:t> +- 0.2 grade equivalents of the cutoff. </a:t>
            </a:r>
            <a:r>
              <a:rPr lang="en-US" sz="2600" dirty="0" err="1" smtClean="0"/>
              <a:t>Efeitos</a:t>
            </a:r>
            <a:r>
              <a:rPr lang="en-US" sz="2600" dirty="0" smtClean="0"/>
              <a:t> </a:t>
            </a:r>
            <a:r>
              <a:rPr lang="en-US" sz="2600" dirty="0" err="1" smtClean="0"/>
              <a:t>fixos</a:t>
            </a:r>
            <a:r>
              <a:rPr lang="en-US" sz="2600" dirty="0" smtClean="0"/>
              <a:t> para </a:t>
            </a:r>
            <a:r>
              <a:rPr lang="en-US" sz="2600" dirty="0" err="1" smtClean="0"/>
              <a:t>ano</a:t>
            </a:r>
            <a:r>
              <a:rPr lang="en-US" sz="2600" dirty="0" smtClean="0"/>
              <a:t> </a:t>
            </a:r>
            <a:r>
              <a:rPr lang="en-US" sz="2600" dirty="0" err="1" smtClean="0"/>
              <a:t>foi</a:t>
            </a:r>
            <a:r>
              <a:rPr lang="en-US" sz="2600" dirty="0" smtClean="0"/>
              <a:t> </a:t>
            </a:r>
            <a:r>
              <a:rPr lang="en-US" sz="2600" dirty="0" err="1" smtClean="0"/>
              <a:t>incluído</a:t>
            </a:r>
            <a:r>
              <a:rPr lang="en-US" sz="2600" dirty="0" smtClean="0"/>
              <a:t> </a:t>
            </a:r>
            <a:r>
              <a:rPr lang="en-US" sz="2600" dirty="0" err="1" smtClean="0"/>
              <a:t>em</a:t>
            </a:r>
            <a:r>
              <a:rPr lang="en-US" sz="2600" dirty="0" smtClean="0"/>
              <a:t> </a:t>
            </a:r>
            <a:r>
              <a:rPr lang="en-US" sz="2600" dirty="0" err="1" smtClean="0"/>
              <a:t>cada</a:t>
            </a:r>
            <a:r>
              <a:rPr lang="en-US" sz="2600" dirty="0" smtClean="0"/>
              <a:t> </a:t>
            </a:r>
            <a:r>
              <a:rPr lang="en-US" sz="2600" dirty="0" err="1" smtClean="0"/>
              <a:t>modelo</a:t>
            </a:r>
            <a:r>
              <a:rPr lang="en-US" sz="2600" dirty="0" smtClean="0"/>
              <a:t>. </a:t>
            </a:r>
            <a:endParaRPr lang="pt-BR" sz="2600" dirty="0" smtClean="0"/>
          </a:p>
          <a:p>
            <a:endParaRPr lang="en-US" sz="2600" dirty="0" smtClean="0"/>
          </a:p>
          <a:p>
            <a:r>
              <a:rPr lang="en-US" sz="2600" b="1" dirty="0" err="1" smtClean="0"/>
              <a:t>Resultados</a:t>
            </a:r>
            <a:r>
              <a:rPr lang="en-US" sz="2600" b="1" dirty="0" smtClean="0"/>
              <a:t>:</a:t>
            </a:r>
          </a:p>
          <a:p>
            <a:r>
              <a:rPr lang="en-US" sz="2600" dirty="0" err="1" smtClean="0"/>
              <a:t>Estimativas</a:t>
            </a:r>
            <a:r>
              <a:rPr lang="en-US" sz="2600" dirty="0" smtClean="0"/>
              <a:t> de OLS </a:t>
            </a:r>
            <a:r>
              <a:rPr lang="en-US" sz="2600" dirty="0" err="1" smtClean="0"/>
              <a:t>não</a:t>
            </a:r>
            <a:r>
              <a:rPr lang="en-US" sz="2600" dirty="0" smtClean="0"/>
              <a:t> </a:t>
            </a:r>
            <a:r>
              <a:rPr lang="en-US" sz="2600" dirty="0" err="1" smtClean="0"/>
              <a:t>são</a:t>
            </a:r>
            <a:r>
              <a:rPr lang="en-US" sz="2600" dirty="0" smtClean="0"/>
              <a:t> </a:t>
            </a:r>
            <a:r>
              <a:rPr lang="en-US" sz="2600" dirty="0" err="1" smtClean="0"/>
              <a:t>estatisticamente</a:t>
            </a:r>
            <a:r>
              <a:rPr lang="en-US" sz="2600" dirty="0" smtClean="0"/>
              <a:t> </a:t>
            </a:r>
            <a:r>
              <a:rPr lang="en-US" sz="2600" dirty="0" err="1" smtClean="0"/>
              <a:t>diferentes</a:t>
            </a:r>
            <a:r>
              <a:rPr lang="en-US" sz="2600" dirty="0" smtClean="0"/>
              <a:t> das </a:t>
            </a:r>
            <a:r>
              <a:rPr lang="en-US" sz="2600" dirty="0" err="1" smtClean="0"/>
              <a:t>estimativas</a:t>
            </a:r>
            <a:r>
              <a:rPr lang="en-US" sz="2600" dirty="0" smtClean="0"/>
              <a:t> de IV </a:t>
            </a:r>
            <a:r>
              <a:rPr lang="en-US" sz="2600" dirty="0" smtClean="0">
                <a:sym typeface="Wingdings" panose="05000000000000000000" pitchFamily="2" charset="2"/>
              </a:rPr>
              <a:t> </a:t>
            </a:r>
            <a:r>
              <a:rPr lang="en-US" sz="2600" dirty="0" err="1" smtClean="0">
                <a:sym typeface="Wingdings" panose="05000000000000000000" pitchFamily="2" charset="2"/>
              </a:rPr>
              <a:t>desistência</a:t>
            </a:r>
            <a:r>
              <a:rPr lang="en-US" sz="2600" dirty="0" smtClean="0">
                <a:sym typeface="Wingdings" panose="05000000000000000000" pitchFamily="2" charset="2"/>
              </a:rPr>
              <a:t> é </a:t>
            </a:r>
            <a:r>
              <a:rPr lang="en-US" sz="2600" dirty="0" err="1" smtClean="0">
                <a:sym typeface="Wingdings" panose="05000000000000000000" pitchFamily="2" charset="2"/>
              </a:rPr>
              <a:t>aleatória</a:t>
            </a:r>
            <a:r>
              <a:rPr lang="en-US" sz="2600" dirty="0" smtClean="0">
                <a:sym typeface="Wingdings" panose="05000000000000000000" pitchFamily="2" charset="2"/>
              </a:rPr>
              <a:t> </a:t>
            </a:r>
            <a:r>
              <a:rPr lang="en-US" sz="2600" dirty="0" err="1" smtClean="0">
                <a:sym typeface="Wingdings" panose="05000000000000000000" pitchFamily="2" charset="2"/>
              </a:rPr>
              <a:t>ou</a:t>
            </a:r>
            <a:r>
              <a:rPr lang="en-US" sz="2600" dirty="0" smtClean="0">
                <a:sym typeface="Wingdings" panose="05000000000000000000" pitchFamily="2" charset="2"/>
              </a:rPr>
              <a:t> </a:t>
            </a:r>
            <a:r>
              <a:rPr lang="en-US" sz="2600" dirty="0" err="1" smtClean="0">
                <a:sym typeface="Wingdings" panose="05000000000000000000" pitchFamily="2" charset="2"/>
              </a:rPr>
              <a:t>não</a:t>
            </a:r>
            <a:r>
              <a:rPr lang="en-US" sz="2600" dirty="0" smtClean="0">
                <a:sym typeface="Wingdings" panose="05000000000000000000" pitchFamily="2" charset="2"/>
              </a:rPr>
              <a:t> </a:t>
            </a:r>
            <a:r>
              <a:rPr lang="en-US" sz="2600" dirty="0" err="1" smtClean="0">
                <a:sym typeface="Wingdings" panose="05000000000000000000" pitchFamily="2" charset="2"/>
              </a:rPr>
              <a:t>correlacionada</a:t>
            </a:r>
            <a:r>
              <a:rPr lang="en-US" sz="2600" dirty="0" smtClean="0">
                <a:sym typeface="Wingdings" panose="05000000000000000000" pitchFamily="2" charset="2"/>
              </a:rPr>
              <a:t> com </a:t>
            </a:r>
            <a:r>
              <a:rPr lang="en-US" sz="2600" dirty="0" err="1" smtClean="0">
                <a:sym typeface="Wingdings" panose="05000000000000000000" pitchFamily="2" charset="2"/>
              </a:rPr>
              <a:t>os</a:t>
            </a:r>
            <a:r>
              <a:rPr lang="en-US" sz="2600" dirty="0" smtClean="0">
                <a:sym typeface="Wingdings" panose="05000000000000000000" pitchFamily="2" charset="2"/>
              </a:rPr>
              <a:t> </a:t>
            </a:r>
            <a:r>
              <a:rPr lang="en-US" sz="2600" dirty="0" err="1" smtClean="0">
                <a:sym typeface="Wingdings" panose="05000000000000000000" pitchFamily="2" charset="2"/>
              </a:rPr>
              <a:t>resultados</a:t>
            </a:r>
            <a:r>
              <a:rPr lang="en-US" sz="2600" dirty="0" smtClean="0">
                <a:sym typeface="Wingdings" panose="05000000000000000000" pitchFamily="2" charset="2"/>
              </a:rPr>
              <a:t> </a:t>
            </a:r>
            <a:r>
              <a:rPr lang="en-US" sz="2600" dirty="0" err="1" smtClean="0">
                <a:sym typeface="Wingdings" panose="05000000000000000000" pitchFamily="2" charset="2"/>
              </a:rPr>
              <a:t>futuros</a:t>
            </a:r>
            <a:r>
              <a:rPr lang="en-US" sz="2600" dirty="0" smtClean="0">
                <a:sym typeface="Wingdings" panose="05000000000000000000" pitchFamily="2" charset="2"/>
              </a:rPr>
              <a:t>. </a:t>
            </a:r>
          </a:p>
          <a:p>
            <a:endParaRPr lang="en-US" sz="2600" dirty="0" smtClean="0"/>
          </a:p>
          <a:p>
            <a:r>
              <a:rPr lang="en-US" sz="2600" dirty="0" err="1" smtClean="0"/>
              <a:t>Estimativas</a:t>
            </a:r>
            <a:r>
              <a:rPr lang="en-US" sz="2600" dirty="0" smtClean="0"/>
              <a:t> da 3a </a:t>
            </a:r>
            <a:r>
              <a:rPr lang="en-US" sz="2600" dirty="0" err="1" smtClean="0"/>
              <a:t>coluna</a:t>
            </a:r>
            <a:r>
              <a:rPr lang="en-US" sz="2600" dirty="0" smtClean="0"/>
              <a:t> </a:t>
            </a:r>
            <a:r>
              <a:rPr lang="en-US" sz="2600" dirty="0" err="1" smtClean="0"/>
              <a:t>controlam</a:t>
            </a:r>
            <a:r>
              <a:rPr lang="en-US" sz="2600" dirty="0" smtClean="0"/>
              <a:t> para um </a:t>
            </a:r>
            <a:r>
              <a:rPr lang="en-US" sz="2600" dirty="0" err="1" smtClean="0"/>
              <a:t>conjunto</a:t>
            </a:r>
            <a:r>
              <a:rPr lang="en-US" sz="2600" dirty="0" smtClean="0"/>
              <a:t> </a:t>
            </a:r>
            <a:r>
              <a:rPr lang="en-US" sz="2600" dirty="0" err="1" smtClean="0"/>
              <a:t>detalhado</a:t>
            </a:r>
            <a:r>
              <a:rPr lang="en-US" sz="2600" dirty="0" smtClean="0"/>
              <a:t> de </a:t>
            </a:r>
            <a:r>
              <a:rPr lang="en-US" sz="2600" dirty="0" err="1" smtClean="0"/>
              <a:t>características</a:t>
            </a:r>
            <a:r>
              <a:rPr lang="en-US" sz="2600" dirty="0" smtClean="0"/>
              <a:t> dos </a:t>
            </a:r>
            <a:r>
              <a:rPr lang="en-US" sz="2600" dirty="0" err="1" smtClean="0"/>
              <a:t>alunos</a:t>
            </a:r>
            <a:r>
              <a:rPr lang="en-US" sz="2600" dirty="0"/>
              <a:t> </a:t>
            </a:r>
            <a:r>
              <a:rPr lang="en-US" sz="2600" dirty="0" smtClean="0"/>
              <a:t>(prior math and reading test scores, race, gender, SES, neighborhood poverty, and free lunch status) – </a:t>
            </a:r>
            <a:r>
              <a:rPr lang="en-US" sz="2600" dirty="0" err="1" smtClean="0"/>
              <a:t>estimativas</a:t>
            </a:r>
            <a:r>
              <a:rPr lang="en-US" sz="2600" dirty="0" smtClean="0"/>
              <a:t> </a:t>
            </a:r>
            <a:r>
              <a:rPr lang="en-US" sz="2600" dirty="0" err="1" smtClean="0"/>
              <a:t>nao</a:t>
            </a:r>
            <a:r>
              <a:rPr lang="en-US" sz="2600" dirty="0" smtClean="0"/>
              <a:t> </a:t>
            </a:r>
            <a:r>
              <a:rPr lang="en-US" sz="2600" dirty="0" err="1" smtClean="0"/>
              <a:t>diferem</a:t>
            </a:r>
            <a:r>
              <a:rPr lang="en-US" sz="2600" dirty="0" smtClean="0"/>
              <a:t> das </a:t>
            </a:r>
            <a:r>
              <a:rPr lang="en-US" sz="2600" dirty="0" err="1" smtClean="0"/>
              <a:t>apresentadas</a:t>
            </a:r>
            <a:r>
              <a:rPr lang="en-US" sz="2600" dirty="0" smtClean="0"/>
              <a:t> </a:t>
            </a:r>
            <a:r>
              <a:rPr lang="en-US" sz="2600" dirty="0" err="1" smtClean="0"/>
              <a:t>na</a:t>
            </a:r>
            <a:r>
              <a:rPr lang="en-US" sz="2600" dirty="0" smtClean="0"/>
              <a:t> 2a </a:t>
            </a:r>
            <a:r>
              <a:rPr lang="en-US" sz="2600" dirty="0" err="1" smtClean="0"/>
              <a:t>coluna</a:t>
            </a:r>
            <a:r>
              <a:rPr lang="en-US" sz="2600" dirty="0" smtClean="0"/>
              <a:t>, o que </a:t>
            </a:r>
            <a:r>
              <a:rPr lang="en-US" sz="2600" dirty="0" err="1" smtClean="0"/>
              <a:t>providencia</a:t>
            </a:r>
            <a:r>
              <a:rPr lang="en-US" sz="2600" dirty="0" smtClean="0"/>
              <a:t> </a:t>
            </a:r>
            <a:r>
              <a:rPr lang="en-US" sz="2600" dirty="0" err="1" smtClean="0"/>
              <a:t>evidência</a:t>
            </a:r>
            <a:r>
              <a:rPr lang="en-US" sz="2600" dirty="0" smtClean="0"/>
              <a:t> </a:t>
            </a:r>
            <a:r>
              <a:rPr lang="en-US" sz="2600" dirty="0" err="1" smtClean="0"/>
              <a:t>adicional</a:t>
            </a:r>
            <a:r>
              <a:rPr lang="en-US" sz="2600" dirty="0" smtClean="0"/>
              <a:t> que </a:t>
            </a:r>
            <a:r>
              <a:rPr lang="en-US" sz="2600" dirty="0" err="1" smtClean="0"/>
              <a:t>os</a:t>
            </a:r>
            <a:r>
              <a:rPr lang="en-US" sz="2600" dirty="0" smtClean="0"/>
              <a:t> </a:t>
            </a:r>
            <a:r>
              <a:rPr lang="en-US" sz="2600" dirty="0" err="1" smtClean="0"/>
              <a:t>instrumentos</a:t>
            </a:r>
            <a:r>
              <a:rPr lang="en-US" sz="2600" dirty="0" smtClean="0"/>
              <a:t> </a:t>
            </a:r>
            <a:r>
              <a:rPr lang="en-US" sz="2600" dirty="0" err="1" smtClean="0"/>
              <a:t>são</a:t>
            </a:r>
            <a:r>
              <a:rPr lang="en-US" sz="2600" dirty="0" smtClean="0"/>
              <a:t> </a:t>
            </a:r>
            <a:r>
              <a:rPr lang="en-US" sz="2600" dirty="0" err="1" smtClean="0"/>
              <a:t>válidos</a:t>
            </a:r>
            <a:r>
              <a:rPr lang="en-US" sz="2600" dirty="0" smtClean="0"/>
              <a:t>.</a:t>
            </a:r>
          </a:p>
        </p:txBody>
      </p:sp>
    </p:spTree>
    <p:extLst>
      <p:ext uri="{BB962C8B-B14F-4D97-AF65-F5344CB8AC3E}">
        <p14:creationId xmlns:p14="http://schemas.microsoft.com/office/powerpoint/2010/main" xmlns="" val="598566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1143000"/>
          </a:xfrm>
        </p:spPr>
        <p:txBody>
          <a:bodyPr>
            <a:noAutofit/>
          </a:bodyPr>
          <a:lstStyle/>
          <a:p>
            <a:r>
              <a:rPr lang="en-US" sz="3600" dirty="0" err="1" smtClean="0"/>
              <a:t>Efeito</a:t>
            </a:r>
            <a:r>
              <a:rPr lang="en-US" sz="3600" dirty="0" smtClean="0"/>
              <a:t> </a:t>
            </a:r>
            <a:r>
              <a:rPr lang="en-US" sz="3600" dirty="0" err="1" smtClean="0"/>
              <a:t>líquido</a:t>
            </a:r>
            <a:r>
              <a:rPr lang="en-US" sz="3600" dirty="0" smtClean="0"/>
              <a:t> do Summer School and Grade</a:t>
            </a:r>
            <a:br>
              <a:rPr lang="en-US" sz="3600" dirty="0" smtClean="0"/>
            </a:br>
            <a:r>
              <a:rPr lang="en-US" sz="3600" dirty="0" smtClean="0"/>
              <a:t>Retention </a:t>
            </a:r>
            <a:r>
              <a:rPr lang="en-US" sz="3600" dirty="0" err="1" smtClean="0"/>
              <a:t>sobre</a:t>
            </a:r>
            <a:r>
              <a:rPr lang="en-US" sz="3600" dirty="0" smtClean="0"/>
              <a:t> o </a:t>
            </a:r>
            <a:r>
              <a:rPr lang="en-US" sz="3600" dirty="0" err="1" smtClean="0"/>
              <a:t>desempenho</a:t>
            </a:r>
            <a:r>
              <a:rPr lang="en-US" sz="3600" dirty="0" smtClean="0"/>
              <a:t> do </a:t>
            </a:r>
            <a:r>
              <a:rPr lang="en-US" sz="3600" dirty="0" err="1" smtClean="0"/>
              <a:t>estudante</a:t>
            </a:r>
            <a:endParaRPr lang="pt-BR" sz="3600" dirty="0"/>
          </a:p>
        </p:txBody>
      </p:sp>
      <p:sp>
        <p:nvSpPr>
          <p:cNvPr id="3" name="Espaço Reservado para Conteúdo 2"/>
          <p:cNvSpPr>
            <a:spLocks noGrp="1"/>
          </p:cNvSpPr>
          <p:nvPr>
            <p:ph idx="1"/>
          </p:nvPr>
        </p:nvSpPr>
        <p:spPr>
          <a:xfrm>
            <a:off x="457200" y="1600200"/>
            <a:ext cx="8229600" cy="4925144"/>
          </a:xfrm>
        </p:spPr>
        <p:txBody>
          <a:bodyPr>
            <a:normAutofit fontScale="77500" lnSpcReduction="20000"/>
          </a:bodyPr>
          <a:lstStyle/>
          <a:p>
            <a:r>
              <a:rPr lang="en-US" dirty="0" smtClean="0"/>
              <a:t>Summer school and grade retention tem um </a:t>
            </a:r>
            <a:r>
              <a:rPr lang="en-US" dirty="0" err="1" smtClean="0"/>
              <a:t>impacto</a:t>
            </a:r>
            <a:r>
              <a:rPr lang="en-US" dirty="0" smtClean="0"/>
              <a:t> </a:t>
            </a:r>
            <a:r>
              <a:rPr lang="en-US" dirty="0" err="1" smtClean="0"/>
              <a:t>líquido</a:t>
            </a:r>
            <a:r>
              <a:rPr lang="en-US" dirty="0" smtClean="0"/>
              <a:t> </a:t>
            </a:r>
            <a:r>
              <a:rPr lang="en-US" dirty="0" err="1" smtClean="0"/>
              <a:t>positivo</a:t>
            </a:r>
            <a:r>
              <a:rPr lang="en-US" dirty="0" smtClean="0"/>
              <a:t> </a:t>
            </a:r>
            <a:r>
              <a:rPr lang="en-US" dirty="0" err="1" smtClean="0"/>
              <a:t>sobre</a:t>
            </a:r>
            <a:r>
              <a:rPr lang="en-US" dirty="0" smtClean="0"/>
              <a:t> </a:t>
            </a:r>
            <a:r>
              <a:rPr lang="en-US" dirty="0" err="1" smtClean="0"/>
              <a:t>os</a:t>
            </a:r>
            <a:r>
              <a:rPr lang="en-US" dirty="0" smtClean="0"/>
              <a:t> </a:t>
            </a:r>
            <a:r>
              <a:rPr lang="en-US" dirty="0" err="1" smtClean="0"/>
              <a:t>resultados</a:t>
            </a:r>
            <a:r>
              <a:rPr lang="en-US" dirty="0" smtClean="0"/>
              <a:t> dos </a:t>
            </a:r>
            <a:r>
              <a:rPr lang="en-US" dirty="0" err="1" smtClean="0"/>
              <a:t>alunos</a:t>
            </a:r>
            <a:r>
              <a:rPr lang="en-US" dirty="0" smtClean="0"/>
              <a:t> </a:t>
            </a:r>
            <a:r>
              <a:rPr lang="en-US" dirty="0" err="1" smtClean="0"/>
              <a:t>na</a:t>
            </a:r>
            <a:r>
              <a:rPr lang="en-US" dirty="0" smtClean="0"/>
              <a:t> 3a </a:t>
            </a:r>
            <a:r>
              <a:rPr lang="en-US" dirty="0" err="1" smtClean="0"/>
              <a:t>serie</a:t>
            </a:r>
            <a:r>
              <a:rPr lang="en-US" dirty="0" smtClean="0"/>
              <a:t> </a:t>
            </a:r>
            <a:r>
              <a:rPr lang="en-US" dirty="0" err="1" smtClean="0"/>
              <a:t>em</a:t>
            </a:r>
            <a:r>
              <a:rPr lang="en-US" dirty="0" smtClean="0"/>
              <a:t> </a:t>
            </a:r>
            <a:r>
              <a:rPr lang="en-US" dirty="0" err="1" smtClean="0"/>
              <a:t>matemática</a:t>
            </a:r>
            <a:r>
              <a:rPr lang="en-US" dirty="0" smtClean="0"/>
              <a:t> e reading. </a:t>
            </a:r>
          </a:p>
          <a:p>
            <a:r>
              <a:rPr lang="en-US" dirty="0" smtClean="0"/>
              <a:t>No </a:t>
            </a:r>
            <a:r>
              <a:rPr lang="en-US" dirty="0" err="1" smtClean="0"/>
              <a:t>primeiro</a:t>
            </a:r>
            <a:r>
              <a:rPr lang="en-US" dirty="0" smtClean="0"/>
              <a:t> </a:t>
            </a:r>
            <a:r>
              <a:rPr lang="en-US" dirty="0" err="1" smtClean="0"/>
              <a:t>ano</a:t>
            </a:r>
            <a:r>
              <a:rPr lang="en-US" dirty="0" smtClean="0"/>
              <a:t>, </a:t>
            </a:r>
            <a:r>
              <a:rPr lang="en-US" dirty="0" err="1" smtClean="0"/>
              <a:t>este</a:t>
            </a:r>
            <a:r>
              <a:rPr lang="en-US" dirty="0" smtClean="0"/>
              <a:t> </a:t>
            </a:r>
            <a:r>
              <a:rPr lang="en-US" dirty="0" err="1" smtClean="0"/>
              <a:t>efeito</a:t>
            </a:r>
            <a:r>
              <a:rPr lang="en-US" dirty="0" smtClean="0"/>
              <a:t> é de 0.11–0.13 logits no </a:t>
            </a:r>
            <a:r>
              <a:rPr lang="en-US" dirty="0" err="1" smtClean="0"/>
              <a:t>contexto</a:t>
            </a:r>
            <a:r>
              <a:rPr lang="en-US" dirty="0" smtClean="0"/>
              <a:t> de </a:t>
            </a:r>
            <a:r>
              <a:rPr lang="en-US" dirty="0" err="1" smtClean="0"/>
              <a:t>ganhos</a:t>
            </a:r>
            <a:r>
              <a:rPr lang="en-US" dirty="0" smtClean="0"/>
              <a:t> </a:t>
            </a:r>
            <a:r>
              <a:rPr lang="en-US" dirty="0" err="1" smtClean="0"/>
              <a:t>médios</a:t>
            </a:r>
            <a:r>
              <a:rPr lang="en-US" dirty="0" smtClean="0"/>
              <a:t> </a:t>
            </a:r>
            <a:r>
              <a:rPr lang="en-US" dirty="0" err="1" smtClean="0"/>
              <a:t>na</a:t>
            </a:r>
            <a:r>
              <a:rPr lang="en-US" dirty="0" smtClean="0"/>
              <a:t> 3a </a:t>
            </a:r>
            <a:r>
              <a:rPr lang="en-US" dirty="0" err="1" smtClean="0"/>
              <a:t>serie</a:t>
            </a:r>
            <a:r>
              <a:rPr lang="en-US" dirty="0" smtClean="0"/>
              <a:t> de 0.68 and 0.42 logits in math and reading </a:t>
            </a:r>
            <a:r>
              <a:rPr lang="en-US" dirty="0" err="1" smtClean="0"/>
              <a:t>respectiva</a:t>
            </a:r>
            <a:r>
              <a:rPr lang="en-US" dirty="0" smtClean="0"/>
              <a:t>//e. </a:t>
            </a:r>
            <a:r>
              <a:rPr lang="en-US" dirty="0" err="1" smtClean="0"/>
              <a:t>Isto</a:t>
            </a:r>
            <a:r>
              <a:rPr lang="en-US" dirty="0" smtClean="0"/>
              <a:t> </a:t>
            </a:r>
            <a:r>
              <a:rPr lang="en-US" dirty="0" err="1" smtClean="0"/>
              <a:t>significa</a:t>
            </a:r>
            <a:r>
              <a:rPr lang="en-US" dirty="0" smtClean="0"/>
              <a:t> que summer school and </a:t>
            </a:r>
            <a:r>
              <a:rPr lang="en-US" dirty="0" err="1" smtClean="0"/>
              <a:t>reprovação</a:t>
            </a:r>
            <a:r>
              <a:rPr lang="en-US" dirty="0" smtClean="0"/>
              <a:t> </a:t>
            </a:r>
            <a:r>
              <a:rPr lang="en-US" dirty="0" err="1" smtClean="0"/>
              <a:t>aumentam</a:t>
            </a:r>
            <a:r>
              <a:rPr lang="en-US" dirty="0" smtClean="0"/>
              <a:t> o </a:t>
            </a:r>
            <a:r>
              <a:rPr lang="en-US" dirty="0" err="1" smtClean="0"/>
              <a:t>desempenho</a:t>
            </a:r>
            <a:r>
              <a:rPr lang="en-US" dirty="0" smtClean="0"/>
              <a:t> de um </a:t>
            </a:r>
            <a:r>
              <a:rPr lang="en-US" dirty="0" err="1" smtClean="0"/>
              <a:t>estudante</a:t>
            </a:r>
            <a:r>
              <a:rPr lang="en-US" dirty="0" smtClean="0"/>
              <a:t> </a:t>
            </a:r>
            <a:r>
              <a:rPr lang="en-US" dirty="0" err="1" smtClean="0"/>
              <a:t>em</a:t>
            </a:r>
            <a:r>
              <a:rPr lang="en-US" dirty="0" smtClean="0"/>
              <a:t> 20% do valor de </a:t>
            </a:r>
            <a:r>
              <a:rPr lang="en-US" dirty="0" err="1" smtClean="0"/>
              <a:t>aprendizado</a:t>
            </a:r>
            <a:r>
              <a:rPr lang="en-US" dirty="0" smtClean="0"/>
              <a:t> de um </a:t>
            </a:r>
            <a:r>
              <a:rPr lang="en-US" dirty="0" err="1" smtClean="0"/>
              <a:t>ano</a:t>
            </a:r>
            <a:r>
              <a:rPr lang="en-US" dirty="0" smtClean="0"/>
              <a:t>. </a:t>
            </a:r>
          </a:p>
          <a:p>
            <a:r>
              <a:rPr lang="en-US" dirty="0" smtClean="0"/>
              <a:t>No </a:t>
            </a:r>
            <a:r>
              <a:rPr lang="en-US" dirty="0" err="1" smtClean="0"/>
              <a:t>segundo</a:t>
            </a:r>
            <a:r>
              <a:rPr lang="en-US" dirty="0" smtClean="0"/>
              <a:t> </a:t>
            </a:r>
            <a:r>
              <a:rPr lang="en-US" dirty="0" err="1" smtClean="0"/>
              <a:t>ano</a:t>
            </a:r>
            <a:r>
              <a:rPr lang="en-US" dirty="0" smtClean="0"/>
              <a:t> </a:t>
            </a:r>
            <a:r>
              <a:rPr lang="en-US" dirty="0" err="1" smtClean="0"/>
              <a:t>depois</a:t>
            </a:r>
            <a:r>
              <a:rPr lang="en-US" dirty="0" smtClean="0"/>
              <a:t> do </a:t>
            </a:r>
            <a:r>
              <a:rPr lang="en-US" dirty="0" err="1" smtClean="0"/>
              <a:t>programa</a:t>
            </a:r>
            <a:r>
              <a:rPr lang="en-US" dirty="0" smtClean="0"/>
              <a:t>, o </a:t>
            </a:r>
            <a:r>
              <a:rPr lang="en-US" dirty="0" err="1" smtClean="0"/>
              <a:t>efeito</a:t>
            </a:r>
            <a:r>
              <a:rPr lang="en-US" dirty="0" smtClean="0"/>
              <a:t> </a:t>
            </a:r>
            <a:r>
              <a:rPr lang="en-US" dirty="0" err="1" smtClean="0"/>
              <a:t>diminui</a:t>
            </a:r>
            <a:r>
              <a:rPr lang="en-US" dirty="0" smtClean="0"/>
              <a:t> </a:t>
            </a:r>
            <a:r>
              <a:rPr lang="en-US" dirty="0" err="1" smtClean="0"/>
              <a:t>em</a:t>
            </a:r>
            <a:r>
              <a:rPr lang="en-US" dirty="0" smtClean="0"/>
              <a:t> </a:t>
            </a:r>
            <a:r>
              <a:rPr lang="en-US" dirty="0" err="1" smtClean="0"/>
              <a:t>torno</a:t>
            </a:r>
            <a:r>
              <a:rPr lang="en-US" dirty="0" smtClean="0"/>
              <a:t> de 25% a 40%, mas </a:t>
            </a:r>
            <a:r>
              <a:rPr lang="en-US" dirty="0" err="1" smtClean="0"/>
              <a:t>ainda</a:t>
            </a:r>
            <a:r>
              <a:rPr lang="en-US" dirty="0" smtClean="0"/>
              <a:t> </a:t>
            </a:r>
            <a:r>
              <a:rPr lang="en-US" dirty="0" err="1" smtClean="0"/>
              <a:t>permanece</a:t>
            </a:r>
            <a:r>
              <a:rPr lang="en-US" dirty="0" smtClean="0"/>
              <a:t> </a:t>
            </a:r>
            <a:r>
              <a:rPr lang="en-US" dirty="0" err="1" smtClean="0"/>
              <a:t>significativo</a:t>
            </a:r>
            <a:r>
              <a:rPr lang="en-US" dirty="0" smtClean="0"/>
              <a:t>. </a:t>
            </a:r>
          </a:p>
          <a:p>
            <a:endParaRPr lang="en-US" dirty="0" smtClean="0"/>
          </a:p>
          <a:p>
            <a:r>
              <a:rPr lang="en-US" dirty="0" smtClean="0"/>
              <a:t>Na 6a </a:t>
            </a:r>
            <a:r>
              <a:rPr lang="en-US" dirty="0" err="1" smtClean="0"/>
              <a:t>serie</a:t>
            </a:r>
            <a:r>
              <a:rPr lang="en-US" dirty="0" smtClean="0"/>
              <a:t>, o </a:t>
            </a:r>
            <a:r>
              <a:rPr lang="en-US" dirty="0" err="1" smtClean="0"/>
              <a:t>quadro</a:t>
            </a:r>
            <a:r>
              <a:rPr lang="en-US" dirty="0" smtClean="0"/>
              <a:t> é </a:t>
            </a:r>
            <a:r>
              <a:rPr lang="en-US" dirty="0" err="1" smtClean="0"/>
              <a:t>diferente</a:t>
            </a:r>
            <a:r>
              <a:rPr lang="en-US" dirty="0" smtClean="0"/>
              <a:t>. </a:t>
            </a:r>
            <a:r>
              <a:rPr lang="en-US" dirty="0" err="1" smtClean="0"/>
              <a:t>Não</a:t>
            </a:r>
            <a:r>
              <a:rPr lang="en-US" dirty="0" smtClean="0"/>
              <a:t> </a:t>
            </a:r>
            <a:r>
              <a:rPr lang="en-US" dirty="0" err="1" smtClean="0"/>
              <a:t>temos</a:t>
            </a:r>
            <a:r>
              <a:rPr lang="en-US" dirty="0" smtClean="0"/>
              <a:t> </a:t>
            </a:r>
            <a:r>
              <a:rPr lang="en-US" dirty="0" err="1" smtClean="0"/>
              <a:t>mais</a:t>
            </a:r>
            <a:r>
              <a:rPr lang="en-US" dirty="0" smtClean="0"/>
              <a:t> </a:t>
            </a:r>
            <a:r>
              <a:rPr lang="en-US" dirty="0" err="1" smtClean="0"/>
              <a:t>efeitos</a:t>
            </a:r>
            <a:r>
              <a:rPr lang="en-US" dirty="0" smtClean="0"/>
              <a:t> </a:t>
            </a:r>
            <a:r>
              <a:rPr lang="en-US" dirty="0" err="1" smtClean="0"/>
              <a:t>positivos</a:t>
            </a:r>
            <a:r>
              <a:rPr lang="en-US" dirty="0" smtClean="0"/>
              <a:t> e </a:t>
            </a:r>
            <a:r>
              <a:rPr lang="en-US" dirty="0" err="1" smtClean="0"/>
              <a:t>significativos</a:t>
            </a:r>
            <a:r>
              <a:rPr lang="en-US" dirty="0" smtClean="0"/>
              <a:t>. </a:t>
            </a:r>
            <a:endParaRPr lang="pt-BR" dirty="0"/>
          </a:p>
        </p:txBody>
      </p:sp>
    </p:spTree>
    <p:extLst>
      <p:ext uri="{BB962C8B-B14F-4D97-AF65-F5344CB8AC3E}">
        <p14:creationId xmlns:p14="http://schemas.microsoft.com/office/powerpoint/2010/main" xmlns="" val="632933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301208"/>
            <a:ext cx="7560840" cy="1090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88640"/>
            <a:ext cx="8357227"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Conector de seta reta 6"/>
          <p:cNvCxnSpPr/>
          <p:nvPr/>
        </p:nvCxnSpPr>
        <p:spPr>
          <a:xfrm flipH="1">
            <a:off x="8460432" y="2708920"/>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a:off x="8460432" y="4221088"/>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H="1">
            <a:off x="8460432" y="4797152"/>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1645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457200" y="1268760"/>
            <a:ext cx="8229600" cy="5256584"/>
          </a:xfrm>
        </p:spPr>
        <p:txBody>
          <a:bodyPr>
            <a:normAutofit fontScale="85000" lnSpcReduction="10000"/>
          </a:bodyPr>
          <a:lstStyle/>
          <a:p>
            <a:r>
              <a:rPr lang="pt-BR" dirty="0" smtClean="0"/>
              <a:t>O impacto da retenção escolar sobre o ambiente de aprendizagem das escolas tem sido largamente negligenciado nos estudos empíricos sobre o tema e </a:t>
            </a:r>
            <a:r>
              <a:rPr lang="pt-BR" u="sng" dirty="0" smtClean="0"/>
              <a:t>pode ser um elemento importante para justificar a presença da retenção escolar em vários sistemas de ensino</a:t>
            </a:r>
            <a:r>
              <a:rPr lang="pt-BR" dirty="0" smtClean="0"/>
              <a:t>.</a:t>
            </a:r>
          </a:p>
          <a:p>
            <a:pPr>
              <a:buFont typeface="Wingdings" panose="05000000000000000000" pitchFamily="2" charset="2"/>
              <a:buChar char="ü"/>
            </a:pPr>
            <a:r>
              <a:rPr lang="pt-BR" dirty="0" smtClean="0"/>
              <a:t>Se </a:t>
            </a:r>
            <a:r>
              <a:rPr lang="pt-BR" dirty="0"/>
              <a:t>os estudantes percebem a retenção como uma punição, eles podem se esforçar mais nos estudos e se comportar melhor em sala de aula (efeito “ameaça”). </a:t>
            </a:r>
            <a:endParaRPr lang="pt-BR" dirty="0" smtClean="0"/>
          </a:p>
          <a:p>
            <a:pPr>
              <a:buFont typeface="Wingdings" panose="05000000000000000000" pitchFamily="2" charset="2"/>
              <a:buChar char="ü"/>
            </a:pPr>
            <a:r>
              <a:rPr lang="pt-BR" dirty="0" smtClean="0"/>
              <a:t>A </a:t>
            </a:r>
            <a:r>
              <a:rPr lang="pt-BR" dirty="0"/>
              <a:t>retenção pode também tornar as salas de aula academicamente mais homogêneas, o que facilitaria a tarefa dos professores em proporcionar o aprendizado aos estudantes. </a:t>
            </a:r>
            <a:endParaRPr lang="pt-BR" dirty="0" smtClean="0"/>
          </a:p>
          <a:p>
            <a:endParaRPr lang="pt-BR" dirty="0"/>
          </a:p>
        </p:txBody>
      </p:sp>
    </p:spTree>
    <p:extLst>
      <p:ext uri="{BB962C8B-B14F-4D97-AF65-F5344CB8AC3E}">
        <p14:creationId xmlns:p14="http://schemas.microsoft.com/office/powerpoint/2010/main" xmlns="" val="231029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423" y="260648"/>
            <a:ext cx="8079033"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132856"/>
            <a:ext cx="7920880" cy="45816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Conector de seta reta 4"/>
          <p:cNvCxnSpPr/>
          <p:nvPr/>
        </p:nvCxnSpPr>
        <p:spPr>
          <a:xfrm flipH="1">
            <a:off x="8460432" y="3501008"/>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9843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Efeito</a:t>
            </a:r>
            <a:r>
              <a:rPr lang="en-US" dirty="0" smtClean="0"/>
              <a:t> da </a:t>
            </a:r>
            <a:r>
              <a:rPr lang="en-US" dirty="0" err="1" smtClean="0"/>
              <a:t>Reprovação</a:t>
            </a:r>
            <a:r>
              <a:rPr lang="en-US" dirty="0" smtClean="0"/>
              <a:t> </a:t>
            </a:r>
            <a:r>
              <a:rPr lang="en-US" dirty="0" err="1" smtClean="0"/>
              <a:t>sobre</a:t>
            </a:r>
            <a:r>
              <a:rPr lang="en-US" dirty="0" smtClean="0"/>
              <a:t> o </a:t>
            </a:r>
            <a:r>
              <a:rPr lang="en-US" dirty="0" err="1" smtClean="0"/>
              <a:t>desempenho</a:t>
            </a:r>
            <a:r>
              <a:rPr lang="en-US" dirty="0" smtClean="0"/>
              <a:t> do </a:t>
            </a:r>
            <a:r>
              <a:rPr lang="en-US" dirty="0" err="1" smtClean="0"/>
              <a:t>estudante</a:t>
            </a:r>
            <a:endParaRPr lang="pt-BR" dirty="0"/>
          </a:p>
        </p:txBody>
      </p:sp>
      <p:sp>
        <p:nvSpPr>
          <p:cNvPr id="3" name="Espaço Reservado para Conteúdo 2"/>
          <p:cNvSpPr>
            <a:spLocks noGrp="1"/>
          </p:cNvSpPr>
          <p:nvPr>
            <p:ph idx="1"/>
          </p:nvPr>
        </p:nvSpPr>
        <p:spPr/>
        <p:txBody>
          <a:bodyPr>
            <a:normAutofit/>
          </a:bodyPr>
          <a:lstStyle/>
          <a:p>
            <a:r>
              <a:rPr lang="en-US" dirty="0" err="1" smtClean="0"/>
              <a:t>Estimativas</a:t>
            </a:r>
            <a:r>
              <a:rPr lang="en-US" dirty="0" smtClean="0"/>
              <a:t> </a:t>
            </a:r>
            <a:r>
              <a:rPr lang="en-US" dirty="0" err="1" smtClean="0"/>
              <a:t>indicam</a:t>
            </a:r>
            <a:r>
              <a:rPr lang="en-US" dirty="0" smtClean="0"/>
              <a:t> que </a:t>
            </a:r>
            <a:r>
              <a:rPr lang="en-US" dirty="0" err="1" smtClean="0"/>
              <a:t>ser</a:t>
            </a:r>
            <a:r>
              <a:rPr lang="en-US" dirty="0" smtClean="0"/>
              <a:t> </a:t>
            </a:r>
            <a:r>
              <a:rPr lang="en-US" dirty="0" err="1" smtClean="0"/>
              <a:t>reprovado</a:t>
            </a:r>
            <a:r>
              <a:rPr lang="en-US" dirty="0" smtClean="0"/>
              <a:t> </a:t>
            </a:r>
            <a:r>
              <a:rPr lang="en-US" dirty="0" err="1" smtClean="0"/>
              <a:t>na</a:t>
            </a:r>
            <a:r>
              <a:rPr lang="en-US" dirty="0" smtClean="0"/>
              <a:t> 3a </a:t>
            </a:r>
            <a:r>
              <a:rPr lang="en-US" dirty="0" err="1" smtClean="0"/>
              <a:t>série</a:t>
            </a:r>
            <a:r>
              <a:rPr lang="en-US" dirty="0" smtClean="0"/>
              <a:t> </a:t>
            </a:r>
            <a:r>
              <a:rPr lang="en-US" dirty="0" err="1" smtClean="0"/>
              <a:t>aumenta</a:t>
            </a:r>
            <a:r>
              <a:rPr lang="en-US" dirty="0" smtClean="0"/>
              <a:t> a performance no </a:t>
            </a:r>
            <a:r>
              <a:rPr lang="en-US" dirty="0" err="1" smtClean="0"/>
              <a:t>ano</a:t>
            </a:r>
            <a:r>
              <a:rPr lang="en-US" dirty="0" smtClean="0"/>
              <a:t> </a:t>
            </a:r>
            <a:r>
              <a:rPr lang="en-US" dirty="0" err="1" smtClean="0"/>
              <a:t>seguinte</a:t>
            </a:r>
            <a:r>
              <a:rPr lang="en-US" dirty="0" smtClean="0"/>
              <a:t> </a:t>
            </a:r>
            <a:r>
              <a:rPr lang="en-US" dirty="0" err="1" smtClean="0"/>
              <a:t>por</a:t>
            </a:r>
            <a:r>
              <a:rPr lang="en-US" dirty="0" smtClean="0"/>
              <a:t> 0.17 logits in reading and 0.23 logits in math. </a:t>
            </a:r>
            <a:r>
              <a:rPr lang="en-US" dirty="0" err="1" smtClean="0"/>
              <a:t>Esses</a:t>
            </a:r>
            <a:r>
              <a:rPr lang="en-US" dirty="0" smtClean="0"/>
              <a:t> </a:t>
            </a:r>
            <a:r>
              <a:rPr lang="en-US" dirty="0" err="1" smtClean="0"/>
              <a:t>efeitos</a:t>
            </a:r>
            <a:r>
              <a:rPr lang="en-US" dirty="0" smtClean="0"/>
              <a:t> </a:t>
            </a:r>
            <a:r>
              <a:rPr lang="en-US" dirty="0" err="1" smtClean="0"/>
              <a:t>correspondem</a:t>
            </a:r>
            <a:r>
              <a:rPr lang="en-US" dirty="0" smtClean="0"/>
              <a:t> a </a:t>
            </a:r>
            <a:r>
              <a:rPr lang="en-US" dirty="0" err="1" smtClean="0"/>
              <a:t>aumentos</a:t>
            </a:r>
            <a:r>
              <a:rPr lang="en-US" dirty="0" smtClean="0"/>
              <a:t> no </a:t>
            </a:r>
            <a:r>
              <a:rPr lang="en-US" dirty="0" err="1" smtClean="0"/>
              <a:t>desempenho</a:t>
            </a:r>
            <a:r>
              <a:rPr lang="en-US" dirty="0" smtClean="0"/>
              <a:t> de 41% and 33% do </a:t>
            </a:r>
            <a:r>
              <a:rPr lang="en-US" dirty="0" err="1" smtClean="0"/>
              <a:t>ganho</a:t>
            </a:r>
            <a:r>
              <a:rPr lang="en-US" dirty="0" smtClean="0"/>
              <a:t> </a:t>
            </a:r>
            <a:r>
              <a:rPr lang="en-US" dirty="0" err="1" smtClean="0"/>
              <a:t>anual</a:t>
            </a:r>
            <a:r>
              <a:rPr lang="en-US" dirty="0" smtClean="0"/>
              <a:t> </a:t>
            </a:r>
            <a:r>
              <a:rPr lang="en-US" dirty="0" err="1" smtClean="0"/>
              <a:t>médio</a:t>
            </a:r>
            <a:r>
              <a:rPr lang="en-US" dirty="0" smtClean="0"/>
              <a:t>. No </a:t>
            </a:r>
            <a:r>
              <a:rPr lang="en-US" dirty="0" err="1" smtClean="0"/>
              <a:t>segundo</a:t>
            </a:r>
            <a:r>
              <a:rPr lang="en-US" dirty="0" smtClean="0"/>
              <a:t> </a:t>
            </a:r>
            <a:r>
              <a:rPr lang="en-US" dirty="0" err="1" smtClean="0"/>
              <a:t>ano</a:t>
            </a:r>
            <a:r>
              <a:rPr lang="en-US" dirty="0" smtClean="0"/>
              <a:t> </a:t>
            </a:r>
            <a:r>
              <a:rPr lang="en-US" dirty="0" err="1" smtClean="0"/>
              <a:t>após</a:t>
            </a:r>
            <a:r>
              <a:rPr lang="en-US" dirty="0" smtClean="0"/>
              <a:t> a </a:t>
            </a:r>
            <a:r>
              <a:rPr lang="en-US" dirty="0" err="1" smtClean="0"/>
              <a:t>retenção</a:t>
            </a:r>
            <a:r>
              <a:rPr lang="en-US" dirty="0" smtClean="0"/>
              <a:t>, o </a:t>
            </a:r>
            <a:r>
              <a:rPr lang="en-US" dirty="0" err="1" smtClean="0"/>
              <a:t>efeito</a:t>
            </a:r>
            <a:r>
              <a:rPr lang="en-US" dirty="0" smtClean="0"/>
              <a:t> </a:t>
            </a:r>
            <a:r>
              <a:rPr lang="en-US" dirty="0" err="1" smtClean="0"/>
              <a:t>diminui</a:t>
            </a:r>
            <a:r>
              <a:rPr lang="en-US" dirty="0" smtClean="0"/>
              <a:t> para math mas </a:t>
            </a:r>
            <a:r>
              <a:rPr lang="en-US" dirty="0" err="1" smtClean="0"/>
              <a:t>ainda</a:t>
            </a:r>
            <a:r>
              <a:rPr lang="en-US" dirty="0" smtClean="0"/>
              <a:t> </a:t>
            </a:r>
            <a:r>
              <a:rPr lang="en-US" dirty="0" err="1" smtClean="0"/>
              <a:t>permanece</a:t>
            </a:r>
            <a:r>
              <a:rPr lang="en-US" dirty="0" smtClean="0"/>
              <a:t> </a:t>
            </a:r>
            <a:r>
              <a:rPr lang="en-US" dirty="0" err="1" smtClean="0"/>
              <a:t>significativo</a:t>
            </a:r>
            <a:r>
              <a:rPr lang="en-US" dirty="0" smtClean="0"/>
              <a:t>; para reading, no </a:t>
            </a:r>
            <a:r>
              <a:rPr lang="en-US" dirty="0" err="1" smtClean="0"/>
              <a:t>entanto</a:t>
            </a:r>
            <a:r>
              <a:rPr lang="en-US" dirty="0" smtClean="0"/>
              <a:t>, o </a:t>
            </a:r>
            <a:r>
              <a:rPr lang="en-US" dirty="0" err="1" smtClean="0"/>
              <a:t>efeito</a:t>
            </a:r>
            <a:r>
              <a:rPr lang="en-US" dirty="0" smtClean="0"/>
              <a:t> </a:t>
            </a:r>
            <a:r>
              <a:rPr lang="en-US" dirty="0" err="1" smtClean="0"/>
              <a:t>desaparece</a:t>
            </a:r>
            <a:r>
              <a:rPr lang="en-US" dirty="0" smtClean="0"/>
              <a:t>.</a:t>
            </a:r>
            <a:endParaRPr lang="pt-BR" dirty="0"/>
          </a:p>
        </p:txBody>
      </p:sp>
    </p:spTree>
    <p:extLst>
      <p:ext uri="{BB962C8B-B14F-4D97-AF65-F5344CB8AC3E}">
        <p14:creationId xmlns:p14="http://schemas.microsoft.com/office/powerpoint/2010/main" xmlns="" val="1432747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800" dirty="0" err="1" smtClean="0"/>
              <a:t>Obs</a:t>
            </a:r>
            <a:r>
              <a:rPr lang="en-US" sz="3800" dirty="0" smtClean="0"/>
              <a:t>: </a:t>
            </a:r>
            <a:r>
              <a:rPr lang="en-US" sz="3800" dirty="0" err="1" smtClean="0"/>
              <a:t>Há</a:t>
            </a:r>
            <a:r>
              <a:rPr lang="en-US" sz="3800" dirty="0" smtClean="0"/>
              <a:t> </a:t>
            </a:r>
            <a:r>
              <a:rPr lang="en-US" sz="3800" dirty="0" err="1" smtClean="0"/>
              <a:t>mudanças</a:t>
            </a:r>
            <a:r>
              <a:rPr lang="en-US" sz="3800" dirty="0" smtClean="0"/>
              <a:t> </a:t>
            </a:r>
            <a:r>
              <a:rPr lang="en-US" sz="3800" dirty="0" err="1" smtClean="0"/>
              <a:t>nos</a:t>
            </a:r>
            <a:r>
              <a:rPr lang="en-US" sz="3800" dirty="0" smtClean="0"/>
              <a:t> </a:t>
            </a:r>
            <a:r>
              <a:rPr lang="en-US" sz="3800" dirty="0" err="1" smtClean="0"/>
              <a:t>incentivos</a:t>
            </a:r>
            <a:r>
              <a:rPr lang="en-US" sz="3800" dirty="0" smtClean="0"/>
              <a:t> dos </a:t>
            </a:r>
            <a:r>
              <a:rPr lang="en-US" sz="3800" dirty="0" err="1" smtClean="0"/>
              <a:t>estudantes</a:t>
            </a:r>
            <a:r>
              <a:rPr lang="en-US" sz="3800" dirty="0" smtClean="0"/>
              <a:t> </a:t>
            </a:r>
            <a:r>
              <a:rPr lang="en-US" sz="3800" dirty="0" err="1" smtClean="0"/>
              <a:t>ao</a:t>
            </a:r>
            <a:r>
              <a:rPr lang="en-US" sz="3800" dirty="0" smtClean="0"/>
              <a:t> </a:t>
            </a:r>
            <a:r>
              <a:rPr lang="en-US" sz="3800" dirty="0" err="1" smtClean="0"/>
              <a:t>longo</a:t>
            </a:r>
            <a:r>
              <a:rPr lang="en-US" sz="3800" dirty="0" smtClean="0"/>
              <a:t> das </a:t>
            </a:r>
            <a:r>
              <a:rPr lang="en-US" sz="3800" dirty="0" err="1" smtClean="0"/>
              <a:t>séries</a:t>
            </a:r>
            <a:endParaRPr lang="pt-BR" sz="3800" dirty="0"/>
          </a:p>
        </p:txBody>
      </p:sp>
      <p:sp>
        <p:nvSpPr>
          <p:cNvPr id="3" name="Espaço Reservado para Conteúdo 2"/>
          <p:cNvSpPr>
            <a:spLocks noGrp="1"/>
          </p:cNvSpPr>
          <p:nvPr>
            <p:ph idx="1"/>
          </p:nvPr>
        </p:nvSpPr>
        <p:spPr>
          <a:xfrm>
            <a:off x="457200" y="1600200"/>
            <a:ext cx="8229600" cy="4925144"/>
          </a:xfrm>
        </p:spPr>
        <p:txBody>
          <a:bodyPr>
            <a:normAutofit fontScale="77500" lnSpcReduction="20000"/>
          </a:bodyPr>
          <a:lstStyle/>
          <a:p>
            <a:r>
              <a:rPr lang="en-US" dirty="0" err="1" smtClean="0"/>
              <a:t>Estudantes</a:t>
            </a:r>
            <a:r>
              <a:rPr lang="en-US" dirty="0" smtClean="0"/>
              <a:t> </a:t>
            </a:r>
            <a:r>
              <a:rPr lang="en-US" dirty="0" err="1" smtClean="0"/>
              <a:t>retidos</a:t>
            </a:r>
            <a:r>
              <a:rPr lang="en-US" dirty="0" smtClean="0"/>
              <a:t> </a:t>
            </a:r>
            <a:r>
              <a:rPr lang="en-US" dirty="0" err="1" smtClean="0"/>
              <a:t>na</a:t>
            </a:r>
            <a:r>
              <a:rPr lang="en-US" dirty="0" smtClean="0"/>
              <a:t> 3a </a:t>
            </a:r>
            <a:r>
              <a:rPr lang="en-US" dirty="0" err="1" smtClean="0"/>
              <a:t>serie</a:t>
            </a:r>
            <a:r>
              <a:rPr lang="en-US" dirty="0" smtClean="0"/>
              <a:t> </a:t>
            </a:r>
            <a:r>
              <a:rPr lang="en-US" dirty="0" err="1" smtClean="0"/>
              <a:t>continuam</a:t>
            </a:r>
            <a:r>
              <a:rPr lang="en-US" dirty="0" smtClean="0"/>
              <a:t> a </a:t>
            </a:r>
            <a:r>
              <a:rPr lang="en-US" dirty="0" err="1" smtClean="0"/>
              <a:t>ter</a:t>
            </a:r>
            <a:r>
              <a:rPr lang="en-US" dirty="0" smtClean="0"/>
              <a:t> </a:t>
            </a:r>
            <a:r>
              <a:rPr lang="en-US" dirty="0" err="1" smtClean="0"/>
              <a:t>incentivos</a:t>
            </a:r>
            <a:r>
              <a:rPr lang="en-US" dirty="0" smtClean="0"/>
              <a:t> para </a:t>
            </a:r>
            <a:r>
              <a:rPr lang="en-US" dirty="0" err="1" smtClean="0"/>
              <a:t>irem</a:t>
            </a:r>
            <a:r>
              <a:rPr lang="en-US" dirty="0" smtClean="0"/>
              <a:t> </a:t>
            </a:r>
            <a:r>
              <a:rPr lang="en-US" dirty="0" err="1" smtClean="0"/>
              <a:t>bem</a:t>
            </a:r>
            <a:r>
              <a:rPr lang="en-US" dirty="0" smtClean="0"/>
              <a:t> </a:t>
            </a:r>
            <a:r>
              <a:rPr lang="en-US" dirty="0" err="1" smtClean="0"/>
              <a:t>nos</a:t>
            </a:r>
            <a:r>
              <a:rPr lang="en-US" dirty="0" smtClean="0"/>
              <a:t> testes um </a:t>
            </a:r>
            <a:r>
              <a:rPr lang="en-US" dirty="0" err="1" smtClean="0"/>
              <a:t>ano</a:t>
            </a:r>
            <a:r>
              <a:rPr lang="en-US" dirty="0" smtClean="0"/>
              <a:t> </a:t>
            </a:r>
            <a:r>
              <a:rPr lang="en-US" dirty="0" err="1" smtClean="0"/>
              <a:t>depois</a:t>
            </a:r>
            <a:r>
              <a:rPr lang="en-US" dirty="0" smtClean="0"/>
              <a:t>, o que </a:t>
            </a:r>
            <a:r>
              <a:rPr lang="en-US" dirty="0" err="1" smtClean="0"/>
              <a:t>já</a:t>
            </a:r>
            <a:r>
              <a:rPr lang="en-US" dirty="0" smtClean="0"/>
              <a:t> </a:t>
            </a:r>
            <a:r>
              <a:rPr lang="en-US" dirty="0" err="1" smtClean="0"/>
              <a:t>não</a:t>
            </a:r>
            <a:r>
              <a:rPr lang="en-US" dirty="0" smtClean="0"/>
              <a:t> </a:t>
            </a:r>
            <a:r>
              <a:rPr lang="en-US" dirty="0" err="1" smtClean="0"/>
              <a:t>acontece</a:t>
            </a:r>
            <a:r>
              <a:rPr lang="en-US" dirty="0" smtClean="0"/>
              <a:t> com </a:t>
            </a:r>
            <a:r>
              <a:rPr lang="en-US" dirty="0" err="1" smtClean="0"/>
              <a:t>os</a:t>
            </a:r>
            <a:r>
              <a:rPr lang="en-US" dirty="0" smtClean="0"/>
              <a:t> </a:t>
            </a:r>
            <a:r>
              <a:rPr lang="en-US" dirty="0" err="1" smtClean="0"/>
              <a:t>alunos</a:t>
            </a:r>
            <a:r>
              <a:rPr lang="en-US" dirty="0" smtClean="0"/>
              <a:t> </a:t>
            </a:r>
            <a:r>
              <a:rPr lang="en-US" dirty="0" err="1" smtClean="0"/>
              <a:t>promovidos</a:t>
            </a:r>
            <a:r>
              <a:rPr lang="en-US" dirty="0" smtClean="0"/>
              <a:t>. No </a:t>
            </a:r>
            <a:r>
              <a:rPr lang="en-US" dirty="0" err="1" smtClean="0"/>
              <a:t>entanto</a:t>
            </a:r>
            <a:r>
              <a:rPr lang="en-US" dirty="0" smtClean="0"/>
              <a:t>, </a:t>
            </a:r>
            <a:r>
              <a:rPr lang="en-US" dirty="0" err="1" smtClean="0"/>
              <a:t>dois</a:t>
            </a:r>
            <a:r>
              <a:rPr lang="en-US" dirty="0" smtClean="0"/>
              <a:t> </a:t>
            </a:r>
            <a:r>
              <a:rPr lang="en-US" dirty="0" err="1" smtClean="0"/>
              <a:t>anos</a:t>
            </a:r>
            <a:r>
              <a:rPr lang="en-US" dirty="0" smtClean="0"/>
              <a:t> </a:t>
            </a:r>
            <a:r>
              <a:rPr lang="en-US" dirty="0" err="1" smtClean="0"/>
              <a:t>depois</a:t>
            </a:r>
            <a:r>
              <a:rPr lang="en-US" dirty="0" smtClean="0"/>
              <a:t> a </a:t>
            </a:r>
            <a:r>
              <a:rPr lang="en-US" dirty="0" err="1" smtClean="0"/>
              <a:t>maioria</a:t>
            </a:r>
            <a:r>
              <a:rPr lang="en-US" dirty="0" smtClean="0"/>
              <a:t> dos </a:t>
            </a:r>
            <a:r>
              <a:rPr lang="en-US" dirty="0" err="1" smtClean="0"/>
              <a:t>estudantes</a:t>
            </a:r>
            <a:r>
              <a:rPr lang="en-US" dirty="0" smtClean="0"/>
              <a:t> </a:t>
            </a:r>
            <a:r>
              <a:rPr lang="en-US" dirty="0" err="1" smtClean="0"/>
              <a:t>retidos</a:t>
            </a:r>
            <a:r>
              <a:rPr lang="en-US" dirty="0" smtClean="0"/>
              <a:t>, </a:t>
            </a:r>
            <a:r>
              <a:rPr lang="en-US" dirty="0" err="1" smtClean="0"/>
              <a:t>bem</a:t>
            </a:r>
            <a:r>
              <a:rPr lang="en-US" dirty="0" smtClean="0"/>
              <a:t> </a:t>
            </a:r>
            <a:r>
              <a:rPr lang="en-US" dirty="0" err="1" smtClean="0"/>
              <a:t>como</a:t>
            </a:r>
            <a:r>
              <a:rPr lang="en-US" dirty="0" smtClean="0"/>
              <a:t>, dos </a:t>
            </a:r>
            <a:r>
              <a:rPr lang="en-US" dirty="0" err="1" smtClean="0"/>
              <a:t>promovidos</a:t>
            </a:r>
            <a:r>
              <a:rPr lang="en-US" dirty="0" smtClean="0"/>
              <a:t> </a:t>
            </a:r>
            <a:r>
              <a:rPr lang="en-US" dirty="0" err="1" smtClean="0"/>
              <a:t>deve</a:t>
            </a:r>
            <a:r>
              <a:rPr lang="en-US" dirty="0" smtClean="0"/>
              <a:t> </a:t>
            </a:r>
            <a:r>
              <a:rPr lang="en-US" dirty="0" err="1" smtClean="0"/>
              <a:t>estar</a:t>
            </a:r>
            <a:r>
              <a:rPr lang="en-US" dirty="0" smtClean="0"/>
              <a:t> </a:t>
            </a:r>
            <a:r>
              <a:rPr lang="en-US" dirty="0" err="1" smtClean="0"/>
              <a:t>mais</a:t>
            </a:r>
            <a:r>
              <a:rPr lang="en-US" dirty="0" smtClean="0"/>
              <a:t> </a:t>
            </a:r>
            <a:r>
              <a:rPr lang="en-US" dirty="0" err="1" smtClean="0"/>
              <a:t>tranquila</a:t>
            </a:r>
            <a:r>
              <a:rPr lang="en-US" dirty="0" smtClean="0"/>
              <a:t>. </a:t>
            </a:r>
            <a:r>
              <a:rPr lang="en-US" dirty="0" err="1" smtClean="0"/>
              <a:t>Por</a:t>
            </a:r>
            <a:r>
              <a:rPr lang="en-US" dirty="0" smtClean="0"/>
              <a:t> </a:t>
            </a:r>
            <a:r>
              <a:rPr lang="en-US" dirty="0" err="1" smtClean="0"/>
              <a:t>essa</a:t>
            </a:r>
            <a:r>
              <a:rPr lang="en-US" dirty="0" smtClean="0"/>
              <a:t> </a:t>
            </a:r>
            <a:r>
              <a:rPr lang="en-US" dirty="0" err="1" smtClean="0"/>
              <a:t>razão</a:t>
            </a:r>
            <a:r>
              <a:rPr lang="en-US" dirty="0" smtClean="0"/>
              <a:t>, as </a:t>
            </a:r>
            <a:r>
              <a:rPr lang="en-US" dirty="0" err="1" smtClean="0"/>
              <a:t>estimativas</a:t>
            </a:r>
            <a:r>
              <a:rPr lang="en-US" dirty="0" smtClean="0"/>
              <a:t> de 2-anos </a:t>
            </a:r>
            <a:r>
              <a:rPr lang="en-US" dirty="0" err="1" smtClean="0"/>
              <a:t>depois</a:t>
            </a:r>
            <a:r>
              <a:rPr lang="en-US" dirty="0" smtClean="0"/>
              <a:t> </a:t>
            </a:r>
            <a:r>
              <a:rPr lang="en-US" dirty="0" err="1" smtClean="0"/>
              <a:t>devem</a:t>
            </a:r>
            <a:r>
              <a:rPr lang="en-US" dirty="0" smtClean="0"/>
              <a:t> </a:t>
            </a:r>
            <a:r>
              <a:rPr lang="en-US" dirty="0" err="1" smtClean="0"/>
              <a:t>ser</a:t>
            </a:r>
            <a:r>
              <a:rPr lang="en-US" dirty="0" smtClean="0"/>
              <a:t> </a:t>
            </a:r>
            <a:r>
              <a:rPr lang="en-US" dirty="0" err="1" smtClean="0"/>
              <a:t>mais</a:t>
            </a:r>
            <a:r>
              <a:rPr lang="en-US" dirty="0" smtClean="0"/>
              <a:t> </a:t>
            </a:r>
            <a:r>
              <a:rPr lang="en-US" dirty="0" err="1" smtClean="0"/>
              <a:t>acuradas</a:t>
            </a:r>
            <a:r>
              <a:rPr lang="en-US" dirty="0" smtClean="0"/>
              <a:t> para </a:t>
            </a:r>
            <a:r>
              <a:rPr lang="en-US" dirty="0" err="1" smtClean="0"/>
              <a:t>os</a:t>
            </a:r>
            <a:r>
              <a:rPr lang="en-US" dirty="0" smtClean="0"/>
              <a:t> </a:t>
            </a:r>
            <a:r>
              <a:rPr lang="en-US" dirty="0" err="1" smtClean="0"/>
              <a:t>estudantes</a:t>
            </a:r>
            <a:r>
              <a:rPr lang="en-US" dirty="0" smtClean="0"/>
              <a:t> de 3a </a:t>
            </a:r>
            <a:r>
              <a:rPr lang="en-US" dirty="0" err="1" smtClean="0"/>
              <a:t>serie</a:t>
            </a:r>
            <a:r>
              <a:rPr lang="en-US" dirty="0" smtClean="0"/>
              <a:t>.</a:t>
            </a:r>
          </a:p>
          <a:p>
            <a:r>
              <a:rPr lang="en-US" dirty="0" smtClean="0"/>
              <a:t>Para </a:t>
            </a:r>
            <a:r>
              <a:rPr lang="en-US" dirty="0" err="1" smtClean="0"/>
              <a:t>os</a:t>
            </a:r>
            <a:r>
              <a:rPr lang="en-US" dirty="0" smtClean="0"/>
              <a:t> </a:t>
            </a:r>
            <a:r>
              <a:rPr lang="en-US" dirty="0" err="1" smtClean="0"/>
              <a:t>alunos</a:t>
            </a:r>
            <a:r>
              <a:rPr lang="en-US" dirty="0" smtClean="0"/>
              <a:t> de 6a </a:t>
            </a:r>
            <a:r>
              <a:rPr lang="en-US" dirty="0" err="1" smtClean="0"/>
              <a:t>serie</a:t>
            </a:r>
            <a:r>
              <a:rPr lang="en-US" dirty="0" smtClean="0"/>
              <a:t>, a </a:t>
            </a:r>
            <a:r>
              <a:rPr lang="en-US" dirty="0" err="1" smtClean="0"/>
              <a:t>história</a:t>
            </a:r>
            <a:r>
              <a:rPr lang="en-US" dirty="0" smtClean="0"/>
              <a:t> se </a:t>
            </a:r>
            <a:r>
              <a:rPr lang="en-US" dirty="0" err="1" smtClean="0"/>
              <a:t>repete</a:t>
            </a:r>
            <a:r>
              <a:rPr lang="en-US" dirty="0" smtClean="0"/>
              <a:t> para </a:t>
            </a:r>
            <a:r>
              <a:rPr lang="en-US" dirty="0" err="1" smtClean="0"/>
              <a:t>os</a:t>
            </a:r>
            <a:r>
              <a:rPr lang="en-US" dirty="0" smtClean="0"/>
              <a:t> </a:t>
            </a:r>
            <a:r>
              <a:rPr lang="en-US" dirty="0" err="1" smtClean="0"/>
              <a:t>resultados</a:t>
            </a:r>
            <a:r>
              <a:rPr lang="en-US" dirty="0" smtClean="0"/>
              <a:t> de um </a:t>
            </a:r>
            <a:r>
              <a:rPr lang="en-US" dirty="0" err="1" smtClean="0"/>
              <a:t>ano</a:t>
            </a:r>
            <a:r>
              <a:rPr lang="en-US" dirty="0" smtClean="0"/>
              <a:t> </a:t>
            </a:r>
            <a:r>
              <a:rPr lang="en-US" dirty="0" err="1" smtClean="0"/>
              <a:t>depois</a:t>
            </a:r>
            <a:r>
              <a:rPr lang="en-US" dirty="0" smtClean="0"/>
              <a:t>. Mas, para </a:t>
            </a:r>
            <a:r>
              <a:rPr lang="en-US" dirty="0" err="1" smtClean="0"/>
              <a:t>os</a:t>
            </a:r>
            <a:r>
              <a:rPr lang="en-US" dirty="0" smtClean="0"/>
              <a:t> </a:t>
            </a:r>
            <a:r>
              <a:rPr lang="en-US" dirty="0" err="1" smtClean="0"/>
              <a:t>resultados</a:t>
            </a:r>
            <a:r>
              <a:rPr lang="en-US" dirty="0" smtClean="0"/>
              <a:t> de </a:t>
            </a:r>
            <a:r>
              <a:rPr lang="en-US" dirty="0" err="1" smtClean="0"/>
              <a:t>dois</a:t>
            </a:r>
            <a:r>
              <a:rPr lang="en-US" dirty="0" smtClean="0"/>
              <a:t> </a:t>
            </a:r>
            <a:r>
              <a:rPr lang="en-US" dirty="0" err="1" smtClean="0"/>
              <a:t>anos</a:t>
            </a:r>
            <a:r>
              <a:rPr lang="en-US" dirty="0" smtClean="0"/>
              <a:t> </a:t>
            </a:r>
            <a:r>
              <a:rPr lang="en-US" dirty="0" err="1" smtClean="0"/>
              <a:t>depois</a:t>
            </a:r>
            <a:r>
              <a:rPr lang="en-US" dirty="0" smtClean="0"/>
              <a:t>, </a:t>
            </a:r>
            <a:r>
              <a:rPr lang="en-US" dirty="0" err="1" smtClean="0"/>
              <a:t>os</a:t>
            </a:r>
            <a:r>
              <a:rPr lang="en-US" dirty="0" smtClean="0"/>
              <a:t> </a:t>
            </a:r>
            <a:r>
              <a:rPr lang="en-US" dirty="0" err="1" smtClean="0"/>
              <a:t>incentivos</a:t>
            </a:r>
            <a:r>
              <a:rPr lang="en-US" dirty="0" smtClean="0"/>
              <a:t> </a:t>
            </a:r>
            <a:r>
              <a:rPr lang="en-US" dirty="0" err="1" smtClean="0"/>
              <a:t>serão</a:t>
            </a:r>
            <a:r>
              <a:rPr lang="en-US" dirty="0" smtClean="0"/>
              <a:t> </a:t>
            </a:r>
            <a:r>
              <a:rPr lang="en-US" dirty="0" err="1" smtClean="0"/>
              <a:t>maiores</a:t>
            </a:r>
            <a:r>
              <a:rPr lang="en-US" dirty="0" smtClean="0"/>
              <a:t> para </a:t>
            </a:r>
            <a:r>
              <a:rPr lang="en-US" dirty="0" err="1" smtClean="0"/>
              <a:t>os</a:t>
            </a:r>
            <a:r>
              <a:rPr lang="en-US" dirty="0" smtClean="0"/>
              <a:t> </a:t>
            </a:r>
            <a:r>
              <a:rPr lang="en-US" dirty="0" err="1" smtClean="0"/>
              <a:t>promovidos</a:t>
            </a:r>
            <a:r>
              <a:rPr lang="en-US" dirty="0" smtClean="0"/>
              <a:t>. </a:t>
            </a:r>
            <a:r>
              <a:rPr lang="en-US" dirty="0" err="1" smtClean="0"/>
              <a:t>Por</a:t>
            </a:r>
            <a:r>
              <a:rPr lang="en-US" dirty="0" smtClean="0"/>
              <a:t> </a:t>
            </a:r>
            <a:r>
              <a:rPr lang="en-US" dirty="0" err="1" smtClean="0"/>
              <a:t>essa</a:t>
            </a:r>
            <a:r>
              <a:rPr lang="en-US" dirty="0" smtClean="0"/>
              <a:t> </a:t>
            </a:r>
            <a:r>
              <a:rPr lang="en-US" dirty="0" err="1" smtClean="0"/>
              <a:t>razão</a:t>
            </a:r>
            <a:r>
              <a:rPr lang="en-US" dirty="0" smtClean="0"/>
              <a:t>, </a:t>
            </a:r>
            <a:r>
              <a:rPr lang="en-US" dirty="0" err="1" smtClean="0"/>
              <a:t>os</a:t>
            </a:r>
            <a:r>
              <a:rPr lang="en-US" dirty="0" smtClean="0"/>
              <a:t> </a:t>
            </a:r>
            <a:r>
              <a:rPr lang="en-US" dirty="0" err="1" smtClean="0"/>
              <a:t>efeitos</a:t>
            </a:r>
            <a:r>
              <a:rPr lang="en-US" dirty="0" smtClean="0"/>
              <a:t> de 2-anos </a:t>
            </a:r>
            <a:r>
              <a:rPr lang="en-US" dirty="0" err="1" smtClean="0"/>
              <a:t>depois</a:t>
            </a:r>
            <a:r>
              <a:rPr lang="en-US" dirty="0" smtClean="0"/>
              <a:t> </a:t>
            </a:r>
            <a:r>
              <a:rPr lang="en-US" dirty="0" err="1" smtClean="0"/>
              <a:t>provavel</a:t>
            </a:r>
            <a:r>
              <a:rPr lang="en-US" dirty="0" smtClean="0"/>
              <a:t>//e </a:t>
            </a:r>
            <a:r>
              <a:rPr lang="en-US" dirty="0" err="1" smtClean="0"/>
              <a:t>refletem</a:t>
            </a:r>
            <a:r>
              <a:rPr lang="en-US" dirty="0" smtClean="0"/>
              <a:t> o </a:t>
            </a:r>
            <a:r>
              <a:rPr lang="en-US" dirty="0" err="1" smtClean="0"/>
              <a:t>limite</a:t>
            </a:r>
            <a:r>
              <a:rPr lang="en-US" dirty="0" smtClean="0"/>
              <a:t> superior de </a:t>
            </a:r>
            <a:r>
              <a:rPr lang="en-US" dirty="0" err="1" smtClean="0"/>
              <a:t>qualquer</a:t>
            </a:r>
            <a:r>
              <a:rPr lang="en-US" dirty="0" smtClean="0"/>
              <a:t> </a:t>
            </a:r>
            <a:r>
              <a:rPr lang="en-US" dirty="0" err="1" smtClean="0"/>
              <a:t>efeito</a:t>
            </a:r>
            <a:r>
              <a:rPr lang="en-US" dirty="0" smtClean="0"/>
              <a:t> </a:t>
            </a:r>
            <a:r>
              <a:rPr lang="en-US" dirty="0" err="1" smtClean="0"/>
              <a:t>negativo</a:t>
            </a:r>
            <a:r>
              <a:rPr lang="en-US" dirty="0" smtClean="0"/>
              <a:t> da </a:t>
            </a:r>
            <a:r>
              <a:rPr lang="en-US" dirty="0" err="1" smtClean="0"/>
              <a:t>reprovação</a:t>
            </a:r>
            <a:r>
              <a:rPr lang="en-US" dirty="0" smtClean="0"/>
              <a:t>. E, de </a:t>
            </a:r>
            <a:r>
              <a:rPr lang="en-US" dirty="0" err="1" smtClean="0"/>
              <a:t>fato</a:t>
            </a:r>
            <a:r>
              <a:rPr lang="en-US" dirty="0" smtClean="0"/>
              <a:t>, </a:t>
            </a:r>
            <a:r>
              <a:rPr lang="en-US" dirty="0" err="1" smtClean="0"/>
              <a:t>encontramos</a:t>
            </a:r>
            <a:r>
              <a:rPr lang="en-US" dirty="0" smtClean="0"/>
              <a:t> </a:t>
            </a:r>
            <a:r>
              <a:rPr lang="en-US" dirty="0" err="1" smtClean="0"/>
              <a:t>efeitos</a:t>
            </a:r>
            <a:r>
              <a:rPr lang="en-US" dirty="0" smtClean="0"/>
              <a:t> </a:t>
            </a:r>
            <a:r>
              <a:rPr lang="en-US" dirty="0" err="1" smtClean="0"/>
              <a:t>negativos</a:t>
            </a:r>
            <a:r>
              <a:rPr lang="en-US" dirty="0" smtClean="0"/>
              <a:t> da </a:t>
            </a:r>
            <a:r>
              <a:rPr lang="en-US" dirty="0" err="1" smtClean="0"/>
              <a:t>reprovação</a:t>
            </a:r>
            <a:r>
              <a:rPr lang="en-US" dirty="0" smtClean="0"/>
              <a:t> de 0.15 logits (27% do </a:t>
            </a:r>
            <a:r>
              <a:rPr lang="en-US" dirty="0" err="1" smtClean="0"/>
              <a:t>ganho</a:t>
            </a:r>
            <a:r>
              <a:rPr lang="en-US" dirty="0" smtClean="0"/>
              <a:t> de </a:t>
            </a:r>
            <a:r>
              <a:rPr lang="en-US" dirty="0" err="1" smtClean="0"/>
              <a:t>aprendizagem</a:t>
            </a:r>
            <a:r>
              <a:rPr lang="en-US" dirty="0" smtClean="0"/>
              <a:t> annual) para reading.</a:t>
            </a:r>
            <a:endParaRPr lang="pt-BR" dirty="0"/>
          </a:p>
        </p:txBody>
      </p:sp>
    </p:spTree>
    <p:extLst>
      <p:ext uri="{BB962C8B-B14F-4D97-AF65-F5344CB8AC3E}">
        <p14:creationId xmlns:p14="http://schemas.microsoft.com/office/powerpoint/2010/main" xmlns="" val="2712163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4175709489"/>
              </p:ext>
            </p:extLst>
          </p:nvPr>
        </p:nvGraphicFramePr>
        <p:xfrm>
          <a:off x="179506" y="1397000"/>
          <a:ext cx="8208920" cy="4145280"/>
        </p:xfrm>
        <a:graphic>
          <a:graphicData uri="http://schemas.openxmlformats.org/drawingml/2006/table">
            <a:tbl>
              <a:tblPr firstRow="1" bandRow="1">
                <a:tableStyleId>{5C22544A-7EE6-4342-B048-85BDC9FD1C3A}</a:tableStyleId>
              </a:tblPr>
              <a:tblGrid>
                <a:gridCol w="2052230">
                  <a:extLst>
                    <a:ext uri="{9D8B030D-6E8A-4147-A177-3AD203B41FA5}">
                      <a16:colId xmlns:a16="http://schemas.microsoft.com/office/drawing/2014/main" xmlns="" val="2831705603"/>
                    </a:ext>
                  </a:extLst>
                </a:gridCol>
                <a:gridCol w="2052230">
                  <a:extLst>
                    <a:ext uri="{9D8B030D-6E8A-4147-A177-3AD203B41FA5}">
                      <a16:colId xmlns:a16="http://schemas.microsoft.com/office/drawing/2014/main" xmlns="" val="3854822668"/>
                    </a:ext>
                  </a:extLst>
                </a:gridCol>
                <a:gridCol w="2052230">
                  <a:extLst>
                    <a:ext uri="{9D8B030D-6E8A-4147-A177-3AD203B41FA5}">
                      <a16:colId xmlns:a16="http://schemas.microsoft.com/office/drawing/2014/main" xmlns="" val="3933798883"/>
                    </a:ext>
                  </a:extLst>
                </a:gridCol>
                <a:gridCol w="2052230">
                  <a:extLst>
                    <a:ext uri="{9D8B030D-6E8A-4147-A177-3AD203B41FA5}">
                      <a16:colId xmlns:a16="http://schemas.microsoft.com/office/drawing/2014/main" xmlns="" val="907493323"/>
                    </a:ext>
                  </a:extLst>
                </a:gridCol>
              </a:tblGrid>
              <a:tr h="370840">
                <a:tc>
                  <a:txBody>
                    <a:bodyPr/>
                    <a:lstStyle/>
                    <a:p>
                      <a:endParaRPr lang="pt-BR" sz="2800" dirty="0"/>
                    </a:p>
                  </a:txBody>
                  <a:tcPr/>
                </a:tc>
                <a:tc>
                  <a:txBody>
                    <a:bodyPr/>
                    <a:lstStyle/>
                    <a:p>
                      <a:endParaRPr lang="pt-BR" sz="2800"/>
                    </a:p>
                  </a:txBody>
                  <a:tcPr/>
                </a:tc>
                <a:tc>
                  <a:txBody>
                    <a:bodyPr/>
                    <a:lstStyle/>
                    <a:p>
                      <a:endParaRPr lang="pt-BR" sz="2800"/>
                    </a:p>
                  </a:txBody>
                  <a:tcPr/>
                </a:tc>
                <a:tc>
                  <a:txBody>
                    <a:bodyPr/>
                    <a:lstStyle/>
                    <a:p>
                      <a:endParaRPr lang="pt-BR" sz="2800"/>
                    </a:p>
                  </a:txBody>
                  <a:tcPr/>
                </a:tc>
                <a:extLst>
                  <a:ext uri="{0D108BD9-81ED-4DB2-BD59-A6C34878D82A}">
                    <a16:rowId xmlns:a16="http://schemas.microsoft.com/office/drawing/2014/main" xmlns="" val="3823092134"/>
                  </a:ext>
                </a:extLst>
              </a:tr>
              <a:tr h="370840">
                <a:tc>
                  <a:txBody>
                    <a:bodyPr/>
                    <a:lstStyle/>
                    <a:p>
                      <a:endParaRPr lang="pt-BR" sz="2800" dirty="0"/>
                    </a:p>
                  </a:txBody>
                  <a:tcPr/>
                </a:tc>
                <a:tc>
                  <a:txBody>
                    <a:bodyPr/>
                    <a:lstStyle/>
                    <a:p>
                      <a:r>
                        <a:rPr lang="pt-BR" sz="2800" dirty="0" smtClean="0"/>
                        <a:t>1996/1997</a:t>
                      </a:r>
                      <a:endParaRPr lang="pt-BR" sz="2800" dirty="0"/>
                    </a:p>
                  </a:txBody>
                  <a:tcPr/>
                </a:tc>
                <a:tc>
                  <a:txBody>
                    <a:bodyPr/>
                    <a:lstStyle/>
                    <a:p>
                      <a:r>
                        <a:rPr lang="pt-BR" sz="2800" dirty="0" smtClean="0"/>
                        <a:t>1997/1998</a:t>
                      </a:r>
                      <a:endParaRPr lang="pt-BR" sz="2800" dirty="0"/>
                    </a:p>
                  </a:txBody>
                  <a:tcPr/>
                </a:tc>
                <a:tc>
                  <a:txBody>
                    <a:bodyPr/>
                    <a:lstStyle/>
                    <a:p>
                      <a:r>
                        <a:rPr lang="pt-BR" sz="2800" dirty="0" smtClean="0"/>
                        <a:t>1998/1999</a:t>
                      </a:r>
                      <a:endParaRPr lang="pt-BR" sz="2800" dirty="0"/>
                    </a:p>
                  </a:txBody>
                  <a:tcPr/>
                </a:tc>
                <a:extLst>
                  <a:ext uri="{0D108BD9-81ED-4DB2-BD59-A6C34878D82A}">
                    <a16:rowId xmlns:a16="http://schemas.microsoft.com/office/drawing/2014/main" xmlns="" val="3391463299"/>
                  </a:ext>
                </a:extLst>
              </a:tr>
              <a:tr h="370840">
                <a:tc>
                  <a:txBody>
                    <a:bodyPr/>
                    <a:lstStyle/>
                    <a:p>
                      <a:r>
                        <a:rPr lang="pt-BR" sz="2800" dirty="0" smtClean="0"/>
                        <a:t>Promovidos</a:t>
                      </a:r>
                      <a:r>
                        <a:rPr lang="pt-BR" sz="2800" baseline="0" dirty="0" smtClean="0"/>
                        <a:t> </a:t>
                      </a:r>
                      <a:endParaRPr lang="pt-BR" sz="2800" dirty="0"/>
                    </a:p>
                  </a:txBody>
                  <a:tcPr/>
                </a:tc>
                <a:tc>
                  <a:txBody>
                    <a:bodyPr/>
                    <a:lstStyle/>
                    <a:p>
                      <a:r>
                        <a:rPr lang="pt-BR" sz="2800" dirty="0" smtClean="0"/>
                        <a:t>3ª </a:t>
                      </a:r>
                      <a:endParaRPr lang="pt-BR" sz="2800" dirty="0"/>
                    </a:p>
                  </a:txBody>
                  <a:tcPr/>
                </a:tc>
                <a:tc>
                  <a:txBody>
                    <a:bodyPr/>
                    <a:lstStyle/>
                    <a:p>
                      <a:r>
                        <a:rPr lang="pt-BR" sz="2800" dirty="0" smtClean="0"/>
                        <a:t>4ª</a:t>
                      </a:r>
                      <a:endParaRPr lang="pt-BR" sz="2800" dirty="0"/>
                    </a:p>
                  </a:txBody>
                  <a:tcPr/>
                </a:tc>
                <a:tc>
                  <a:txBody>
                    <a:bodyPr/>
                    <a:lstStyle/>
                    <a:p>
                      <a:r>
                        <a:rPr lang="pt-BR" sz="2800" b="1" dirty="0" smtClean="0"/>
                        <a:t>5ª</a:t>
                      </a:r>
                      <a:endParaRPr lang="pt-BR" sz="2800" b="1" dirty="0"/>
                    </a:p>
                  </a:txBody>
                  <a:tcPr/>
                </a:tc>
                <a:extLst>
                  <a:ext uri="{0D108BD9-81ED-4DB2-BD59-A6C34878D82A}">
                    <a16:rowId xmlns:a16="http://schemas.microsoft.com/office/drawing/2014/main" xmlns="" val="3135888005"/>
                  </a:ext>
                </a:extLst>
              </a:tr>
              <a:tr h="370840">
                <a:tc>
                  <a:txBody>
                    <a:bodyPr/>
                    <a:lstStyle/>
                    <a:p>
                      <a:r>
                        <a:rPr lang="pt-BR" sz="2800" dirty="0" smtClean="0"/>
                        <a:t>Retidos</a:t>
                      </a:r>
                      <a:endParaRPr lang="pt-BR"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smtClean="0"/>
                        <a:t>3ª </a:t>
                      </a:r>
                      <a:endParaRPr lang="pt-BR" sz="2800" dirty="0"/>
                    </a:p>
                  </a:txBody>
                  <a:tcPr/>
                </a:tc>
                <a:tc>
                  <a:txBody>
                    <a:bodyPr/>
                    <a:lstStyle/>
                    <a:p>
                      <a:r>
                        <a:rPr lang="pt-BR" sz="2800" dirty="0" smtClean="0"/>
                        <a:t>3ª </a:t>
                      </a:r>
                      <a:endParaRPr lang="pt-BR" sz="2800" dirty="0"/>
                    </a:p>
                  </a:txBody>
                  <a:tcPr/>
                </a:tc>
                <a:tc>
                  <a:txBody>
                    <a:bodyPr/>
                    <a:lstStyle/>
                    <a:p>
                      <a:r>
                        <a:rPr lang="pt-BR" sz="2800" b="1" dirty="0" smtClean="0"/>
                        <a:t>4ª</a:t>
                      </a:r>
                      <a:endParaRPr lang="pt-BR" sz="2800" b="1" dirty="0"/>
                    </a:p>
                  </a:txBody>
                  <a:tcPr/>
                </a:tc>
                <a:extLst>
                  <a:ext uri="{0D108BD9-81ED-4DB2-BD59-A6C34878D82A}">
                    <a16:rowId xmlns:a16="http://schemas.microsoft.com/office/drawing/2014/main" xmlns="" val="2503059805"/>
                  </a:ext>
                </a:extLst>
              </a:tr>
              <a:tr h="370840">
                <a:tc>
                  <a:txBody>
                    <a:bodyPr/>
                    <a:lstStyle/>
                    <a:p>
                      <a:endParaRPr lang="pt-BR" sz="2800" dirty="0"/>
                    </a:p>
                  </a:txBody>
                  <a:tcPr/>
                </a:tc>
                <a:tc>
                  <a:txBody>
                    <a:bodyPr/>
                    <a:lstStyle/>
                    <a:p>
                      <a:endParaRPr lang="pt-BR" sz="2800" dirty="0"/>
                    </a:p>
                  </a:txBody>
                  <a:tcPr/>
                </a:tc>
                <a:tc>
                  <a:txBody>
                    <a:bodyPr/>
                    <a:lstStyle/>
                    <a:p>
                      <a:r>
                        <a:rPr lang="pt-BR" sz="2800" dirty="0" smtClean="0"/>
                        <a:t>1 ano</a:t>
                      </a:r>
                      <a:endParaRPr lang="pt-BR" sz="2800" dirty="0"/>
                    </a:p>
                  </a:txBody>
                  <a:tcPr/>
                </a:tc>
                <a:tc>
                  <a:txBody>
                    <a:bodyPr/>
                    <a:lstStyle/>
                    <a:p>
                      <a:r>
                        <a:rPr lang="pt-BR" sz="2800" dirty="0" smtClean="0"/>
                        <a:t>2anos</a:t>
                      </a:r>
                      <a:endParaRPr lang="pt-BR" sz="2800" dirty="0"/>
                    </a:p>
                  </a:txBody>
                  <a:tcPr/>
                </a:tc>
                <a:extLst>
                  <a:ext uri="{0D108BD9-81ED-4DB2-BD59-A6C34878D82A}">
                    <a16:rowId xmlns:a16="http://schemas.microsoft.com/office/drawing/2014/main" xmlns="" val="75715445"/>
                  </a:ext>
                </a:extLst>
              </a:tr>
              <a:tr h="370840">
                <a:tc>
                  <a:txBody>
                    <a:bodyPr/>
                    <a:lstStyle/>
                    <a:p>
                      <a:r>
                        <a:rPr lang="pt-BR" sz="2800" dirty="0" smtClean="0"/>
                        <a:t>Promovidos</a:t>
                      </a:r>
                      <a:r>
                        <a:rPr lang="pt-BR" sz="2800" baseline="0" dirty="0" smtClean="0"/>
                        <a:t> </a:t>
                      </a:r>
                      <a:endParaRPr lang="pt-BR" sz="2800" dirty="0"/>
                    </a:p>
                  </a:txBody>
                  <a:tcPr/>
                </a:tc>
                <a:tc>
                  <a:txBody>
                    <a:bodyPr/>
                    <a:lstStyle/>
                    <a:p>
                      <a:r>
                        <a:rPr lang="pt-BR" sz="2800" dirty="0" smtClean="0"/>
                        <a:t>6ª </a:t>
                      </a:r>
                      <a:endParaRPr lang="pt-BR" sz="2800" dirty="0"/>
                    </a:p>
                  </a:txBody>
                  <a:tcPr/>
                </a:tc>
                <a:tc>
                  <a:txBody>
                    <a:bodyPr/>
                    <a:lstStyle/>
                    <a:p>
                      <a:r>
                        <a:rPr lang="pt-BR" sz="2800" b="1" dirty="0" smtClean="0"/>
                        <a:t>7ª</a:t>
                      </a:r>
                      <a:endParaRPr lang="pt-BR" sz="2800" b="1" dirty="0"/>
                    </a:p>
                  </a:txBody>
                  <a:tcPr/>
                </a:tc>
                <a:tc>
                  <a:txBody>
                    <a:bodyPr/>
                    <a:lstStyle/>
                    <a:p>
                      <a:r>
                        <a:rPr lang="pt-BR" sz="2800" b="1" dirty="0" smtClean="0"/>
                        <a:t>8ª</a:t>
                      </a:r>
                      <a:endParaRPr lang="pt-BR" sz="2800" b="1" dirty="0"/>
                    </a:p>
                  </a:txBody>
                  <a:tcPr/>
                </a:tc>
                <a:extLst>
                  <a:ext uri="{0D108BD9-81ED-4DB2-BD59-A6C34878D82A}">
                    <a16:rowId xmlns:a16="http://schemas.microsoft.com/office/drawing/2014/main" xmlns="" val="2359605031"/>
                  </a:ext>
                </a:extLst>
              </a:tr>
              <a:tr h="370840">
                <a:tc>
                  <a:txBody>
                    <a:bodyPr/>
                    <a:lstStyle/>
                    <a:p>
                      <a:r>
                        <a:rPr lang="pt-BR" sz="2800" dirty="0" smtClean="0"/>
                        <a:t>Retidos</a:t>
                      </a:r>
                      <a:endParaRPr lang="pt-BR" sz="2800" dirty="0"/>
                    </a:p>
                  </a:txBody>
                  <a:tcPr/>
                </a:tc>
                <a:tc>
                  <a:txBody>
                    <a:bodyPr/>
                    <a:lstStyle/>
                    <a:p>
                      <a:r>
                        <a:rPr lang="pt-BR" sz="2800" dirty="0" smtClean="0"/>
                        <a:t>6ª</a:t>
                      </a:r>
                      <a:endParaRPr lang="pt-BR" sz="2800" dirty="0"/>
                    </a:p>
                  </a:txBody>
                  <a:tcPr/>
                </a:tc>
                <a:tc>
                  <a:txBody>
                    <a:bodyPr/>
                    <a:lstStyle/>
                    <a:p>
                      <a:r>
                        <a:rPr lang="pt-BR" sz="2800" b="1" dirty="0" smtClean="0"/>
                        <a:t>6ª</a:t>
                      </a:r>
                      <a:endParaRPr lang="pt-BR" sz="2800" b="1" dirty="0"/>
                    </a:p>
                  </a:txBody>
                  <a:tcPr/>
                </a:tc>
                <a:tc>
                  <a:txBody>
                    <a:bodyPr/>
                    <a:lstStyle/>
                    <a:p>
                      <a:r>
                        <a:rPr lang="pt-BR" sz="2800" b="1" dirty="0" smtClean="0"/>
                        <a:t>7ª</a:t>
                      </a:r>
                      <a:endParaRPr lang="pt-BR" sz="2800" b="1" dirty="0"/>
                    </a:p>
                  </a:txBody>
                  <a:tcPr/>
                </a:tc>
                <a:extLst>
                  <a:ext uri="{0D108BD9-81ED-4DB2-BD59-A6C34878D82A}">
                    <a16:rowId xmlns:a16="http://schemas.microsoft.com/office/drawing/2014/main" xmlns="" val="1736778565"/>
                  </a:ext>
                </a:extLst>
              </a:tr>
              <a:tr h="370840">
                <a:tc>
                  <a:txBody>
                    <a:bodyPr/>
                    <a:lstStyle/>
                    <a:p>
                      <a:endParaRPr lang="pt-BR" sz="2800" dirty="0"/>
                    </a:p>
                  </a:txBody>
                  <a:tcPr/>
                </a:tc>
                <a:tc>
                  <a:txBody>
                    <a:bodyPr/>
                    <a:lstStyle/>
                    <a:p>
                      <a:endParaRPr lang="pt-BR" sz="2800" dirty="0"/>
                    </a:p>
                  </a:txBody>
                  <a:tcPr/>
                </a:tc>
                <a:tc>
                  <a:txBody>
                    <a:bodyPr/>
                    <a:lstStyle/>
                    <a:p>
                      <a:endParaRPr lang="pt-BR" sz="2800" dirty="0"/>
                    </a:p>
                  </a:txBody>
                  <a:tcPr/>
                </a:tc>
                <a:tc>
                  <a:txBody>
                    <a:bodyPr/>
                    <a:lstStyle/>
                    <a:p>
                      <a:endParaRPr lang="pt-BR" sz="2800" dirty="0"/>
                    </a:p>
                  </a:txBody>
                  <a:tcPr/>
                </a:tc>
                <a:extLst>
                  <a:ext uri="{0D108BD9-81ED-4DB2-BD59-A6C34878D82A}">
                    <a16:rowId xmlns:a16="http://schemas.microsoft.com/office/drawing/2014/main" xmlns="" val="3468320032"/>
                  </a:ext>
                </a:extLst>
              </a:tr>
            </a:tbl>
          </a:graphicData>
        </a:graphic>
      </p:graphicFrame>
    </p:spTree>
    <p:extLst>
      <p:ext uri="{BB962C8B-B14F-4D97-AF65-F5344CB8AC3E}">
        <p14:creationId xmlns:p14="http://schemas.microsoft.com/office/powerpoint/2010/main" xmlns="" val="1096690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Comentários Finais</a:t>
            </a:r>
            <a:endParaRPr lang="pt-BR" dirty="0"/>
          </a:p>
        </p:txBody>
      </p:sp>
      <p:sp>
        <p:nvSpPr>
          <p:cNvPr id="3" name="Espaço Reservado para Conteúdo 2"/>
          <p:cNvSpPr>
            <a:spLocks noGrp="1"/>
          </p:cNvSpPr>
          <p:nvPr>
            <p:ph idx="1"/>
          </p:nvPr>
        </p:nvSpPr>
        <p:spPr/>
        <p:txBody>
          <a:bodyPr>
            <a:normAutofit lnSpcReduction="10000"/>
          </a:bodyPr>
          <a:lstStyle/>
          <a:p>
            <a:r>
              <a:rPr lang="en-US" dirty="0" err="1" smtClean="0"/>
              <a:t>Evidências</a:t>
            </a:r>
            <a:r>
              <a:rPr lang="en-US" dirty="0" smtClean="0"/>
              <a:t> </a:t>
            </a:r>
            <a:r>
              <a:rPr lang="en-US" dirty="0" err="1" smtClean="0"/>
              <a:t>sugerem</a:t>
            </a:r>
            <a:r>
              <a:rPr lang="en-US" dirty="0" smtClean="0"/>
              <a:t> que </a:t>
            </a:r>
            <a:r>
              <a:rPr lang="en-US" dirty="0" err="1" smtClean="0"/>
              <a:t>recuperação</a:t>
            </a:r>
            <a:r>
              <a:rPr lang="en-US" dirty="0" smtClean="0"/>
              <a:t> e </a:t>
            </a:r>
            <a:r>
              <a:rPr lang="en-US" dirty="0" err="1" smtClean="0"/>
              <a:t>retenção</a:t>
            </a:r>
            <a:r>
              <a:rPr lang="en-US" dirty="0" smtClean="0"/>
              <a:t> tem um </a:t>
            </a:r>
            <a:r>
              <a:rPr lang="en-US" dirty="0" err="1" smtClean="0"/>
              <a:t>modesto</a:t>
            </a:r>
            <a:r>
              <a:rPr lang="en-US" dirty="0" smtClean="0"/>
              <a:t>, mas </a:t>
            </a:r>
            <a:r>
              <a:rPr lang="en-US" dirty="0" err="1" smtClean="0"/>
              <a:t>positivo</a:t>
            </a:r>
            <a:r>
              <a:rPr lang="en-US" dirty="0" smtClean="0"/>
              <a:t> </a:t>
            </a:r>
            <a:r>
              <a:rPr lang="en-US" dirty="0" err="1" smtClean="0"/>
              <a:t>impacto</a:t>
            </a:r>
            <a:r>
              <a:rPr lang="en-US" dirty="0" smtClean="0"/>
              <a:t> </a:t>
            </a:r>
            <a:r>
              <a:rPr lang="en-US" dirty="0" err="1" smtClean="0"/>
              <a:t>sobre</a:t>
            </a:r>
            <a:r>
              <a:rPr lang="en-US" dirty="0" smtClean="0"/>
              <a:t> </a:t>
            </a:r>
            <a:r>
              <a:rPr lang="en-US" dirty="0" err="1" smtClean="0"/>
              <a:t>os</a:t>
            </a:r>
            <a:r>
              <a:rPr lang="en-US" dirty="0" smtClean="0"/>
              <a:t> scores dos </a:t>
            </a:r>
            <a:r>
              <a:rPr lang="en-US" dirty="0" err="1" smtClean="0"/>
              <a:t>estudantes</a:t>
            </a:r>
            <a:r>
              <a:rPr lang="en-US" dirty="0" smtClean="0"/>
              <a:t> </a:t>
            </a:r>
            <a:r>
              <a:rPr lang="en-US" dirty="0" err="1" smtClean="0"/>
              <a:t>na</a:t>
            </a:r>
            <a:r>
              <a:rPr lang="en-US" dirty="0" smtClean="0"/>
              <a:t> 3a </a:t>
            </a:r>
            <a:r>
              <a:rPr lang="en-US" dirty="0" err="1" smtClean="0"/>
              <a:t>serie</a:t>
            </a:r>
            <a:r>
              <a:rPr lang="en-US" dirty="0" smtClean="0"/>
              <a:t>. </a:t>
            </a:r>
          </a:p>
          <a:p>
            <a:r>
              <a:rPr lang="en-US" dirty="0" err="1" smtClean="0"/>
              <a:t>Ao</a:t>
            </a:r>
            <a:r>
              <a:rPr lang="en-US" dirty="0" smtClean="0"/>
              <a:t> </a:t>
            </a:r>
            <a:r>
              <a:rPr lang="en-US" dirty="0" err="1" smtClean="0"/>
              <a:t>contrário</a:t>
            </a:r>
            <a:r>
              <a:rPr lang="en-US" dirty="0" smtClean="0"/>
              <a:t> da </a:t>
            </a:r>
            <a:r>
              <a:rPr lang="en-US" dirty="0" err="1" smtClean="0"/>
              <a:t>visão</a:t>
            </a:r>
            <a:r>
              <a:rPr lang="en-US" dirty="0" smtClean="0"/>
              <a:t> </a:t>
            </a:r>
            <a:r>
              <a:rPr lang="en-US" dirty="0" err="1" smtClean="0"/>
              <a:t>convencional</a:t>
            </a:r>
            <a:r>
              <a:rPr lang="en-US" dirty="0" smtClean="0"/>
              <a:t>, a </a:t>
            </a:r>
            <a:r>
              <a:rPr lang="en-US" dirty="0" err="1" smtClean="0"/>
              <a:t>retenção</a:t>
            </a:r>
            <a:r>
              <a:rPr lang="en-US" dirty="0" smtClean="0"/>
              <a:t> </a:t>
            </a:r>
            <a:r>
              <a:rPr lang="en-US" dirty="0" err="1" smtClean="0"/>
              <a:t>pode</a:t>
            </a:r>
            <a:r>
              <a:rPr lang="en-US" dirty="0" smtClean="0"/>
              <a:t> </a:t>
            </a:r>
            <a:r>
              <a:rPr lang="en-US" dirty="0" err="1" smtClean="0"/>
              <a:t>aumentar</a:t>
            </a:r>
            <a:r>
              <a:rPr lang="en-US" dirty="0" smtClean="0"/>
              <a:t> o </a:t>
            </a:r>
            <a:r>
              <a:rPr lang="en-US" dirty="0" err="1" smtClean="0"/>
              <a:t>desempenho</a:t>
            </a:r>
            <a:r>
              <a:rPr lang="en-US" dirty="0" smtClean="0"/>
              <a:t> dos </a:t>
            </a:r>
            <a:r>
              <a:rPr lang="en-US" dirty="0" err="1" smtClean="0"/>
              <a:t>estudantes</a:t>
            </a:r>
            <a:r>
              <a:rPr lang="en-US" dirty="0" smtClean="0"/>
              <a:t> de </a:t>
            </a:r>
            <a:r>
              <a:rPr lang="en-US" dirty="0" err="1" smtClean="0"/>
              <a:t>baixo</a:t>
            </a:r>
            <a:r>
              <a:rPr lang="en-US" dirty="0" smtClean="0"/>
              <a:t>-achievement de 3a </a:t>
            </a:r>
            <a:r>
              <a:rPr lang="en-US" dirty="0" err="1" smtClean="0"/>
              <a:t>serie</a:t>
            </a:r>
            <a:r>
              <a:rPr lang="en-US" dirty="0" smtClean="0"/>
              <a:t>. </a:t>
            </a:r>
          </a:p>
          <a:p>
            <a:r>
              <a:rPr lang="en-US" dirty="0" err="1" smtClean="0"/>
              <a:t>Esses</a:t>
            </a:r>
            <a:r>
              <a:rPr lang="en-US" dirty="0" smtClean="0"/>
              <a:t> </a:t>
            </a:r>
            <a:r>
              <a:rPr lang="en-US" dirty="0" err="1" smtClean="0"/>
              <a:t>programas</a:t>
            </a:r>
            <a:r>
              <a:rPr lang="en-US" dirty="0" smtClean="0"/>
              <a:t> </a:t>
            </a:r>
            <a:r>
              <a:rPr lang="en-US" dirty="0" err="1" smtClean="0"/>
              <a:t>parecem</a:t>
            </a:r>
            <a:r>
              <a:rPr lang="en-US" dirty="0" smtClean="0"/>
              <a:t> </a:t>
            </a:r>
            <a:r>
              <a:rPr lang="en-US" dirty="0" err="1" smtClean="0"/>
              <a:t>ter</a:t>
            </a:r>
            <a:r>
              <a:rPr lang="en-US" dirty="0" smtClean="0"/>
              <a:t> </a:t>
            </a:r>
            <a:r>
              <a:rPr lang="en-US" dirty="0" err="1" smtClean="0"/>
              <a:t>pouco</a:t>
            </a:r>
            <a:r>
              <a:rPr lang="en-US" dirty="0" smtClean="0"/>
              <a:t> </a:t>
            </a:r>
            <a:r>
              <a:rPr lang="en-US" dirty="0" err="1" smtClean="0"/>
              <a:t>efeito</a:t>
            </a:r>
            <a:r>
              <a:rPr lang="en-US" dirty="0" smtClean="0"/>
              <a:t> para </a:t>
            </a:r>
            <a:r>
              <a:rPr lang="en-US" dirty="0" err="1" smtClean="0"/>
              <a:t>estudantes</a:t>
            </a:r>
            <a:r>
              <a:rPr lang="en-US" dirty="0" smtClean="0"/>
              <a:t> de 6a </a:t>
            </a:r>
            <a:r>
              <a:rPr lang="en-US" dirty="0" err="1" smtClean="0"/>
              <a:t>serie</a:t>
            </a:r>
            <a:r>
              <a:rPr lang="en-US" dirty="0" smtClean="0"/>
              <a:t>. </a:t>
            </a:r>
            <a:endParaRPr lang="pt-BR" dirty="0"/>
          </a:p>
        </p:txBody>
      </p:sp>
    </p:spTree>
    <p:extLst>
      <p:ext uri="{BB962C8B-B14F-4D97-AF65-F5344CB8AC3E}">
        <p14:creationId xmlns:p14="http://schemas.microsoft.com/office/powerpoint/2010/main" xmlns="" val="2419743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Comentários Finais</a:t>
            </a:r>
            <a:endParaRPr lang="pt-BR" dirty="0"/>
          </a:p>
        </p:txBody>
      </p:sp>
      <p:sp>
        <p:nvSpPr>
          <p:cNvPr id="3" name="Espaço Reservado para Conteúdo 2"/>
          <p:cNvSpPr>
            <a:spLocks noGrp="1"/>
          </p:cNvSpPr>
          <p:nvPr>
            <p:ph idx="1"/>
          </p:nvPr>
        </p:nvSpPr>
        <p:spPr/>
        <p:txBody>
          <a:bodyPr>
            <a:normAutofit fontScale="77500" lnSpcReduction="20000"/>
          </a:bodyPr>
          <a:lstStyle/>
          <a:p>
            <a:r>
              <a:rPr lang="en-US" dirty="0" err="1" smtClean="0"/>
              <a:t>Interpretação</a:t>
            </a:r>
            <a:r>
              <a:rPr lang="en-US" dirty="0" smtClean="0"/>
              <a:t>: </a:t>
            </a:r>
          </a:p>
          <a:p>
            <a:pPr marL="514350" indent="-514350">
              <a:buFont typeface="+mj-lt"/>
              <a:buAutoNum type="arabicPeriod"/>
            </a:pPr>
            <a:r>
              <a:rPr lang="en-US" dirty="0" smtClean="0"/>
              <a:t>É </a:t>
            </a:r>
            <a:r>
              <a:rPr lang="en-US" dirty="0" err="1" smtClean="0"/>
              <a:t>importante</a:t>
            </a:r>
            <a:r>
              <a:rPr lang="en-US" dirty="0" smtClean="0"/>
              <a:t> </a:t>
            </a:r>
            <a:r>
              <a:rPr lang="en-US" dirty="0" err="1" smtClean="0"/>
              <a:t>lembrar</a:t>
            </a:r>
            <a:r>
              <a:rPr lang="en-US" dirty="0" smtClean="0"/>
              <a:t> que </a:t>
            </a:r>
            <a:r>
              <a:rPr lang="en-US" dirty="0" err="1" smtClean="0"/>
              <a:t>os</a:t>
            </a:r>
            <a:r>
              <a:rPr lang="en-US" dirty="0" smtClean="0"/>
              <a:t> </a:t>
            </a:r>
            <a:r>
              <a:rPr lang="en-US" dirty="0" err="1" smtClean="0"/>
              <a:t>programas</a:t>
            </a:r>
            <a:r>
              <a:rPr lang="en-US" dirty="0" smtClean="0"/>
              <a:t> </a:t>
            </a:r>
            <a:r>
              <a:rPr lang="en-US" dirty="0" err="1" smtClean="0"/>
              <a:t>analisados</a:t>
            </a:r>
            <a:r>
              <a:rPr lang="en-US" dirty="0" smtClean="0"/>
              <a:t> </a:t>
            </a:r>
            <a:r>
              <a:rPr lang="en-US" dirty="0" err="1" smtClean="0"/>
              <a:t>foram</a:t>
            </a:r>
            <a:r>
              <a:rPr lang="en-US" dirty="0" smtClean="0"/>
              <a:t> </a:t>
            </a:r>
            <a:r>
              <a:rPr lang="en-US" dirty="0" err="1" smtClean="0"/>
              <a:t>implementados</a:t>
            </a:r>
            <a:r>
              <a:rPr lang="en-US" dirty="0" smtClean="0"/>
              <a:t> </a:t>
            </a:r>
            <a:r>
              <a:rPr lang="en-US" dirty="0" err="1" smtClean="0"/>
              <a:t>num</a:t>
            </a:r>
            <a:r>
              <a:rPr lang="en-US" dirty="0" smtClean="0"/>
              <a:t> </a:t>
            </a:r>
            <a:r>
              <a:rPr lang="en-US" dirty="0" err="1" smtClean="0"/>
              <a:t>contexto</a:t>
            </a:r>
            <a:r>
              <a:rPr lang="en-US" dirty="0" smtClean="0"/>
              <a:t> com </a:t>
            </a:r>
            <a:r>
              <a:rPr lang="en-US" dirty="0" err="1" smtClean="0"/>
              <a:t>incentivos</a:t>
            </a:r>
            <a:r>
              <a:rPr lang="en-US" dirty="0" smtClean="0"/>
              <a:t> (for example, the student had to pass the August exam to avoid retention), que </a:t>
            </a:r>
            <a:r>
              <a:rPr lang="en-US" dirty="0" err="1" smtClean="0"/>
              <a:t>pode</a:t>
            </a:r>
            <a:r>
              <a:rPr lang="en-US" dirty="0" smtClean="0"/>
              <a:t> </a:t>
            </a:r>
            <a:r>
              <a:rPr lang="en-US" dirty="0" err="1" smtClean="0"/>
              <a:t>ser</a:t>
            </a:r>
            <a:r>
              <a:rPr lang="en-US" dirty="0" smtClean="0"/>
              <a:t> </a:t>
            </a:r>
            <a:r>
              <a:rPr lang="en-US" dirty="0" err="1" smtClean="0"/>
              <a:t>diferente</a:t>
            </a:r>
            <a:r>
              <a:rPr lang="en-US" dirty="0" smtClean="0"/>
              <a:t> dos </a:t>
            </a:r>
            <a:r>
              <a:rPr lang="en-US" dirty="0" err="1" smtClean="0"/>
              <a:t>efeitos</a:t>
            </a:r>
            <a:r>
              <a:rPr lang="en-US" dirty="0" smtClean="0"/>
              <a:t> de </a:t>
            </a:r>
            <a:r>
              <a:rPr lang="en-US" dirty="0" err="1" smtClean="0"/>
              <a:t>programas</a:t>
            </a:r>
            <a:r>
              <a:rPr lang="en-US" dirty="0" smtClean="0"/>
              <a:t> </a:t>
            </a:r>
            <a:r>
              <a:rPr lang="en-US" dirty="0" err="1" smtClean="0"/>
              <a:t>similares</a:t>
            </a:r>
            <a:r>
              <a:rPr lang="en-US" dirty="0" smtClean="0"/>
              <a:t> </a:t>
            </a:r>
            <a:r>
              <a:rPr lang="en-US" dirty="0" err="1" smtClean="0"/>
              <a:t>na</a:t>
            </a:r>
            <a:r>
              <a:rPr lang="en-US" dirty="0" smtClean="0"/>
              <a:t> </a:t>
            </a:r>
            <a:r>
              <a:rPr lang="en-US" dirty="0" err="1" smtClean="0"/>
              <a:t>ausência</a:t>
            </a:r>
            <a:r>
              <a:rPr lang="en-US" dirty="0" smtClean="0"/>
              <a:t> de </a:t>
            </a:r>
            <a:r>
              <a:rPr lang="en-US" dirty="0" err="1" smtClean="0"/>
              <a:t>tais</a:t>
            </a:r>
            <a:r>
              <a:rPr lang="en-US" dirty="0" smtClean="0"/>
              <a:t> </a:t>
            </a:r>
            <a:r>
              <a:rPr lang="en-US" dirty="0" err="1" smtClean="0"/>
              <a:t>incentivos</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ou</a:t>
            </a:r>
            <a:r>
              <a:rPr lang="en-US" dirty="0" smtClean="0">
                <a:sym typeface="Wingdings" panose="05000000000000000000" pitchFamily="2" charset="2"/>
              </a:rPr>
              <a:t> </a:t>
            </a:r>
            <a:r>
              <a:rPr lang="en-US" dirty="0" err="1" smtClean="0">
                <a:sym typeface="Wingdings" panose="05000000000000000000" pitchFamily="2" charset="2"/>
              </a:rPr>
              <a:t>seja</a:t>
            </a:r>
            <a:r>
              <a:rPr lang="en-US" dirty="0" smtClean="0">
                <a:sym typeface="Wingdings" panose="05000000000000000000" pitchFamily="2" charset="2"/>
              </a:rPr>
              <a:t>, a </a:t>
            </a:r>
            <a:r>
              <a:rPr lang="en-US" dirty="0" err="1" smtClean="0">
                <a:sym typeface="Wingdings" panose="05000000000000000000" pitchFamily="2" charset="2"/>
              </a:rPr>
              <a:t>ameaça</a:t>
            </a:r>
            <a:r>
              <a:rPr lang="en-US" dirty="0" smtClean="0">
                <a:sym typeface="Wingdings" panose="05000000000000000000" pitchFamily="2" charset="2"/>
              </a:rPr>
              <a:t> de </a:t>
            </a:r>
            <a:r>
              <a:rPr lang="en-US" dirty="0" err="1" smtClean="0">
                <a:sym typeface="Wingdings" panose="05000000000000000000" pitchFamily="2" charset="2"/>
              </a:rPr>
              <a:t>reprovação</a:t>
            </a:r>
            <a:r>
              <a:rPr lang="en-US" dirty="0" smtClean="0">
                <a:sym typeface="Wingdings" panose="05000000000000000000" pitchFamily="2" charset="2"/>
              </a:rPr>
              <a:t> </a:t>
            </a:r>
            <a:r>
              <a:rPr lang="en-US" dirty="0" err="1" smtClean="0">
                <a:sym typeface="Wingdings" panose="05000000000000000000" pitchFamily="2" charset="2"/>
              </a:rPr>
              <a:t>existe</a:t>
            </a:r>
            <a:r>
              <a:rPr lang="en-US" dirty="0" smtClean="0">
                <a:sym typeface="Wingdings" panose="05000000000000000000" pitchFamily="2" charset="2"/>
              </a:rPr>
              <a:t>. </a:t>
            </a:r>
          </a:p>
          <a:p>
            <a:pPr marL="514350" indent="-514350">
              <a:buFont typeface="+mj-lt"/>
              <a:buAutoNum type="arabicPeriod"/>
            </a:pPr>
            <a:r>
              <a:rPr lang="en-US" dirty="0" err="1" smtClean="0">
                <a:sym typeface="Wingdings" panose="05000000000000000000" pitchFamily="2" charset="2"/>
              </a:rPr>
              <a:t>Embora</a:t>
            </a:r>
            <a:r>
              <a:rPr lang="en-US" dirty="0" smtClean="0">
                <a:sym typeface="Wingdings" panose="05000000000000000000" pitchFamily="2" charset="2"/>
              </a:rPr>
              <a:t>, o </a:t>
            </a:r>
            <a:r>
              <a:rPr lang="en-US" dirty="0" err="1" smtClean="0">
                <a:sym typeface="Wingdings" panose="05000000000000000000" pitchFamily="2" charset="2"/>
              </a:rPr>
              <a:t>programa</a:t>
            </a:r>
            <a:r>
              <a:rPr lang="en-US" dirty="0" smtClean="0">
                <a:sym typeface="Wingdings" panose="05000000000000000000" pitchFamily="2" charset="2"/>
              </a:rPr>
              <a:t> de Chicago </a:t>
            </a:r>
            <a:r>
              <a:rPr lang="en-US" dirty="0" err="1" smtClean="0">
                <a:sym typeface="Wingdings" panose="05000000000000000000" pitchFamily="2" charset="2"/>
              </a:rPr>
              <a:t>tenha</a:t>
            </a:r>
            <a:r>
              <a:rPr lang="en-US" dirty="0" smtClean="0">
                <a:sym typeface="Wingdings" panose="05000000000000000000" pitchFamily="2" charset="2"/>
              </a:rPr>
              <a:t> </a:t>
            </a:r>
            <a:r>
              <a:rPr lang="en-US" dirty="0" err="1" smtClean="0">
                <a:sym typeface="Wingdings" panose="05000000000000000000" pitchFamily="2" charset="2"/>
              </a:rPr>
              <a:t>estrutura</a:t>
            </a:r>
            <a:r>
              <a:rPr lang="en-US" dirty="0" smtClean="0">
                <a:sym typeface="Wingdings" panose="05000000000000000000" pitchFamily="2" charset="2"/>
              </a:rPr>
              <a:t> similar </a:t>
            </a:r>
            <a:r>
              <a:rPr lang="en-US" dirty="0" err="1" smtClean="0">
                <a:sym typeface="Wingdings" panose="05000000000000000000" pitchFamily="2" charset="2"/>
              </a:rPr>
              <a:t>ao</a:t>
            </a:r>
            <a:r>
              <a:rPr lang="en-US" dirty="0" smtClean="0">
                <a:sym typeface="Wingdings" panose="05000000000000000000" pitchFamily="2" charset="2"/>
              </a:rPr>
              <a:t> de outros </a:t>
            </a:r>
            <a:r>
              <a:rPr lang="en-US" dirty="0" err="1" smtClean="0">
                <a:sym typeface="Wingdings" panose="05000000000000000000" pitchFamily="2" charset="2"/>
              </a:rPr>
              <a:t>implementados</a:t>
            </a:r>
            <a:r>
              <a:rPr lang="en-US" dirty="0" smtClean="0">
                <a:sym typeface="Wingdings" panose="05000000000000000000" pitchFamily="2" charset="2"/>
              </a:rPr>
              <a:t> </a:t>
            </a:r>
            <a:r>
              <a:rPr lang="en-US" dirty="0" err="1" smtClean="0">
                <a:sym typeface="Wingdings" panose="05000000000000000000" pitchFamily="2" charset="2"/>
              </a:rPr>
              <a:t>em</a:t>
            </a:r>
            <a:r>
              <a:rPr lang="en-US" dirty="0" smtClean="0">
                <a:sym typeface="Wingdings" panose="05000000000000000000" pitchFamily="2" charset="2"/>
              </a:rPr>
              <a:t> outros </a:t>
            </a:r>
            <a:r>
              <a:rPr lang="en-US" dirty="0" err="1" smtClean="0">
                <a:sym typeface="Wingdings" panose="05000000000000000000" pitchFamily="2" charset="2"/>
              </a:rPr>
              <a:t>distritos</a:t>
            </a:r>
            <a:r>
              <a:rPr lang="en-US" dirty="0" smtClean="0">
                <a:sym typeface="Wingdings" panose="05000000000000000000" pitchFamily="2" charset="2"/>
              </a:rPr>
              <a:t>, o de Chicago </a:t>
            </a:r>
            <a:r>
              <a:rPr lang="en-US" dirty="0" err="1" smtClean="0"/>
              <a:t>incorporou</a:t>
            </a:r>
            <a:r>
              <a:rPr lang="en-US" dirty="0" smtClean="0"/>
              <a:t> </a:t>
            </a:r>
            <a:r>
              <a:rPr lang="en-US" dirty="0" err="1" smtClean="0"/>
              <a:t>aspectos</a:t>
            </a:r>
            <a:r>
              <a:rPr lang="en-US" dirty="0" smtClean="0"/>
              <a:t> </a:t>
            </a:r>
            <a:r>
              <a:rPr lang="en-US" dirty="0" err="1" smtClean="0"/>
              <a:t>como</a:t>
            </a:r>
            <a:r>
              <a:rPr lang="en-US" dirty="0" smtClean="0"/>
              <a:t> </a:t>
            </a:r>
            <a:r>
              <a:rPr lang="en-US" dirty="0" err="1" smtClean="0"/>
              <a:t>pequeno</a:t>
            </a:r>
            <a:r>
              <a:rPr lang="en-US" dirty="0" smtClean="0"/>
              <a:t> </a:t>
            </a:r>
            <a:r>
              <a:rPr lang="en-US" dirty="0" err="1" smtClean="0"/>
              <a:t>tamanho</a:t>
            </a:r>
            <a:r>
              <a:rPr lang="en-US" dirty="0" smtClean="0"/>
              <a:t> de </a:t>
            </a:r>
            <a:r>
              <a:rPr lang="en-US" dirty="0" err="1" smtClean="0"/>
              <a:t>sala</a:t>
            </a:r>
            <a:r>
              <a:rPr lang="en-US" dirty="0" smtClean="0"/>
              <a:t>, </a:t>
            </a:r>
            <a:r>
              <a:rPr lang="en-US" dirty="0" err="1" smtClean="0"/>
              <a:t>currículo</a:t>
            </a:r>
            <a:r>
              <a:rPr lang="en-US" dirty="0" smtClean="0"/>
              <a:t> </a:t>
            </a:r>
            <a:r>
              <a:rPr lang="en-US" dirty="0" err="1" smtClean="0"/>
              <a:t>altamente</a:t>
            </a:r>
            <a:r>
              <a:rPr lang="en-US" dirty="0" smtClean="0"/>
              <a:t> </a:t>
            </a:r>
            <a:r>
              <a:rPr lang="en-US" dirty="0" err="1" smtClean="0"/>
              <a:t>estruturado</a:t>
            </a:r>
            <a:r>
              <a:rPr lang="en-US" dirty="0" smtClean="0"/>
              <a:t>, </a:t>
            </a:r>
            <a:r>
              <a:rPr lang="en-US" dirty="0" err="1" smtClean="0"/>
              <a:t>professores</a:t>
            </a:r>
            <a:r>
              <a:rPr lang="en-US" dirty="0" smtClean="0"/>
              <a:t> </a:t>
            </a:r>
            <a:r>
              <a:rPr lang="en-US" dirty="0" err="1" smtClean="0"/>
              <a:t>selecionados</a:t>
            </a:r>
            <a:r>
              <a:rPr lang="en-US" dirty="0" smtClean="0"/>
              <a:t> – </a:t>
            </a:r>
            <a:r>
              <a:rPr lang="en-US" dirty="0" err="1" smtClean="0"/>
              <a:t>esses</a:t>
            </a:r>
            <a:r>
              <a:rPr lang="en-US" dirty="0" smtClean="0"/>
              <a:t> </a:t>
            </a:r>
            <a:r>
              <a:rPr lang="en-US" dirty="0" err="1" smtClean="0"/>
              <a:t>elementos</a:t>
            </a:r>
            <a:r>
              <a:rPr lang="en-US" dirty="0" smtClean="0"/>
              <a:t> </a:t>
            </a:r>
            <a:r>
              <a:rPr lang="en-US" dirty="0" err="1" smtClean="0"/>
              <a:t>podem</a:t>
            </a:r>
            <a:r>
              <a:rPr lang="en-US" dirty="0" smtClean="0"/>
              <a:t> </a:t>
            </a:r>
            <a:r>
              <a:rPr lang="en-US" dirty="0" err="1" smtClean="0"/>
              <a:t>ter</a:t>
            </a:r>
            <a:r>
              <a:rPr lang="en-US" dirty="0" smtClean="0"/>
              <a:t> </a:t>
            </a:r>
            <a:r>
              <a:rPr lang="en-US" dirty="0" err="1" smtClean="0"/>
              <a:t>contribuído</a:t>
            </a:r>
            <a:r>
              <a:rPr lang="en-US" dirty="0" smtClean="0"/>
              <a:t> para o </a:t>
            </a:r>
            <a:r>
              <a:rPr lang="en-US" dirty="0" err="1" smtClean="0"/>
              <a:t>sucesso</a:t>
            </a:r>
            <a:r>
              <a:rPr lang="en-US" dirty="0" smtClean="0"/>
              <a:t> do </a:t>
            </a:r>
            <a:r>
              <a:rPr lang="en-US" dirty="0" err="1" smtClean="0"/>
              <a:t>programa</a:t>
            </a:r>
            <a:r>
              <a:rPr lang="en-US" dirty="0" smtClean="0"/>
              <a:t>. </a:t>
            </a:r>
          </a:p>
        </p:txBody>
      </p:sp>
      <p:cxnSp>
        <p:nvCxnSpPr>
          <p:cNvPr id="5" name="Conector de seta reta 4"/>
          <p:cNvCxnSpPr/>
          <p:nvPr/>
        </p:nvCxnSpPr>
        <p:spPr>
          <a:xfrm flipV="1">
            <a:off x="3347864" y="1484784"/>
            <a:ext cx="4248472"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7452320" y="620688"/>
            <a:ext cx="1547664" cy="1200329"/>
          </a:xfrm>
          <a:prstGeom prst="rect">
            <a:avLst/>
          </a:prstGeom>
          <a:noFill/>
        </p:spPr>
        <p:txBody>
          <a:bodyPr wrap="square" rtlCol="0">
            <a:spAutoFit/>
          </a:bodyPr>
          <a:lstStyle/>
          <a:p>
            <a:r>
              <a:rPr lang="pt-BR" dirty="0" smtClean="0"/>
              <a:t>1º aspecto que foi destacado no início</a:t>
            </a:r>
            <a:endParaRPr lang="pt-BR" dirty="0"/>
          </a:p>
        </p:txBody>
      </p:sp>
      <p:cxnSp>
        <p:nvCxnSpPr>
          <p:cNvPr id="8" name="Conector de seta reta 7"/>
          <p:cNvCxnSpPr/>
          <p:nvPr/>
        </p:nvCxnSpPr>
        <p:spPr>
          <a:xfrm>
            <a:off x="3347864" y="4149080"/>
            <a:ext cx="3312368"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6732240" y="5661248"/>
            <a:ext cx="1656184" cy="923330"/>
          </a:xfrm>
          <a:prstGeom prst="rect">
            <a:avLst/>
          </a:prstGeom>
          <a:noFill/>
        </p:spPr>
        <p:txBody>
          <a:bodyPr wrap="square" rtlCol="0">
            <a:spAutoFit/>
          </a:bodyPr>
          <a:lstStyle/>
          <a:p>
            <a:r>
              <a:rPr lang="pt-BR" dirty="0" smtClean="0"/>
              <a:t>3º aspecto que foi destacado no início</a:t>
            </a:r>
            <a:endParaRPr lang="pt-BR" dirty="0"/>
          </a:p>
        </p:txBody>
      </p:sp>
    </p:spTree>
    <p:extLst>
      <p:ext uri="{BB962C8B-B14F-4D97-AF65-F5344CB8AC3E}">
        <p14:creationId xmlns:p14="http://schemas.microsoft.com/office/powerpoint/2010/main" xmlns="" val="443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Observação sobre os custos</a:t>
            </a:r>
            <a:endParaRPr lang="pt-BR" dirty="0"/>
          </a:p>
        </p:txBody>
      </p:sp>
      <p:sp>
        <p:nvSpPr>
          <p:cNvPr id="3" name="Espaço Reservado para Conteúdo 2"/>
          <p:cNvSpPr>
            <a:spLocks noGrp="1"/>
          </p:cNvSpPr>
          <p:nvPr>
            <p:ph idx="1"/>
          </p:nvPr>
        </p:nvSpPr>
        <p:spPr/>
        <p:txBody>
          <a:bodyPr>
            <a:normAutofit lnSpcReduction="10000"/>
          </a:bodyPr>
          <a:lstStyle/>
          <a:p>
            <a:r>
              <a:rPr lang="en-US" dirty="0" smtClean="0"/>
              <a:t>The programs implemented in Chicago were rather expensive. In 2000–2001, Chicago spent roughly $43.7 million on summer school, which corresponds to roughly $1,620 per pupil served. The cost of grade retention—which includes not only any additional years of school provided to students who were held back but also the cost of supplemental services during the retention year—would increase the cost of the program.</a:t>
            </a:r>
            <a:endParaRPr lang="pt-BR" dirty="0"/>
          </a:p>
        </p:txBody>
      </p:sp>
    </p:spTree>
    <p:extLst>
      <p:ext uri="{BB962C8B-B14F-4D97-AF65-F5344CB8AC3E}">
        <p14:creationId xmlns:p14="http://schemas.microsoft.com/office/powerpoint/2010/main" xmlns="" val="573448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Comentários Finais</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err="1" smtClean="0"/>
              <a:t>Considerando</a:t>
            </a:r>
            <a:r>
              <a:rPr lang="en-US" dirty="0" smtClean="0"/>
              <a:t> </a:t>
            </a:r>
            <a:r>
              <a:rPr lang="en-US" dirty="0" err="1" smtClean="0"/>
              <a:t>esses</a:t>
            </a:r>
            <a:r>
              <a:rPr lang="en-US" dirty="0" smtClean="0"/>
              <a:t> </a:t>
            </a:r>
            <a:r>
              <a:rPr lang="en-US" dirty="0" err="1" smtClean="0"/>
              <a:t>elementos</a:t>
            </a:r>
            <a:r>
              <a:rPr lang="en-US" dirty="0" smtClean="0"/>
              <a:t>, </a:t>
            </a:r>
            <a:r>
              <a:rPr lang="en-US" dirty="0" err="1" smtClean="0"/>
              <a:t>os</a:t>
            </a:r>
            <a:r>
              <a:rPr lang="en-US" dirty="0" smtClean="0"/>
              <a:t> </a:t>
            </a:r>
            <a:r>
              <a:rPr lang="en-US" dirty="0" err="1" smtClean="0"/>
              <a:t>resultados</a:t>
            </a:r>
            <a:r>
              <a:rPr lang="en-US" dirty="0" smtClean="0"/>
              <a:t> </a:t>
            </a:r>
            <a:r>
              <a:rPr lang="en-US" dirty="0" err="1" smtClean="0"/>
              <a:t>obtidos</a:t>
            </a:r>
            <a:r>
              <a:rPr lang="en-US" dirty="0" smtClean="0"/>
              <a:t> </a:t>
            </a:r>
            <a:r>
              <a:rPr lang="en-US" dirty="0" err="1" smtClean="0"/>
              <a:t>devem</a:t>
            </a:r>
            <a:r>
              <a:rPr lang="en-US" dirty="0" smtClean="0"/>
              <a:t> </a:t>
            </a:r>
            <a:r>
              <a:rPr lang="en-US" dirty="0" err="1" smtClean="0"/>
              <a:t>ser</a:t>
            </a:r>
            <a:r>
              <a:rPr lang="en-US" dirty="0" smtClean="0"/>
              <a:t> </a:t>
            </a:r>
            <a:r>
              <a:rPr lang="en-US" dirty="0" err="1" smtClean="0"/>
              <a:t>interpretados</a:t>
            </a:r>
            <a:r>
              <a:rPr lang="en-US" dirty="0" smtClean="0"/>
              <a:t> </a:t>
            </a:r>
            <a:r>
              <a:rPr lang="en-US" dirty="0" err="1" smtClean="0"/>
              <a:t>como</a:t>
            </a:r>
            <a:r>
              <a:rPr lang="en-US" dirty="0" smtClean="0"/>
              <a:t> </a:t>
            </a:r>
            <a:r>
              <a:rPr lang="en-US" dirty="0" err="1" smtClean="0"/>
              <a:t>ganhos</a:t>
            </a:r>
            <a:r>
              <a:rPr lang="en-US" dirty="0" smtClean="0"/>
              <a:t> </a:t>
            </a:r>
            <a:r>
              <a:rPr lang="en-US" dirty="0" err="1" smtClean="0"/>
              <a:t>possíveis</a:t>
            </a:r>
            <a:r>
              <a:rPr lang="en-US" dirty="0" smtClean="0"/>
              <a:t> que </a:t>
            </a:r>
            <a:r>
              <a:rPr lang="en-US" dirty="0" err="1" smtClean="0"/>
              <a:t>podem</a:t>
            </a:r>
            <a:r>
              <a:rPr lang="en-US" dirty="0" smtClean="0"/>
              <a:t> </a:t>
            </a:r>
            <a:r>
              <a:rPr lang="en-US" dirty="0" err="1" smtClean="0"/>
              <a:t>obtidos</a:t>
            </a:r>
            <a:r>
              <a:rPr lang="en-US" dirty="0" smtClean="0"/>
              <a:t> com </a:t>
            </a:r>
            <a:r>
              <a:rPr lang="en-US" dirty="0" err="1" smtClean="0"/>
              <a:t>programas</a:t>
            </a:r>
            <a:r>
              <a:rPr lang="en-US" dirty="0" smtClean="0"/>
              <a:t> </a:t>
            </a:r>
            <a:r>
              <a:rPr lang="en-US" dirty="0" err="1" smtClean="0"/>
              <a:t>desse</a:t>
            </a:r>
            <a:r>
              <a:rPr lang="en-US" dirty="0" smtClean="0"/>
              <a:t> </a:t>
            </a:r>
            <a:r>
              <a:rPr lang="en-US" dirty="0" err="1" smtClean="0"/>
              <a:t>tipo</a:t>
            </a:r>
            <a:r>
              <a:rPr lang="en-US" dirty="0" smtClean="0"/>
              <a:t> para </a:t>
            </a:r>
            <a:r>
              <a:rPr lang="en-US" dirty="0" err="1" smtClean="0"/>
              <a:t>estudantes</a:t>
            </a:r>
            <a:r>
              <a:rPr lang="en-US" dirty="0" smtClean="0"/>
              <a:t> com </a:t>
            </a:r>
            <a:r>
              <a:rPr lang="en-US" dirty="0" err="1" smtClean="0"/>
              <a:t>baixo</a:t>
            </a:r>
            <a:r>
              <a:rPr lang="en-US" dirty="0" smtClean="0"/>
              <a:t>-achievement. </a:t>
            </a:r>
          </a:p>
          <a:p>
            <a:r>
              <a:rPr lang="en-US" dirty="0" err="1" smtClean="0"/>
              <a:t>Num</a:t>
            </a:r>
            <a:r>
              <a:rPr lang="en-US" dirty="0" smtClean="0"/>
              <a:t> </a:t>
            </a:r>
            <a:r>
              <a:rPr lang="en-US" dirty="0" err="1" smtClean="0"/>
              <a:t>contexto</a:t>
            </a:r>
            <a:r>
              <a:rPr lang="en-US" dirty="0" smtClean="0"/>
              <a:t> com </a:t>
            </a:r>
            <a:r>
              <a:rPr lang="en-US" dirty="0" err="1" smtClean="0"/>
              <a:t>menos</a:t>
            </a:r>
            <a:r>
              <a:rPr lang="en-US" dirty="0" smtClean="0"/>
              <a:t> </a:t>
            </a:r>
            <a:r>
              <a:rPr lang="en-US" dirty="0" err="1" smtClean="0"/>
              <a:t>recursos</a:t>
            </a:r>
            <a:r>
              <a:rPr lang="en-US" dirty="0" smtClean="0"/>
              <a:t>, </a:t>
            </a:r>
            <a:r>
              <a:rPr lang="en-US" dirty="0" err="1" smtClean="0"/>
              <a:t>os</a:t>
            </a:r>
            <a:r>
              <a:rPr lang="en-US" dirty="0" smtClean="0"/>
              <a:t> </a:t>
            </a:r>
            <a:r>
              <a:rPr lang="en-US" dirty="0" err="1" smtClean="0"/>
              <a:t>resultados</a:t>
            </a:r>
            <a:r>
              <a:rPr lang="en-US" dirty="0" smtClean="0"/>
              <a:t> </a:t>
            </a:r>
            <a:r>
              <a:rPr lang="en-US" dirty="0" err="1" smtClean="0"/>
              <a:t>podem</a:t>
            </a:r>
            <a:r>
              <a:rPr lang="en-US" dirty="0" smtClean="0"/>
              <a:t> </a:t>
            </a:r>
            <a:r>
              <a:rPr lang="en-US" dirty="0" err="1" smtClean="0"/>
              <a:t>ser</a:t>
            </a:r>
            <a:r>
              <a:rPr lang="en-US" dirty="0" smtClean="0"/>
              <a:t> </a:t>
            </a:r>
            <a:r>
              <a:rPr lang="en-US" dirty="0" err="1" smtClean="0"/>
              <a:t>piores</a:t>
            </a:r>
            <a:r>
              <a:rPr lang="en-US" dirty="0" smtClean="0"/>
              <a:t>. </a:t>
            </a:r>
            <a:r>
              <a:rPr lang="en-US" i="1" dirty="0" smtClean="0"/>
              <a:t>Thus summer school and retention programs under favorable circumstances can improve the performance of young disadvantaged students</a:t>
            </a:r>
            <a:r>
              <a:rPr lang="en-US" dirty="0" smtClean="0"/>
              <a:t>. </a:t>
            </a:r>
            <a:endParaRPr lang="pt-BR" dirty="0"/>
          </a:p>
        </p:txBody>
      </p:sp>
    </p:spTree>
    <p:extLst>
      <p:ext uri="{BB962C8B-B14F-4D97-AF65-F5344CB8AC3E}">
        <p14:creationId xmlns:p14="http://schemas.microsoft.com/office/powerpoint/2010/main" xmlns="" val="139894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457200" y="1268760"/>
            <a:ext cx="8229600" cy="5112568"/>
          </a:xfrm>
        </p:spPr>
        <p:txBody>
          <a:bodyPr>
            <a:normAutofit lnSpcReduction="10000"/>
          </a:bodyPr>
          <a:lstStyle/>
          <a:p>
            <a:pPr marL="514350" indent="-514350">
              <a:buFont typeface="+mj-lt"/>
              <a:buAutoNum type="arabicPeriod" startAt="2"/>
            </a:pPr>
            <a:r>
              <a:rPr lang="pt-BR" dirty="0"/>
              <a:t>O segundo aspecto a ser destacado diz respeito ao que e quando comparar. </a:t>
            </a:r>
            <a:endParaRPr lang="pt-BR" dirty="0" smtClean="0"/>
          </a:p>
          <a:p>
            <a:pPr lvl="1"/>
            <a:r>
              <a:rPr lang="pt-BR" dirty="0" smtClean="0"/>
              <a:t>Os </a:t>
            </a:r>
            <a:r>
              <a:rPr lang="pt-BR" dirty="0"/>
              <a:t>resultados podem </a:t>
            </a:r>
            <a:r>
              <a:rPr lang="pt-BR" dirty="0" smtClean="0"/>
              <a:t>depender:</a:t>
            </a:r>
          </a:p>
          <a:p>
            <a:pPr lvl="1">
              <a:buFont typeface="Wingdings" panose="05000000000000000000" pitchFamily="2" charset="2"/>
              <a:buChar char="Ø"/>
            </a:pPr>
            <a:r>
              <a:rPr lang="pt-BR" dirty="0" smtClean="0"/>
              <a:t>do </a:t>
            </a:r>
            <a:r>
              <a:rPr lang="pt-BR" dirty="0"/>
              <a:t>tempo </a:t>
            </a:r>
            <a:r>
              <a:rPr lang="pt-BR" dirty="0" smtClean="0"/>
              <a:t>em </a:t>
            </a:r>
            <a:r>
              <a:rPr lang="pt-BR" dirty="0"/>
              <a:t>que a comparação é feita (curto ou longo prazo</a:t>
            </a:r>
            <a:r>
              <a:rPr lang="pt-BR" dirty="0" smtClean="0"/>
              <a:t>);</a:t>
            </a:r>
          </a:p>
          <a:p>
            <a:pPr lvl="1">
              <a:buFont typeface="Wingdings" panose="05000000000000000000" pitchFamily="2" charset="2"/>
              <a:buChar char="Ø"/>
            </a:pPr>
            <a:r>
              <a:rPr lang="pt-BR" dirty="0" smtClean="0"/>
              <a:t>do </a:t>
            </a:r>
            <a:r>
              <a:rPr lang="pt-BR" dirty="0"/>
              <a:t>indicador (desempenho acadêmico, medidas psicológicas ou </a:t>
            </a:r>
            <a:r>
              <a:rPr lang="pt-BR" dirty="0" smtClean="0"/>
              <a:t>socioemocionais</a:t>
            </a:r>
            <a:r>
              <a:rPr lang="pt-BR" dirty="0"/>
              <a:t>, probabilidade de concluir o ensino médio, resultados esperados no mercado de trabalho etc</a:t>
            </a:r>
            <a:r>
              <a:rPr lang="pt-BR" dirty="0" smtClean="0"/>
              <a:t>.);</a:t>
            </a:r>
          </a:p>
          <a:p>
            <a:pPr lvl="1">
              <a:buFont typeface="Wingdings" panose="05000000000000000000" pitchFamily="2" charset="2"/>
              <a:buChar char="Ø"/>
            </a:pPr>
            <a:r>
              <a:rPr lang="pt-BR" dirty="0" smtClean="0"/>
              <a:t>e </a:t>
            </a:r>
            <a:r>
              <a:rPr lang="pt-BR" dirty="0"/>
              <a:t>da estratégia de comparação utilizada (</a:t>
            </a:r>
            <a:r>
              <a:rPr lang="pt-BR" dirty="0" err="1"/>
              <a:t>same</a:t>
            </a:r>
            <a:r>
              <a:rPr lang="pt-BR" dirty="0"/>
              <a:t>-age ou </a:t>
            </a:r>
            <a:r>
              <a:rPr lang="pt-BR" dirty="0" err="1"/>
              <a:t>same</a:t>
            </a:r>
            <a:r>
              <a:rPr lang="pt-BR" dirty="0"/>
              <a:t>-grade </a:t>
            </a:r>
            <a:r>
              <a:rPr lang="pt-BR" dirty="0" err="1"/>
              <a:t>comparisons</a:t>
            </a:r>
            <a:r>
              <a:rPr lang="pt-BR" dirty="0"/>
              <a:t>).</a:t>
            </a:r>
          </a:p>
        </p:txBody>
      </p:sp>
    </p:spTree>
    <p:extLst>
      <p:ext uri="{BB962C8B-B14F-4D97-AF65-F5344CB8AC3E}">
        <p14:creationId xmlns:p14="http://schemas.microsoft.com/office/powerpoint/2010/main" xmlns="" val="4098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850106"/>
          </a:xfrm>
        </p:spPr>
        <p:txBody>
          <a:bodyPr/>
          <a:lstStyle/>
          <a:p>
            <a:r>
              <a:rPr lang="pt-BR" dirty="0" smtClean="0"/>
              <a:t>Introdução</a:t>
            </a:r>
            <a:endParaRPr lang="pt-BR" dirty="0"/>
          </a:p>
        </p:txBody>
      </p:sp>
      <p:sp>
        <p:nvSpPr>
          <p:cNvPr id="3" name="Espaço Reservado para Conteúdo 2"/>
          <p:cNvSpPr>
            <a:spLocks noGrp="1"/>
          </p:cNvSpPr>
          <p:nvPr>
            <p:ph idx="1"/>
          </p:nvPr>
        </p:nvSpPr>
        <p:spPr>
          <a:xfrm>
            <a:off x="251520" y="1052736"/>
            <a:ext cx="8640960" cy="5616624"/>
          </a:xfrm>
        </p:spPr>
        <p:txBody>
          <a:bodyPr>
            <a:normAutofit fontScale="77500" lnSpcReduction="20000"/>
          </a:bodyPr>
          <a:lstStyle/>
          <a:p>
            <a:r>
              <a:rPr lang="pt-BR" dirty="0" smtClean="0"/>
              <a:t>Olhar apenas para os impactos </a:t>
            </a:r>
            <a:r>
              <a:rPr lang="pt-BR" dirty="0"/>
              <a:t>de curto </a:t>
            </a:r>
            <a:r>
              <a:rPr lang="pt-BR" dirty="0" smtClean="0"/>
              <a:t>prazo pode ser complicado para avaliar a efetividade ou não da política de retenção: </a:t>
            </a:r>
          </a:p>
          <a:p>
            <a:pPr>
              <a:buFont typeface="Wingdings" panose="05000000000000000000" pitchFamily="2" charset="2"/>
              <a:buChar char="ü"/>
            </a:pPr>
            <a:r>
              <a:rPr lang="pt-BR" dirty="0" smtClean="0"/>
              <a:t>se </a:t>
            </a:r>
            <a:r>
              <a:rPr lang="pt-BR" dirty="0"/>
              <a:t>os resultados dos retidos são comparados aos resultados de seus pares promovidos no </a:t>
            </a:r>
            <a:r>
              <a:rPr lang="pt-BR" dirty="0" smtClean="0"/>
              <a:t>mesmo </a:t>
            </a:r>
            <a:r>
              <a:rPr lang="pt-BR" dirty="0"/>
              <a:t>instante de tempo (</a:t>
            </a:r>
            <a:r>
              <a:rPr lang="pt-BR" dirty="0" err="1"/>
              <a:t>same</a:t>
            </a:r>
            <a:r>
              <a:rPr lang="pt-BR" dirty="0"/>
              <a:t>-age </a:t>
            </a:r>
            <a:r>
              <a:rPr lang="pt-BR" dirty="0" err="1"/>
              <a:t>comparison</a:t>
            </a:r>
            <a:r>
              <a:rPr lang="pt-BR" dirty="0"/>
              <a:t>) e observarmos que os retidos progridem comparativamente menos, isso pode ser apenas uma consequência dos promovidos terem sido expostos a um material mais avançado e não de que eles terão, ao final, uma melhor formação. </a:t>
            </a:r>
            <a:endParaRPr lang="pt-BR" dirty="0" smtClean="0"/>
          </a:p>
          <a:p>
            <a:pPr>
              <a:buFont typeface="Wingdings" panose="05000000000000000000" pitchFamily="2" charset="2"/>
              <a:buChar char="ü"/>
            </a:pPr>
            <a:r>
              <a:rPr lang="pt-BR" dirty="0" smtClean="0"/>
              <a:t>se </a:t>
            </a:r>
            <a:r>
              <a:rPr lang="pt-BR" dirty="0"/>
              <a:t>os retidos chegarem melhores na série </a:t>
            </a:r>
            <a:r>
              <a:rPr lang="pt-BR" dirty="0" smtClean="0"/>
              <a:t>subsequente (</a:t>
            </a:r>
            <a:r>
              <a:rPr lang="pt-BR" dirty="0" err="1" smtClean="0"/>
              <a:t>same</a:t>
            </a:r>
            <a:r>
              <a:rPr lang="pt-BR" dirty="0" smtClean="0"/>
              <a:t>-grade </a:t>
            </a:r>
            <a:r>
              <a:rPr lang="pt-BR" dirty="0" err="1"/>
              <a:t>comparison</a:t>
            </a:r>
            <a:r>
              <a:rPr lang="pt-BR" dirty="0"/>
              <a:t>), não podemos afirmar que isso é uma vantagem. Para isso teríamos que considerar que esse melhor desempenho compense os custos de um ano adicional de estudo e que ele se mantenha ao longo das séries</a:t>
            </a:r>
            <a:r>
              <a:rPr lang="pt-BR" dirty="0" smtClean="0"/>
              <a:t>.</a:t>
            </a:r>
          </a:p>
          <a:p>
            <a:pPr>
              <a:buFont typeface="Wingdings" panose="05000000000000000000" pitchFamily="2" charset="2"/>
              <a:buChar char="Ø"/>
            </a:pPr>
            <a:r>
              <a:rPr lang="pt-BR" dirty="0" smtClean="0"/>
              <a:t>posição </a:t>
            </a:r>
            <a:r>
              <a:rPr lang="pt-BR" dirty="0"/>
              <a:t>mais </a:t>
            </a:r>
            <a:r>
              <a:rPr lang="pt-BR" dirty="0" smtClean="0"/>
              <a:t>conclusiva: olhar para variáveis </a:t>
            </a:r>
            <a:r>
              <a:rPr lang="pt-BR" dirty="0"/>
              <a:t>de longo prazo mais diretamente ligadas ao bem estar dos </a:t>
            </a:r>
            <a:r>
              <a:rPr lang="pt-BR" dirty="0" smtClean="0"/>
              <a:t>indivíduos</a:t>
            </a:r>
            <a:endParaRPr lang="pt-BR" dirty="0"/>
          </a:p>
          <a:p>
            <a:pPr>
              <a:buFont typeface="Wingdings" panose="05000000000000000000" pitchFamily="2" charset="2"/>
              <a:buChar char="ü"/>
            </a:pPr>
            <a:endParaRPr lang="pt-BR" dirty="0"/>
          </a:p>
        </p:txBody>
      </p:sp>
    </p:spTree>
    <p:extLst>
      <p:ext uri="{BB962C8B-B14F-4D97-AF65-F5344CB8AC3E}">
        <p14:creationId xmlns:p14="http://schemas.microsoft.com/office/powerpoint/2010/main" xmlns="" val="2696140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Introdução</a:t>
            </a:r>
            <a:endParaRPr lang="pt-BR" dirty="0"/>
          </a:p>
        </p:txBody>
      </p:sp>
      <p:sp>
        <p:nvSpPr>
          <p:cNvPr id="3" name="Espaço Reservado para Conteúdo 2"/>
          <p:cNvSpPr>
            <a:spLocks noGrp="1"/>
          </p:cNvSpPr>
          <p:nvPr>
            <p:ph idx="1"/>
          </p:nvPr>
        </p:nvSpPr>
        <p:spPr>
          <a:xfrm>
            <a:off x="251520" y="1268760"/>
            <a:ext cx="8640960" cy="5400600"/>
          </a:xfrm>
        </p:spPr>
        <p:txBody>
          <a:bodyPr>
            <a:normAutofit fontScale="92500" lnSpcReduction="10000"/>
          </a:bodyPr>
          <a:lstStyle/>
          <a:p>
            <a:pPr marL="514350" indent="-514350">
              <a:buFont typeface="+mj-lt"/>
              <a:buAutoNum type="arabicPeriod" startAt="3"/>
            </a:pPr>
            <a:r>
              <a:rPr lang="pt-BR" dirty="0"/>
              <a:t>O terceiro aspecto de destaque refere-se ao fato que a retenção escolar tem sido tratada como uma intervenção homogênea</a:t>
            </a:r>
            <a:r>
              <a:rPr lang="pt-BR" dirty="0" smtClean="0"/>
              <a:t>.</a:t>
            </a:r>
          </a:p>
          <a:p>
            <a:pPr lvl="1"/>
            <a:r>
              <a:rPr lang="pt-BR" dirty="0" smtClean="0"/>
              <a:t>impacto </a:t>
            </a:r>
            <a:r>
              <a:rPr lang="pt-BR" dirty="0"/>
              <a:t>da retenção pode </a:t>
            </a:r>
            <a:r>
              <a:rPr lang="pt-BR" dirty="0" smtClean="0"/>
              <a:t>variar:</a:t>
            </a:r>
          </a:p>
          <a:p>
            <a:pPr lvl="1">
              <a:buFont typeface="Wingdings" panose="05000000000000000000" pitchFamily="2" charset="2"/>
              <a:buChar char="Ø"/>
            </a:pPr>
            <a:r>
              <a:rPr lang="pt-BR" dirty="0" smtClean="0"/>
              <a:t>a </a:t>
            </a:r>
            <a:r>
              <a:rPr lang="pt-BR" dirty="0"/>
              <a:t>depender de quem é </a:t>
            </a:r>
            <a:r>
              <a:rPr lang="pt-BR" dirty="0" smtClean="0"/>
              <a:t>retido;</a:t>
            </a:r>
          </a:p>
          <a:p>
            <a:pPr lvl="1">
              <a:buFont typeface="Wingdings" panose="05000000000000000000" pitchFamily="2" charset="2"/>
              <a:buChar char="Ø"/>
            </a:pPr>
            <a:r>
              <a:rPr lang="pt-BR" dirty="0" smtClean="0"/>
              <a:t>quando </a:t>
            </a:r>
            <a:r>
              <a:rPr lang="pt-BR" dirty="0"/>
              <a:t>a retenção ocorre (série</a:t>
            </a:r>
            <a:r>
              <a:rPr lang="pt-BR" dirty="0" smtClean="0"/>
              <a:t>);</a:t>
            </a:r>
          </a:p>
          <a:p>
            <a:pPr lvl="1">
              <a:buFont typeface="Wingdings" panose="05000000000000000000" pitchFamily="2" charset="2"/>
              <a:buChar char="Ø"/>
            </a:pPr>
            <a:r>
              <a:rPr lang="pt-BR" dirty="0" smtClean="0"/>
              <a:t>e </a:t>
            </a:r>
            <a:r>
              <a:rPr lang="pt-BR" dirty="0"/>
              <a:t>como ela se dá. </a:t>
            </a:r>
          </a:p>
          <a:p>
            <a:pPr marL="0" indent="0">
              <a:buNone/>
            </a:pPr>
            <a:r>
              <a:rPr lang="pt-BR" dirty="0" smtClean="0"/>
              <a:t>Uma </a:t>
            </a:r>
            <a:r>
              <a:rPr lang="pt-BR" dirty="0"/>
              <a:t>coisa é fazer o estudante repetir a série sem qualquer recurso adicional ou atenção especial, outra é prover ao estudante retido um tratamento individualizado visando a superação das deficiências detectadas. </a:t>
            </a:r>
          </a:p>
        </p:txBody>
      </p:sp>
    </p:spTree>
    <p:extLst>
      <p:ext uri="{BB962C8B-B14F-4D97-AF65-F5344CB8AC3E}">
        <p14:creationId xmlns:p14="http://schemas.microsoft.com/office/powerpoint/2010/main" xmlns="" val="275523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Introdução </a:t>
            </a:r>
            <a:endParaRPr lang="pt-BR" dirty="0"/>
          </a:p>
        </p:txBody>
      </p:sp>
      <p:sp>
        <p:nvSpPr>
          <p:cNvPr id="3" name="Espaço Reservado para Conteúdo 2"/>
          <p:cNvSpPr>
            <a:spLocks noGrp="1"/>
          </p:cNvSpPr>
          <p:nvPr>
            <p:ph idx="1"/>
          </p:nvPr>
        </p:nvSpPr>
        <p:spPr>
          <a:xfrm>
            <a:off x="457200" y="1268760"/>
            <a:ext cx="8229600" cy="5184576"/>
          </a:xfrm>
        </p:spPr>
        <p:txBody>
          <a:bodyPr>
            <a:normAutofit fontScale="92500" lnSpcReduction="20000"/>
          </a:bodyPr>
          <a:lstStyle/>
          <a:p>
            <a:pPr marL="514350" indent="-514350">
              <a:buFont typeface="+mj-lt"/>
              <a:buAutoNum type="arabicPeriod" startAt="4"/>
            </a:pPr>
            <a:r>
              <a:rPr lang="pt-BR" dirty="0" smtClean="0"/>
              <a:t>O quarto </a:t>
            </a:r>
            <a:r>
              <a:rPr lang="pt-BR" dirty="0"/>
              <a:t>aspecto a ser destacado diz respeito às deficiências metodológicas apresentadas por grande parte dos trabalhos sobre retenção escolar. </a:t>
            </a:r>
            <a:endParaRPr lang="pt-BR" dirty="0" smtClean="0"/>
          </a:p>
          <a:p>
            <a:pPr marL="0" indent="0">
              <a:buNone/>
            </a:pPr>
            <a:r>
              <a:rPr lang="pt-BR" dirty="0" smtClean="0"/>
              <a:t>razões </a:t>
            </a:r>
            <a:r>
              <a:rPr lang="pt-BR" dirty="0"/>
              <a:t>éticas ou </a:t>
            </a:r>
            <a:r>
              <a:rPr lang="pt-BR" dirty="0" smtClean="0"/>
              <a:t>práticas: </a:t>
            </a:r>
            <a:r>
              <a:rPr lang="pt-BR" dirty="0" err="1" smtClean="0"/>
              <a:t>aleatorização</a:t>
            </a:r>
            <a:r>
              <a:rPr lang="pt-BR" dirty="0" smtClean="0"/>
              <a:t> não dá! Portanto, </a:t>
            </a:r>
            <a:r>
              <a:rPr lang="pt-BR" dirty="0"/>
              <a:t>inferência </a:t>
            </a:r>
            <a:r>
              <a:rPr lang="pt-BR" dirty="0" smtClean="0"/>
              <a:t>causal tem que ser a partir de dados </a:t>
            </a:r>
            <a:r>
              <a:rPr lang="pt-BR" dirty="0"/>
              <a:t>observacionais. </a:t>
            </a:r>
            <a:endParaRPr lang="pt-BR" dirty="0" smtClean="0"/>
          </a:p>
          <a:p>
            <a:pPr marL="0" indent="0">
              <a:buNone/>
            </a:pPr>
            <a:r>
              <a:rPr lang="pt-BR" dirty="0" smtClean="0"/>
              <a:t>dúvida na </a:t>
            </a:r>
            <a:r>
              <a:rPr lang="pt-BR" dirty="0"/>
              <a:t>comparabilidade dos </a:t>
            </a:r>
            <a:r>
              <a:rPr lang="pt-BR" dirty="0" smtClean="0"/>
              <a:t>grupos: separação </a:t>
            </a:r>
            <a:r>
              <a:rPr lang="pt-BR" dirty="0"/>
              <a:t>com base em poucas características observáveis (demográficas, socioeconômicas e cognitivas) não seria suficiente e produziria estimativas enviesadas do efeito da retenção escolar, provavelmente contra os retidos.</a:t>
            </a:r>
          </a:p>
        </p:txBody>
      </p:sp>
    </p:spTree>
    <p:extLst>
      <p:ext uri="{BB962C8B-B14F-4D97-AF65-F5344CB8AC3E}">
        <p14:creationId xmlns:p14="http://schemas.microsoft.com/office/powerpoint/2010/main" xmlns="" val="377672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TotalTime>
  <Words>4414</Words>
  <Application>Microsoft Office PowerPoint</Application>
  <PresentationFormat>Apresentação na tela (4:3)</PresentationFormat>
  <Paragraphs>288</Paragraphs>
  <Slides>57</Slides>
  <Notes>0</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Tema do Office</vt:lpstr>
      <vt:lpstr>Reprovação/Repetência</vt:lpstr>
      <vt:lpstr>Introdução</vt:lpstr>
      <vt:lpstr>Introdução</vt:lpstr>
      <vt:lpstr>Introdução</vt:lpstr>
      <vt:lpstr>Introdução</vt:lpstr>
      <vt:lpstr>Introdução</vt:lpstr>
      <vt:lpstr>Introdução</vt:lpstr>
      <vt:lpstr>Introdução</vt:lpstr>
      <vt:lpstr>Introdução </vt:lpstr>
      <vt:lpstr>Introdução</vt:lpstr>
      <vt:lpstr>Introdução</vt:lpstr>
      <vt:lpstr>Reprovação</vt:lpstr>
      <vt:lpstr>Um pouco da história...</vt:lpstr>
      <vt:lpstr>Um pouco da história...</vt:lpstr>
      <vt:lpstr>Transições de Séries em 1982 (%)</vt:lpstr>
      <vt:lpstr>Divergência nos dados</vt:lpstr>
      <vt:lpstr>Ponto importante</vt:lpstr>
      <vt:lpstr>Ponto importante</vt:lpstr>
      <vt:lpstr>Por fim</vt:lpstr>
      <vt:lpstr>Dados de transição e rendimento</vt:lpstr>
      <vt:lpstr>Como se dá a coleta dos dados?</vt:lpstr>
      <vt:lpstr>Como são calculados?</vt:lpstr>
      <vt:lpstr>Slide 23</vt:lpstr>
      <vt:lpstr>Slide 24</vt:lpstr>
      <vt:lpstr>Dados – Taxa de reprovação </vt:lpstr>
      <vt:lpstr>Slide 26</vt:lpstr>
      <vt:lpstr>Remedial education and student achievement: a regression-discontinuity analysis Brian A. Jacob and Lars Lefgr</vt:lpstr>
      <vt:lpstr>Introdução</vt:lpstr>
      <vt:lpstr>Objetivo</vt:lpstr>
      <vt:lpstr>Desenho da política</vt:lpstr>
      <vt:lpstr>Porque esses programas podem funcionar?</vt:lpstr>
      <vt:lpstr>Dados</vt:lpstr>
      <vt:lpstr>Amostra</vt:lpstr>
      <vt:lpstr>Slide 34</vt:lpstr>
      <vt:lpstr>Slide 35</vt:lpstr>
      <vt:lpstr>Slide 36</vt:lpstr>
      <vt:lpstr>Estratégia empírica</vt:lpstr>
      <vt:lpstr>Relação entre scores de junho em reading e a probabilidade de frequentar  summer school ou ser reprovado.</vt:lpstr>
      <vt:lpstr>Identificação</vt:lpstr>
      <vt:lpstr>Identificação</vt:lpstr>
      <vt:lpstr>Identificação – para o efeito da reprovação apenas</vt:lpstr>
      <vt:lpstr>Relationship between august reading and next-year reading and math performance for third-grade students</vt:lpstr>
      <vt:lpstr>Slide 43</vt:lpstr>
      <vt:lpstr>Interpreting the IV Estimates</vt:lpstr>
      <vt:lpstr>Slide 45</vt:lpstr>
      <vt:lpstr>Slide 46</vt:lpstr>
      <vt:lpstr>Slide 47</vt:lpstr>
      <vt:lpstr>Efeito líquido do Summer School and Grade Retention sobre o desempenho do estudante</vt:lpstr>
      <vt:lpstr>Slide 49</vt:lpstr>
      <vt:lpstr>Slide 50</vt:lpstr>
      <vt:lpstr>Efeito da Reprovação sobre o desempenho do estudante</vt:lpstr>
      <vt:lpstr>Obs: Há mudanças nos incentivos dos estudantes ao longo das séries</vt:lpstr>
      <vt:lpstr>Slide 53</vt:lpstr>
      <vt:lpstr>Comentários Finais</vt:lpstr>
      <vt:lpstr>Comentários Finais</vt:lpstr>
      <vt:lpstr>Observação sobre os custos</vt:lpstr>
      <vt:lpstr>Comentários Finais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elaine</cp:lastModifiedBy>
  <cp:revision>104</cp:revision>
  <dcterms:created xsi:type="dcterms:W3CDTF">2016-05-29T21:13:45Z</dcterms:created>
  <dcterms:modified xsi:type="dcterms:W3CDTF">2018-06-13T16:52:06Z</dcterms:modified>
</cp:coreProperties>
</file>