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2"/>
  </p:notesMasterIdLst>
  <p:sldIdLst>
    <p:sldId id="318" r:id="rId2"/>
    <p:sldId id="425" r:id="rId3"/>
    <p:sldId id="427" r:id="rId4"/>
    <p:sldId id="446" r:id="rId5"/>
    <p:sldId id="428" r:id="rId6"/>
    <p:sldId id="429" r:id="rId7"/>
    <p:sldId id="431" r:id="rId8"/>
    <p:sldId id="432" r:id="rId9"/>
    <p:sldId id="433" r:id="rId10"/>
    <p:sldId id="447" r:id="rId11"/>
    <p:sldId id="434" r:id="rId12"/>
    <p:sldId id="435" r:id="rId13"/>
    <p:sldId id="436" r:id="rId14"/>
    <p:sldId id="437" r:id="rId15"/>
    <p:sldId id="454" r:id="rId16"/>
    <p:sldId id="457" r:id="rId17"/>
    <p:sldId id="456" r:id="rId18"/>
    <p:sldId id="459" r:id="rId19"/>
    <p:sldId id="439" r:id="rId20"/>
    <p:sldId id="438" r:id="rId21"/>
    <p:sldId id="442" r:id="rId22"/>
    <p:sldId id="443" r:id="rId23"/>
    <p:sldId id="445" r:id="rId24"/>
    <p:sldId id="444" r:id="rId25"/>
    <p:sldId id="448" r:id="rId26"/>
    <p:sldId id="449" r:id="rId27"/>
    <p:sldId id="450" r:id="rId28"/>
    <p:sldId id="451" r:id="rId29"/>
    <p:sldId id="452" r:id="rId30"/>
    <p:sldId id="453" r:id="rId31"/>
    <p:sldId id="463" r:id="rId32"/>
    <p:sldId id="476" r:id="rId33"/>
    <p:sldId id="465" r:id="rId34"/>
    <p:sldId id="466" r:id="rId35"/>
    <p:sldId id="468" r:id="rId36"/>
    <p:sldId id="469" r:id="rId37"/>
    <p:sldId id="471" r:id="rId38"/>
    <p:sldId id="472" r:id="rId39"/>
    <p:sldId id="473" r:id="rId40"/>
    <p:sldId id="477" r:id="rId41"/>
    <p:sldId id="479" r:id="rId42"/>
    <p:sldId id="474" r:id="rId43"/>
    <p:sldId id="462" r:id="rId44"/>
    <p:sldId id="461" r:id="rId45"/>
    <p:sldId id="441" r:id="rId46"/>
    <p:sldId id="481" r:id="rId47"/>
    <p:sldId id="482" r:id="rId48"/>
    <p:sldId id="484" r:id="rId49"/>
    <p:sldId id="485" r:id="rId50"/>
    <p:sldId id="486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36270"/>
    <a:srgbClr val="122A3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FDA1-DB11-4CF3-A9E9-407C7CE277E1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0CEB0-6EB8-4F49-816E-D7F93BF506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12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1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83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38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524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44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07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29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18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80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30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95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59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74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62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27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57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86527-E3AE-40B9-9568-F2CDC556F2FB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2A21-498B-4DD4-811F-B997E7B739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952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070" y="0"/>
            <a:ext cx="11301984" cy="1442434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solidFill>
                  <a:srgbClr val="FFFF00"/>
                </a:solidFill>
                <a:latin typeface="Rubik"/>
              </a:rPr>
              <a:t/>
            </a:r>
            <a:br>
              <a:rPr lang="pt-BR" sz="3100" dirty="0" smtClean="0">
                <a:solidFill>
                  <a:srgbClr val="FFFF00"/>
                </a:solidFill>
                <a:latin typeface="Rubik"/>
              </a:rPr>
            </a:br>
            <a:r>
              <a:rPr lang="pt-BR" sz="3100" dirty="0" smtClean="0">
                <a:solidFill>
                  <a:srgbClr val="FFFF00"/>
                </a:solidFill>
                <a:latin typeface="Rubik"/>
              </a:rPr>
              <a:t>curso de medicina - </a:t>
            </a:r>
            <a:r>
              <a:rPr lang="pt-BR" sz="3100" dirty="0" err="1" smtClean="0">
                <a:solidFill>
                  <a:srgbClr val="FFFF00"/>
                </a:solidFill>
                <a:latin typeface="Rubik"/>
              </a:rPr>
              <a:t>Usp</a:t>
            </a:r>
            <a:r>
              <a:rPr lang="pt-BR" sz="3100" dirty="0" smtClean="0">
                <a:solidFill>
                  <a:srgbClr val="FFFF00"/>
                </a:solidFill>
                <a:latin typeface="Rubik"/>
              </a:rPr>
              <a:t> -  </a:t>
            </a:r>
            <a:r>
              <a:rPr lang="pt-BR" sz="3100" dirty="0" err="1" smtClean="0">
                <a:solidFill>
                  <a:srgbClr val="FFFF00"/>
                </a:solidFill>
                <a:latin typeface="Rubik"/>
              </a:rPr>
              <a:t>bauru</a:t>
            </a:r>
            <a:r>
              <a:rPr lang="pt-BR" sz="3100" dirty="0" smtClean="0">
                <a:solidFill>
                  <a:srgbClr val="FFFF00"/>
                </a:solidFill>
                <a:latin typeface="Rubik"/>
              </a:rPr>
              <a:t/>
            </a:r>
            <a:br>
              <a:rPr lang="pt-BR" sz="3100" dirty="0" smtClean="0">
                <a:solidFill>
                  <a:srgbClr val="FFFF00"/>
                </a:solidFill>
                <a:latin typeface="Rubik"/>
              </a:rPr>
            </a:b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2147" y="2820754"/>
            <a:ext cx="10717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FF00"/>
                </a:solidFill>
                <a:latin typeface="Rubik"/>
              </a:rPr>
              <a:t>Redes de </a:t>
            </a:r>
            <a:r>
              <a:rPr lang="pt-BR" sz="4000" b="1" dirty="0" smtClean="0">
                <a:solidFill>
                  <a:srgbClr val="FFFF00"/>
                </a:solidFill>
                <a:latin typeface="Rubik"/>
              </a:rPr>
              <a:t>Atenção </a:t>
            </a:r>
            <a:r>
              <a:rPr lang="pt-BR" sz="4000" b="1" dirty="0">
                <a:solidFill>
                  <a:srgbClr val="FFFF00"/>
                </a:solidFill>
                <a:latin typeface="Rubik"/>
              </a:rPr>
              <a:t>no </a:t>
            </a:r>
            <a:r>
              <a:rPr lang="pt-BR" sz="4000" b="1" dirty="0" smtClean="0">
                <a:solidFill>
                  <a:srgbClr val="FFFF00"/>
                </a:solidFill>
                <a:latin typeface="Rubik"/>
              </a:rPr>
              <a:t>SUS</a:t>
            </a:r>
            <a:endParaRPr lang="en-CA" sz="4000" b="1" dirty="0"/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xmlns="" id="{4855AD04-51E3-47B8-917B-B162EDF5564D}"/>
              </a:ext>
            </a:extLst>
          </p:cNvPr>
          <p:cNvSpPr txBox="1">
            <a:spLocks/>
          </p:cNvSpPr>
          <p:nvPr/>
        </p:nvSpPr>
        <p:spPr>
          <a:xfrm>
            <a:off x="3896138" y="4431414"/>
            <a:ext cx="7506153" cy="2290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7426" y="5809734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  <a:latin typeface="Rubik"/>
              </a:rPr>
              <a:t>Maio </a:t>
            </a:r>
            <a:r>
              <a:rPr lang="pt-BR" sz="3600" b="1" dirty="0">
                <a:solidFill>
                  <a:srgbClr val="FFFF00"/>
                </a:solidFill>
                <a:latin typeface="Rubik"/>
              </a:rPr>
              <a:t>- 2019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2116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7997825" y="810420"/>
            <a:ext cx="345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 dirty="0" err="1" smtClean="0">
                <a:solidFill>
                  <a:srgbClr val="FFFF00"/>
                </a:solidFill>
              </a:rPr>
              <a:t>Cntrado</a:t>
            </a:r>
            <a:r>
              <a:rPr lang="pt-BR" altLang="pt-BR" sz="1800" b="1" dirty="0" smtClean="0">
                <a:solidFill>
                  <a:srgbClr val="FFFF00"/>
                </a:solidFill>
              </a:rPr>
              <a:t> </a:t>
            </a:r>
            <a:r>
              <a:rPr lang="pt-BR" altLang="pt-BR" sz="1800" b="1" dirty="0">
                <a:solidFill>
                  <a:srgbClr val="FFFF00"/>
                </a:solidFill>
              </a:rPr>
              <a:t>em procedimentos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865983" y="1396417"/>
            <a:ext cx="7961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 dirty="0">
                <a:solidFill>
                  <a:srgbClr val="FF0000"/>
                </a:solidFill>
              </a:rPr>
              <a:t>A proposta da medicina comunitária não havia dado resposta eficiente 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5589588" y="1871016"/>
            <a:ext cx="3657599" cy="461665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A233FD"/>
                </a:solidFill>
              </a:rPr>
              <a:t>Análise se explicita</a:t>
            </a:r>
            <a:r>
              <a:rPr lang="pt-BR" altLang="pt-BR" dirty="0"/>
              <a:t> 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1770743" y="2636838"/>
            <a:ext cx="2596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rgbClr val="FFFF00"/>
                </a:solidFill>
              </a:rPr>
              <a:t>De um lado 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4727178" y="2362026"/>
            <a:ext cx="71745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FFFF00"/>
                </a:solidFill>
              </a:rPr>
              <a:t>Crescente </a:t>
            </a:r>
            <a:r>
              <a:rPr lang="pt-BR" altLang="pt-BR" b="1" dirty="0" smtClean="0">
                <a:solidFill>
                  <a:srgbClr val="FFFF00"/>
                </a:solidFill>
              </a:rPr>
              <a:t>déficit </a:t>
            </a:r>
            <a:r>
              <a:rPr lang="pt-BR" altLang="pt-BR" b="1" dirty="0">
                <a:solidFill>
                  <a:srgbClr val="FFFF00"/>
                </a:solidFill>
              </a:rPr>
              <a:t>público (crise econômica recessiva)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FFFF00"/>
                </a:solidFill>
              </a:rPr>
              <a:t>Cai financiamento</a:t>
            </a:r>
          </a:p>
        </p:txBody>
      </p:sp>
      <p:sp>
        <p:nvSpPr>
          <p:cNvPr id="7178" name="AutoShape 12"/>
          <p:cNvSpPr>
            <a:spLocks/>
          </p:cNvSpPr>
          <p:nvPr/>
        </p:nvSpPr>
        <p:spPr bwMode="auto">
          <a:xfrm>
            <a:off x="4295378" y="2516780"/>
            <a:ext cx="431800" cy="792163"/>
          </a:xfrm>
          <a:prstGeom prst="leftBrace">
            <a:avLst>
              <a:gd name="adj1" fmla="val 15288"/>
              <a:gd name="adj2" fmla="val 50000"/>
            </a:avLst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8181181" y="3371295"/>
            <a:ext cx="4077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 dirty="0">
                <a:solidFill>
                  <a:srgbClr val="FFFF00"/>
                </a:solidFill>
              </a:rPr>
              <a:t>Políticas sociais prejudicadas </a:t>
            </a:r>
          </a:p>
        </p:txBody>
      </p:sp>
      <p:sp>
        <p:nvSpPr>
          <p:cNvPr id="7180" name="Line 14"/>
          <p:cNvSpPr>
            <a:spLocks noChangeShapeType="1"/>
          </p:cNvSpPr>
          <p:nvPr/>
        </p:nvSpPr>
        <p:spPr bwMode="auto">
          <a:xfrm>
            <a:off x="7497763" y="3259138"/>
            <a:ext cx="395287" cy="222251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1744549" y="4174969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 dirty="0">
                <a:solidFill>
                  <a:srgbClr val="FF0000"/>
                </a:solidFill>
              </a:rPr>
              <a:t>Do outro lado </a:t>
            </a:r>
          </a:p>
        </p:txBody>
      </p:sp>
      <p:sp>
        <p:nvSpPr>
          <p:cNvPr id="7182" name="AutoShape 16"/>
          <p:cNvSpPr>
            <a:spLocks/>
          </p:cNvSpPr>
          <p:nvPr/>
        </p:nvSpPr>
        <p:spPr bwMode="auto">
          <a:xfrm>
            <a:off x="3449372" y="4014610"/>
            <a:ext cx="846006" cy="1594849"/>
          </a:xfrm>
          <a:prstGeom prst="leftBrace">
            <a:avLst>
              <a:gd name="adj1" fmla="val 12454"/>
              <a:gd name="adj2" fmla="val 50000"/>
            </a:avLst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>
              <a:solidFill>
                <a:srgbClr val="FF0000"/>
              </a:solidFill>
            </a:endParaRPr>
          </a:p>
        </p:txBody>
      </p:sp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4229063" y="3894288"/>
            <a:ext cx="7004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FF0000"/>
                </a:solidFill>
              </a:rPr>
              <a:t>Majoração dos </a:t>
            </a:r>
            <a:r>
              <a:rPr lang="pt-BR" altLang="pt-BR" b="1" dirty="0" smtClean="0">
                <a:solidFill>
                  <a:srgbClr val="FF0000"/>
                </a:solidFill>
              </a:rPr>
              <a:t>custos dos </a:t>
            </a:r>
            <a:r>
              <a:rPr lang="pt-BR" altLang="pt-BR" b="1" dirty="0">
                <a:solidFill>
                  <a:srgbClr val="FF0000"/>
                </a:solidFill>
              </a:rPr>
              <a:t>serviços de saúde </a:t>
            </a: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>
            <a:off x="3874632" y="4326885"/>
            <a:ext cx="7331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FF0000"/>
                </a:solidFill>
              </a:rPr>
              <a:t>Predomínio </a:t>
            </a:r>
            <a:r>
              <a:rPr lang="pt-BR" altLang="pt-BR" b="1" dirty="0" smtClean="0">
                <a:solidFill>
                  <a:srgbClr val="FF0000"/>
                </a:solidFill>
              </a:rPr>
              <a:t>de recursos de  tecnologia de densidade </a:t>
            </a:r>
            <a:endParaRPr lang="pt-BR" altLang="pt-BR" b="1" dirty="0">
              <a:solidFill>
                <a:srgbClr val="FF0000"/>
              </a:solidFill>
            </a:endParaRPr>
          </a:p>
        </p:txBody>
      </p:sp>
      <p:sp>
        <p:nvSpPr>
          <p:cNvPr id="7186" name="Text Box 20"/>
          <p:cNvSpPr txBox="1">
            <a:spLocks noChangeArrowheads="1"/>
          </p:cNvSpPr>
          <p:nvPr/>
        </p:nvSpPr>
        <p:spPr bwMode="auto">
          <a:xfrm>
            <a:off x="4316631" y="4963129"/>
            <a:ext cx="6917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pt-BR" b="1" dirty="0" smtClean="0">
                <a:solidFill>
                  <a:srgbClr val="FF0000"/>
                </a:solidFill>
              </a:rPr>
              <a:t>Terapêutica exclusivamente medicamentosa </a:t>
            </a:r>
            <a:endParaRPr lang="pt-BR" altLang="pt-BR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pt-BR" b="1" dirty="0" smtClean="0">
                <a:solidFill>
                  <a:srgbClr val="FF0000"/>
                </a:solidFill>
              </a:rPr>
              <a:t>Predomínio e valorização da especialização médica</a:t>
            </a:r>
            <a:r>
              <a:rPr lang="pt-BR" altLang="pt-BR" b="1" dirty="0" smtClean="0"/>
              <a:t> </a:t>
            </a:r>
            <a:endParaRPr lang="pt-BR" altLang="pt-BR" b="1" dirty="0"/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275447" y="5871661"/>
            <a:ext cx="1930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 dirty="0">
                <a:solidFill>
                  <a:srgbClr val="FFFF00"/>
                </a:solidFill>
              </a:rPr>
              <a:t>Período de Crise </a:t>
            </a:r>
          </a:p>
        </p:txBody>
      </p:sp>
      <p:sp>
        <p:nvSpPr>
          <p:cNvPr id="7189" name="Text Box 23"/>
          <p:cNvSpPr txBox="1">
            <a:spLocks noChangeArrowheads="1"/>
          </p:cNvSpPr>
          <p:nvPr/>
        </p:nvSpPr>
        <p:spPr bwMode="auto">
          <a:xfrm>
            <a:off x="4079876" y="5715284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 dirty="0">
                <a:solidFill>
                  <a:srgbClr val="FFFF00"/>
                </a:solidFill>
              </a:rPr>
              <a:t>P</a:t>
            </a:r>
            <a:r>
              <a:rPr lang="pt-BR" altLang="pt-BR" sz="1800" b="1" dirty="0" smtClean="0">
                <a:solidFill>
                  <a:srgbClr val="FFFF00"/>
                </a:solidFill>
              </a:rPr>
              <a:t>obreza</a:t>
            </a:r>
            <a:endParaRPr lang="pt-BR" altLang="pt-BR" sz="1800" b="1" dirty="0">
              <a:solidFill>
                <a:srgbClr val="FFFF00"/>
              </a:solidFill>
            </a:endParaRPr>
          </a:p>
        </p:txBody>
      </p:sp>
      <p:sp>
        <p:nvSpPr>
          <p:cNvPr id="7192" name="Text Box 26"/>
          <p:cNvSpPr txBox="1">
            <a:spLocks noChangeArrowheads="1"/>
          </p:cNvSpPr>
          <p:nvPr/>
        </p:nvSpPr>
        <p:spPr bwMode="auto">
          <a:xfrm>
            <a:off x="4060883" y="6298311"/>
            <a:ext cx="2733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 dirty="0" smtClean="0">
                <a:solidFill>
                  <a:srgbClr val="FF0000"/>
                </a:solidFill>
              </a:rPr>
              <a:t>Demanda do Setor Saúde</a:t>
            </a:r>
            <a:endParaRPr lang="pt-BR" altLang="pt-BR" sz="1800" b="1" dirty="0">
              <a:solidFill>
                <a:srgbClr val="FF000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8679500" y="10596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Breve recuperação  histórica</a:t>
            </a:r>
            <a:r>
              <a:rPr lang="pt-BR" dirty="0"/>
              <a:t> </a:t>
            </a:r>
          </a:p>
        </p:txBody>
      </p:sp>
      <p:sp>
        <p:nvSpPr>
          <p:cNvPr id="2" name="Seta para baixo 1"/>
          <p:cNvSpPr/>
          <p:nvPr/>
        </p:nvSpPr>
        <p:spPr>
          <a:xfrm rot="16200000">
            <a:off x="2710057" y="5787196"/>
            <a:ext cx="187287" cy="633239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baixo 2"/>
          <p:cNvSpPr/>
          <p:nvPr/>
        </p:nvSpPr>
        <p:spPr>
          <a:xfrm flipV="1">
            <a:off x="3399067" y="5517397"/>
            <a:ext cx="193949" cy="395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8" name="Seta para baixo 27"/>
          <p:cNvSpPr/>
          <p:nvPr/>
        </p:nvSpPr>
        <p:spPr>
          <a:xfrm flipV="1">
            <a:off x="3620537" y="6298311"/>
            <a:ext cx="265390" cy="495759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275447" y="-35409"/>
            <a:ext cx="306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Rubik"/>
              </a:rPr>
              <a:t>Redes de Atenção no SUS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343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 animBg="1"/>
      <p:bldP spid="7176" grpId="0"/>
      <p:bldP spid="7177" grpId="0"/>
      <p:bldP spid="7178" grpId="0" animBg="1"/>
      <p:bldP spid="7179" grpId="0"/>
      <p:bldP spid="7180" grpId="0" animBg="1"/>
      <p:bldP spid="7181" grpId="0"/>
      <p:bldP spid="7182" grpId="0" animBg="1"/>
      <p:bldP spid="7183" grpId="0"/>
      <p:bldP spid="7185" grpId="0"/>
      <p:bldP spid="7186" grpId="0"/>
      <p:bldP spid="7187" grpId="0"/>
      <p:bldP spid="7189" grpId="0"/>
      <p:bldP spid="7192" grpId="0"/>
      <p:bldP spid="2" grpId="0" animBg="1"/>
      <p:bldP spid="3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840713" y="2681946"/>
            <a:ext cx="4195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 dirty="0">
                <a:solidFill>
                  <a:srgbClr val="FFFF00"/>
                </a:solidFill>
              </a:rPr>
              <a:t>Período de Crise </a:t>
            </a:r>
          </a:p>
        </p:txBody>
      </p:sp>
      <p:sp>
        <p:nvSpPr>
          <p:cNvPr id="7189" name="Text Box 23"/>
          <p:cNvSpPr txBox="1">
            <a:spLocks noChangeArrowheads="1"/>
          </p:cNvSpPr>
          <p:nvPr/>
        </p:nvSpPr>
        <p:spPr bwMode="auto">
          <a:xfrm>
            <a:off x="7447191" y="2032983"/>
            <a:ext cx="1584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rgbClr val="FFFF00"/>
                </a:solidFill>
              </a:rPr>
              <a:t>P</a:t>
            </a:r>
            <a:r>
              <a:rPr lang="pt-BR" altLang="pt-BR" sz="2800" b="1" dirty="0" smtClean="0">
                <a:solidFill>
                  <a:srgbClr val="FFFF00"/>
                </a:solidFill>
              </a:rPr>
              <a:t>obreza</a:t>
            </a:r>
            <a:endParaRPr lang="pt-BR" altLang="pt-BR" sz="2800" b="1" dirty="0">
              <a:solidFill>
                <a:srgbClr val="FFFF00"/>
              </a:solidFill>
            </a:endParaRPr>
          </a:p>
        </p:txBody>
      </p:sp>
      <p:sp>
        <p:nvSpPr>
          <p:cNvPr id="7192" name="Text Box 26"/>
          <p:cNvSpPr txBox="1">
            <a:spLocks noChangeArrowheads="1"/>
          </p:cNvSpPr>
          <p:nvPr/>
        </p:nvSpPr>
        <p:spPr bwMode="auto">
          <a:xfrm>
            <a:off x="7447191" y="3598654"/>
            <a:ext cx="4207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 dirty="0" smtClean="0">
                <a:solidFill>
                  <a:srgbClr val="FF0000"/>
                </a:solidFill>
              </a:rPr>
              <a:t>Demanda do Setor Saúde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8679500" y="10596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Breve recuperação  histórica</a:t>
            </a:r>
            <a:r>
              <a:rPr lang="pt-BR" dirty="0"/>
              <a:t> </a:t>
            </a:r>
          </a:p>
        </p:txBody>
      </p:sp>
      <p:sp>
        <p:nvSpPr>
          <p:cNvPr id="3" name="Seta para baixo 2"/>
          <p:cNvSpPr/>
          <p:nvPr/>
        </p:nvSpPr>
        <p:spPr>
          <a:xfrm flipV="1">
            <a:off x="6474733" y="1700138"/>
            <a:ext cx="374648" cy="665689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8" name="Seta para baixo 27"/>
          <p:cNvSpPr/>
          <p:nvPr/>
        </p:nvSpPr>
        <p:spPr>
          <a:xfrm flipV="1">
            <a:off x="6662057" y="3598654"/>
            <a:ext cx="362857" cy="72703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275447" y="-35409"/>
            <a:ext cx="306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Rubik"/>
              </a:rPr>
              <a:t>Redes de Atenção no SUS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07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/>
      <p:bldP spid="7189" grpId="0"/>
      <p:bldP spid="7192" grpId="0"/>
      <p:bldP spid="3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11675" y="1167839"/>
            <a:ext cx="2160587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rgbClr val="A233FD"/>
                </a:solidFill>
                <a:latin typeface="Verdana" panose="020B0604030504040204" pitchFamily="34" charset="0"/>
              </a:rPr>
              <a:t>Desafio</a:t>
            </a:r>
          </a:p>
        </p:txBody>
      </p:sp>
      <p:sp>
        <p:nvSpPr>
          <p:cNvPr id="8195" name="Oval 6"/>
          <p:cNvSpPr>
            <a:spLocks noChangeArrowheads="1"/>
          </p:cNvSpPr>
          <p:nvPr/>
        </p:nvSpPr>
        <p:spPr bwMode="auto">
          <a:xfrm>
            <a:off x="4511675" y="915092"/>
            <a:ext cx="2303463" cy="987750"/>
          </a:xfrm>
          <a:prstGeom prst="ellips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44892" y="2875804"/>
            <a:ext cx="34888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FF0000"/>
                </a:solidFill>
              </a:rPr>
              <a:t>Desenvolver um trabalho permeado pela </a:t>
            </a:r>
            <a:r>
              <a:rPr lang="pt-BR" altLang="pt-BR" b="1" dirty="0" smtClean="0">
                <a:solidFill>
                  <a:srgbClr val="FF0000"/>
                </a:solidFill>
              </a:rPr>
              <a:t>vontade/</a:t>
            </a:r>
            <a:r>
              <a:rPr lang="pt-BR" altLang="pt-BR" b="1" dirty="0" err="1" smtClean="0">
                <a:solidFill>
                  <a:srgbClr val="FF0000"/>
                </a:solidFill>
              </a:rPr>
              <a:t>racionalizadora</a:t>
            </a:r>
            <a:r>
              <a:rPr lang="pt-BR" altLang="pt-BR" b="1" dirty="0" smtClean="0">
                <a:solidFill>
                  <a:srgbClr val="FF0000"/>
                </a:solidFill>
              </a:rPr>
              <a:t> </a:t>
            </a:r>
            <a:r>
              <a:rPr lang="pt-BR" altLang="pt-BR" b="1" dirty="0">
                <a:solidFill>
                  <a:srgbClr val="FF0000"/>
                </a:solidFill>
              </a:rPr>
              <a:t>necessidade economista dos governos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8039598" y="2227403"/>
            <a:ext cx="34847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FF0000"/>
                </a:solidFill>
              </a:rPr>
              <a:t>Pressão de diversos segmentos sociais pela manutenção dos programas sociais</a:t>
            </a:r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 flipH="1">
            <a:off x="2927350" y="1587641"/>
            <a:ext cx="1296988" cy="935037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3578679" y="3868658"/>
            <a:ext cx="45525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 dirty="0" smtClean="0">
                <a:solidFill>
                  <a:srgbClr val="A233FD"/>
                </a:solidFill>
                <a:latin typeface="Verdana" panose="020B0604030504040204" pitchFamily="34" charset="0"/>
              </a:rPr>
              <a:t>ORGANIZAÇÃO MUNDIAL DE SAÚDE  </a:t>
            </a:r>
            <a:endParaRPr lang="pt-BR" altLang="pt-BR" b="1" dirty="0">
              <a:solidFill>
                <a:srgbClr val="A233FD"/>
              </a:solidFill>
              <a:latin typeface="Verdana" panose="020B0604030504040204" pitchFamily="34" charset="0"/>
            </a:endParaRP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4015285" y="5173467"/>
            <a:ext cx="52593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rgbClr val="FF0000"/>
                </a:solidFill>
              </a:rPr>
              <a:t>Conferência Internacional de Alma Ata</a:t>
            </a:r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8575183" y="5736333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b="1" dirty="0">
                <a:solidFill>
                  <a:srgbClr val="FF0000"/>
                </a:solidFill>
              </a:rPr>
              <a:t>(1978)</a:t>
            </a:r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2815771" y="6333845"/>
            <a:ext cx="7881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rgbClr val="FFFF00"/>
                </a:solidFill>
              </a:rPr>
              <a:t>Tema </a:t>
            </a:r>
            <a:r>
              <a:rPr lang="pt-BR" altLang="pt-BR" sz="2800" b="1" dirty="0" smtClean="0">
                <a:solidFill>
                  <a:srgbClr val="FFFF00"/>
                </a:solidFill>
              </a:rPr>
              <a:t>Central             Cuidados </a:t>
            </a:r>
            <a:r>
              <a:rPr lang="pt-BR" altLang="pt-BR" sz="2800" b="1" dirty="0">
                <a:solidFill>
                  <a:srgbClr val="FFFF00"/>
                </a:solidFill>
              </a:rPr>
              <a:t>Primários à saúde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994702" y="1598007"/>
            <a:ext cx="1580481" cy="630402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884540" y="2270948"/>
            <a:ext cx="1254269" cy="1482569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6858731" y="2240135"/>
            <a:ext cx="1091085" cy="1616797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511675" y="1150736"/>
            <a:ext cx="216058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rgbClr val="A233FD"/>
                </a:solidFill>
                <a:latin typeface="Verdana" panose="020B0604030504040204" pitchFamily="34" charset="0"/>
              </a:rPr>
              <a:t>Desafio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6206382" y="4814796"/>
            <a:ext cx="5732" cy="446974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8203725" y="-18043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Breve recuperação  histórica</a:t>
            </a:r>
            <a:r>
              <a:rPr lang="pt-BR" dirty="0"/>
              <a:t>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0" y="0"/>
            <a:ext cx="306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Rubik"/>
              </a:rPr>
              <a:t>Redes de Atenção no SUS</a:t>
            </a:r>
            <a:endParaRPr lang="pt-BR" b="1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5343313" y="6613383"/>
            <a:ext cx="640185" cy="6184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89742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  <p:bldP spid="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95600" y="1481589"/>
            <a:ext cx="7785100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1700" b="1" dirty="0">
                <a:solidFill>
                  <a:srgbClr val="FFFF00"/>
                </a:solidFill>
                <a:latin typeface="Verdana" panose="020B0604030504040204" pitchFamily="34" charset="0"/>
              </a:rPr>
              <a:t>“A atenção essencial à saúde, baseada em métodos práticos, cientificamente evidentes e socialmente aceitos e em </a:t>
            </a:r>
            <a:r>
              <a:rPr lang="pt-BR" altLang="pt-BR" sz="1700" b="1" dirty="0">
                <a:solidFill>
                  <a:srgbClr val="FF0000"/>
                </a:solidFill>
                <a:latin typeface="Verdana" panose="020B0604030504040204" pitchFamily="34" charset="0"/>
              </a:rPr>
              <a:t>tecnologias tornadas acessíveis a indivíduos </a:t>
            </a:r>
            <a:r>
              <a:rPr lang="pt-BR" altLang="pt-BR" sz="1700" b="1" dirty="0">
                <a:solidFill>
                  <a:srgbClr val="FFFF00"/>
                </a:solidFill>
                <a:latin typeface="Verdana" panose="020B0604030504040204" pitchFamily="34" charset="0"/>
              </a:rPr>
              <a:t>e famílias na comunidade por meios aceitáveis e a um custo que as comunidade e os países possam suportar, independentemente de seu estágio de desenvolvimento (...). Ela forma </a:t>
            </a:r>
            <a:r>
              <a:rPr lang="pt-BR" altLang="pt-BR" sz="1700" b="1" dirty="0">
                <a:solidFill>
                  <a:srgbClr val="FF0000"/>
                </a:solidFill>
                <a:latin typeface="Verdana" panose="020B0604030504040204" pitchFamily="34" charset="0"/>
              </a:rPr>
              <a:t>parte integral do sistema de serviços de saúde</a:t>
            </a:r>
            <a:r>
              <a:rPr lang="pt-BR" altLang="pt-BR" sz="1700" b="1" dirty="0">
                <a:solidFill>
                  <a:srgbClr val="FFFF00"/>
                </a:solidFill>
                <a:latin typeface="Verdana" panose="020B0604030504040204" pitchFamily="34" charset="0"/>
              </a:rPr>
              <a:t> do qual representa sua função central e o principal foco de desenvolvimento econômico e social da comunidade. Constitui </a:t>
            </a:r>
            <a:r>
              <a:rPr lang="pt-BR" altLang="pt-BR" sz="1700" b="1" dirty="0">
                <a:solidFill>
                  <a:srgbClr val="FF0000"/>
                </a:solidFill>
                <a:latin typeface="Verdana" panose="020B0604030504040204" pitchFamily="34" charset="0"/>
              </a:rPr>
              <a:t>o primeiro contato de indivíduos, famílias e comunidades com o sistema nacional de saúde,</a:t>
            </a:r>
            <a:r>
              <a:rPr lang="pt-BR" altLang="pt-BR" sz="1700" b="1" dirty="0">
                <a:solidFill>
                  <a:srgbClr val="FFFF00"/>
                </a:solidFill>
                <a:latin typeface="Verdana" panose="020B0604030504040204" pitchFamily="34" charset="0"/>
              </a:rPr>
              <a:t> trazendo os </a:t>
            </a:r>
            <a:r>
              <a:rPr lang="pt-BR" altLang="pt-BR" sz="1700" b="1" dirty="0">
                <a:solidFill>
                  <a:srgbClr val="FF0000"/>
                </a:solidFill>
                <a:latin typeface="Verdana" panose="020B0604030504040204" pitchFamily="34" charset="0"/>
              </a:rPr>
              <a:t>serviços de saúde o mais próximo possível aos lugares de vida e trabalho das pessoas e constitui o primeiro elemento de um processo contínuo de atenção</a:t>
            </a:r>
            <a:r>
              <a:rPr lang="pt-BR" altLang="pt-BR" sz="1700" b="1" dirty="0">
                <a:solidFill>
                  <a:srgbClr val="FFFF00"/>
                </a:solidFill>
                <a:latin typeface="Verdana" panose="020B0604030504040204" pitchFamily="34" charset="0"/>
              </a:rPr>
              <a:t>” (OMS, 1978).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0209" y="106814"/>
            <a:ext cx="1828800" cy="1031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altLang="pt-BR" sz="2800" b="1" dirty="0">
                <a:solidFill>
                  <a:srgbClr val="FF0000"/>
                </a:solidFill>
                <a:latin typeface="Verdana" panose="020B0604030504040204" pitchFamily="34" charset="0"/>
              </a:rPr>
              <a:t>O que é APS?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 rot="-5398596">
            <a:off x="-427036" y="3250080"/>
            <a:ext cx="6364287" cy="777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 rot="1404">
            <a:off x="2359025" y="1139826"/>
            <a:ext cx="5564188" cy="793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0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54525" y="254000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89050" y="998167"/>
            <a:ext cx="938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APS </a:t>
            </a:r>
            <a:r>
              <a:rPr lang="pt-BR" altLang="pt-BR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– Uso de tecnologias </a:t>
            </a:r>
            <a:r>
              <a:rPr lang="pt-BR" altLang="pt-BR" b="1" dirty="0">
                <a:solidFill>
                  <a:srgbClr val="FF0000"/>
                </a:solidFill>
                <a:latin typeface="Verdana" panose="020B0604030504040204" pitchFamily="34" charset="0"/>
              </a:rPr>
              <a:t>tornadas acessíveis a indivíduos e famílias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89050" y="1723508"/>
            <a:ext cx="760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APS </a:t>
            </a:r>
            <a:r>
              <a:rPr lang="pt-BR" altLang="pt-BR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parte </a:t>
            </a:r>
            <a:r>
              <a:rPr lang="pt-BR" altLang="pt-BR" b="1" dirty="0">
                <a:solidFill>
                  <a:srgbClr val="FF0000"/>
                </a:solidFill>
                <a:latin typeface="Verdana" panose="020B0604030504040204" pitchFamily="34" charset="0"/>
              </a:rPr>
              <a:t>integral do sistema de serviços de saúde</a:t>
            </a:r>
            <a:r>
              <a:rPr lang="pt-BR" altLang="pt-BR" b="1" dirty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289050" y="2448849"/>
            <a:ext cx="10090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APS</a:t>
            </a:r>
            <a:r>
              <a:rPr lang="pt-BR" altLang="pt-BR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representa o </a:t>
            </a:r>
            <a:r>
              <a:rPr lang="pt-BR" altLang="pt-BR" b="1" dirty="0">
                <a:solidFill>
                  <a:srgbClr val="FF0000"/>
                </a:solidFill>
                <a:latin typeface="Verdana" panose="020B0604030504040204" pitchFamily="34" charset="0"/>
              </a:rPr>
              <a:t>primeiro contato de indivíduos, famílias e comunidades com o sistema nacional de </a:t>
            </a:r>
            <a:r>
              <a:rPr lang="pt-BR" altLang="pt-BR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saúde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89050" y="3262795"/>
            <a:ext cx="103060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altLang="pt-BR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APS</a:t>
            </a:r>
            <a:r>
              <a:rPr lang="pt-BR" altLang="pt-BR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serviços </a:t>
            </a:r>
            <a:r>
              <a:rPr lang="pt-BR" altLang="pt-BR" b="1" dirty="0">
                <a:solidFill>
                  <a:srgbClr val="FF0000"/>
                </a:solidFill>
                <a:latin typeface="Verdana" panose="020B0604030504040204" pitchFamily="34" charset="0"/>
              </a:rPr>
              <a:t>de saúde o mais próximo possível aos lugares de vida e trabalho das </a:t>
            </a:r>
            <a:r>
              <a:rPr lang="pt-BR" altLang="pt-BR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pessoas</a:t>
            </a:r>
            <a:endParaRPr lang="pt-BR" altLang="pt-BR" b="1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89050" y="4247933"/>
            <a:ext cx="1102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APS</a:t>
            </a:r>
            <a:r>
              <a:rPr lang="pt-BR" altLang="pt-BR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constitui </a:t>
            </a:r>
            <a:r>
              <a:rPr lang="pt-BR" altLang="pt-BR" b="1" dirty="0">
                <a:solidFill>
                  <a:srgbClr val="FF0000"/>
                </a:solidFill>
                <a:latin typeface="Verdana" panose="020B0604030504040204" pitchFamily="34" charset="0"/>
              </a:rPr>
              <a:t>o primeiro elemento de um </a:t>
            </a:r>
            <a:r>
              <a:rPr lang="pt-BR" altLang="pt-BR" b="1" dirty="0">
                <a:solidFill>
                  <a:srgbClr val="FFFF00"/>
                </a:solidFill>
                <a:latin typeface="Verdana" panose="020B0604030504040204" pitchFamily="34" charset="0"/>
              </a:rPr>
              <a:t>processo contínuo</a:t>
            </a:r>
            <a:r>
              <a:rPr lang="pt-BR" altLang="pt-BR" b="1" dirty="0">
                <a:solidFill>
                  <a:srgbClr val="FF0000"/>
                </a:solidFill>
                <a:latin typeface="Verdana" panose="020B0604030504040204" pitchFamily="34" charset="0"/>
              </a:rPr>
              <a:t> de </a:t>
            </a:r>
            <a:r>
              <a:rPr lang="pt-BR" altLang="pt-BR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atenção</a:t>
            </a:r>
            <a:endParaRPr lang="pt-BR" altLang="pt-BR" b="1" dirty="0" smtClean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pt-BR" altLang="pt-BR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endParaRPr lang="pt-BR" dirty="0"/>
          </a:p>
        </p:txBody>
      </p:sp>
      <p:sp>
        <p:nvSpPr>
          <p:cNvPr id="9" name="Seta para baixo 8"/>
          <p:cNvSpPr/>
          <p:nvPr/>
        </p:nvSpPr>
        <p:spPr>
          <a:xfrm>
            <a:off x="5448300" y="4782143"/>
            <a:ext cx="330200" cy="9525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49943" y="6084187"/>
            <a:ext cx="1155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sz="2400" b="1" dirty="0" smtClean="0">
                <a:solidFill>
                  <a:srgbClr val="FFFF00"/>
                </a:solidFill>
              </a:rPr>
              <a:t>INDICAM  UMA DETERMINADA  ORGANIZAÇÃO DO SISTEMA DE SAÚDE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868" y="2760101"/>
            <a:ext cx="11315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Sistemas </a:t>
            </a:r>
            <a:r>
              <a:rPr lang="pt-BR" sz="2400" b="1" dirty="0"/>
              <a:t>de A</a:t>
            </a:r>
            <a:r>
              <a:rPr lang="pt-BR" sz="2400" b="1" dirty="0" smtClean="0"/>
              <a:t>tenção </a:t>
            </a:r>
            <a:r>
              <a:rPr lang="pt-BR" sz="2400" b="1" dirty="0"/>
              <a:t>à </a:t>
            </a:r>
            <a:r>
              <a:rPr lang="pt-BR" sz="2400" b="1" dirty="0" smtClean="0"/>
              <a:t>Saúde são respostas </a:t>
            </a:r>
            <a:r>
              <a:rPr lang="pt-BR" sz="2400" b="1" dirty="0"/>
              <a:t>sociais, deliberadamente instituídas, para responder às necessidades de saúde das populações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65800" y="254000"/>
            <a:ext cx="5267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  <a:latin typeface="Rubik"/>
              </a:rPr>
              <a:t>Sistemas de Saúde : fragmentado e integrado 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96849"/>
            <a:ext cx="60037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SISTEMAS </a:t>
            </a:r>
            <a:r>
              <a:rPr lang="pt-BR" b="1" dirty="0" smtClean="0">
                <a:solidFill>
                  <a:srgbClr val="FF0000"/>
                </a:solidFill>
              </a:rPr>
              <a:t>FRAGMENTADOS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FFFF00"/>
                </a:solidFill>
              </a:rPr>
              <a:t>Organização: forma </a:t>
            </a:r>
            <a:r>
              <a:rPr lang="pt-BR" b="1" dirty="0" smtClean="0">
                <a:solidFill>
                  <a:srgbClr val="FFFF00"/>
                </a:solidFill>
              </a:rPr>
              <a:t>hierárquica</a:t>
            </a:r>
            <a:endParaRPr lang="pt-BR" b="1" dirty="0">
              <a:solidFill>
                <a:srgbClr val="FFFF00"/>
              </a:solidFill>
            </a:endParaRP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b="1" dirty="0" smtClean="0">
                <a:solidFill>
                  <a:srgbClr val="FFFF00"/>
                </a:solidFill>
              </a:rPr>
              <a:t>Atenção descontínua.  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b="1" dirty="0" smtClean="0">
                <a:solidFill>
                  <a:srgbClr val="FFFF00"/>
                </a:solidFill>
              </a:rPr>
              <a:t>Forte polarização entre o hospital e o ambulatório , com hegemonia do hospital.  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</a:rPr>
              <a:t>-  Ausência </a:t>
            </a:r>
            <a:r>
              <a:rPr lang="pt-BR" b="1" dirty="0">
                <a:solidFill>
                  <a:srgbClr val="FFFF00"/>
                </a:solidFill>
              </a:rPr>
              <a:t>de </a:t>
            </a:r>
            <a:r>
              <a:rPr lang="pt-BR" b="1" dirty="0" smtClean="0">
                <a:solidFill>
                  <a:srgbClr val="FFFF00"/>
                </a:solidFill>
              </a:rPr>
              <a:t>integração e de coordenação  </a:t>
            </a:r>
            <a:r>
              <a:rPr lang="pt-BR" b="1" dirty="0">
                <a:solidFill>
                  <a:srgbClr val="FFFF00"/>
                </a:solidFill>
              </a:rPr>
              <a:t>dos pontos de atenção à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FFFF00"/>
                </a:solidFill>
              </a:rPr>
              <a:t>saúde</a:t>
            </a:r>
            <a:r>
              <a:rPr lang="pt-BR" b="1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b="1" dirty="0" smtClean="0">
                <a:solidFill>
                  <a:srgbClr val="FFFF00"/>
                </a:solidFill>
              </a:rPr>
              <a:t>Inexistência </a:t>
            </a:r>
            <a:r>
              <a:rPr lang="pt-BR" b="1" dirty="0">
                <a:solidFill>
                  <a:srgbClr val="FFFF00"/>
                </a:solidFill>
              </a:rPr>
              <a:t>de uma central de controle do paciente</a:t>
            </a:r>
            <a:r>
              <a:rPr lang="pt-BR" b="1" dirty="0" smtClean="0">
                <a:solidFill>
                  <a:srgbClr val="FFFF00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</a:rPr>
              <a:t>-Não há comunicação entre os pontos de atenção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b="1" dirty="0" smtClean="0">
                <a:solidFill>
                  <a:srgbClr val="FFFF00"/>
                </a:solidFill>
              </a:rPr>
              <a:t>Foco no indivíduo e nas </a:t>
            </a:r>
            <a:r>
              <a:rPr lang="pt-BR" b="1" dirty="0">
                <a:solidFill>
                  <a:srgbClr val="FFFF00"/>
                </a:solidFill>
              </a:rPr>
              <a:t>condições agudas por meio de unidades de pronto </a:t>
            </a:r>
            <a:r>
              <a:rPr lang="pt-BR" b="1" dirty="0" smtClean="0">
                <a:solidFill>
                  <a:srgbClr val="FFFF00"/>
                </a:solidFill>
              </a:rPr>
              <a:t>atendimento.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b="1" dirty="0">
                <a:solidFill>
                  <a:srgbClr val="FFFF00"/>
                </a:solidFill>
              </a:rPr>
              <a:t>Ênfase das </a:t>
            </a:r>
            <a:r>
              <a:rPr lang="pt-BR" b="1" dirty="0" smtClean="0">
                <a:solidFill>
                  <a:srgbClr val="FFFF00"/>
                </a:solidFill>
              </a:rPr>
              <a:t>intervenções curativas </a:t>
            </a:r>
            <a:r>
              <a:rPr lang="pt-BR" b="1" dirty="0">
                <a:solidFill>
                  <a:srgbClr val="FFFF00"/>
                </a:solidFill>
              </a:rPr>
              <a:t>e reabilitadoras sobre condições </a:t>
            </a:r>
            <a:r>
              <a:rPr lang="pt-BR" b="1" dirty="0" smtClean="0">
                <a:solidFill>
                  <a:srgbClr val="FFFF00"/>
                </a:solidFill>
              </a:rPr>
              <a:t>estabelecidas. 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003758" y="96849"/>
            <a:ext cx="593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rgbClr val="FF0000"/>
                </a:solidFill>
              </a:rPr>
              <a:t>SISTEMAS FRAGMENTADOS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Estrela de 5 pontas 4"/>
          <p:cNvSpPr/>
          <p:nvPr/>
        </p:nvSpPr>
        <p:spPr>
          <a:xfrm>
            <a:off x="144379" y="5997406"/>
            <a:ext cx="241300" cy="190501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FF0000"/>
              </a:solidFill>
            </a:endParaRP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 descr="Resultado de imagem para piramide de serviÃ§os de saÃº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52" y="649705"/>
            <a:ext cx="5400040" cy="54429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04941" y="6283158"/>
            <a:ext cx="12047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/>
              <a:t>Referencia:  UNA- SUS </a:t>
            </a:r>
            <a:r>
              <a:rPr lang="pt-BR" b="1" dirty="0"/>
              <a:t>REDES E ATENÇÃO À </a:t>
            </a:r>
            <a:r>
              <a:rPr lang="pt-BR" b="1" dirty="0" smtClean="0"/>
              <a:t>SAÚDE: A </a:t>
            </a:r>
            <a:r>
              <a:rPr lang="pt-BR" b="1" dirty="0"/>
              <a:t>ATENÇÃO À SAÚDE ORGANIZADA EM </a:t>
            </a:r>
            <a:r>
              <a:rPr lang="pt-BR" b="1" dirty="0" smtClean="0"/>
              <a:t>REDES</a:t>
            </a:r>
            <a:r>
              <a:rPr lang="pt-BR" b="1" dirty="0"/>
              <a:t>. </a:t>
            </a:r>
            <a:r>
              <a:rPr lang="pt-BR" b="1" dirty="0" smtClean="0"/>
              <a:t>Página </a:t>
            </a:r>
            <a:r>
              <a:rPr lang="pt-BR" b="1" dirty="0"/>
              <a:t>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1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54167"/>
            <a:ext cx="59309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SISTEMAS INTEGRADOS </a:t>
            </a:r>
          </a:p>
          <a:p>
            <a:pPr algn="ctr"/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Organização – forma </a:t>
            </a:r>
            <a:r>
              <a:rPr lang="pt-BR" b="1" dirty="0" err="1" smtClean="0">
                <a:solidFill>
                  <a:srgbClr val="FF0000"/>
                </a:solidFill>
              </a:rPr>
              <a:t>poliárquia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pt-BR" b="1" dirty="0" smtClean="0">
                <a:solidFill>
                  <a:srgbClr val="FF0000"/>
                </a:solidFill>
              </a:rPr>
              <a:t>Continuidade da Atenção</a:t>
            </a:r>
          </a:p>
          <a:p>
            <a:pPr marL="285750" indent="-285750" algn="ctr">
              <a:buFontTx/>
              <a:buChar char="-"/>
            </a:pP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- Valorização de todos os pontos de atenção. 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-Necessário a comunicação e a  integração </a:t>
            </a:r>
            <a:r>
              <a:rPr lang="pt-BR" b="1" dirty="0">
                <a:solidFill>
                  <a:srgbClr val="FF0000"/>
                </a:solidFill>
              </a:rPr>
              <a:t>dos pontos de atenção à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saúde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pt-BR" b="1" dirty="0" smtClean="0">
              <a:solidFill>
                <a:srgbClr val="FF0000"/>
              </a:solidFill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- A APS é responsável pela coordenação da atenção </a:t>
            </a:r>
          </a:p>
          <a:p>
            <a:pPr marL="285750" indent="-285750" algn="ctr">
              <a:buFontTx/>
              <a:buChar char="-"/>
            </a:pPr>
            <a:r>
              <a:rPr lang="pt-BR" b="1" dirty="0" smtClean="0">
                <a:solidFill>
                  <a:srgbClr val="FF0000"/>
                </a:solidFill>
              </a:rPr>
              <a:t> Mecanismos de central de regulação dos pacientes. </a:t>
            </a:r>
          </a:p>
          <a:p>
            <a:pPr marL="285750" indent="-285750" algn="ctr">
              <a:buFontTx/>
              <a:buChar char="-"/>
            </a:pPr>
            <a:r>
              <a:rPr lang="pt-BR" b="1" dirty="0">
                <a:solidFill>
                  <a:srgbClr val="FF0000"/>
                </a:solidFill>
              </a:rPr>
              <a:t>Foco  população </a:t>
            </a:r>
            <a:r>
              <a:rPr lang="pt-BR" b="1" dirty="0" err="1">
                <a:solidFill>
                  <a:srgbClr val="FF0000"/>
                </a:solidFill>
              </a:rPr>
              <a:t>adscrita</a:t>
            </a:r>
            <a:r>
              <a:rPr lang="pt-BR" b="1" dirty="0">
                <a:solidFill>
                  <a:srgbClr val="FF0000"/>
                </a:solidFill>
              </a:rPr>
              <a:t> estratificada por subpopulações de risco e sob responsabilidade da RAS</a:t>
            </a:r>
            <a:endParaRPr lang="pt-BR" b="1" dirty="0">
              <a:solidFill>
                <a:srgbClr val="FFFF00"/>
              </a:solidFill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-Nas </a:t>
            </a:r>
            <a:r>
              <a:rPr lang="pt-BR" b="1" dirty="0">
                <a:solidFill>
                  <a:srgbClr val="FF0000"/>
                </a:solidFill>
              </a:rPr>
              <a:t>condições agudas e crônicas por meio de uma </a:t>
            </a:r>
            <a:r>
              <a:rPr lang="pt-BR" b="1" dirty="0" smtClean="0">
                <a:solidFill>
                  <a:srgbClr val="FF0000"/>
                </a:solidFill>
              </a:rPr>
              <a:t>RAS.</a:t>
            </a:r>
          </a:p>
          <a:p>
            <a:pPr marL="285750" indent="-285750" algn="ctr">
              <a:buFontTx/>
              <a:buChar char="-"/>
            </a:pPr>
            <a:r>
              <a:rPr lang="pt-BR" b="1" dirty="0" smtClean="0">
                <a:solidFill>
                  <a:srgbClr val="FF0000"/>
                </a:solidFill>
              </a:rPr>
              <a:t>Ênfase da Intervenções :Promocionais</a:t>
            </a:r>
            <a:r>
              <a:rPr lang="pt-BR" b="1" dirty="0">
                <a:solidFill>
                  <a:srgbClr val="FF0000"/>
                </a:solidFill>
              </a:rPr>
              <a:t>, preventivas, curativas, cuidadoras, reabilitadoras ou paliativas, atuando sobre determinantes sociais da saúde intermediários e proximais e sobre as condições de saúde estabelecidas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endParaRPr lang="pt-BR" b="1" dirty="0" smtClean="0">
              <a:solidFill>
                <a:srgbClr val="FFFF00"/>
              </a:solidFill>
            </a:endParaRP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endParaRPr lang="pt-BR" b="1" dirty="0" smtClean="0">
              <a:solidFill>
                <a:srgbClr val="FFFF00"/>
              </a:solidFill>
            </a:endParaRP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endParaRPr lang="pt-BR" b="1" dirty="0" smtClean="0">
              <a:solidFill>
                <a:srgbClr val="FFFF00"/>
              </a:solidFill>
            </a:endParaRP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5" name="Estrela de 5 pontas 4"/>
          <p:cNvSpPr/>
          <p:nvPr/>
        </p:nvSpPr>
        <p:spPr>
          <a:xfrm>
            <a:off x="108284" y="6417509"/>
            <a:ext cx="241300" cy="190501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FF0000"/>
              </a:solidFill>
            </a:endParaRP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94216" y="1952943"/>
            <a:ext cx="321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Redes são conexões e fluxos</a:t>
            </a:r>
          </a:p>
        </p:txBody>
      </p:sp>
    </p:spTree>
    <p:extLst>
      <p:ext uri="{BB962C8B-B14F-4D97-AF65-F5344CB8AC3E}">
        <p14:creationId xmlns:p14="http://schemas.microsoft.com/office/powerpoint/2010/main" val="1045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66736" y="692005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Atributos das Redes de Atenção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APS </a:t>
            </a:r>
            <a:r>
              <a:rPr lang="pt-BR" dirty="0"/>
              <a:t>como primeiro nível de atenção;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População </a:t>
            </a:r>
            <a:r>
              <a:rPr lang="pt-BR" dirty="0"/>
              <a:t>e territórios definidos;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Mecanismos </a:t>
            </a:r>
            <a:r>
              <a:rPr lang="pt-BR" dirty="0"/>
              <a:t>de coordenação, continuidade do cuidado e assistência integral fornecidos de forma continuada;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Atenção </a:t>
            </a:r>
            <a:r>
              <a:rPr lang="pt-BR" dirty="0"/>
              <a:t>à saúde centrada no indivíduo, na família e nas comunidades, levando em consideração as particularidades de cada um;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Gestão </a:t>
            </a:r>
            <a:r>
              <a:rPr lang="pt-BR" dirty="0"/>
              <a:t>baseada em resultados.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Integração </a:t>
            </a:r>
            <a:r>
              <a:rPr lang="pt-BR" dirty="0"/>
              <a:t>entre os diferentes entes federativos a fim de atingir um propósito comum; (pactos </a:t>
            </a:r>
            <a:r>
              <a:rPr lang="pt-BR" dirty="0" err="1"/>
              <a:t>interfederativo</a:t>
            </a:r>
            <a:r>
              <a:rPr lang="pt-BR" dirty="0"/>
              <a:t>)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Gestão </a:t>
            </a:r>
            <a:r>
              <a:rPr lang="pt-BR" dirty="0"/>
              <a:t>integrada dos sistemas de apoio administrativo, clínico e logístico;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Sistema </a:t>
            </a:r>
            <a:r>
              <a:rPr lang="pt-BR" dirty="0"/>
              <a:t>de informação integrado;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Ação </a:t>
            </a:r>
            <a:r>
              <a:rPr lang="pt-BR" dirty="0" err="1"/>
              <a:t>intersetorial</a:t>
            </a:r>
            <a:r>
              <a:rPr lang="pt-BR" dirty="0"/>
              <a:t>;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Financiamento </a:t>
            </a:r>
            <a:r>
              <a:rPr lang="pt-BR" dirty="0"/>
              <a:t>tripartite </a:t>
            </a:r>
            <a:r>
              <a:rPr lang="pt-BR" dirty="0" smtClean="0"/>
              <a:t>e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Participação </a:t>
            </a:r>
            <a:r>
              <a:rPr lang="pt-BR" dirty="0"/>
              <a:t>social;</a:t>
            </a:r>
          </a:p>
        </p:txBody>
      </p:sp>
    </p:spTree>
    <p:extLst>
      <p:ext uri="{BB962C8B-B14F-4D97-AF65-F5344CB8AC3E}">
        <p14:creationId xmlns:p14="http://schemas.microsoft.com/office/powerpoint/2010/main" val="36025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54525" y="254000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7500" y="1282700"/>
            <a:ext cx="1065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TODO ESSE PROCESSO TEM INFLUENCIA  TAMBÉM NA ORGANIZAÇÃO DO SISTEMA DE SAÚDE BRASILEIRO 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35000" y="4200436"/>
            <a:ext cx="1097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/>
              <a:t>O início da década de oitenta caracterizou-se por uma crise na </a:t>
            </a:r>
            <a:r>
              <a:rPr lang="pt-PT" sz="2400" dirty="0" smtClean="0"/>
              <a:t>economia</a:t>
            </a:r>
          </a:p>
          <a:p>
            <a:pPr algn="ctr">
              <a:lnSpc>
                <a:spcPct val="150000"/>
              </a:lnSpc>
            </a:pPr>
            <a:r>
              <a:rPr lang="pt-PT" sz="2400" dirty="0" smtClean="0"/>
              <a:t>capitalista </a:t>
            </a:r>
            <a:r>
              <a:rPr lang="pt-PT" sz="2400" dirty="0"/>
              <a:t>e consequentemente no sistema da Previdência Social </a:t>
            </a:r>
            <a:r>
              <a:rPr lang="pt-PT" sz="2400" dirty="0" smtClean="0"/>
              <a:t> brasileira</a:t>
            </a:r>
            <a:r>
              <a:rPr lang="pt-PT" sz="2400" dirty="0"/>
              <a:t>, principal financiador do sistema de assistência </a:t>
            </a:r>
            <a:r>
              <a:rPr lang="pt-PT" sz="2400" dirty="0" smtClean="0"/>
              <a:t>médica</a:t>
            </a:r>
          </a:p>
        </p:txBody>
      </p:sp>
      <p:sp>
        <p:nvSpPr>
          <p:cNvPr id="13" name="Seta para baixo 12"/>
          <p:cNvSpPr/>
          <p:nvPr/>
        </p:nvSpPr>
        <p:spPr>
          <a:xfrm>
            <a:off x="5645150" y="3035478"/>
            <a:ext cx="330200" cy="9525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35" y="254000"/>
            <a:ext cx="913765" cy="909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5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Estrutura da aula </a:t>
            </a:r>
          </a:p>
          <a:p>
            <a:r>
              <a:rPr lang="pt-BR" dirty="0" smtClean="0"/>
              <a:t>1- Breve recuperação da história </a:t>
            </a:r>
          </a:p>
          <a:p>
            <a:r>
              <a:rPr lang="pt-BR" dirty="0" smtClean="0"/>
              <a:t>2- Sistemas de Saúde – fragmentados e integrados </a:t>
            </a:r>
          </a:p>
          <a:p>
            <a:r>
              <a:rPr lang="pt-BR" dirty="0" smtClean="0"/>
              <a:t>3- Redes de Saúde no SUS </a:t>
            </a:r>
          </a:p>
          <a:p>
            <a:r>
              <a:rPr lang="pt-BR" dirty="0" smtClean="0"/>
              <a:t>4- Estratégias operacionais para implantação das redes de atenção no SUS 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FF00"/>
                </a:solidFill>
                <a:latin typeface="Rubik"/>
              </a:rPr>
              <a:t>Redes de </a:t>
            </a:r>
            <a:r>
              <a:rPr lang="pt-BR" sz="4000" b="1" dirty="0" smtClean="0">
                <a:solidFill>
                  <a:srgbClr val="FFFF00"/>
                </a:solidFill>
                <a:latin typeface="Rubik"/>
              </a:rPr>
              <a:t>Atenção </a:t>
            </a:r>
            <a:r>
              <a:rPr lang="pt-BR" sz="4000" b="1" dirty="0">
                <a:solidFill>
                  <a:srgbClr val="FFFF00"/>
                </a:solidFill>
                <a:latin typeface="Rubik"/>
              </a:rPr>
              <a:t>no </a:t>
            </a:r>
            <a:r>
              <a:rPr lang="pt-BR" sz="4000" b="1" dirty="0" smtClean="0">
                <a:solidFill>
                  <a:srgbClr val="FFFF00"/>
                </a:solidFill>
                <a:latin typeface="Rubik"/>
              </a:rPr>
              <a:t>SUS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21565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4843" y="1089366"/>
            <a:ext cx="114372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000" dirty="0"/>
              <a:t>Esta crise da Previdência Social não se limitava ao desequilíbrio entre receita e despesa, mas, emergia de uma série de ações políticas, caracterizadas fortemente pelo desemprego crescente, redução do valor real dos salários, fraudes contra o sistema previdenciário, principalmente através da rede conveniada e credenciada, decorrentes, dentre outras questões, da forma de financiamento adotada</a:t>
            </a:r>
            <a:r>
              <a:rPr lang="pt-PT" sz="2000" dirty="0" smtClean="0"/>
              <a:t>;  </a:t>
            </a:r>
            <a:r>
              <a:rPr lang="pt-PT" sz="2000" b="1" dirty="0">
                <a:solidFill>
                  <a:srgbClr val="FF0000"/>
                </a:solidFill>
              </a:rPr>
              <a:t>baixa cobertura assistencial do setor público estadual e municipal; custos crescentes da assistência médica pela incorporação de novas tecnologias; bem como um modelo de saúde dominante pautado na assistência médica </a:t>
            </a:r>
            <a:r>
              <a:rPr lang="pt-PT" sz="2000" b="1" dirty="0" smtClean="0">
                <a:solidFill>
                  <a:srgbClr val="FF0000"/>
                </a:solidFill>
              </a:rPr>
              <a:t>individual,curativa e fragmentada.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PT" sz="2000" b="1" dirty="0" smtClean="0">
                <a:solidFill>
                  <a:srgbClr val="FFFF00"/>
                </a:solidFill>
              </a:rPr>
              <a:t>Luta pela  Redemocratização no País 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98700" y="105728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32300" y="61794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" name="Imagem 6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72" y="-56634"/>
            <a:ext cx="913765" cy="909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6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" y="1293862"/>
            <a:ext cx="117543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/>
              <a:t> </a:t>
            </a:r>
            <a:r>
              <a:rPr lang="pt-BR" sz="2400" b="1" dirty="0" smtClean="0"/>
              <a:t>Este cenário impulsionou o movimento da Reforma Sanitária e medidas politicas que resultaram na proposta de uma organização que instituísse </a:t>
            </a:r>
            <a:r>
              <a:rPr lang="pt-PT" sz="2400" b="1" dirty="0" smtClean="0"/>
              <a:t>um </a:t>
            </a:r>
            <a:r>
              <a:rPr lang="pt-PT" sz="2400" b="1" dirty="0">
                <a:solidFill>
                  <a:srgbClr val="FF0000"/>
                </a:solidFill>
              </a:rPr>
              <a:t>sistema integrado, regionalizado e hierarquizado, com vistas à cobertura universal em sua expansão.</a:t>
            </a:r>
            <a:endParaRPr lang="pt-BR" sz="24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41825" y="254000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" name="Imagem 6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35" y="254000"/>
            <a:ext cx="913765" cy="9099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ta para baixo 5"/>
          <p:cNvSpPr/>
          <p:nvPr/>
        </p:nvSpPr>
        <p:spPr>
          <a:xfrm>
            <a:off x="6019800" y="3587914"/>
            <a:ext cx="330200" cy="9525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864530" y="4712414"/>
            <a:ext cx="4492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  </a:t>
            </a:r>
            <a:r>
              <a:rPr lang="pt-BR" sz="4000" dirty="0" smtClean="0">
                <a:solidFill>
                  <a:srgbClr val="FFFF00"/>
                </a:solidFill>
              </a:rPr>
              <a:t>SUS</a:t>
            </a:r>
          </a:p>
          <a:p>
            <a:pPr algn="ctr"/>
            <a:r>
              <a:rPr lang="pt-BR" sz="4000" dirty="0" smtClean="0">
                <a:solidFill>
                  <a:srgbClr val="FFFF00"/>
                </a:solidFill>
              </a:rPr>
              <a:t> 1988 – 1990 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4054871">
            <a:off x="4126669" y="5575195"/>
            <a:ext cx="257126" cy="494886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7055017" flipV="1">
            <a:off x="7774638" y="5565828"/>
            <a:ext cx="224568" cy="533062"/>
          </a:xfrm>
          <a:prstGeom prst="downArrow">
            <a:avLst>
              <a:gd name="adj1" fmla="val 50000"/>
              <a:gd name="adj2" fmla="val 5084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469529" y="570296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LEIS ORGANICAS 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8080/90 E 8142/90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60124" y="570296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CONSTITUIÇÃO BRASILEIRA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447805" y="6349294"/>
            <a:ext cx="332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7030A0"/>
                </a:solidFill>
              </a:rPr>
              <a:t>MARCOS LEGAIS </a:t>
            </a:r>
            <a:endParaRPr lang="pt-B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41825" y="254000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" name="Imagem 6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35" y="168354"/>
            <a:ext cx="913765" cy="9099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354550" y="1210869"/>
            <a:ext cx="10223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  </a:t>
            </a:r>
            <a:r>
              <a:rPr lang="pt-BR" sz="4000" dirty="0" smtClean="0">
                <a:solidFill>
                  <a:srgbClr val="FFFF00"/>
                </a:solidFill>
              </a:rPr>
              <a:t>SUS</a:t>
            </a:r>
          </a:p>
          <a:p>
            <a:pPr algn="ctr"/>
            <a:r>
              <a:rPr lang="pt-BR" sz="4000" dirty="0" smtClean="0">
                <a:solidFill>
                  <a:srgbClr val="FFFF00"/>
                </a:solidFill>
              </a:rPr>
              <a:t> Sistema Único de Saúde – estabelece a </a:t>
            </a:r>
            <a:r>
              <a:rPr lang="pt-BR" sz="4000" b="1" dirty="0" smtClean="0">
                <a:solidFill>
                  <a:srgbClr val="FF0000"/>
                </a:solidFill>
              </a:rPr>
              <a:t>unificação</a:t>
            </a:r>
            <a:r>
              <a:rPr lang="pt-BR" sz="4000" dirty="0" smtClean="0">
                <a:solidFill>
                  <a:srgbClr val="FFFF00"/>
                </a:solidFill>
              </a:rPr>
              <a:t> de todas as ações e serviços públicos de saúde </a:t>
            </a:r>
            <a:r>
              <a:rPr lang="pt-BR" sz="4000" b="1" dirty="0" smtClean="0">
                <a:solidFill>
                  <a:srgbClr val="FF0000"/>
                </a:solidFill>
              </a:rPr>
              <a:t>em um só sistema</a:t>
            </a:r>
            <a:r>
              <a:rPr lang="pt-BR" sz="4000" dirty="0" smtClean="0">
                <a:solidFill>
                  <a:srgbClr val="FFFF00"/>
                </a:solidFill>
              </a:rPr>
              <a:t>, devendo ser executado por </a:t>
            </a:r>
          </a:p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muitos entes políticos  autônomos 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488342" y="6049743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ÚNICO 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15" name="Seta em curva para a direita 14"/>
          <p:cNvSpPr/>
          <p:nvPr/>
        </p:nvSpPr>
        <p:spPr>
          <a:xfrm>
            <a:off x="1354550" y="4880401"/>
            <a:ext cx="546100" cy="1244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144956" y="5357246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DESCENTRALIZADO</a:t>
            </a: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://www.assispesca.com.br/img_produtos/zoom/59/20260_fot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10" y="5255533"/>
            <a:ext cx="2869979" cy="148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eta para baixo 17"/>
          <p:cNvSpPr/>
          <p:nvPr/>
        </p:nvSpPr>
        <p:spPr>
          <a:xfrm rot="17087665">
            <a:off x="5380100" y="5606476"/>
            <a:ext cx="327009" cy="6797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</a:t>
            </a:r>
            <a:endParaRPr lang="pt-BR" dirty="0"/>
          </a:p>
        </p:txBody>
      </p:sp>
      <p:sp>
        <p:nvSpPr>
          <p:cNvPr id="20" name="Seta para baixo 19"/>
          <p:cNvSpPr/>
          <p:nvPr/>
        </p:nvSpPr>
        <p:spPr>
          <a:xfrm rot="5400000">
            <a:off x="8921225" y="5940694"/>
            <a:ext cx="327009" cy="6797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081114" y="5326530"/>
            <a:ext cx="319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REDE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21" name="Seta em curva para a esquerda 20"/>
          <p:cNvSpPr/>
          <p:nvPr/>
        </p:nvSpPr>
        <p:spPr>
          <a:xfrm>
            <a:off x="10786541" y="3596258"/>
            <a:ext cx="1405459" cy="29306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14" grpId="0"/>
      <p:bldP spid="15" grpId="0" animBg="1"/>
      <p:bldP spid="16" grpId="0"/>
      <p:bldP spid="18" grpId="0" animBg="1"/>
      <p:bldP spid="20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41825" y="254000"/>
            <a:ext cx="351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" name="Imagem 6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35" y="168354"/>
            <a:ext cx="913765" cy="9099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354550" y="1210869"/>
            <a:ext cx="1022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  </a:t>
            </a:r>
            <a:r>
              <a:rPr lang="pt-BR" sz="4000" dirty="0" smtClean="0">
                <a:solidFill>
                  <a:srgbClr val="FFFF00"/>
                </a:solidFill>
              </a:rPr>
              <a:t>SUS</a:t>
            </a:r>
          </a:p>
          <a:p>
            <a:pPr algn="ctr"/>
            <a:r>
              <a:rPr lang="pt-BR" sz="4000" dirty="0" smtClean="0">
                <a:solidFill>
                  <a:srgbClr val="FFFF00"/>
                </a:solidFill>
              </a:rPr>
              <a:t>Integralidade da Assistência 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5913970" y="2714625"/>
            <a:ext cx="167144" cy="61912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0500" y="3294756"/>
            <a:ext cx="11798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</a:rPr>
              <a:t>“ </a:t>
            </a:r>
            <a:r>
              <a:rPr lang="pt-BR" sz="3200" b="1" i="1" dirty="0" smtClean="0">
                <a:solidFill>
                  <a:srgbClr val="FF0000"/>
                </a:solidFill>
              </a:rPr>
              <a:t>Sem uma rede de serviços, não será possível garantir a integralidade da atenção à saúde . Somente uma rede dará conta desse encargo.”  Santos; Andrade. 2008, p.23</a:t>
            </a:r>
            <a:endParaRPr lang="pt-BR" sz="3200" b="1" i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1850" y="5931808"/>
            <a:ext cx="884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/>
              <a:t>Lenir Santos; Luiz Odorico Monteiro de Andrade.  A  organização do SUS sob o ponto de vista constitucional: rede regionalizada e hierarquizada de serviços de saúde. In: SILVA</a:t>
            </a:r>
            <a:r>
              <a:rPr lang="pt-BR" sz="1200" dirty="0"/>
              <a:t>,</a:t>
            </a:r>
            <a:r>
              <a:rPr lang="pt-BR" sz="1200" dirty="0" smtClean="0"/>
              <a:t> S.F (</a:t>
            </a:r>
            <a:r>
              <a:rPr lang="pt-BR" sz="1200" dirty="0" err="1" smtClean="0"/>
              <a:t>org</a:t>
            </a:r>
            <a:r>
              <a:rPr lang="pt-BR" sz="1200" dirty="0" smtClean="0"/>
              <a:t>). Redes de Atenção à Saúde  no SUS: o pacto pela saúde e redes regionalizadas de ações e serviços de saúde. </a:t>
            </a:r>
            <a:r>
              <a:rPr lang="pt-BR" sz="1200" dirty="0" err="1" smtClean="0"/>
              <a:t>Idisa</a:t>
            </a:r>
            <a:r>
              <a:rPr lang="pt-BR" sz="1200" dirty="0" smtClean="0"/>
              <a:t>/</a:t>
            </a:r>
            <a:r>
              <a:rPr lang="pt-BR" sz="1200" dirty="0" err="1" smtClean="0"/>
              <a:t>Conasems</a:t>
            </a:r>
            <a:r>
              <a:rPr lang="pt-BR" sz="1200" dirty="0" smtClean="0"/>
              <a:t>, 2008.  23-28.</a:t>
            </a:r>
          </a:p>
        </p:txBody>
      </p:sp>
    </p:spTree>
    <p:extLst>
      <p:ext uri="{BB962C8B-B14F-4D97-AF65-F5344CB8AC3E}">
        <p14:creationId xmlns:p14="http://schemas.microsoft.com/office/powerpoint/2010/main" val="7350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550" y="2781300"/>
            <a:ext cx="2343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Unicidade do Sistema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752306" y="2304246"/>
            <a:ext cx="3193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A implantação e condução por entes descentralizados e autônomos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Seta à esquerda, à direita e acima 4"/>
          <p:cNvSpPr/>
          <p:nvPr/>
        </p:nvSpPr>
        <p:spPr>
          <a:xfrm rot="10800000">
            <a:off x="4547505" y="2804383"/>
            <a:ext cx="2581275" cy="133484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470285" y="4865028"/>
            <a:ext cx="2735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Integralidade da assistência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41825" y="254000"/>
            <a:ext cx="351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1" name="Imagem 10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35" y="168354"/>
            <a:ext cx="913765" cy="9099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525486" y="1555363"/>
            <a:ext cx="709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</a:t>
            </a:r>
            <a:r>
              <a:rPr lang="pt-BR" sz="2800" b="1" dirty="0" smtClean="0">
                <a:solidFill>
                  <a:srgbClr val="FFFF00"/>
                </a:solidFill>
              </a:rPr>
              <a:t>Três pilares  legais de sustentação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50922" y="2970421"/>
            <a:ext cx="45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85188" y="2958714"/>
            <a:ext cx="45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2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718039" y="3680088"/>
            <a:ext cx="45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53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77142" y="1576957"/>
            <a:ext cx="80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Redes de Atenção à Saúde 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42653" y="2361787"/>
            <a:ext cx="9274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Um conjunto de ações de serviços de saúde interdependentes em especialidades, complexidade, densidade tecnológica conhecimentos, capazes de garantir ao cidadão a integralidade da atenção em cada município, lembrando de suas  diferenças sociais, econômicas e demográficas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41825" y="254000"/>
            <a:ext cx="351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1" name="Imagem 10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35" y="168354"/>
            <a:ext cx="913765" cy="9099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583544" y="1838567"/>
            <a:ext cx="709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95178" y="6062597"/>
            <a:ext cx="541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Redes são Conexões e Fluxos 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86190" y="1240204"/>
            <a:ext cx="80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Redes de Atenção à Saúde 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06603" y="2257567"/>
            <a:ext cx="9274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 O reconhecimento dessas diferenças sociais, econômicas e demográficas .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41825" y="254000"/>
            <a:ext cx="351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1" name="Imagem 10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35" y="168354"/>
            <a:ext cx="913765" cy="9099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547574" y="1350108"/>
            <a:ext cx="709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7879" y="4790592"/>
            <a:ext cx="113646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 Disposto do Artigo 198 da Constituição Brasileira “as ações e os serviços de saúde integram uma rede regionalizada e hierarquizada e constituem um único sistema, organizado de acordo com os seguintes princípios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59002" y="3694484"/>
            <a:ext cx="927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</a:rPr>
              <a:t>Disposto do Artigo 198 da Constituição Brasileira 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86190" y="1240204"/>
            <a:ext cx="80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Redes de Atenção à Saúde 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41825" y="254000"/>
            <a:ext cx="351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1" name="Imagem 10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35" y="168354"/>
            <a:ext cx="913765" cy="9099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547574" y="1350108"/>
            <a:ext cx="709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58714" y="2865660"/>
            <a:ext cx="10866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 Esse disposto valida que nenhum município por si só será capaz de garantir ao seus munícipes a atenção a todas as suas necessidades de saúde, devendo buscar, portanto a integralidade da atenção dentro do sistema de saúde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86190" y="1240204"/>
            <a:ext cx="80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Redes de Atenção à Saúde 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41825" y="254000"/>
            <a:ext cx="351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1" name="Imagem 10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35" y="168354"/>
            <a:ext cx="913765" cy="9099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547574" y="1350108"/>
            <a:ext cx="709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58721" y="2505052"/>
            <a:ext cx="10866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 Esse disposto valida que nenhum município por si só será capaz de garantir ao seus munícipes a atenção a todas as suas necessidades de saúde, devendo buscar, portanto a integralidade da atenção dentro do sistema de saúde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5487035" y="4726546"/>
            <a:ext cx="179669" cy="51515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134226" y="5396248"/>
            <a:ext cx="7064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Estabelecer um conjunto de arranjos institucionais construídos mediantes consenso 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52105" y="918477"/>
            <a:ext cx="80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Redes de Atenção à Saúde 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41825" y="254000"/>
            <a:ext cx="351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1" name="Imagem 10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97" y="104173"/>
            <a:ext cx="746025" cy="764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253168" y="860482"/>
            <a:ext cx="709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4306" y="1581840"/>
            <a:ext cx="1086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 </a:t>
            </a:r>
            <a:r>
              <a:rPr lang="pt-BR" sz="2800" b="1" dirty="0">
                <a:solidFill>
                  <a:srgbClr val="FFFF00"/>
                </a:solidFill>
              </a:rPr>
              <a:t>P</a:t>
            </a:r>
            <a:r>
              <a:rPr lang="pt-BR" sz="2800" b="1" dirty="0" smtClean="0">
                <a:solidFill>
                  <a:srgbClr val="FFFF00"/>
                </a:solidFill>
              </a:rPr>
              <a:t>rincipio </a:t>
            </a:r>
            <a:r>
              <a:rPr lang="pt-BR" sz="2800" b="1" dirty="0">
                <a:solidFill>
                  <a:srgbClr val="FFFF00"/>
                </a:solidFill>
              </a:rPr>
              <a:t>B</a:t>
            </a:r>
            <a:r>
              <a:rPr lang="pt-BR" sz="2800" b="1" dirty="0" smtClean="0">
                <a:solidFill>
                  <a:srgbClr val="FFFF00"/>
                </a:solidFill>
              </a:rPr>
              <a:t>ásico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5758048" y="2186197"/>
            <a:ext cx="179669" cy="51515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60608" y="2685893"/>
            <a:ext cx="11393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1</a:t>
            </a:r>
            <a:r>
              <a:rPr lang="pt-BR" sz="2400" b="1" dirty="0" smtClean="0">
                <a:solidFill>
                  <a:srgbClr val="FF0000"/>
                </a:solidFill>
              </a:rPr>
              <a:t>- Rede Não é o simples ajustamento de serviços ou organizações.</a:t>
            </a:r>
          </a:p>
          <a:p>
            <a:pPr algn="ctr"/>
            <a:endParaRPr lang="pt-B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</a:rPr>
              <a:t>        </a:t>
            </a:r>
            <a:r>
              <a:rPr lang="pt-BR" sz="2400" b="1" dirty="0" smtClean="0">
                <a:solidFill>
                  <a:srgbClr val="FF0000"/>
                </a:solidFill>
              </a:rPr>
              <a:t>2- </a:t>
            </a:r>
            <a:r>
              <a:rPr lang="pt-BR" sz="2400" b="1" dirty="0" smtClean="0">
                <a:solidFill>
                  <a:srgbClr val="FFFF00"/>
                </a:solidFill>
              </a:rPr>
              <a:t>Requer a adoção de elementos que </a:t>
            </a:r>
            <a:r>
              <a:rPr lang="pt-BR" sz="2400" b="1" dirty="0" err="1" smtClean="0">
                <a:solidFill>
                  <a:srgbClr val="FFFF00"/>
                </a:solidFill>
              </a:rPr>
              <a:t>dêem</a:t>
            </a:r>
            <a:r>
              <a:rPr lang="pt-BR" sz="2400" b="1" dirty="0" smtClean="0">
                <a:solidFill>
                  <a:srgbClr val="FFFF00"/>
                </a:solidFill>
              </a:rPr>
              <a:t> sentido a esse entrelaçamento de ações e processos 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  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28735" y="4685623"/>
            <a:ext cx="296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Organicidade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24054" y="4685623"/>
            <a:ext cx="364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Institucionalidade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01516" y="6177522"/>
            <a:ext cx="533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Potencializar seus recursos 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11476" y="4954436"/>
            <a:ext cx="3053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</a:rPr>
              <a:t>Governança</a:t>
            </a: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9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810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 smtClean="0"/>
              <a:t>                                                                                                                                           </a:t>
            </a:r>
            <a:r>
              <a:rPr lang="pt-BR" sz="3000" b="1" dirty="0" smtClean="0"/>
              <a:t>	</a:t>
            </a:r>
            <a:r>
              <a:rPr lang="pt-BR" sz="2800" b="1" dirty="0" smtClean="0"/>
              <a:t>1920 – Grã – Bretanha – Reino Unido </a:t>
            </a:r>
          </a:p>
          <a:p>
            <a:pPr marL="0" indent="0" algn="ctr">
              <a:buNone/>
            </a:pPr>
            <a:r>
              <a:rPr lang="pt-BR" sz="2800" b="1" dirty="0" smtClean="0"/>
              <a:t>Final da 1ª </a:t>
            </a:r>
            <a:r>
              <a:rPr lang="pt-BR" sz="2800" b="1" dirty="0"/>
              <a:t>Guerra </a:t>
            </a:r>
            <a:r>
              <a:rPr lang="pt-BR" sz="2800" b="1" dirty="0" smtClean="0"/>
              <a:t>Mundial - emerge a necessidade de discutir e propor mudanças no sistema de proteção social para a população do Reino Unido</a:t>
            </a:r>
          </a:p>
          <a:p>
            <a:pPr marL="0" indent="0" algn="ctr">
              <a:buNone/>
            </a:pPr>
            <a:r>
              <a:rPr lang="pt-BR" sz="2800" b="1" dirty="0" smtClean="0"/>
              <a:t>A partir desse debate foi elaborado  e divulgado o documento oficial  denominado  Relatório Dawson </a:t>
            </a:r>
          </a:p>
          <a:p>
            <a:pPr marL="0" indent="0" algn="ctr">
              <a:buNone/>
            </a:pPr>
            <a:endParaRPr lang="pt-BR" sz="2800" b="1" dirty="0" smtClean="0"/>
          </a:p>
          <a:p>
            <a:pPr marL="0" indent="0" algn="ctr">
              <a:buNone/>
            </a:pPr>
            <a:r>
              <a:rPr lang="pt-BR" sz="2800" b="1" dirty="0" smtClean="0"/>
              <a:t> </a:t>
            </a:r>
            <a:r>
              <a:rPr lang="pt-BR" sz="2800" b="1" dirty="0"/>
              <a:t>Nesse documento consta a primeira proposta de organização de </a:t>
            </a:r>
            <a:r>
              <a:rPr lang="pt-BR" sz="2800" b="1" dirty="0">
                <a:solidFill>
                  <a:srgbClr val="FF0000"/>
                </a:solidFill>
              </a:rPr>
              <a:t>sistemas regionalizados de saúde</a:t>
            </a:r>
            <a:r>
              <a:rPr lang="pt-BR" sz="2800" b="1" dirty="0"/>
              <a:t>, cujos serviços de saúde deveriam acontecer por intermédio de uma organização </a:t>
            </a:r>
            <a:r>
              <a:rPr lang="pt-BR" sz="2800" b="1" dirty="0" smtClean="0"/>
              <a:t>distinguindo três níveis de Serviços de Saúde :</a:t>
            </a:r>
            <a:br>
              <a:rPr lang="pt-BR" sz="2800" b="1" dirty="0" smtClean="0"/>
            </a:br>
            <a:endParaRPr lang="pt-BR" sz="2800" b="1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5100" y="92193"/>
            <a:ext cx="506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latin typeface="Rubik"/>
              </a:rPr>
              <a:t>Redes </a:t>
            </a:r>
            <a:r>
              <a:rPr lang="pt-BR" sz="2000" b="1" dirty="0" smtClean="0">
                <a:solidFill>
                  <a:srgbClr val="FFFF00"/>
                </a:solidFill>
                <a:latin typeface="Rubik"/>
              </a:rPr>
              <a:t>de Atenção </a:t>
            </a:r>
            <a:r>
              <a:rPr lang="pt-BR" sz="2000" b="1" dirty="0">
                <a:solidFill>
                  <a:srgbClr val="FFFF00"/>
                </a:solidFill>
                <a:latin typeface="Rubik"/>
              </a:rPr>
              <a:t>no </a:t>
            </a:r>
            <a:r>
              <a:rPr lang="pt-BR" sz="2000" b="1" dirty="0" smtClean="0">
                <a:solidFill>
                  <a:srgbClr val="FFFF00"/>
                </a:solidFill>
                <a:latin typeface="Rubik"/>
              </a:rPr>
              <a:t>SUS          </a:t>
            </a:r>
            <a:endParaRPr lang="en-CA" sz="2000" b="1" dirty="0"/>
          </a:p>
        </p:txBody>
      </p:sp>
      <p:sp>
        <p:nvSpPr>
          <p:cNvPr id="2" name="Arco 1"/>
          <p:cNvSpPr/>
          <p:nvPr/>
        </p:nvSpPr>
        <p:spPr>
          <a:xfrm>
            <a:off x="6400800" y="191770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877958" y="92193"/>
            <a:ext cx="50673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>
                <a:solidFill>
                  <a:srgbClr val="FF0000"/>
                </a:solidFill>
                <a:latin typeface="Rubik"/>
              </a:rPr>
              <a:t>BREVE RECUPERAÇÃO HISTÓRICA</a:t>
            </a:r>
            <a:endParaRPr lang="en-C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52105" y="918477"/>
            <a:ext cx="80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Redes de Atenção à Saúde 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41825" y="254000"/>
            <a:ext cx="351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1" name="Imagem 10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97" y="104173"/>
            <a:ext cx="746025" cy="764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253168" y="860482"/>
            <a:ext cx="709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3038" y="1426928"/>
            <a:ext cx="1086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Compromissos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5823245" y="1878336"/>
            <a:ext cx="128402" cy="40847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60608" y="2325027"/>
            <a:ext cx="11393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 Todos os integrantes da rede precisam reconhecer :</a:t>
            </a:r>
          </a:p>
          <a:p>
            <a:pPr algn="ctr"/>
            <a:endParaRPr lang="pt-BR" sz="2400" b="1" dirty="0" smtClean="0">
              <a:solidFill>
                <a:srgbClr val="FFFF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pt-BR" sz="2400" b="1" dirty="0">
                <a:solidFill>
                  <a:srgbClr val="FFFF00"/>
                </a:solidFill>
              </a:rPr>
              <a:t>S</a:t>
            </a:r>
            <a:r>
              <a:rPr lang="pt-BR" sz="2400" b="1" dirty="0" smtClean="0">
                <a:solidFill>
                  <a:srgbClr val="FFFF00"/>
                </a:solidFill>
              </a:rPr>
              <a:t>uas dependências e interdependências.</a:t>
            </a:r>
          </a:p>
          <a:p>
            <a:pPr marL="342900" indent="-342900" algn="ctr">
              <a:buFontTx/>
              <a:buChar char="-"/>
            </a:pPr>
            <a:r>
              <a:rPr lang="pt-BR" sz="2400" b="1" dirty="0" smtClean="0">
                <a:solidFill>
                  <a:srgbClr val="FF0000"/>
                </a:solidFill>
              </a:rPr>
              <a:t>Inexistência de um poder centralizado- imposições </a:t>
            </a:r>
            <a:r>
              <a:rPr lang="pt-BR" sz="2400" b="1" dirty="0" smtClean="0">
                <a:solidFill>
                  <a:srgbClr val="FFFF00"/>
                </a:solidFill>
              </a:rPr>
              <a:t>        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17004" y="3981709"/>
            <a:ext cx="296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Organicidade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0500" y="3934634"/>
            <a:ext cx="364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Institucionalidade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136899" y="6409698"/>
            <a:ext cx="621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Potencializar seus recursos 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25109" y="4261488"/>
            <a:ext cx="3053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</a:rPr>
              <a:t>Governança</a:t>
            </a: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Seta para baixo 16"/>
          <p:cNvSpPr/>
          <p:nvPr/>
        </p:nvSpPr>
        <p:spPr>
          <a:xfrm>
            <a:off x="5683293" y="4930234"/>
            <a:ext cx="268353" cy="40847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 rot="17854284">
            <a:off x="2984889" y="4188218"/>
            <a:ext cx="253681" cy="180465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 rot="3448335">
            <a:off x="8473565" y="4191982"/>
            <a:ext cx="176880" cy="160487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895600" y="5500462"/>
            <a:ext cx="6741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</a:rPr>
              <a:t>Capacidade de Negociação</a:t>
            </a: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3" grpId="0" animBg="1"/>
      <p:bldP spid="5" grpId="0"/>
      <p:bldP spid="6" grpId="0"/>
      <p:bldP spid="14" grpId="0"/>
      <p:bldP spid="15" grpId="0"/>
      <p:bldP spid="7" grpId="0"/>
      <p:bldP spid="17" grpId="0" animBg="1"/>
      <p:bldP spid="18" grpId="0" animBg="1"/>
      <p:bldP spid="19" grpId="0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06344" y="181407"/>
            <a:ext cx="418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000" b="1" dirty="0">
                <a:solidFill>
                  <a:srgbClr val="FFFF00"/>
                </a:solidFill>
                <a:latin typeface="Rubik"/>
              </a:rPr>
              <a:t>Elementos constitutivos da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0942" y="181407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7674" y="1547608"/>
            <a:ext cx="9083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 </a:t>
            </a:r>
            <a:r>
              <a:rPr lang="pt-BR" sz="2400" b="1" dirty="0" smtClean="0"/>
              <a:t>São  </a:t>
            </a:r>
            <a:r>
              <a:rPr lang="pt-BR" sz="2400" b="1" dirty="0"/>
              <a:t>três elementos </a:t>
            </a:r>
            <a:r>
              <a:rPr lang="pt-BR" sz="2400" b="1" dirty="0" smtClean="0"/>
              <a:t>fundamentais na constituição da rede :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A área e sua população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A </a:t>
            </a:r>
            <a:r>
              <a:rPr lang="pt-BR" sz="2400" b="1" dirty="0"/>
              <a:t>estrutura operacional </a:t>
            </a:r>
            <a:r>
              <a:rPr lang="pt-BR" sz="2400" b="1" dirty="0" smtClean="0"/>
              <a:t>– 5 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 O </a:t>
            </a:r>
            <a:r>
              <a:rPr lang="pt-BR" sz="2400" b="1" dirty="0"/>
              <a:t>modelo de atenção à saúde.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56611" y="3970421"/>
            <a:ext cx="8831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FF00"/>
                </a:solidFill>
              </a:rPr>
              <a:t>O primeiro elemento circunscrito a uma área geográfica </a:t>
            </a:r>
            <a:r>
              <a:rPr lang="pt-BR" sz="2400" b="1" dirty="0" smtClean="0">
                <a:solidFill>
                  <a:srgbClr val="FFFF00"/>
                </a:solidFill>
              </a:rPr>
              <a:t> e a população neste inserida  </a:t>
            </a:r>
            <a:r>
              <a:rPr lang="pt-BR" sz="2400" b="1" dirty="0">
                <a:solidFill>
                  <a:srgbClr val="FFFF00"/>
                </a:solidFill>
              </a:rPr>
              <a:t>está sob sua responsabilidade </a:t>
            </a:r>
            <a:r>
              <a:rPr lang="pt-BR" sz="2400" b="1" dirty="0" smtClean="0">
                <a:solidFill>
                  <a:srgbClr val="FFFF00"/>
                </a:solidFill>
              </a:rPr>
              <a:t>sanitária. </a:t>
            </a:r>
            <a:r>
              <a:rPr lang="pt-BR" sz="2400" b="1" dirty="0">
                <a:solidFill>
                  <a:srgbClr val="FFFF00"/>
                </a:solidFill>
              </a:rPr>
              <a:t>Por essa razão deve ser conhecida e estar registrada, isto é, deve estar </a:t>
            </a:r>
            <a:r>
              <a:rPr lang="pt-BR" sz="2400" b="1" dirty="0" err="1" smtClean="0">
                <a:solidFill>
                  <a:srgbClr val="FFFF00"/>
                </a:solidFill>
              </a:rPr>
              <a:t>adscrita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478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06344" y="181407"/>
            <a:ext cx="418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000" b="1" dirty="0">
                <a:solidFill>
                  <a:srgbClr val="FFFF00"/>
                </a:solidFill>
                <a:latin typeface="Rubik"/>
              </a:rPr>
              <a:t>Elementos constitutivos da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0942" y="181407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7674" y="1547608"/>
            <a:ext cx="9083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 </a:t>
            </a:r>
            <a:r>
              <a:rPr lang="pt-BR" sz="2400" b="1" dirty="0" smtClean="0"/>
              <a:t>São  </a:t>
            </a:r>
            <a:r>
              <a:rPr lang="pt-BR" sz="2400" b="1" dirty="0"/>
              <a:t>três elementos </a:t>
            </a:r>
            <a:r>
              <a:rPr lang="pt-BR" sz="2400" b="1" dirty="0" smtClean="0"/>
              <a:t>fundamentais na constituição da rede :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A área e sua população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A </a:t>
            </a:r>
            <a:r>
              <a:rPr lang="pt-BR" sz="2400" b="1" dirty="0"/>
              <a:t>estrutura operacional </a:t>
            </a:r>
            <a:r>
              <a:rPr lang="pt-BR" sz="2400" b="1" dirty="0" smtClean="0"/>
              <a:t>– 5 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 O </a:t>
            </a:r>
            <a:r>
              <a:rPr lang="pt-BR" sz="2400" b="1" dirty="0"/>
              <a:t>modelo de atenção à saúde.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56611" y="3970421"/>
            <a:ext cx="8831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FF00"/>
                </a:solidFill>
              </a:rPr>
              <a:t>O primeiro elemento circunscrito a uma área geográfica </a:t>
            </a:r>
            <a:r>
              <a:rPr lang="pt-BR" sz="2400" b="1" dirty="0" smtClean="0">
                <a:solidFill>
                  <a:srgbClr val="FFFF00"/>
                </a:solidFill>
              </a:rPr>
              <a:t> e a população neste inserida  </a:t>
            </a:r>
            <a:r>
              <a:rPr lang="pt-BR" sz="2400" b="1" dirty="0">
                <a:solidFill>
                  <a:srgbClr val="FFFF00"/>
                </a:solidFill>
              </a:rPr>
              <a:t>está sob sua responsabilidade </a:t>
            </a:r>
            <a:r>
              <a:rPr lang="pt-BR" sz="2400" b="1" dirty="0" smtClean="0">
                <a:solidFill>
                  <a:srgbClr val="FFFF00"/>
                </a:solidFill>
              </a:rPr>
              <a:t>sanitária. </a:t>
            </a:r>
            <a:r>
              <a:rPr lang="pt-BR" sz="2400" b="1" dirty="0">
                <a:solidFill>
                  <a:srgbClr val="FFFF00"/>
                </a:solidFill>
              </a:rPr>
              <a:t>Por essa razão deve ser conhecida e estar registrada, isto é, deve estar </a:t>
            </a:r>
            <a:r>
              <a:rPr lang="pt-BR" sz="2400" b="1" dirty="0" err="1" smtClean="0">
                <a:solidFill>
                  <a:srgbClr val="FFFF00"/>
                </a:solidFill>
              </a:rPr>
              <a:t>adscrita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962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06344" y="181407"/>
            <a:ext cx="418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000" b="1" dirty="0">
                <a:solidFill>
                  <a:srgbClr val="FFFF00"/>
                </a:solidFill>
                <a:latin typeface="Rubik"/>
              </a:rPr>
              <a:t>Elementos constitutivos da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0942" y="181407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8937" y="846869"/>
            <a:ext cx="8831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rgbClr val="FFFF00"/>
                </a:solidFill>
              </a:rPr>
              <a:t>Essa população </a:t>
            </a:r>
            <a:r>
              <a:rPr lang="pt-BR" sz="2400" b="1" dirty="0" err="1" smtClean="0">
                <a:solidFill>
                  <a:srgbClr val="FFFF00"/>
                </a:solidFill>
              </a:rPr>
              <a:t>adscrita</a:t>
            </a:r>
            <a:r>
              <a:rPr lang="pt-BR" sz="2400" b="1" dirty="0"/>
              <a:t> </a:t>
            </a:r>
            <a:r>
              <a:rPr lang="pt-BR" sz="2400" b="1" dirty="0" smtClean="0">
                <a:solidFill>
                  <a:srgbClr val="FFFF00"/>
                </a:solidFill>
              </a:rPr>
              <a:t>ou população </a:t>
            </a:r>
            <a:r>
              <a:rPr lang="pt-BR" sz="2400" b="1" dirty="0">
                <a:solidFill>
                  <a:srgbClr val="FFFF00"/>
                </a:solidFill>
              </a:rPr>
              <a:t>referida </a:t>
            </a:r>
            <a:r>
              <a:rPr lang="pt-BR" sz="2400" b="1" dirty="0" smtClean="0">
                <a:solidFill>
                  <a:srgbClr val="FFFF00"/>
                </a:solidFill>
              </a:rPr>
              <a:t>deve </a:t>
            </a:r>
            <a:r>
              <a:rPr lang="pt-BR" sz="2400" b="1" dirty="0">
                <a:solidFill>
                  <a:srgbClr val="FFFF00"/>
                </a:solidFill>
              </a:rPr>
              <a:t>ser segmentada, subdividida e subpopulações por fatores de risco em relação às condições de </a:t>
            </a:r>
            <a:r>
              <a:rPr lang="pt-BR" sz="2400" b="1" dirty="0" smtClean="0">
                <a:solidFill>
                  <a:srgbClr val="FFFF00"/>
                </a:solidFill>
              </a:rPr>
              <a:t>saúde.  </a:t>
            </a:r>
            <a:r>
              <a:rPr lang="pt-BR" sz="2000" b="1" dirty="0" smtClean="0">
                <a:solidFill>
                  <a:srgbClr val="FF0000"/>
                </a:solidFill>
              </a:rPr>
              <a:t>Micro  Áreas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8758" y="2710025"/>
            <a:ext cx="112976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Para conhecer essa população é necessário : </a:t>
            </a:r>
          </a:p>
          <a:p>
            <a:pPr>
              <a:lnSpc>
                <a:spcPct val="150000"/>
              </a:lnSpc>
            </a:pPr>
            <a:endParaRPr lang="pt-BR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 smtClean="0"/>
              <a:t>O </a:t>
            </a:r>
            <a:r>
              <a:rPr lang="pt-BR" b="1" dirty="0"/>
              <a:t>processo de </a:t>
            </a:r>
            <a:r>
              <a:rPr lang="pt-BR" b="1" dirty="0" err="1" smtClean="0"/>
              <a:t>territorialização</a:t>
            </a:r>
            <a:r>
              <a:rPr lang="pt-BR" b="1" dirty="0" smtClean="0"/>
              <a:t>- (território solo ( geográfico) + território social ( dinâmico)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/>
              <a:t>O</a:t>
            </a:r>
            <a:r>
              <a:rPr lang="pt-BR" b="1" dirty="0" smtClean="0"/>
              <a:t> </a:t>
            </a:r>
            <a:r>
              <a:rPr lang="pt-BR" b="1" dirty="0"/>
              <a:t>cadastramento das famílias</a:t>
            </a:r>
            <a:r>
              <a:rPr lang="pt-BR" b="1" dirty="0" smtClean="0"/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 smtClean="0"/>
              <a:t>A </a:t>
            </a:r>
            <a:r>
              <a:rPr lang="pt-BR" b="1" dirty="0"/>
              <a:t>classificação das famílias por riscos </a:t>
            </a:r>
            <a:r>
              <a:rPr lang="pt-BR" b="1" dirty="0" err="1"/>
              <a:t>sociossanitários</a:t>
            </a:r>
            <a:r>
              <a:rPr lang="pt-BR" b="1" dirty="0"/>
              <a:t>; </a:t>
            </a:r>
            <a:endParaRPr lang="pt-BR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 smtClean="0"/>
              <a:t>A </a:t>
            </a:r>
            <a:r>
              <a:rPr lang="pt-BR" b="1" dirty="0"/>
              <a:t>vinculação das famílias à Unidade de APS/Equipe do Programa de Saúde da Família; </a:t>
            </a:r>
            <a:endParaRPr lang="pt-BR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 smtClean="0"/>
              <a:t>A </a:t>
            </a:r>
            <a:r>
              <a:rPr lang="pt-BR" b="1" dirty="0"/>
              <a:t>identificação de subpopulações com fatores de risco; </a:t>
            </a:r>
            <a:endParaRPr lang="pt-BR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 smtClean="0"/>
              <a:t>A </a:t>
            </a:r>
            <a:r>
              <a:rPr lang="pt-BR" b="1" dirty="0"/>
              <a:t>identificação das subpopulações com condições de saúde estratificadas por graus de riscos; </a:t>
            </a:r>
            <a:endParaRPr lang="pt-BR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 smtClean="0"/>
              <a:t>A </a:t>
            </a:r>
            <a:r>
              <a:rPr lang="pt-BR" b="1" dirty="0"/>
              <a:t>identificação de subpopulações com condições de saúde muito complexas (MENDES, 2008; 2011)</a:t>
            </a:r>
          </a:p>
        </p:txBody>
      </p:sp>
    </p:spTree>
    <p:extLst>
      <p:ext uri="{BB962C8B-B14F-4D97-AF65-F5344CB8AC3E}">
        <p14:creationId xmlns:p14="http://schemas.microsoft.com/office/powerpoint/2010/main" val="15824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06344" y="181407"/>
            <a:ext cx="418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000" b="1" dirty="0">
                <a:solidFill>
                  <a:srgbClr val="FFFF00"/>
                </a:solidFill>
                <a:latin typeface="Rubik"/>
              </a:rPr>
              <a:t>Elementos constitutivos da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0942" y="181407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8937" y="846869"/>
            <a:ext cx="9950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rgbClr val="FFFF00"/>
                </a:solidFill>
              </a:rPr>
              <a:t>A estrutura </a:t>
            </a:r>
            <a:r>
              <a:rPr lang="pt-BR" sz="2400" b="1" dirty="0">
                <a:solidFill>
                  <a:srgbClr val="FFFF00"/>
                </a:solidFill>
              </a:rPr>
              <a:t>operacional</a:t>
            </a:r>
            <a:r>
              <a:rPr lang="pt-BR" sz="2400" b="1" dirty="0">
                <a:solidFill>
                  <a:srgbClr val="FF0000"/>
                </a:solidFill>
              </a:rPr>
              <a:t>, é formada pelos pontos de atenção das redes e pelas ligações materiais e imateriais que integram esses diferentes </a:t>
            </a:r>
            <a:r>
              <a:rPr lang="pt-BR" sz="2400" b="1" dirty="0" smtClean="0">
                <a:solidFill>
                  <a:srgbClr val="FF0000"/>
                </a:solidFill>
              </a:rPr>
              <a:t>serviços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0942" y="3236495"/>
            <a:ext cx="1152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SÃO CINCO </a:t>
            </a:r>
            <a:r>
              <a:rPr lang="pt-BR" sz="2400" dirty="0" smtClean="0"/>
              <a:t>COMPONENTES INTEGRANRES DA </a:t>
            </a:r>
            <a:r>
              <a:rPr lang="pt-BR" sz="2400" dirty="0" smtClean="0">
                <a:solidFill>
                  <a:srgbClr val="FFFF00"/>
                </a:solidFill>
              </a:rPr>
              <a:t>ESTRUTURA OPERACIONAL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75347" y="4090737"/>
            <a:ext cx="8410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-  </a:t>
            </a:r>
            <a:r>
              <a:rPr lang="pt-BR" sz="2400" b="1" dirty="0" smtClean="0">
                <a:solidFill>
                  <a:srgbClr val="FFFF00"/>
                </a:solidFill>
              </a:rPr>
              <a:t>Centro </a:t>
            </a:r>
            <a:r>
              <a:rPr lang="pt-BR" sz="2400" b="1" dirty="0">
                <a:solidFill>
                  <a:srgbClr val="FFFF00"/>
                </a:solidFill>
              </a:rPr>
              <a:t>de comunicação</a:t>
            </a:r>
            <a:r>
              <a:rPr lang="pt-BR" sz="2400" b="1" dirty="0" smtClean="0">
                <a:solidFill>
                  <a:srgbClr val="FFFF00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FFFF00"/>
                </a:solidFill>
              </a:rPr>
              <a:t>-  Pontos </a:t>
            </a:r>
            <a:r>
              <a:rPr lang="pt-BR" sz="2400" b="1" dirty="0">
                <a:solidFill>
                  <a:srgbClr val="FFFF00"/>
                </a:solidFill>
              </a:rPr>
              <a:t>de atenção à saúde secundários e terciários; 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rgbClr val="FFFF00"/>
                </a:solidFill>
              </a:rPr>
              <a:t>Sistemas </a:t>
            </a:r>
            <a:r>
              <a:rPr lang="pt-BR" sz="2400" b="1" dirty="0">
                <a:solidFill>
                  <a:srgbClr val="FFFF00"/>
                </a:solidFill>
              </a:rPr>
              <a:t>de apoio</a:t>
            </a:r>
            <a:r>
              <a:rPr lang="pt-BR" sz="2400" b="1" dirty="0" smtClean="0">
                <a:solidFill>
                  <a:srgbClr val="FFFF00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rgbClr val="FFFF00"/>
                </a:solidFill>
              </a:rPr>
              <a:t>sistemas </a:t>
            </a:r>
            <a:r>
              <a:rPr lang="pt-BR" sz="2400" b="1" dirty="0">
                <a:solidFill>
                  <a:srgbClr val="FFFF00"/>
                </a:solidFill>
              </a:rPr>
              <a:t>logísticos e sistemas de governança (MENDES, 2008; 2011).</a:t>
            </a:r>
          </a:p>
        </p:txBody>
      </p:sp>
    </p:spTree>
    <p:extLst>
      <p:ext uri="{BB962C8B-B14F-4D97-AF65-F5344CB8AC3E}">
        <p14:creationId xmlns:p14="http://schemas.microsoft.com/office/powerpoint/2010/main" val="26377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06344" y="181407"/>
            <a:ext cx="418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000" b="1" dirty="0">
                <a:solidFill>
                  <a:srgbClr val="FFFF00"/>
                </a:solidFill>
                <a:latin typeface="Rubik"/>
              </a:rPr>
              <a:t>Elementos constitutivos da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0942" y="181407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0942" y="866274"/>
            <a:ext cx="1152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SÃO CINCO </a:t>
            </a:r>
            <a:r>
              <a:rPr lang="pt-BR" sz="2400" dirty="0" smtClean="0"/>
              <a:t>COMPONENTES INTEGRANRES DA ESTRUTURA OPERACIONAL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0942" y="1744580"/>
            <a:ext cx="107804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-1-  </a:t>
            </a:r>
            <a:r>
              <a:rPr lang="pt-BR" sz="2400" b="1" dirty="0" smtClean="0">
                <a:solidFill>
                  <a:srgbClr val="FFFF00"/>
                </a:solidFill>
              </a:rPr>
              <a:t>Centro </a:t>
            </a:r>
            <a:r>
              <a:rPr lang="pt-BR" sz="2400" b="1" dirty="0">
                <a:solidFill>
                  <a:srgbClr val="FFFF00"/>
                </a:solidFill>
              </a:rPr>
              <a:t>de comunicação -  </a:t>
            </a:r>
            <a:r>
              <a:rPr lang="pt-BR" sz="2400" b="1" dirty="0" smtClean="0">
                <a:solidFill>
                  <a:srgbClr val="FFFF00"/>
                </a:solidFill>
              </a:rPr>
              <a:t>onde deve ser o ponto central do intercambio , onde se  coordenam </a:t>
            </a:r>
            <a:r>
              <a:rPr lang="pt-BR" sz="2400" b="1" dirty="0">
                <a:solidFill>
                  <a:srgbClr val="FFFF00"/>
                </a:solidFill>
              </a:rPr>
              <a:t>os fluxos e </a:t>
            </a:r>
            <a:r>
              <a:rPr lang="pt-BR" sz="2400" b="1" dirty="0" err="1">
                <a:solidFill>
                  <a:srgbClr val="FFFF00"/>
                </a:solidFill>
              </a:rPr>
              <a:t>contrafluxos</a:t>
            </a:r>
            <a:r>
              <a:rPr lang="pt-BR" sz="2400" b="1" dirty="0">
                <a:solidFill>
                  <a:srgbClr val="FFFF00"/>
                </a:solidFill>
              </a:rPr>
              <a:t> do sistema de atenção à saúde e é constituído pela APS - Atenção Primária à Saúde (Atenção Básica e Equipe do Programa Saúde da </a:t>
            </a:r>
            <a:r>
              <a:rPr lang="pt-BR" sz="2400" b="1" dirty="0" smtClean="0">
                <a:solidFill>
                  <a:srgbClr val="FFFF00"/>
                </a:solidFill>
              </a:rPr>
              <a:t>Família). Aliás, essa é a maior singularidade das redes de atenção, pois essa constituição do sistema de saúde estimula </a:t>
            </a:r>
            <a:r>
              <a:rPr lang="pt-BR" sz="2400" b="1" dirty="0">
                <a:solidFill>
                  <a:srgbClr val="FFFF00"/>
                </a:solidFill>
              </a:rPr>
              <a:t>e mantém a proximidade com os indivíduos assistidos e seu cotidiano;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pt-BR" sz="2400" b="1" dirty="0" smtClean="0">
              <a:solidFill>
                <a:srgbClr val="FFFF00"/>
              </a:solidFill>
            </a:endParaRPr>
          </a:p>
          <a:p>
            <a:pPr marL="285750" indent="-285750" algn="r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rgbClr val="FFFF00"/>
                </a:solidFill>
              </a:rPr>
              <a:t>(</a:t>
            </a:r>
            <a:r>
              <a:rPr lang="pt-BR" sz="2400" b="1" dirty="0">
                <a:solidFill>
                  <a:srgbClr val="FFFF00"/>
                </a:solidFill>
              </a:rPr>
              <a:t>MENDES, 2008; 2011).</a:t>
            </a:r>
          </a:p>
        </p:txBody>
      </p:sp>
    </p:spTree>
    <p:extLst>
      <p:ext uri="{BB962C8B-B14F-4D97-AF65-F5344CB8AC3E}">
        <p14:creationId xmlns:p14="http://schemas.microsoft.com/office/powerpoint/2010/main" val="41743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06344" y="181407"/>
            <a:ext cx="418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000" b="1" dirty="0">
                <a:solidFill>
                  <a:srgbClr val="FFFF00"/>
                </a:solidFill>
                <a:latin typeface="Rubik"/>
              </a:rPr>
              <a:t>Elementos constitutivos da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0942" y="181407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0942" y="902368"/>
            <a:ext cx="1152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SÃO CINCO </a:t>
            </a:r>
            <a:r>
              <a:rPr lang="pt-BR" sz="2400" dirty="0" smtClean="0"/>
              <a:t>COMPONENTES INTEGRANRES DA ESTRUTURA OPERACIONAL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51653" y="2341888"/>
            <a:ext cx="10816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2-</a:t>
            </a:r>
            <a:r>
              <a:rPr lang="pt-BR" sz="2400" b="1" dirty="0" smtClean="0">
                <a:solidFill>
                  <a:srgbClr val="FFFF00"/>
                </a:solidFill>
              </a:rPr>
              <a:t> Pontos </a:t>
            </a:r>
            <a:r>
              <a:rPr lang="pt-BR" sz="2400" b="1" dirty="0">
                <a:solidFill>
                  <a:srgbClr val="FFFF00"/>
                </a:solidFill>
              </a:rPr>
              <a:t>de atenção à saúde secundários e </a:t>
            </a:r>
            <a:r>
              <a:rPr lang="pt-BR" sz="2400" b="1" dirty="0" smtClean="0">
                <a:solidFill>
                  <a:srgbClr val="FFFF00"/>
                </a:solidFill>
              </a:rPr>
              <a:t>terciários: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rgbClr val="FFFF00"/>
                </a:solidFill>
              </a:rPr>
              <a:t>São </a:t>
            </a:r>
            <a:r>
              <a:rPr lang="pt-BR" sz="2400" b="1" dirty="0">
                <a:solidFill>
                  <a:srgbClr val="FFFF00"/>
                </a:solidFill>
              </a:rPr>
              <a:t>os pontos da rede nos quais se ofertam serviços especializados, com diferentes densidades tecnológicas e servem de apoio à </a:t>
            </a:r>
            <a:r>
              <a:rPr lang="pt-BR" sz="2400" b="1" dirty="0" smtClean="0">
                <a:solidFill>
                  <a:srgbClr val="FFFF00"/>
                </a:solidFill>
              </a:rPr>
              <a:t>APS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12135" y="4752304"/>
            <a:ext cx="653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Não há relação de subordinação entre eles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79012" y="6020008"/>
            <a:ext cx="315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REDE É POLIÁRQUICA 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137678" y="6096952"/>
            <a:ext cx="2809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FFFF00"/>
                </a:solidFill>
              </a:rPr>
              <a:t>(MENDES, 2008; 2011).</a:t>
            </a:r>
          </a:p>
        </p:txBody>
      </p:sp>
    </p:spTree>
    <p:extLst>
      <p:ext uri="{BB962C8B-B14F-4D97-AF65-F5344CB8AC3E}">
        <p14:creationId xmlns:p14="http://schemas.microsoft.com/office/powerpoint/2010/main" val="30918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06344" y="181407"/>
            <a:ext cx="418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000" b="1" dirty="0">
                <a:solidFill>
                  <a:srgbClr val="FFFF00"/>
                </a:solidFill>
                <a:latin typeface="Rubik"/>
              </a:rPr>
              <a:t>Elementos constitutivos da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0942" y="181407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1094" y="1356180"/>
            <a:ext cx="1152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SÃO CINCO </a:t>
            </a:r>
            <a:r>
              <a:rPr lang="pt-BR" sz="2400" dirty="0" smtClean="0"/>
              <a:t>COMPONENTES INTEGRANRES DA ESTRUTURA OPERACIONAL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91673" y="2101865"/>
            <a:ext cx="10187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3-</a:t>
            </a:r>
            <a:r>
              <a:rPr lang="pt-BR" sz="2400" b="1" dirty="0" smtClean="0">
                <a:solidFill>
                  <a:srgbClr val="FFFF00"/>
                </a:solidFill>
              </a:rPr>
              <a:t> Sistemas </a:t>
            </a:r>
            <a:r>
              <a:rPr lang="pt-BR" sz="2400" b="1" dirty="0">
                <a:solidFill>
                  <a:srgbClr val="FFFF00"/>
                </a:solidFill>
              </a:rPr>
              <a:t>de </a:t>
            </a:r>
            <a:r>
              <a:rPr lang="pt-BR" sz="2400" b="1" dirty="0" smtClean="0">
                <a:solidFill>
                  <a:srgbClr val="FFFF00"/>
                </a:solidFill>
              </a:rPr>
              <a:t>apoio: 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FFFF00"/>
                </a:solidFill>
              </a:rPr>
              <a:t>São </a:t>
            </a:r>
            <a:r>
              <a:rPr lang="pt-BR" sz="2400" b="1" dirty="0">
                <a:solidFill>
                  <a:srgbClr val="FFFF00"/>
                </a:solidFill>
              </a:rPr>
              <a:t>os lugares institucionais em que se realizam serviços comuns a todos os pontos de atenção à saúde nos campos diagnóstico e terapêutico, assistência farmacêutica e dos sistemas de informação à saúde.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BR" sz="2400" b="1" dirty="0" smtClean="0">
              <a:solidFill>
                <a:srgbClr val="FFFF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>
                <a:solidFill>
                  <a:srgbClr val="FF0000"/>
                </a:solidFill>
              </a:rPr>
              <a:t>(MENDES, 2008; 2011).</a:t>
            </a:r>
          </a:p>
        </p:txBody>
      </p:sp>
    </p:spTree>
    <p:extLst>
      <p:ext uri="{BB962C8B-B14F-4D97-AF65-F5344CB8AC3E}">
        <p14:creationId xmlns:p14="http://schemas.microsoft.com/office/powerpoint/2010/main" val="12336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06344" y="181407"/>
            <a:ext cx="418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000" b="1" dirty="0">
                <a:solidFill>
                  <a:srgbClr val="FFFF00"/>
                </a:solidFill>
                <a:latin typeface="Rubik"/>
              </a:rPr>
              <a:t>Elementos constitutivos da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0942" y="181407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0942" y="618518"/>
            <a:ext cx="1152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SÃO CINCO </a:t>
            </a:r>
            <a:r>
              <a:rPr lang="pt-BR" sz="2400" dirty="0" smtClean="0"/>
              <a:t>COMPONENTES INTEGRANRES DA ESTRUTURA OPERACIONAL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2065" y="1147962"/>
            <a:ext cx="117841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4 -</a:t>
            </a:r>
            <a:r>
              <a:rPr lang="pt-BR" sz="2400" b="1" dirty="0" smtClean="0">
                <a:solidFill>
                  <a:srgbClr val="FFFF00"/>
                </a:solidFill>
              </a:rPr>
              <a:t> Sistemas </a:t>
            </a:r>
            <a:r>
              <a:rPr lang="pt-BR" sz="2400" b="1" dirty="0">
                <a:solidFill>
                  <a:srgbClr val="FFFF00"/>
                </a:solidFill>
              </a:rPr>
              <a:t>Logísticos:  </a:t>
            </a:r>
            <a:r>
              <a:rPr lang="pt-BR" sz="2400" b="1" dirty="0" smtClean="0">
                <a:solidFill>
                  <a:srgbClr val="FFFF00"/>
                </a:solidFill>
              </a:rPr>
              <a:t>são </a:t>
            </a:r>
            <a:r>
              <a:rPr lang="pt-BR" sz="2400" b="1" dirty="0">
                <a:solidFill>
                  <a:srgbClr val="FFFF00"/>
                </a:solidFill>
              </a:rPr>
              <a:t>soluções tecnológicas fortemente ancoradas nas tecnologias de </a:t>
            </a:r>
            <a:r>
              <a:rPr lang="pt-BR" sz="2400" b="1" dirty="0" smtClean="0">
                <a:solidFill>
                  <a:srgbClr val="FFFF00"/>
                </a:solidFill>
              </a:rPr>
              <a:t>informação, </a:t>
            </a:r>
            <a:r>
              <a:rPr lang="pt-BR" sz="2400" b="1" dirty="0">
                <a:solidFill>
                  <a:srgbClr val="FFFF00"/>
                </a:solidFill>
              </a:rPr>
              <a:t>voltadas para promover a eficaz integração e comunicação entre pontos de atenção à saúde e os sistemas de apoio. Podem referir-se a pessoas, produtos ou informações, e estão fortemente ligados ao conceito de integração vertical. 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rgbClr val="FF0000"/>
                </a:solidFill>
              </a:rPr>
              <a:t>Exemplos de  </a:t>
            </a:r>
            <a:r>
              <a:rPr lang="pt-BR" sz="2400" b="1" dirty="0">
                <a:solidFill>
                  <a:srgbClr val="FF0000"/>
                </a:solidFill>
              </a:rPr>
              <a:t>sistemas </a:t>
            </a:r>
            <a:r>
              <a:rPr lang="pt-BR" sz="2400" b="1" dirty="0" smtClean="0">
                <a:solidFill>
                  <a:srgbClr val="FF0000"/>
                </a:solidFill>
              </a:rPr>
              <a:t>logísticos: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>
                <a:solidFill>
                  <a:srgbClr val="FFFF00"/>
                </a:solidFill>
              </a:rPr>
              <a:t>identificação do usuário por meio do Cartão Nacional do SUS</a:t>
            </a:r>
            <a:r>
              <a:rPr lang="pt-BR" sz="2400" b="1" dirty="0" smtClean="0">
                <a:solidFill>
                  <a:srgbClr val="FFFF00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>
                <a:solidFill>
                  <a:srgbClr val="FFFF00"/>
                </a:solidFill>
              </a:rPr>
              <a:t>prontuário clínico; 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rgbClr val="FFFF00"/>
                </a:solidFill>
              </a:rPr>
              <a:t>sistema de acesso regulado à atenção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rgbClr val="FFFF00"/>
                </a:solidFill>
              </a:rPr>
              <a:t>sistemas de transporte.                                                                      </a:t>
            </a:r>
            <a:r>
              <a:rPr lang="pt-BR" sz="1600" b="1" dirty="0" smtClean="0">
                <a:solidFill>
                  <a:srgbClr val="FFFF00"/>
                </a:solidFill>
              </a:rPr>
              <a:t> </a:t>
            </a:r>
            <a:r>
              <a:rPr lang="pt-BR" sz="1400" b="1" dirty="0">
                <a:solidFill>
                  <a:srgbClr val="FF0000"/>
                </a:solidFill>
              </a:rPr>
              <a:t>(</a:t>
            </a:r>
            <a:r>
              <a:rPr lang="pt-BR" sz="1400" b="1" dirty="0" smtClean="0">
                <a:solidFill>
                  <a:srgbClr val="FF0000"/>
                </a:solidFill>
              </a:rPr>
              <a:t>MENDES</a:t>
            </a:r>
            <a:r>
              <a:rPr lang="pt-BR" sz="1400" b="1" dirty="0">
                <a:solidFill>
                  <a:srgbClr val="FF0000"/>
                </a:solidFill>
              </a:rPr>
              <a:t>, 2008; 2011).</a:t>
            </a:r>
            <a:endParaRPr lang="pt-BR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06344" y="181407"/>
            <a:ext cx="418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000" b="1" dirty="0">
                <a:solidFill>
                  <a:srgbClr val="FFFF00"/>
                </a:solidFill>
                <a:latin typeface="Rubik"/>
              </a:rPr>
              <a:t>Elementos constitutivos da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0942" y="181407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0942" y="618518"/>
            <a:ext cx="1152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SÃO CINCO </a:t>
            </a:r>
            <a:r>
              <a:rPr lang="pt-BR" sz="2400" dirty="0" smtClean="0"/>
              <a:t>COMPONENTES INTEGRANRES DA ESTRUTURA OPERACIONAL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2065" y="1147962"/>
            <a:ext cx="117841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 5-</a:t>
            </a:r>
            <a:r>
              <a:rPr lang="pt-BR" sz="2000" b="1" dirty="0" smtClean="0">
                <a:solidFill>
                  <a:srgbClr val="FFFF00"/>
                </a:solidFill>
              </a:rPr>
              <a:t>Sistema </a:t>
            </a:r>
            <a:r>
              <a:rPr lang="pt-BR" sz="2000" b="1" dirty="0">
                <a:solidFill>
                  <a:srgbClr val="FFFF00"/>
                </a:solidFill>
              </a:rPr>
              <a:t>de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>
                <a:solidFill>
                  <a:srgbClr val="FFFF00"/>
                </a:solidFill>
              </a:rPr>
              <a:t>Governança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 smtClean="0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>
                <a:solidFill>
                  <a:srgbClr val="FFFF00"/>
                </a:solidFill>
              </a:rPr>
              <a:t>Envolvem diferentes atores, estratégias e procedimentos, para gerir, de forma compartilhada e </a:t>
            </a:r>
            <a:r>
              <a:rPr lang="pt-BR" sz="2000" b="1" dirty="0" err="1">
                <a:solidFill>
                  <a:srgbClr val="FFFF00"/>
                </a:solidFill>
              </a:rPr>
              <a:t>interfederativa</a:t>
            </a:r>
            <a:r>
              <a:rPr lang="pt-BR" sz="2000" b="1" dirty="0">
                <a:solidFill>
                  <a:srgbClr val="FFFF00"/>
                </a:solidFill>
              </a:rPr>
              <a:t>, as relações entre as outras quatro estruturas operacionais citadas anteriormente, com vistas à obtenção de maior interdependência e melhores resultados sanitários e econômicos. </a:t>
            </a:r>
            <a:endParaRPr lang="pt-BR" sz="2000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000" b="1" dirty="0" smtClean="0">
                <a:solidFill>
                  <a:srgbClr val="FFFF00"/>
                </a:solidFill>
              </a:rPr>
              <a:t>A </a:t>
            </a:r>
            <a:r>
              <a:rPr lang="pt-BR" sz="2000" b="1" dirty="0">
                <a:solidFill>
                  <a:srgbClr val="FFFF00"/>
                </a:solidFill>
              </a:rPr>
              <a:t>governança das Redes de Atenção à Saúde, no SUS, deve ser </a:t>
            </a:r>
            <a:r>
              <a:rPr lang="pt-BR" sz="2000" b="1" dirty="0" smtClean="0">
                <a:solidFill>
                  <a:srgbClr val="FFFF00"/>
                </a:solidFill>
              </a:rPr>
              <a:t>feita: </a:t>
            </a:r>
            <a:br>
              <a:rPr lang="pt-BR" sz="2000" b="1" dirty="0" smtClean="0">
                <a:solidFill>
                  <a:srgbClr val="FFFF00"/>
                </a:solidFill>
              </a:rPr>
            </a:br>
            <a:r>
              <a:rPr lang="pt-BR" sz="2000" b="1" dirty="0" err="1" smtClean="0">
                <a:solidFill>
                  <a:srgbClr val="FFFF00"/>
                </a:solidFill>
              </a:rPr>
              <a:t>Ambito</a:t>
            </a:r>
            <a:r>
              <a:rPr lang="pt-BR" sz="2000" b="1" dirty="0" smtClean="0">
                <a:solidFill>
                  <a:srgbClr val="FFFF00"/>
                </a:solidFill>
              </a:rPr>
              <a:t> Federal : Comissões </a:t>
            </a:r>
            <a:r>
              <a:rPr lang="pt-BR" sz="2000" b="1" dirty="0" err="1">
                <a:solidFill>
                  <a:srgbClr val="FFFF00"/>
                </a:solidFill>
              </a:rPr>
              <a:t>Intergestores</a:t>
            </a:r>
            <a:r>
              <a:rPr lang="pt-BR" sz="2000" b="1" dirty="0">
                <a:solidFill>
                  <a:srgbClr val="FFFF00"/>
                </a:solidFill>
              </a:rPr>
              <a:t>; Comissões </a:t>
            </a:r>
            <a:r>
              <a:rPr lang="pt-BR" sz="2000" b="1" dirty="0" err="1">
                <a:solidFill>
                  <a:srgbClr val="FFFF00"/>
                </a:solidFill>
              </a:rPr>
              <a:t>Intergestores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smtClean="0">
                <a:solidFill>
                  <a:srgbClr val="FFFF00"/>
                </a:solidFill>
              </a:rPr>
              <a:t>Tripartite;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000" b="1" dirty="0" err="1" smtClean="0">
                <a:solidFill>
                  <a:srgbClr val="FFFF00"/>
                </a:solidFill>
              </a:rPr>
              <a:t>Ambito</a:t>
            </a:r>
            <a:r>
              <a:rPr lang="pt-BR" sz="2000" b="1" dirty="0" smtClean="0">
                <a:solidFill>
                  <a:srgbClr val="FFFF00"/>
                </a:solidFill>
              </a:rPr>
              <a:t> Estadual - Comissões </a:t>
            </a:r>
            <a:r>
              <a:rPr lang="pt-BR" sz="2000" b="1" dirty="0" err="1">
                <a:solidFill>
                  <a:srgbClr val="FFFF00"/>
                </a:solidFill>
              </a:rPr>
              <a:t>Intergestores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Bipartite</a:t>
            </a:r>
            <a:r>
              <a:rPr lang="pt-BR" sz="2000" b="1" dirty="0">
                <a:solidFill>
                  <a:srgbClr val="FFFF00"/>
                </a:solidFill>
              </a:rPr>
              <a:t>, </a:t>
            </a:r>
            <a:endParaRPr lang="pt-BR" sz="2000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000" b="1" dirty="0" smtClean="0">
                <a:solidFill>
                  <a:srgbClr val="FFFF00"/>
                </a:solidFill>
              </a:rPr>
              <a:t>Regiões </a:t>
            </a:r>
            <a:r>
              <a:rPr lang="pt-BR" sz="2000" b="1" dirty="0">
                <a:solidFill>
                  <a:srgbClr val="FFFF00"/>
                </a:solidFill>
              </a:rPr>
              <a:t>de </a:t>
            </a:r>
            <a:r>
              <a:rPr lang="pt-BR" sz="2000" b="1" dirty="0" smtClean="0">
                <a:solidFill>
                  <a:srgbClr val="FFFF00"/>
                </a:solidFill>
              </a:rPr>
              <a:t>saúde- Comissões </a:t>
            </a:r>
            <a:r>
              <a:rPr lang="pt-BR" sz="2000" b="1" dirty="0" err="1">
                <a:solidFill>
                  <a:srgbClr val="FFFF00"/>
                </a:solidFill>
              </a:rPr>
              <a:t>Intergestores</a:t>
            </a:r>
            <a:r>
              <a:rPr lang="pt-BR" sz="2000" b="1" dirty="0">
                <a:solidFill>
                  <a:srgbClr val="FFFF00"/>
                </a:solidFill>
              </a:rPr>
              <a:t> Regionais. </a:t>
            </a:r>
            <a:r>
              <a:rPr lang="pt-BR" sz="1200" b="1" dirty="0">
                <a:solidFill>
                  <a:srgbClr val="FF0000"/>
                </a:solidFill>
              </a:rPr>
              <a:t>(MENDES, 2008; 2011).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BR" sz="12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000" b="1" dirty="0" smtClean="0">
                <a:solidFill>
                  <a:srgbClr val="FFFF00"/>
                </a:solidFill>
              </a:rPr>
              <a:t>Município -  estruturas próprias  - </a:t>
            </a:r>
            <a:endParaRPr lang="pt-BR" sz="20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BR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810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200" b="1" dirty="0" smtClean="0">
                <a:solidFill>
                  <a:srgbClr val="FF0000"/>
                </a:solidFill>
              </a:rPr>
              <a:t>							BREVE RECUPERAÇÃO DA HISTÓRIA</a:t>
            </a:r>
            <a:r>
              <a:rPr lang="pt-BR" sz="2200" dirty="0" smtClean="0"/>
              <a:t> </a:t>
            </a:r>
            <a:endParaRPr lang="pt-BR" sz="2200" dirty="0"/>
          </a:p>
          <a:p>
            <a:pPr marL="0" indent="0" algn="ctr">
              <a:buNone/>
            </a:pPr>
            <a:endParaRPr lang="pt-BR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4400" b="1" dirty="0" smtClean="0">
                <a:solidFill>
                  <a:srgbClr val="FF0000"/>
                </a:solidFill>
              </a:rPr>
              <a:t>Centros de Saúde Primários                     </a:t>
            </a:r>
            <a:r>
              <a:rPr lang="pt-BR" sz="4400" b="1" dirty="0" smtClean="0">
                <a:solidFill>
                  <a:srgbClr val="FFFF00"/>
                </a:solidFill>
              </a:rPr>
              <a:t>Centros de Saúde Secundários </a:t>
            </a:r>
          </a:p>
          <a:p>
            <a:pPr marL="0" indent="0" algn="ctr">
              <a:buNone/>
            </a:pPr>
            <a:r>
              <a:rPr lang="pt-BR" sz="4400" b="1" dirty="0" smtClean="0">
                <a:solidFill>
                  <a:srgbClr val="FF0000"/>
                </a:solidFill>
              </a:rPr>
              <a:t>Hospitais Escolas </a:t>
            </a:r>
          </a:p>
          <a:p>
            <a:pPr marL="0" indent="0" algn="ctr">
              <a:buNone/>
            </a:pPr>
            <a:r>
              <a:rPr lang="pt-BR" sz="4400" dirty="0" smtClean="0"/>
              <a:t>Foram definidos as funções de cada serviço e também </a:t>
            </a:r>
            <a:r>
              <a:rPr lang="pt-BR" sz="4400" dirty="0" smtClean="0">
                <a:solidFill>
                  <a:srgbClr val="FF0000"/>
                </a:solidFill>
              </a:rPr>
              <a:t>os vínculos formais</a:t>
            </a:r>
            <a:r>
              <a:rPr lang="pt-BR" sz="4400" dirty="0" smtClean="0"/>
              <a:t> entres os três níveis </a:t>
            </a:r>
          </a:p>
          <a:p>
            <a:pPr marL="0" indent="0" algn="ctr">
              <a:buNone/>
            </a:pPr>
            <a:endParaRPr lang="pt-BR" sz="6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298725" y="145202"/>
            <a:ext cx="506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latin typeface="Rubik"/>
              </a:rPr>
              <a:t>Redes </a:t>
            </a:r>
            <a:r>
              <a:rPr lang="pt-BR" sz="2000" b="1" dirty="0" smtClean="0">
                <a:solidFill>
                  <a:srgbClr val="FFFF00"/>
                </a:solidFill>
                <a:latin typeface="Rubik"/>
              </a:rPr>
              <a:t>de Atenção </a:t>
            </a:r>
            <a:r>
              <a:rPr lang="pt-BR" sz="2000" b="1" dirty="0">
                <a:solidFill>
                  <a:srgbClr val="FFFF00"/>
                </a:solidFill>
                <a:latin typeface="Rubik"/>
              </a:rPr>
              <a:t>no </a:t>
            </a:r>
            <a:r>
              <a:rPr lang="pt-BR" sz="2000" b="1" dirty="0" smtClean="0">
                <a:solidFill>
                  <a:srgbClr val="FFFF00"/>
                </a:solidFill>
                <a:latin typeface="Rubik"/>
              </a:rPr>
              <a:t>SUS          </a:t>
            </a:r>
            <a:endParaRPr lang="en-CA" sz="2000" b="1" dirty="0"/>
          </a:p>
        </p:txBody>
      </p:sp>
      <p:sp>
        <p:nvSpPr>
          <p:cNvPr id="2" name="Arco 1"/>
          <p:cNvSpPr/>
          <p:nvPr/>
        </p:nvSpPr>
        <p:spPr>
          <a:xfrm>
            <a:off x="6400800" y="191770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06344" y="181407"/>
            <a:ext cx="418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000" b="1" dirty="0">
                <a:solidFill>
                  <a:srgbClr val="FFFF00"/>
                </a:solidFill>
                <a:latin typeface="Rubik"/>
              </a:rPr>
              <a:t>Elementos constitutivos da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0942" y="181407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93131" y="1115344"/>
            <a:ext cx="9083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 </a:t>
            </a:r>
            <a:r>
              <a:rPr lang="pt-BR" sz="2400" b="1" dirty="0" smtClean="0"/>
              <a:t>O terceiro elemento fundamental na constituição da rede :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O </a:t>
            </a:r>
            <a:r>
              <a:rPr lang="pt-BR" sz="2400" b="1" dirty="0"/>
              <a:t>modelo de atenção à saúde.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39066" y="3544369"/>
            <a:ext cx="10067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Os  dois precisam e devem ser aplicadas todos os elementos da estrutura operacional das Redes de Atenção à Saúde.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0" y="6395986"/>
            <a:ext cx="2192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 (</a:t>
            </a:r>
            <a:r>
              <a:rPr lang="pt-BR" dirty="0">
                <a:solidFill>
                  <a:srgbClr val="FF0000"/>
                </a:solidFill>
              </a:rPr>
              <a:t>MENDES, 2011).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93131" y="2550865"/>
            <a:ext cx="335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Modelo de atenção às condições agudas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441017" y="2501612"/>
            <a:ext cx="317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Modelo de atenção às condições crônicas 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96641" y="5044885"/>
            <a:ext cx="1352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Pontos de atenção 2ª e 3ª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24162" y="5220731"/>
            <a:ext cx="135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Sistemas de Apoio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97931" y="5640045"/>
            <a:ext cx="13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APS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05951" y="6009377"/>
            <a:ext cx="135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Sistemas logísticos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497931" y="5640045"/>
            <a:ext cx="13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APS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325471" y="6378579"/>
            <a:ext cx="265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Rede de Governança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77142" y="1576957"/>
            <a:ext cx="80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Redes de Atenção à Saúde 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41825" y="254000"/>
            <a:ext cx="351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1" name="Imagem 10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35" y="168354"/>
            <a:ext cx="913765" cy="9099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583544" y="1838567"/>
            <a:ext cx="709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93315" y="3053802"/>
            <a:ext cx="10580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sz="2800" b="1" dirty="0">
                <a:solidFill>
                  <a:srgbClr val="FFFF00"/>
                </a:solidFill>
              </a:rPr>
              <a:t>Redes de Atenção à Saúde </a:t>
            </a:r>
            <a:r>
              <a:rPr lang="pt-BR" sz="2800" b="1" dirty="0" smtClean="0">
                <a:solidFill>
                  <a:srgbClr val="FFFF00"/>
                </a:solidFill>
              </a:rPr>
              <a:t>são organizadas e operacionalizadas  </a:t>
            </a:r>
            <a:r>
              <a:rPr lang="pt-BR" sz="2800" b="1" dirty="0">
                <a:solidFill>
                  <a:srgbClr val="FFFF00"/>
                </a:solidFill>
              </a:rPr>
              <a:t>na forma de redes </a:t>
            </a:r>
            <a:r>
              <a:rPr lang="pt-BR" sz="2800" b="1" dirty="0" smtClean="0">
                <a:solidFill>
                  <a:srgbClr val="FFFF00"/>
                </a:solidFill>
              </a:rPr>
              <a:t>temáticas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42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07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6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7969" y="954442"/>
            <a:ext cx="801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Redes de Atenção à Saúde 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00" y="254000"/>
            <a:ext cx="30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Rubik"/>
              </a:rPr>
              <a:t>Redes de Atenção no SUS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41825" y="254000"/>
            <a:ext cx="351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 histórica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1" name="Imagem 10" descr="https://upload.wikimedia.org/wikipedia/commons/b/be/Mapa_do_Brasil_com_a_Bandeira_Nacio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35" y="168354"/>
            <a:ext cx="913765" cy="9099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583544" y="1838567"/>
            <a:ext cx="709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6472" y="2373619"/>
            <a:ext cx="116116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Há na literatura internacional uma vasta gama de evidências de que essas redes podem melhorar a qualidade clínica, os resultados sanitários e a satisfação dos usuários; além de reduzir os custos dos sistemas de saúde. </a:t>
            </a:r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r>
              <a:rPr lang="pt-BR" sz="2400" b="1" dirty="0" smtClean="0"/>
              <a:t>No </a:t>
            </a:r>
            <a:r>
              <a:rPr lang="pt-BR" sz="2400" b="1" dirty="0"/>
              <a:t>Brasil, é possível identificar um esforço para a implantação de diversas RAS nos sistemas municipais e estaduais de saúde. Tal empenho vem gerando resultados positivos na atenção à saúde de pessoas idosas; na saúde mental; no controle do diabetes; e na utilização de serviços especializados (MENDES, 2011). </a:t>
            </a:r>
          </a:p>
        </p:txBody>
      </p:sp>
    </p:spTree>
    <p:extLst>
      <p:ext uri="{BB962C8B-B14F-4D97-AF65-F5344CB8AC3E}">
        <p14:creationId xmlns:p14="http://schemas.microsoft.com/office/powerpoint/2010/main" val="3189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1pkzhm5uq4mnt.cloudfront.net/imagens/capas/_ce5b34f87efec3624d18601b04a9cbc0c67f0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35" y="739035"/>
            <a:ext cx="3657599" cy="484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livro redes de atenÃ§Ã£o Ã  saÃº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98" y="422035"/>
            <a:ext cx="4676775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058"/>
            <a:ext cx="3971925" cy="711200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Rubik"/>
              </a:rPr>
              <a:t>redes </a:t>
            </a:r>
            <a:r>
              <a:rPr lang="pt-BR" sz="2000" dirty="0">
                <a:solidFill>
                  <a:srgbClr val="FFFF00"/>
                </a:solidFill>
                <a:latin typeface="Rubik"/>
              </a:rPr>
              <a:t>de Atenção no SUS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1" y="649142"/>
            <a:ext cx="11159670" cy="47014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O desenho estrutural dessa proposta de organização definido em 3 níveis  de serviços tinha como princípio orientador </a:t>
            </a:r>
          </a:p>
          <a:p>
            <a:pPr marL="0" indent="0" algn="ctr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Organização ampliada para :</a:t>
            </a:r>
          </a:p>
          <a:p>
            <a:pPr marL="0" indent="0" algn="ctr">
              <a:buNone/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- Atender  </a:t>
            </a:r>
            <a:r>
              <a:rPr lang="pt-BR" sz="2400" b="1" dirty="0"/>
              <a:t>às necessidades da população de forma eficaz. </a:t>
            </a:r>
          </a:p>
          <a:p>
            <a:pPr marL="0" indent="0" algn="ctr">
              <a:buNone/>
            </a:pPr>
            <a:r>
              <a:rPr lang="pt-BR" sz="2400" b="1" dirty="0" smtClean="0"/>
              <a:t>- Esses </a:t>
            </a:r>
            <a:r>
              <a:rPr lang="pt-BR" sz="2400" b="1" dirty="0"/>
              <a:t>serviços deveriam ser acessíveis a toda população </a:t>
            </a:r>
            <a:endParaRPr lang="pt-BR" sz="2400" b="1" dirty="0" smtClean="0"/>
          </a:p>
          <a:p>
            <a:pPr marL="0" indent="0" algn="ctr">
              <a:buNone/>
            </a:pPr>
            <a:r>
              <a:rPr lang="pt-BR" sz="2400" b="1" dirty="0"/>
              <a:t> </a:t>
            </a:r>
            <a:r>
              <a:rPr lang="pt-BR" sz="2400" b="1" dirty="0" smtClean="0"/>
              <a:t> -  Oferecer </a:t>
            </a:r>
            <a:r>
              <a:rPr lang="pt-BR" sz="2400" b="1" dirty="0"/>
              <a:t>cuidados preventivos e curativos, tanto no âmbito do cuidado domiciliar quanto nos centros de saúde secundários, fortemente vinculados aos hospitais</a:t>
            </a:r>
            <a:r>
              <a:rPr lang="pt-BR" sz="2400" b="1" dirty="0" smtClean="0"/>
              <a:t>.</a:t>
            </a:r>
          </a:p>
          <a:p>
            <a:pPr marL="0" indent="0" algn="ctr">
              <a:buNone/>
            </a:pPr>
            <a:endParaRPr lang="pt-BR" sz="2400" b="1" dirty="0" smtClean="0"/>
          </a:p>
          <a:p>
            <a:pPr marL="0" indent="0" algn="ctr">
              <a:buNone/>
            </a:pPr>
            <a:r>
              <a:rPr lang="pt-BR" sz="2400" b="1" dirty="0" smtClean="0"/>
              <a:t> 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7314062" y="26147"/>
            <a:ext cx="4877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BREVE RECUPERAÇÃO  HISTÓRICA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5301" y="5573485"/>
            <a:ext cx="10182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Sistemas </a:t>
            </a:r>
            <a:r>
              <a:rPr lang="pt-BR" sz="2400" b="1" dirty="0">
                <a:solidFill>
                  <a:srgbClr val="FFFF00"/>
                </a:solidFill>
              </a:rPr>
              <a:t>de A</a:t>
            </a:r>
            <a:r>
              <a:rPr lang="pt-BR" sz="2400" b="1" dirty="0" smtClean="0">
                <a:solidFill>
                  <a:srgbClr val="FFFF00"/>
                </a:solidFill>
              </a:rPr>
              <a:t>tenção </a:t>
            </a:r>
            <a:r>
              <a:rPr lang="pt-BR" sz="2400" b="1" dirty="0">
                <a:solidFill>
                  <a:srgbClr val="FFFF00"/>
                </a:solidFill>
              </a:rPr>
              <a:t>à </a:t>
            </a:r>
            <a:r>
              <a:rPr lang="pt-BR" sz="2400" b="1" dirty="0" smtClean="0">
                <a:solidFill>
                  <a:srgbClr val="FFFF00"/>
                </a:solidFill>
              </a:rPr>
              <a:t>Saúde são respostas </a:t>
            </a:r>
            <a:r>
              <a:rPr lang="pt-BR" sz="2400" b="1" dirty="0">
                <a:solidFill>
                  <a:srgbClr val="FFFF00"/>
                </a:solidFill>
              </a:rPr>
              <a:t>sociais, deliberadamente instituídas, para responder às necessidades de saúde das populações</a:t>
            </a:r>
          </a:p>
        </p:txBody>
      </p:sp>
    </p:spTree>
    <p:extLst>
      <p:ext uri="{BB962C8B-B14F-4D97-AF65-F5344CB8AC3E}">
        <p14:creationId xmlns:p14="http://schemas.microsoft.com/office/powerpoint/2010/main" val="24670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9314" y="2468613"/>
            <a:ext cx="11288477" cy="3695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                          </a:t>
            </a:r>
            <a:r>
              <a:rPr lang="pt-BR" sz="2800" b="1" dirty="0" smtClean="0"/>
              <a:t>Outro marco histórico na constituição das RAS</a:t>
            </a:r>
          </a:p>
          <a:p>
            <a:pPr marL="0" indent="0">
              <a:buNone/>
            </a:pPr>
            <a:r>
              <a:rPr lang="pt-BR" sz="2800" b="1" dirty="0" smtClean="0"/>
              <a:t>            Reunião </a:t>
            </a:r>
            <a:r>
              <a:rPr lang="pt-BR" sz="2800" b="1" dirty="0"/>
              <a:t>de Alma-Ata, realizada em </a:t>
            </a:r>
            <a:r>
              <a:rPr lang="pt-BR" sz="2800" b="1" dirty="0" smtClean="0"/>
              <a:t>1978, no Cazaquistão – Rússia </a:t>
            </a:r>
          </a:p>
          <a:p>
            <a:endParaRPr lang="pt-BR" sz="2800" b="1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b="1" dirty="0" smtClean="0"/>
              <a:t>                                                                          ATENÇÃO PRIMÁRIA À SAÚDE</a:t>
            </a:r>
          </a:p>
          <a:p>
            <a:pPr marL="0" indent="0" algn="r">
              <a:buNone/>
            </a:pPr>
            <a:endParaRPr lang="pt-BR" sz="1200" dirty="0" smtClean="0"/>
          </a:p>
          <a:p>
            <a:pPr marL="0" indent="0" algn="r">
              <a:buNone/>
            </a:pPr>
            <a:r>
              <a:rPr lang="pt-BR" sz="1200" dirty="0" smtClean="0"/>
              <a:t>(</a:t>
            </a:r>
            <a:r>
              <a:rPr lang="pt-BR" sz="1200" dirty="0"/>
              <a:t>OPS; OMS, 2011).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729806" y="120479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Breve recuperação </a:t>
            </a:r>
            <a:r>
              <a:rPr lang="pt-BR" sz="2000" b="1" dirty="0" smtClean="0">
                <a:solidFill>
                  <a:srgbClr val="FF0000"/>
                </a:solidFill>
              </a:rPr>
              <a:t> histórica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6" name="Seta para baixo 5"/>
          <p:cNvSpPr/>
          <p:nvPr/>
        </p:nvSpPr>
        <p:spPr>
          <a:xfrm>
            <a:off x="5610024" y="3891286"/>
            <a:ext cx="280987" cy="849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07999" y="120479"/>
            <a:ext cx="397192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>
                <a:solidFill>
                  <a:srgbClr val="FFFF00"/>
                </a:solidFill>
                <a:latin typeface="Rubik"/>
              </a:rPr>
              <a:t>redes de Atenção no SUS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17911" y="820021"/>
            <a:ext cx="426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Outro marco histórico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697162" y="2162982"/>
            <a:ext cx="201612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rgbClr val="A233FD"/>
                </a:solidFill>
                <a:latin typeface="Verdana" panose="020B0604030504040204" pitchFamily="34" charset="0"/>
              </a:rPr>
              <a:t>Década – 70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057899" y="1821258"/>
            <a:ext cx="2857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pt-BR" altLang="pt-BR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Surpresas no mundo Econômico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799014" y="3679830"/>
            <a:ext cx="2857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pt-BR" altLang="pt-BR" sz="2000" b="1" dirty="0">
                <a:solidFill>
                  <a:srgbClr val="FFFF00"/>
                </a:solidFill>
                <a:latin typeface="Verdana" panose="020B0604030504040204" pitchFamily="34" charset="0"/>
              </a:rPr>
              <a:t>Crise estrutural do capitalismo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7015554" y="5449887"/>
            <a:ext cx="2239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pt-BR" altLang="pt-BR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Recessão generalizada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393951" y="5501478"/>
            <a:ext cx="3240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pt-BR" altLang="pt-BR" sz="2000" b="1" dirty="0">
                <a:solidFill>
                  <a:srgbClr val="FFFF00"/>
                </a:solidFill>
                <a:latin typeface="Verdana" panose="020B0604030504040204" pitchFamily="34" charset="0"/>
              </a:rPr>
              <a:t>Golpeia todos os países desenvolvidos </a:t>
            </a:r>
          </a:p>
        </p:txBody>
      </p:sp>
      <p:sp>
        <p:nvSpPr>
          <p:cNvPr id="4103" name="Oval 9"/>
          <p:cNvSpPr>
            <a:spLocks noChangeArrowheads="1"/>
          </p:cNvSpPr>
          <p:nvPr/>
        </p:nvSpPr>
        <p:spPr bwMode="auto">
          <a:xfrm>
            <a:off x="5830887" y="1626398"/>
            <a:ext cx="3311525" cy="1511300"/>
          </a:xfrm>
          <a:prstGeom prst="ellips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V="1">
            <a:off x="4883152" y="2361418"/>
            <a:ext cx="757236" cy="1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05" name="Oval 11"/>
          <p:cNvSpPr>
            <a:spLocks noChangeArrowheads="1"/>
          </p:cNvSpPr>
          <p:nvPr/>
        </p:nvSpPr>
        <p:spPr bwMode="auto">
          <a:xfrm>
            <a:off x="2552699" y="1878016"/>
            <a:ext cx="2160588" cy="1008063"/>
          </a:xfrm>
          <a:prstGeom prst="ellips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6227764" y="3107531"/>
            <a:ext cx="360362" cy="431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 flipH="1">
            <a:off x="4095752" y="4521200"/>
            <a:ext cx="703262" cy="655636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380" y="101602"/>
            <a:ext cx="4093372" cy="711200"/>
          </a:xfrm>
        </p:spPr>
        <p:txBody>
          <a:bodyPr>
            <a:norm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Rubik"/>
              </a:rPr>
              <a:t>redes </a:t>
            </a:r>
            <a:r>
              <a:rPr lang="pt-BR" sz="1600" dirty="0">
                <a:solidFill>
                  <a:srgbClr val="FF0000"/>
                </a:solidFill>
                <a:latin typeface="Rubik"/>
              </a:rPr>
              <a:t>de Atenção no SUS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70435" y="87870"/>
            <a:ext cx="366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Breve recuperação da história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858000" y="4521200"/>
            <a:ext cx="554431" cy="745979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4883152" y="2361417"/>
            <a:ext cx="720722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227764" y="3137699"/>
            <a:ext cx="360362" cy="42159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4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1" grpId="0" autoUpdateAnimBg="0"/>
      <p:bldP spid="55302" grpId="0" autoUpdateAnimBg="0"/>
      <p:bldP spid="55303" grpId="0" autoUpdateAnimBg="0"/>
      <p:bldP spid="55304" grpId="0" autoUpdateAnimBg="0"/>
      <p:bldP spid="41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927351" y="1087439"/>
            <a:ext cx="201612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rgbClr val="A233FD"/>
                </a:solidFill>
                <a:latin typeface="Verdana" panose="020B0604030504040204" pitchFamily="34" charset="0"/>
              </a:rPr>
              <a:t>1973 - 1975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591176" y="692151"/>
            <a:ext cx="24479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30000"/>
              </a:spcBef>
            </a:pPr>
            <a:r>
              <a:rPr lang="pt-BR" altLang="pt-BR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Organização para a Cooperação e Desenvolvimento Econômico  (OCDE</a:t>
            </a:r>
            <a:r>
              <a:rPr lang="pt-BR" altLang="pt-BR" sz="1800" dirty="0">
                <a:solidFill>
                  <a:srgbClr val="FF0000"/>
                </a:solidFill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628900" y="2413557"/>
            <a:ext cx="8099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30000"/>
              </a:spcBef>
            </a:pPr>
            <a:r>
              <a:rPr lang="pt-BR" altLang="pt-BR" sz="1800" b="1" dirty="0">
                <a:solidFill>
                  <a:srgbClr val="FFFF00"/>
                </a:solidFill>
                <a:latin typeface="Verdana" panose="020B0604030504040204" pitchFamily="34" charset="0"/>
              </a:rPr>
              <a:t>Queda na produção industrial, nos países desenvolvidos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4442619" y="2883734"/>
            <a:ext cx="3033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pt-BR" altLang="pt-BR" sz="1800" b="1" dirty="0">
                <a:solidFill>
                  <a:srgbClr val="FFFF00"/>
                </a:solidFill>
                <a:latin typeface="Verdana" panose="020B0604030504040204" pitchFamily="34" charset="0"/>
              </a:rPr>
              <a:t>média 10 a 15%</a:t>
            </a: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4006851" y="1622425"/>
            <a:ext cx="6349" cy="777875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2417764" y="3819885"/>
            <a:ext cx="1019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30000"/>
              </a:spcBef>
            </a:pPr>
            <a:r>
              <a:rPr lang="pt-BR" altLang="pt-BR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Crise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4442619" y="3856705"/>
            <a:ext cx="4332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pt-BR" altLang="pt-BR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Redução da arrecadação fiscal dos Estados</a:t>
            </a: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107658" y="5354935"/>
            <a:ext cx="46505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30000"/>
              </a:spcBef>
            </a:pPr>
            <a:r>
              <a:rPr lang="pt-BR" altLang="pt-BR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Dificuldades dos países em financiarem seu desenvolvimento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091906" y="1408411"/>
            <a:ext cx="291307" cy="5498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746500" y="4056360"/>
            <a:ext cx="508000" cy="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6337300" y="4741526"/>
            <a:ext cx="0" cy="48234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87199" y="138004"/>
            <a:ext cx="306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  <a:latin typeface="Rubik"/>
              </a:rPr>
              <a:t>Redes </a:t>
            </a:r>
            <a:r>
              <a:rPr lang="pt-BR" b="1" dirty="0">
                <a:solidFill>
                  <a:srgbClr val="FFFF00"/>
                </a:solidFill>
                <a:latin typeface="Rubik"/>
              </a:rPr>
              <a:t>de Atenção no SUS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8111650" y="24091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Breve recuperação  histórica </a:t>
            </a:r>
          </a:p>
        </p:txBody>
      </p:sp>
    </p:spTree>
    <p:extLst>
      <p:ext uri="{BB962C8B-B14F-4D97-AF65-F5344CB8AC3E}">
        <p14:creationId xmlns:p14="http://schemas.microsoft.com/office/powerpoint/2010/main" val="3141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utoUpdateAnimBg="0"/>
      <p:bldP spid="57350" grpId="0" autoUpdateAnimBg="0"/>
      <p:bldP spid="57351" grpId="0" autoUpdateAnimBg="0"/>
      <p:bldP spid="57352" grpId="0" autoUpdateAnimBg="0"/>
      <p:bldP spid="57354" grpId="0" autoUpdateAnimBg="0"/>
      <p:bldP spid="57357" grpId="0" autoUpdateAnimBg="0"/>
      <p:bldP spid="5736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416550" y="916677"/>
            <a:ext cx="511333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rgbClr val="A233FD"/>
                </a:solidFill>
                <a:latin typeface="Verdana" panose="020B0604030504040204" pitchFamily="34" charset="0"/>
              </a:rPr>
              <a:t>Gastos com políticas sociais passam a ser focos de atenção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459038" y="2308641"/>
            <a:ext cx="4360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pt-BR" altLang="pt-BR" sz="1800" b="1" dirty="0">
                <a:solidFill>
                  <a:srgbClr val="FFFF00"/>
                </a:solidFill>
                <a:latin typeface="Verdana" panose="020B0604030504040204" pitchFamily="34" charset="0"/>
              </a:rPr>
              <a:t>Avaliar os resultados dos serviços de saúde em relação aos seus próprios gastos 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 flipH="1">
            <a:off x="4528025" y="1943551"/>
            <a:ext cx="466726" cy="423563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048000" y="3523357"/>
            <a:ext cx="6697662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pt-BR" altLang="pt-BR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Resultado</a:t>
            </a:r>
          </a:p>
          <a:p>
            <a:pPr algn="r">
              <a:spcBef>
                <a:spcPct val="30000"/>
              </a:spcBef>
            </a:pPr>
            <a:r>
              <a:rPr lang="pt-BR" altLang="pt-BR" sz="1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“</a:t>
            </a:r>
            <a:r>
              <a:rPr lang="pt-BR" altLang="pt-BR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os custos médicos haviam subido com 	muito mais rapidez que em qualquer década anterior (a 1965) e a parte governamental neste custo havia 	aumentado substantivamente, seja nos países com 	sistemas majoritariamente públicos</a:t>
            </a:r>
            <a:r>
              <a:rPr lang="pt-BR" altLang="pt-BR" sz="1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, seja </a:t>
            </a:r>
            <a:r>
              <a:rPr lang="pt-BR" altLang="pt-BR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naqueles que 	privilegiavam o setor </a:t>
            </a:r>
            <a:r>
              <a:rPr lang="pt-BR" altLang="pt-BR" sz="1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privado</a:t>
            </a:r>
          </a:p>
          <a:p>
            <a:pPr algn="r">
              <a:spcBef>
                <a:spcPct val="30000"/>
              </a:spcBef>
            </a:pPr>
            <a:r>
              <a:rPr lang="pt-BR" altLang="pt-BR" sz="1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200" b="1" dirty="0">
                <a:solidFill>
                  <a:srgbClr val="FFFF00"/>
                </a:solidFill>
                <a:latin typeface="Verdana" panose="020B0604030504040204" pitchFamily="34" charset="0"/>
              </a:rPr>
              <a:t>(ALMEIDA; 1997: 185) </a:t>
            </a:r>
          </a:p>
        </p:txBody>
      </p:sp>
      <p:sp>
        <p:nvSpPr>
          <p:cNvPr id="6150" name="Oval 12"/>
          <p:cNvSpPr>
            <a:spLocks noChangeArrowheads="1"/>
          </p:cNvSpPr>
          <p:nvPr/>
        </p:nvSpPr>
        <p:spPr bwMode="auto">
          <a:xfrm>
            <a:off x="4528025" y="751148"/>
            <a:ext cx="6648450" cy="1197274"/>
          </a:xfrm>
          <a:prstGeom prst="ellips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Retângulo 1"/>
          <p:cNvSpPr/>
          <p:nvPr/>
        </p:nvSpPr>
        <p:spPr>
          <a:xfrm>
            <a:off x="8203725" y="-18043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Breve recuperação  histórica</a:t>
            </a:r>
            <a:r>
              <a:rPr lang="pt-BR" dirty="0"/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26935" y="100060"/>
            <a:ext cx="306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Rubik"/>
              </a:rPr>
              <a:t>Redes de Atenção no SUS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215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  <p:bldP spid="58377" grpId="0" autoUpdateAnimBg="0"/>
      <p:bldP spid="5837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5382</TotalTime>
  <Words>2723</Words>
  <Application>Microsoft Office PowerPoint</Application>
  <PresentationFormat>Widescreen</PresentationFormat>
  <Paragraphs>345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9" baseType="lpstr">
      <vt:lpstr>Arial</vt:lpstr>
      <vt:lpstr>Bookman Old Style</vt:lpstr>
      <vt:lpstr>Calibri</vt:lpstr>
      <vt:lpstr>Rockwell</vt:lpstr>
      <vt:lpstr>Rubik</vt:lpstr>
      <vt:lpstr>Times New Roman</vt:lpstr>
      <vt:lpstr>Verdana</vt:lpstr>
      <vt:lpstr>Wingdings</vt:lpstr>
      <vt:lpstr>Damask</vt:lpstr>
      <vt:lpstr> curso de medicina - Usp -  bauru </vt:lpstr>
      <vt:lpstr>Redes de Atenção no SUS</vt:lpstr>
      <vt:lpstr>Redes de Atenção no SUS          </vt:lpstr>
      <vt:lpstr>Redes de Atenção no SUS          </vt:lpstr>
      <vt:lpstr>redes de Atenção no SUS</vt:lpstr>
      <vt:lpstr>Apresentação do PowerPoint</vt:lpstr>
      <vt:lpstr>redes de Atenção no SUS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USER-PC</dc:creator>
  <cp:lastModifiedBy>Maria Pereira</cp:lastModifiedBy>
  <cp:revision>173</cp:revision>
  <dcterms:created xsi:type="dcterms:W3CDTF">2019-03-11T18:33:33Z</dcterms:created>
  <dcterms:modified xsi:type="dcterms:W3CDTF">2019-06-24T17:29:30Z</dcterms:modified>
</cp:coreProperties>
</file>