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notesMasterIdLst>
    <p:notesMasterId r:id="rId44"/>
  </p:notesMasterIdLst>
  <p:handoutMasterIdLst>
    <p:handoutMasterId r:id="rId45"/>
  </p:handoutMasterIdLst>
  <p:sldIdLst>
    <p:sldId id="267" r:id="rId2"/>
    <p:sldId id="336" r:id="rId3"/>
    <p:sldId id="354" r:id="rId4"/>
    <p:sldId id="355" r:id="rId5"/>
    <p:sldId id="356" r:id="rId6"/>
    <p:sldId id="358" r:id="rId7"/>
    <p:sldId id="357" r:id="rId8"/>
    <p:sldId id="359" r:id="rId9"/>
    <p:sldId id="360" r:id="rId10"/>
    <p:sldId id="361" r:id="rId11"/>
    <p:sldId id="362" r:id="rId12"/>
    <p:sldId id="363" r:id="rId13"/>
    <p:sldId id="364" r:id="rId14"/>
    <p:sldId id="308" r:id="rId15"/>
    <p:sldId id="312" r:id="rId16"/>
    <p:sldId id="365" r:id="rId17"/>
    <p:sldId id="366" r:id="rId18"/>
    <p:sldId id="367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18" r:id="rId28"/>
    <p:sldId id="320" r:id="rId29"/>
    <p:sldId id="368" r:id="rId30"/>
    <p:sldId id="369" r:id="rId31"/>
    <p:sldId id="351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9" r:id="rId40"/>
    <p:sldId id="348" r:id="rId41"/>
    <p:sldId id="352" r:id="rId42"/>
    <p:sldId id="353" r:id="rId43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512A"/>
    <a:srgbClr val="860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9" autoAdjust="0"/>
    <p:restoredTop sz="94624" autoAdjust="0"/>
  </p:normalViewPr>
  <p:slideViewPr>
    <p:cSldViewPr>
      <p:cViewPr>
        <p:scale>
          <a:sx n="68" d="100"/>
          <a:sy n="68" d="100"/>
        </p:scale>
        <p:origin x="942" y="72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outlineViewPr>
    <p:cViewPr>
      <p:scale>
        <a:sx n="33" d="100"/>
        <a:sy n="33" d="100"/>
      </p:scale>
      <p:origin x="0" y="532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9E2D61-1D3D-4047-9AA1-B073FBD53A13}" type="datetimeFigureOut">
              <a:rPr lang="pt-BR"/>
              <a:pPr>
                <a:defRPr/>
              </a:pPr>
              <a:t>19/05/2017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EEC77B-0540-4065-9FEB-9229CE64FD7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EBF148-B570-4489-AA73-93C71347D42F}" type="datetimeFigureOut">
              <a:rPr lang="pt-BR"/>
              <a:pPr>
                <a:defRPr/>
              </a:pPr>
              <a:t>19/05/2017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58EF2A-5A62-438C-8C70-2D1350020D4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788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1777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6685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945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348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3984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3904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3144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5711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026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/>
          <p:cNvGrpSpPr>
            <a:grpSpLocks/>
          </p:cNvGrpSpPr>
          <p:nvPr/>
        </p:nvGrpSpPr>
        <p:grpSpPr bwMode="auto">
          <a:xfrm>
            <a:off x="1219200" y="1600200"/>
            <a:ext cx="9739313" cy="73025"/>
            <a:chOff x="914400" y="1200150"/>
            <a:chExt cx="7306712" cy="54864"/>
          </a:xfrm>
        </p:grpSpPr>
        <p:sp>
          <p:nvSpPr>
            <p:cNvPr id="5" name="Elipse 7"/>
            <p:cNvSpPr/>
            <p:nvPr/>
          </p:nvSpPr>
          <p:spPr>
            <a:xfrm>
              <a:off x="8166327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6" name="Elipse 8"/>
            <p:cNvSpPr/>
            <p:nvPr/>
          </p:nvSpPr>
          <p:spPr>
            <a:xfrm>
              <a:off x="914400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7" name="Grupo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8" name="Conector reto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upo 12"/>
          <p:cNvGrpSpPr>
            <a:grpSpLocks/>
          </p:cNvGrpSpPr>
          <p:nvPr/>
        </p:nvGrpSpPr>
        <p:grpSpPr bwMode="auto">
          <a:xfrm>
            <a:off x="1219200" y="4851400"/>
            <a:ext cx="9739313" cy="73025"/>
            <a:chOff x="914400" y="3638550"/>
            <a:chExt cx="7306712" cy="54864"/>
          </a:xfrm>
        </p:grpSpPr>
        <p:sp>
          <p:nvSpPr>
            <p:cNvPr id="11" name="Elipse 13"/>
            <p:cNvSpPr/>
            <p:nvPr/>
          </p:nvSpPr>
          <p:spPr>
            <a:xfrm>
              <a:off x="8166327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12" name="Elipse 14"/>
            <p:cNvSpPr/>
            <p:nvPr/>
          </p:nvSpPr>
          <p:spPr>
            <a:xfrm>
              <a:off x="914400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13" name="Grupo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4" name="Conector reto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9D0D2E9-76B0-483C-94C1-C71F930C685C}" type="datetimeFigureOut">
              <a:rPr lang="pt-BR"/>
              <a:pPr>
                <a:defRPr/>
              </a:pPr>
              <a:t>19/05/2017</a:t>
            </a:fld>
            <a:endParaRPr lang="pt-BR" dirty="0"/>
          </a:p>
        </p:txBody>
      </p:sp>
      <p:sp>
        <p:nvSpPr>
          <p:cNvPr id="1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F9E3046-353A-4332-A496-E219C809430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C4438-054D-405C-8C8F-FABA7E2692DB}" type="datetimeFigureOut">
              <a:rPr lang="pt-BR"/>
              <a:pPr>
                <a:defRPr/>
              </a:pPr>
              <a:t>19/05/2017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1272F-C692-4AAF-976E-9795ED71945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0F2AC-06C9-47C3-B5E5-497381D869C3}" type="datetimeFigureOut">
              <a:rPr lang="pt-BR"/>
              <a:pPr>
                <a:defRPr/>
              </a:pPr>
              <a:t>19/05/2017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339D-66B9-43C2-8CD8-C6DF5B802BF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AA21C-B89A-45E4-8978-072CC71D7A05}" type="datetimeFigureOut">
              <a:rPr lang="pt-BR"/>
              <a:pPr>
                <a:defRPr/>
              </a:pPr>
              <a:t>19/05/2017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2C9BF-C793-4935-B9CA-DB0872015FA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AC15F-E78F-4AC1-B93D-0C3C175D0FAB}" type="datetimeFigureOut">
              <a:rPr lang="pt-BR"/>
              <a:pPr>
                <a:defRPr/>
              </a:pPr>
              <a:t>19/05/2017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82B92-D5E9-40CB-AFD5-28FB9D96D61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DBEAF-9A80-47D8-90BA-7195AB58E4BF}" type="datetimeFigureOut">
              <a:rPr lang="pt-BR"/>
              <a:pPr>
                <a:defRPr/>
              </a:pPr>
              <a:t>19/05/2017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71226-B271-40E2-B1BA-2635D8A42B3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4218B-3F87-471D-9EA3-F3223B096DF4}" type="datetimeFigureOut">
              <a:rPr lang="pt-BR"/>
              <a:pPr>
                <a:defRPr/>
              </a:pPr>
              <a:t>19/05/2017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D8761-B88F-4998-8594-C8D8080CE13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Vertical Espaço Reservado para Text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BB300-E520-4000-B344-BF0757A8FCF6}" type="datetimeFigureOut">
              <a:rPr lang="pt-BR"/>
              <a:pPr>
                <a:defRPr/>
              </a:pPr>
              <a:t>19/05/2017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8B9D-0F72-4D8D-98B9-7F3C8E26946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ítulo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Vertical Espaço Reservado para Texto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E5ECA-CAB5-46E5-B849-6EBAEE25ED9D}" type="datetimeFigureOut">
              <a:rPr lang="pt-BR"/>
              <a:pPr>
                <a:defRPr/>
              </a:pPr>
              <a:t>19/05/2017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D4522-C775-4077-B86C-C510DCADB56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3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219200" y="431800"/>
            <a:ext cx="97504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03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219200" y="1803400"/>
            <a:ext cx="97504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837613" y="6172200"/>
            <a:ext cx="1217612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304748F-91B8-4EB9-B8AB-1FF73EC88111}" type="datetimeFigureOut">
              <a:rPr lang="pt-BR"/>
              <a:pPr>
                <a:defRPr/>
              </a:pPr>
              <a:t>19/05/2017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741521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258425" y="6172200"/>
            <a:ext cx="711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BC1C483-7DB6-42C3-9B91-A6543472C06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5" r:id="rId2"/>
    <p:sldLayoutId id="2147483764" r:id="rId3"/>
    <p:sldLayoutId id="2147483763" r:id="rId4"/>
    <p:sldLayoutId id="2147483762" r:id="rId5"/>
    <p:sldLayoutId id="2147483761" r:id="rId6"/>
    <p:sldLayoutId id="2147483760" r:id="rId7"/>
    <p:sldLayoutId id="2147483759" r:id="rId8"/>
    <p:sldLayoutId id="2147483758" r:id="rId9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9pPr>
    </p:titleStyle>
    <p:bodyStyle>
      <a:lvl1pPr marL="246063" indent="-246063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49313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50938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2563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e9Lw_nlFQ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e9Lw_nlFQ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ctrTitle"/>
          </p:nvPr>
        </p:nvSpPr>
        <p:spPr>
          <a:xfrm>
            <a:off x="1341438" y="2060848"/>
            <a:ext cx="9436100" cy="22730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4400" dirty="0"/>
              <a:t>Balanço de pagamento, moeda e cambio: velhos e novos debates em termos de políticas de desenvolvimento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8563" y="5013325"/>
            <a:ext cx="9429750" cy="9906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pt-BR" cap="none" dirty="0"/>
          </a:p>
          <a:p>
            <a:pPr eaLnBrk="1" hangingPunct="1">
              <a:spcBef>
                <a:spcPct val="0"/>
              </a:spcBef>
              <a:defRPr/>
            </a:pPr>
            <a:endParaRPr lang="pt-BR" sz="7200" cap="none" dirty="0"/>
          </a:p>
          <a:p>
            <a:pPr eaLnBrk="1" hangingPunct="1">
              <a:spcBef>
                <a:spcPct val="0"/>
              </a:spcBef>
              <a:defRPr/>
            </a:pPr>
            <a:r>
              <a:rPr lang="pt-BR" sz="7200" cap="none" dirty="0"/>
              <a:t>IAL 5743 - Economia Política Internacional</a:t>
            </a:r>
          </a:p>
          <a:p>
            <a:pPr eaLnBrk="1" hangingPunct="1">
              <a:spcBef>
                <a:spcPct val="0"/>
              </a:spcBef>
              <a:defRPr/>
            </a:pPr>
            <a:endParaRPr lang="pt-BR" sz="7200" cap="none" dirty="0"/>
          </a:p>
          <a:p>
            <a:pPr eaLnBrk="1" hangingPunct="1">
              <a:spcBef>
                <a:spcPct val="0"/>
              </a:spcBef>
              <a:defRPr/>
            </a:pPr>
            <a:r>
              <a:rPr lang="pt-BR" sz="7200" cap="none" dirty="0"/>
              <a:t>1º semestre 2017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latin typeface="Tahoma" panose="020B0604030504040204" pitchFamily="34" charset="0"/>
              </a:rPr>
              <a:t>Alexander Gerschenkron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spcBef>
                <a:spcPts val="400"/>
              </a:spcBef>
            </a:pPr>
            <a:r>
              <a:rPr lang="pt-BR" altLang="pt-BR">
                <a:latin typeface="Arial Unicode MS" panose="020B0604020202020204" pitchFamily="34" charset="-128"/>
              </a:rPr>
              <a:t>Ritmo continuamente crescente do desenvolvimento tecnológico impõe aos países que estão fazendo a sua industrialização (</a:t>
            </a:r>
            <a:r>
              <a:rPr lang="pt-BR" altLang="pt-BR" i="1">
                <a:latin typeface="Arial Unicode MS" panose="020B0604020202020204" pitchFamily="34" charset="-128"/>
              </a:rPr>
              <a:t>catching up</a:t>
            </a:r>
            <a:r>
              <a:rPr lang="pt-BR" altLang="pt-BR">
                <a:latin typeface="Arial Unicode MS" panose="020B0604020202020204" pitchFamily="34" charset="-128"/>
              </a:rPr>
              <a:t>) a  criação de veículos mais eficazes para tal</a:t>
            </a:r>
          </a:p>
          <a:p>
            <a:pPr lvl="1" eaLnBrk="1" hangingPunct="1">
              <a:spcBef>
                <a:spcPts val="400"/>
              </a:spcBef>
            </a:pPr>
            <a:r>
              <a:rPr lang="pt-BR" altLang="pt-BR">
                <a:latin typeface="Arial Unicode MS" panose="020B0604020202020204" pitchFamily="34" charset="-128"/>
              </a:rPr>
              <a:t>Atraso econômico relativo – grupos sociais se mobilizam- normalmente por meio do Estado – para gerar ”inovações” institucionais voltadas para a substituição de requisitos escasso ou ausentes necessários para a industrialização</a:t>
            </a:r>
          </a:p>
          <a:p>
            <a:pPr lvl="1" eaLnBrk="1" hangingPunct="1">
              <a:spcBef>
                <a:spcPts val="400"/>
              </a:spcBef>
            </a:pPr>
            <a:r>
              <a:rPr lang="pt-BR" altLang="pt-BR">
                <a:latin typeface="Arial Unicode MS" panose="020B0604020202020204" pitchFamily="34" charset="-128"/>
              </a:rPr>
              <a:t>Quanto mais atrasada a industrialização</a:t>
            </a:r>
          </a:p>
          <a:p>
            <a:pPr lvl="2" eaLnBrk="1" hangingPunct="1">
              <a:spcBef>
                <a:spcPts val="400"/>
              </a:spcBef>
            </a:pPr>
            <a:r>
              <a:rPr lang="pt-BR" altLang="pt-BR">
                <a:latin typeface="Arial Unicode MS" panose="020B0604020202020204" pitchFamily="34" charset="-128"/>
              </a:rPr>
              <a:t>Mais acelerada ela tende a acontecer</a:t>
            </a:r>
          </a:p>
          <a:p>
            <a:pPr lvl="2" eaLnBrk="1" hangingPunct="1">
              <a:spcBef>
                <a:spcPts val="400"/>
              </a:spcBef>
            </a:pPr>
            <a:r>
              <a:rPr lang="pt-BR" altLang="pt-BR">
                <a:latin typeface="Arial Unicode MS" panose="020B0604020202020204" pitchFamily="34" charset="-128"/>
              </a:rPr>
              <a:t>Maior a intervenção do Estado</a:t>
            </a:r>
          </a:p>
          <a:p>
            <a:pPr lvl="2" eaLnBrk="1" hangingPunct="1">
              <a:spcBef>
                <a:spcPts val="400"/>
              </a:spcBef>
            </a:pPr>
            <a:r>
              <a:rPr lang="pt-BR" altLang="pt-BR">
                <a:latin typeface="Arial Unicode MS" panose="020B0604020202020204" pitchFamily="34" charset="-128"/>
              </a:rPr>
              <a:t>Maior a necessidade de transferência de tecnologia</a:t>
            </a:r>
          </a:p>
          <a:p>
            <a:pPr lvl="2" eaLnBrk="1" hangingPunct="1">
              <a:spcBef>
                <a:spcPts val="400"/>
              </a:spcBef>
            </a:pPr>
            <a:r>
              <a:rPr lang="pt-BR" altLang="pt-BR">
                <a:latin typeface="Arial Unicode MS" panose="020B0604020202020204" pitchFamily="34" charset="-128"/>
              </a:rPr>
              <a:t>Maior a escala de produção inicial e a necessidade de mobilização financeira</a:t>
            </a:r>
            <a:endParaRPr lang="pt-BR" altLang="pt-BR" sz="1500">
              <a:latin typeface="Arial Unicode MS" panose="020B0604020202020204" pitchFamily="34" charset="-128"/>
            </a:endParaRPr>
          </a:p>
          <a:p>
            <a:pPr eaLnBrk="1" hangingPunct="1"/>
            <a:endParaRPr lang="pt-BR" altLang="pt-BR" sz="2200"/>
          </a:p>
        </p:txBody>
      </p:sp>
    </p:spTree>
    <p:extLst>
      <p:ext uri="{BB962C8B-B14F-4D97-AF65-F5344CB8AC3E}">
        <p14:creationId xmlns:p14="http://schemas.microsoft.com/office/powerpoint/2010/main" val="51750771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917700" y="692150"/>
            <a:ext cx="8291512" cy="5545138"/>
          </a:xfrm>
        </p:spPr>
        <p:txBody>
          <a:bodyPr/>
          <a:lstStyle/>
          <a:p>
            <a:pPr eaLnBrk="1" hangingPunct="1">
              <a:spcBef>
                <a:spcPts val="400"/>
              </a:spcBef>
            </a:pPr>
            <a:r>
              <a:rPr lang="pt-BR" altLang="pt-BR" sz="2800">
                <a:latin typeface="Arial Unicode MS" panose="020B0604020202020204" pitchFamily="34" charset="-128"/>
              </a:rPr>
              <a:t>Existem efetivamente regularidades na história do desenvolvimento mas existem também diferenciações nos padrões de industrialização </a:t>
            </a:r>
          </a:p>
          <a:p>
            <a:pPr lvl="2" eaLnBrk="1" hangingPunct="1">
              <a:spcBef>
                <a:spcPts val="400"/>
              </a:spcBef>
            </a:pPr>
            <a:r>
              <a:rPr lang="pt-BR" altLang="pt-BR">
                <a:latin typeface="Arial Unicode MS" panose="020B0604020202020204" pitchFamily="34" charset="-128"/>
              </a:rPr>
              <a:t>Grau de atraso</a:t>
            </a:r>
          </a:p>
          <a:p>
            <a:pPr lvl="2" eaLnBrk="1" hangingPunct="1">
              <a:spcBef>
                <a:spcPts val="400"/>
              </a:spcBef>
            </a:pPr>
            <a:r>
              <a:rPr lang="pt-BR" altLang="pt-BR">
                <a:latin typeface="Arial Unicode MS" panose="020B0604020202020204" pitchFamily="34" charset="-128"/>
              </a:rPr>
              <a:t>Diferenças em função também de condições geográficas, culturais e políticas</a:t>
            </a:r>
          </a:p>
          <a:p>
            <a:pPr lvl="3" eaLnBrk="1" hangingPunct="1">
              <a:spcBef>
                <a:spcPts val="400"/>
              </a:spcBef>
            </a:pPr>
            <a:r>
              <a:rPr lang="pt-BR" altLang="pt-BR">
                <a:latin typeface="Arial Unicode MS" panose="020B0604020202020204" pitchFamily="34" charset="-128"/>
              </a:rPr>
              <a:t>as vezes industrialização não se viabiliza(va)</a:t>
            </a:r>
          </a:p>
          <a:p>
            <a:pPr lvl="1" eaLnBrk="1" hangingPunct="1">
              <a:spcBef>
                <a:spcPts val="400"/>
              </a:spcBef>
            </a:pPr>
            <a:r>
              <a:rPr lang="pt-BR" altLang="pt-BR">
                <a:latin typeface="Arial Unicode MS" panose="020B0604020202020204" pitchFamily="34" charset="-128"/>
              </a:rPr>
              <a:t>Regularidades em função do atraso relativo da industrialização de um determinado país em relação a industrialização originária (Inglaterra)</a:t>
            </a:r>
          </a:p>
          <a:p>
            <a:pPr lvl="2" eaLnBrk="1" hangingPunct="1">
              <a:spcBef>
                <a:spcPts val="400"/>
              </a:spcBef>
            </a:pPr>
            <a:r>
              <a:rPr lang="pt-BR" altLang="pt-BR">
                <a:latin typeface="Arial Unicode MS" panose="020B0604020202020204" pitchFamily="34" charset="-128"/>
              </a:rPr>
              <a:t>Gerschenkron – 6 regularidades </a:t>
            </a:r>
          </a:p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673701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1846262" y="274638"/>
            <a:ext cx="8362950" cy="1143000"/>
          </a:xfrm>
        </p:spPr>
        <p:txBody>
          <a:bodyPr/>
          <a:lstStyle/>
          <a:p>
            <a:r>
              <a:rPr lang="pt-BR" altLang="pt-BR"/>
              <a:t>As 6 generalizações de Gershenkron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19088" lvl="1" indent="0" eaLnBrk="1" hangingPunct="1">
              <a:buNone/>
              <a:defRPr/>
            </a:pPr>
            <a:r>
              <a:rPr lang="pt-BR" altLang="pt-BR" sz="2800" dirty="0"/>
              <a:t>Quanto mais atrasado um país ...</a:t>
            </a:r>
          </a:p>
          <a:p>
            <a:pPr marL="700088" lvl="1" indent="-381000" eaLnBrk="1" hangingPunct="1">
              <a:buFont typeface="Wingdings 2" panose="05020102010507070707" pitchFamily="18" charset="2"/>
              <a:buAutoNum type="arabicPeriod"/>
              <a:defRPr/>
            </a:pPr>
            <a:r>
              <a:rPr lang="pt-BR" altLang="pt-BR" sz="2800" dirty="0"/>
              <a:t>Maior a probabilidade da industrialização deste país começar de forma </a:t>
            </a:r>
            <a:r>
              <a:rPr lang="pt-BR" altLang="pt-BR" sz="2800" u="sng" dirty="0"/>
              <a:t>descontinua</a:t>
            </a:r>
            <a:r>
              <a:rPr lang="pt-BR" altLang="pt-BR" sz="2800" dirty="0"/>
              <a:t> e adotar o aspecto de um grande </a:t>
            </a:r>
            <a:r>
              <a:rPr lang="pt-BR" altLang="pt-BR" sz="2800" u="sng" dirty="0"/>
              <a:t>surto </a:t>
            </a:r>
            <a:r>
              <a:rPr lang="pt-BR" altLang="pt-BR" sz="2800" dirty="0"/>
              <a:t>que dá lugar a um ritmo de produto industrial relativamente alto</a:t>
            </a:r>
          </a:p>
          <a:p>
            <a:pPr marL="700088" lvl="1" indent="-381000" eaLnBrk="1" hangingPunct="1">
              <a:buFont typeface="Wingdings 2" panose="05020102010507070707" pitchFamily="18" charset="2"/>
              <a:buAutoNum type="arabicPeriod"/>
              <a:defRPr/>
            </a:pPr>
            <a:r>
              <a:rPr lang="pt-BR" altLang="pt-BR" sz="2800" dirty="0"/>
              <a:t>Maior a importância na industrialização das questões de escala (parte-se diretamente de </a:t>
            </a:r>
            <a:r>
              <a:rPr lang="pt-BR" altLang="pt-BR" sz="2800" u="sng" dirty="0"/>
              <a:t>plantas industriais e empresas maiores</a:t>
            </a:r>
            <a:r>
              <a:rPr lang="pt-BR" altLang="pt-BR" sz="2800" dirty="0"/>
              <a:t>)</a:t>
            </a:r>
          </a:p>
          <a:p>
            <a:pPr marL="700088" lvl="1" indent="-381000" eaLnBrk="1" hangingPunct="1">
              <a:buFont typeface="Wingdings 2" panose="05020102010507070707" pitchFamily="18" charset="2"/>
              <a:buAutoNum type="arabicPeriod"/>
              <a:defRPr/>
            </a:pPr>
            <a:r>
              <a:rPr lang="pt-BR" altLang="pt-BR" sz="2800" dirty="0"/>
              <a:t>Maior a importância da </a:t>
            </a:r>
            <a:r>
              <a:rPr lang="pt-BR" altLang="pt-BR" sz="2800" u="sng" dirty="0"/>
              <a:t>produção de bens de capital</a:t>
            </a:r>
            <a:r>
              <a:rPr lang="pt-BR" altLang="pt-BR" sz="2800" dirty="0"/>
              <a:t> frente aos bens de consumo </a:t>
            </a:r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26797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2436812" y="274639"/>
            <a:ext cx="7772400" cy="706437"/>
          </a:xfrm>
        </p:spPr>
        <p:txBody>
          <a:bodyPr/>
          <a:lstStyle/>
          <a:p>
            <a:pPr eaLnBrk="1" hangingPunct="1"/>
            <a:r>
              <a:rPr lang="pt-BR" altLang="pt-BR" sz="3600"/>
              <a:t>As 6 generalizações de Gershenkron</a:t>
            </a:r>
          </a:p>
        </p:txBody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>
          <a:xfrm>
            <a:off x="1630362" y="981075"/>
            <a:ext cx="8928100" cy="5545138"/>
          </a:xfrm>
        </p:spPr>
        <p:txBody>
          <a:bodyPr>
            <a:normAutofit lnSpcReduction="10000"/>
          </a:bodyPr>
          <a:lstStyle/>
          <a:p>
            <a:pPr marL="833438" lvl="1" indent="-514350" eaLnBrk="1" hangingPunct="1">
              <a:buFont typeface="+mj-lt"/>
              <a:buAutoNum type="arabicPeriod" startAt="4"/>
              <a:defRPr/>
            </a:pPr>
            <a:r>
              <a:rPr lang="pt-BR" altLang="pt-BR" sz="3200" dirty="0"/>
              <a:t>Maior a pressão sobre o nível de consumo da população a fim de obter recursos para os investimentos necessários (necessidade de </a:t>
            </a:r>
            <a:r>
              <a:rPr lang="pt-BR" altLang="pt-BR" sz="3200" u="sng" dirty="0"/>
              <a:t>taxa de poupança maior e sistema financeiro mais desenvolvido</a:t>
            </a:r>
            <a:r>
              <a:rPr lang="pt-BR" altLang="pt-BR" sz="3200" dirty="0"/>
              <a:t>)</a:t>
            </a:r>
          </a:p>
          <a:p>
            <a:pPr marL="833438" lvl="1" indent="-514350" eaLnBrk="1" hangingPunct="1">
              <a:buFont typeface="+mj-lt"/>
              <a:buAutoNum type="arabicPeriod" startAt="4"/>
              <a:defRPr/>
            </a:pPr>
            <a:r>
              <a:rPr lang="pt-BR" altLang="pt-BR" sz="3200" dirty="0"/>
              <a:t>Maior a importância de fatores institucionais especiais para incrementar o processo de industrialização (</a:t>
            </a:r>
            <a:r>
              <a:rPr lang="pt-BR" altLang="pt-BR" sz="3200" u="sng" dirty="0"/>
              <a:t>papel do Estado</a:t>
            </a:r>
            <a:r>
              <a:rPr lang="pt-BR" altLang="pt-BR" sz="3200" dirty="0"/>
              <a:t>)</a:t>
            </a:r>
          </a:p>
          <a:p>
            <a:pPr marL="833438" lvl="1" indent="-514350" eaLnBrk="1" hangingPunct="1">
              <a:buFont typeface="+mj-lt"/>
              <a:buAutoNum type="arabicPeriod" startAt="4"/>
              <a:defRPr/>
            </a:pPr>
            <a:r>
              <a:rPr lang="pt-BR" altLang="pt-BR" sz="3200" dirty="0"/>
              <a:t>Menor a probabilidade da </a:t>
            </a:r>
            <a:r>
              <a:rPr lang="pt-BR" altLang="pt-BR" sz="3200" u="sng" dirty="0"/>
              <a:t>agricultura </a:t>
            </a:r>
            <a:r>
              <a:rPr lang="pt-BR" altLang="pt-BR" sz="3200" dirty="0"/>
              <a:t>desempenhe um papel ativo na industrialização, oferecendo mercado baseado em aumento da produtividade </a:t>
            </a:r>
            <a:r>
              <a:rPr lang="pt-BR" altLang="pt-BR" sz="2800" dirty="0"/>
              <a:t>agrícola</a:t>
            </a:r>
          </a:p>
        </p:txBody>
      </p:sp>
      <p:sp>
        <p:nvSpPr>
          <p:cNvPr id="112644" name="AutoShape 4"/>
          <p:cNvSpPr>
            <a:spLocks noChangeArrowheads="1"/>
          </p:cNvSpPr>
          <p:nvPr/>
        </p:nvSpPr>
        <p:spPr bwMode="auto">
          <a:xfrm>
            <a:off x="2493962" y="1341438"/>
            <a:ext cx="3240088" cy="2159000"/>
          </a:xfrm>
          <a:prstGeom prst="wedgeRectCallout">
            <a:avLst>
              <a:gd name="adj1" fmla="val 57005"/>
              <a:gd name="adj2" fmla="val 79412"/>
            </a:avLst>
          </a:prstGeom>
          <a:solidFill>
            <a:srgbClr val="05E52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Inglaterra (originário):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Tecnologia simples, fábricas dimensão limitada, processo rápido e continuo, auto financiamento (reinversão de lucros)</a:t>
            </a:r>
          </a:p>
        </p:txBody>
      </p:sp>
      <p:sp>
        <p:nvSpPr>
          <p:cNvPr id="112645" name="AutoShape 5"/>
          <p:cNvSpPr>
            <a:spLocks noChangeArrowheads="1"/>
          </p:cNvSpPr>
          <p:nvPr/>
        </p:nvSpPr>
        <p:spPr bwMode="auto">
          <a:xfrm>
            <a:off x="6165850" y="981076"/>
            <a:ext cx="3600450" cy="2447925"/>
          </a:xfrm>
          <a:prstGeom prst="wedgeRectCallout">
            <a:avLst>
              <a:gd name="adj1" fmla="val -50880"/>
              <a:gd name="adj2" fmla="val 84630"/>
            </a:avLst>
          </a:prstGeom>
          <a:solidFill>
            <a:srgbClr val="C6E60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Países moderadamente atrasados: iniciam sua industrialização com tecnologia preexistente partem diretamente para empresas maiores (plantas industriais), necessário alavancar mais capita (papel dos bancos),</a:t>
            </a:r>
          </a:p>
        </p:txBody>
      </p:sp>
      <p:sp>
        <p:nvSpPr>
          <p:cNvPr id="112646" name="AutoShape 6"/>
          <p:cNvSpPr>
            <a:spLocks noChangeArrowheads="1"/>
          </p:cNvSpPr>
          <p:nvPr/>
        </p:nvSpPr>
        <p:spPr bwMode="auto">
          <a:xfrm>
            <a:off x="2349500" y="4292600"/>
            <a:ext cx="3529012" cy="2376488"/>
          </a:xfrm>
          <a:prstGeom prst="wedgeRectCallout">
            <a:avLst>
              <a:gd name="adj1" fmla="val 55981"/>
              <a:gd name="adj2" fmla="val -50870"/>
            </a:avLst>
          </a:prstGeom>
          <a:solidFill>
            <a:srgbClr val="D46C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Países mais atrasados,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Tecnologia inicial mais avançada, dimensões maiores, até onde bancos são capazes de mobilizar recursos (inovações financeiras), necessário Estado mobilizando recursos </a:t>
            </a:r>
          </a:p>
        </p:txBody>
      </p:sp>
      <p:sp>
        <p:nvSpPr>
          <p:cNvPr id="112647" name="AutoShape 7"/>
          <p:cNvSpPr>
            <a:spLocks noChangeArrowheads="1"/>
          </p:cNvSpPr>
          <p:nvPr/>
        </p:nvSpPr>
        <p:spPr bwMode="auto">
          <a:xfrm>
            <a:off x="6886576" y="4005264"/>
            <a:ext cx="3671887" cy="2663825"/>
          </a:xfrm>
          <a:prstGeom prst="wedgeRectCallout">
            <a:avLst>
              <a:gd name="adj1" fmla="val -68981"/>
              <a:gd name="adj2" fmla="val -37662"/>
            </a:avLst>
          </a:prstGeom>
          <a:solidFill>
            <a:srgbClr val="E42B0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Em certas situação, distancias e esforços são de tal ordem que são intransponíveis e industrialização inviável tendência ao atraso (Bulgária) ou buscar radical mudança de estratégia de desenvolvimento, melhora do padrão de vida (p. ex. manter-se agrícola – Dinamarca)  </a:t>
            </a:r>
          </a:p>
        </p:txBody>
      </p:sp>
    </p:spTree>
    <p:extLst>
      <p:ext uri="{BB962C8B-B14F-4D97-AF65-F5344CB8AC3E}">
        <p14:creationId xmlns:p14="http://schemas.microsoft.com/office/powerpoint/2010/main" val="3262645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  <p:bldP spid="112644" grpId="0" animBg="1"/>
      <p:bldP spid="112645" grpId="0" animBg="1"/>
      <p:bldP spid="112646" grpId="0" animBg="1"/>
      <p:bldP spid="1126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22300" y="476250"/>
            <a:ext cx="10872788" cy="563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ea typeface="Arial Unicode MS" pitchFamily="34" charset="-128"/>
                <a:cs typeface="Arial Unicode MS" pitchFamily="34" charset="-128"/>
              </a:rPr>
              <a:t>Contribuição da CEPAL às idéias econômicas:</a:t>
            </a:r>
            <a:r>
              <a:rPr lang="en-US" sz="210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ea typeface="Arial Unicode MS" pitchFamily="34" charset="-128"/>
                <a:cs typeface="Arial Unicode MS" pitchFamily="34" charset="-128"/>
              </a:rPr>
              <a:t>	se trata de um </a:t>
            </a:r>
            <a:r>
              <a:rPr lang="en-US" sz="2100" b="1">
                <a:ea typeface="Arial Unicode MS" pitchFamily="34" charset="-128"/>
                <a:cs typeface="Arial Unicode MS" pitchFamily="34" charset="-128"/>
              </a:rPr>
              <a:t>corpo analítico específico</a:t>
            </a:r>
            <a:r>
              <a:rPr lang="en-US" sz="2100">
                <a:ea typeface="Arial Unicode MS" pitchFamily="34" charset="-128"/>
                <a:cs typeface="Arial Unicode MS" pitchFamily="34" charset="-128"/>
              </a:rPr>
              <a:t>, aplicável a condições históricas próprias da 	periferia latino-americana.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100"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>
                <a:ea typeface="Arial Unicode MS" pitchFamily="34" charset="-128"/>
                <a:cs typeface="Arial Unicode MS" pitchFamily="34" charset="-128"/>
              </a:rPr>
              <a:t>Corpo analítico-explicativo (Princípios):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ea typeface="Arial Unicode MS" pitchFamily="34" charset="-128"/>
                <a:cs typeface="Arial Unicode MS" pitchFamily="34" charset="-128"/>
              </a:rPr>
              <a:t>método histórico e indutivo</a:t>
            </a:r>
          </a:p>
          <a:p>
            <a:pPr marL="1143000" lvl="2" indent="-22860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000"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					</a:t>
            </a:r>
            <a:r>
              <a:rPr lang="en-US" sz="2400">
                <a:ea typeface="Arial Unicode MS" pitchFamily="34" charset="-128"/>
                <a:cs typeface="Arial Unicode MS" pitchFamily="34" charset="-128"/>
              </a:rPr>
              <a:t>+ </a:t>
            </a:r>
          </a:p>
          <a:p>
            <a:pPr marL="1143000" lvl="2" indent="-22860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ea typeface="Arial Unicode MS" pitchFamily="34" charset="-128"/>
                <a:cs typeface="Arial Unicode MS" pitchFamily="34" charset="-128"/>
              </a:rPr>
              <a:t>Referência abstrato-teórica própria:</a:t>
            </a:r>
          </a:p>
          <a:p>
            <a:pPr marL="1143000" lvl="2" indent="-22860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ea typeface="Arial Unicode MS" pitchFamily="34" charset="-128"/>
                <a:cs typeface="Arial Unicode MS" pitchFamily="34" charset="-128"/>
              </a:rPr>
              <a:t>			</a:t>
            </a:r>
            <a:r>
              <a:rPr lang="en-US" sz="2100">
                <a:ea typeface="Arial Unicode MS" pitchFamily="34" charset="-128"/>
                <a:cs typeface="Arial Unicode MS" pitchFamily="34" charset="-128"/>
              </a:rPr>
              <a:t> “</a:t>
            </a:r>
            <a:r>
              <a:rPr lang="en-US" sz="2100" i="1"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2100" i="1"/>
              <a:t>eoria estruturalista do subdesenvolvimento periférico latino-americano”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500"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ea typeface="Arial Unicode MS" pitchFamily="34" charset="-128"/>
                <a:cs typeface="Arial Unicode MS" pitchFamily="34" charset="-128"/>
              </a:rPr>
              <a:t>CEPAL - </a:t>
            </a:r>
            <a:r>
              <a:rPr lang="en-US" sz="2400"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400" i="1">
                <a:ea typeface="Arial Unicode MS" pitchFamily="34" charset="-128"/>
                <a:cs typeface="Arial Unicode MS" pitchFamily="34" charset="-128"/>
              </a:rPr>
              <a:t>sistema de economia política</a:t>
            </a:r>
            <a:r>
              <a:rPr lang="en-US" sz="2400">
                <a:ea typeface="Arial Unicode MS" pitchFamily="34" charset="-128"/>
                <a:cs typeface="Arial Unicode MS" pitchFamily="34" charset="-128"/>
              </a:rPr>
              <a:t>” com um princípio “normativo</a:t>
            </a:r>
            <a:r>
              <a:rPr lang="en-US" sz="2100">
                <a:ea typeface="Arial Unicode MS" pitchFamily="34" charset="-128"/>
                <a:cs typeface="Arial Unicode MS" pitchFamily="34" charset="-128"/>
              </a:rPr>
              <a:t>”: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ea typeface="Arial Unicode MS" pitchFamily="34" charset="-128"/>
                <a:cs typeface="Arial Unicode MS" pitchFamily="34" charset="-128"/>
              </a:rPr>
              <a:t>	idéia da necessidade da contribuição do Estado ao ordenamento do desenvolvimento 		econômico nas condições da periferia latino-americana.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Line 1"/>
          <p:cNvSpPr>
            <a:spLocks noChangeShapeType="1"/>
          </p:cNvSpPr>
          <p:nvPr/>
        </p:nvSpPr>
        <p:spPr bwMode="auto">
          <a:xfrm>
            <a:off x="261938" y="1052513"/>
            <a:ext cx="11422062" cy="1587"/>
          </a:xfrm>
          <a:prstGeom prst="line">
            <a:avLst/>
          </a:prstGeom>
          <a:noFill/>
          <a:ln w="2844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77838" y="1341438"/>
            <a:ext cx="10944225" cy="543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CEPAL: escola de pensamento especializada no exame das tendências econômicas e sociais de </a:t>
            </a:r>
            <a:r>
              <a:rPr lang="en-US" sz="2100" u="sng">
                <a:solidFill>
                  <a:srgbClr val="280099"/>
                </a:solidFill>
              </a:rPr>
              <a:t>médio e longo prazos</a:t>
            </a: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dos países latino-americanos.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Viés histórico: foi inaugurado por Prebisch (1949) </a:t>
            </a:r>
          </a:p>
          <a:p>
            <a:pPr marL="742950" lvl="1" indent="-285750" algn="just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Faz um </a:t>
            </a:r>
            <a:r>
              <a:rPr lang="en-US" sz="2000" b="1">
                <a:solidFill>
                  <a:srgbClr val="86041A"/>
                </a:solidFill>
                <a:ea typeface="Arial Unicode MS" pitchFamily="34" charset="-128"/>
                <a:cs typeface="Arial Unicode MS" pitchFamily="34" charset="-128"/>
              </a:rPr>
              <a:t>diagnóstico</a:t>
            </a:r>
            <a:r>
              <a:rPr lang="en-US" sz="20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da profunda transição que se observava nas economias subdesenvolvidas 		latino-americanas</a:t>
            </a:r>
          </a:p>
          <a:p>
            <a:pPr marL="1143000" lvl="2" indent="-228600" algn="just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países latino-americano realizavam uma transição própria do modelo agro-	exportador para a industrialização devido a estrutura econômica e institucional 	subdesenvolvida.</a:t>
            </a:r>
          </a:p>
          <a:p>
            <a:pPr marL="1143000" lvl="2" indent="-228600" algn="just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>
                <a:solidFill>
                  <a:srgbClr val="22228B"/>
                </a:solidFill>
              </a:rPr>
              <a:t>1930:</a:t>
            </a:r>
            <a:r>
              <a:rPr lang="en-US" sz="2000">
                <a:solidFill>
                  <a:srgbClr val="22228B"/>
                </a:solidFill>
              </a:rPr>
              <a:t> </a:t>
            </a:r>
            <a:r>
              <a:rPr lang="pt-BR" sz="2000">
                <a:solidFill>
                  <a:srgbClr val="22228B"/>
                </a:solidFill>
              </a:rPr>
              <a:t>contração da capacidade para importar e suas repercussões constituíram a referência histórica para a elaboração da diferença estrutural de funcionamento das economias centrais e periféricas.</a:t>
            </a:r>
            <a:endParaRPr lang="en-US" sz="200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00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Seguido por vários outros autores</a:t>
            </a:r>
          </a:p>
          <a:p>
            <a:pPr marL="742950" lvl="1" indent="-285750" algn="just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Furtado : </a:t>
            </a:r>
            <a:r>
              <a:rPr lang="en-US" sz="2100" i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Formação Econômica do Brasil</a:t>
            </a: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(58)</a:t>
            </a:r>
          </a:p>
          <a:p>
            <a:pPr marL="742950" lvl="1" indent="-285750" algn="just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Anibal Pinto: </a:t>
            </a:r>
            <a:r>
              <a:rPr lang="en-US" sz="2100" i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Chile Um caso de Desarollo Frustrado</a:t>
            </a: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(56)</a:t>
            </a:r>
          </a:p>
          <a:p>
            <a:pPr marL="742950" lvl="1" indent="-285750" algn="just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Aldo Ferrer: </a:t>
            </a:r>
            <a:r>
              <a:rPr lang="en-US" sz="2100" i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La Economia Argentina (79)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280099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333375"/>
            <a:ext cx="12188825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 b="1">
                <a:solidFill>
                  <a:srgbClr val="22228B"/>
                </a:solidFill>
                <a:ea typeface="Arial Unicode MS" pitchFamily="34" charset="-128"/>
                <a:cs typeface="Arial Unicode MS" pitchFamily="34" charset="-128"/>
              </a:rPr>
              <a:t>Método histórico - estruturalista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77838" y="333375"/>
            <a:ext cx="11377612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pt-BR" sz="1200">
              <a:solidFill>
                <a:srgbClr val="22228B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Aft>
                <a:spcPct val="45000"/>
              </a:spcAft>
            </a:pPr>
            <a:r>
              <a:rPr lang="en-US" altLang="pt-BR" sz="2400"/>
              <a:t>Análises iniciais da CEPAL - </a:t>
            </a:r>
            <a:r>
              <a:rPr lang="en-US" altLang="pt-BR" sz="2400" b="1"/>
              <a:t>Textos de Prebisch </a:t>
            </a:r>
            <a:r>
              <a:rPr lang="en-US" altLang="pt-BR" sz="2400"/>
              <a:t>(1949/ 1951)</a:t>
            </a:r>
          </a:p>
          <a:p>
            <a:pPr eaLnBrk="1" hangingPunct="1"/>
            <a:r>
              <a:rPr lang="en-US" altLang="pt-BR" b="1"/>
              <a:t>     1949: </a:t>
            </a:r>
            <a:r>
              <a:rPr lang="pt-BR" altLang="pt-BR"/>
              <a:t>“O desenvolvimento econômico da América Latina e alguns de seus problemas principais” </a:t>
            </a:r>
          </a:p>
          <a:p>
            <a:pPr eaLnBrk="1" hangingPunct="1"/>
            <a:r>
              <a:rPr lang="en-US" altLang="pt-BR" b="1"/>
              <a:t>     1951: </a:t>
            </a:r>
            <a:r>
              <a:rPr lang="pt-BR" altLang="pt-BR"/>
              <a:t>“Estudo Econômico da América Latina”  “Problemas teóricos e práticos do crescimento econômico”</a:t>
            </a:r>
          </a:p>
          <a:p>
            <a:pPr algn="just" eaLnBrk="1" hangingPunct="1">
              <a:spcBef>
                <a:spcPct val="15000"/>
              </a:spcBef>
              <a:spcAft>
                <a:spcPct val="15000"/>
              </a:spcAft>
              <a:buSzPct val="165000"/>
              <a:buFont typeface="Wingdings" panose="05000000000000000000" pitchFamily="2" charset="2"/>
              <a:buChar char="Ä"/>
            </a:pPr>
            <a:r>
              <a:rPr lang="pt-BR" altLang="pt-BR"/>
              <a:t> Conjunto de documentos que contém os elementos principais que passarão a figurar como a referência ideológica e analítica para os desenvolvimentistas latino-americanos</a:t>
            </a:r>
          </a:p>
          <a:p>
            <a:pPr lvl="1" algn="just" eaLnBrk="1" hangingPunct="1">
              <a:spcBef>
                <a:spcPct val="15000"/>
              </a:spcBef>
              <a:spcAft>
                <a:spcPct val="15000"/>
              </a:spcAft>
              <a:buSzPct val="165000"/>
              <a:buFont typeface="Wingdings" panose="05000000000000000000" pitchFamily="2" charset="2"/>
              <a:buChar char="è"/>
            </a:pPr>
            <a:r>
              <a:rPr lang="pt-BR" altLang="pt-BR"/>
              <a:t> Os textos contêm a matriz analítica do pensamento cepalino</a:t>
            </a:r>
          </a:p>
          <a:p>
            <a:pPr algn="just" eaLnBrk="1" hangingPunct="1"/>
            <a:endParaRPr lang="pt-BR" altLang="pt-BR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pt-BR" altLang="pt-BR" sz="2100"/>
              <a:t> Elementos principais:</a:t>
            </a:r>
          </a:p>
          <a:p>
            <a:pPr lvl="1" algn="just" eaLnBrk="1" hangingPunct="1">
              <a:spcAft>
                <a:spcPts val="1000"/>
              </a:spcAft>
              <a:buFontTx/>
              <a:buChar char="•"/>
            </a:pPr>
            <a:r>
              <a:rPr lang="pt-BR" altLang="pt-BR" sz="2100"/>
              <a:t>  </a:t>
            </a:r>
            <a:r>
              <a:rPr lang="pt-BR" altLang="pt-BR" sz="2000"/>
              <a:t>Estabelecem as noções básicas de centro - periferia </a:t>
            </a:r>
          </a:p>
          <a:p>
            <a:pPr lvl="1" algn="just" eaLnBrk="1" hangingPunct="1">
              <a:spcAft>
                <a:spcPts val="1000"/>
              </a:spcAft>
              <a:buFontTx/>
              <a:buChar char="•"/>
            </a:pPr>
            <a:r>
              <a:rPr lang="pt-BR" altLang="pt-BR" sz="2000"/>
              <a:t>  Abordam a inserção internacional das economias periféricas e a consequente </a:t>
            </a:r>
            <a:r>
              <a:rPr lang="pt-BR" altLang="pt-BR" sz="2000" u="sng"/>
              <a:t>vulnerabilidade externa, </a:t>
            </a:r>
            <a:r>
              <a:rPr lang="pt-BR" altLang="pt-BR" sz="2000"/>
              <a:t>como também os problemas que se desencadeiam internamente decorrentes da </a:t>
            </a:r>
            <a:r>
              <a:rPr lang="pt-BR" altLang="pt-BR" sz="2000" u="sng"/>
              <a:t>heterogeneidade estrutural</a:t>
            </a:r>
            <a:r>
              <a:rPr lang="pt-BR" altLang="pt-BR" sz="2000"/>
              <a:t> dos países periféricos</a:t>
            </a:r>
          </a:p>
          <a:p>
            <a:pPr lvl="1" eaLnBrk="1" hangingPunct="1">
              <a:spcAft>
                <a:spcPts val="1000"/>
              </a:spcAft>
              <a:buClr>
                <a:srgbClr val="22228B"/>
              </a:buClr>
              <a:buFont typeface="Times New Roman" panose="02020603050405020304" pitchFamily="18" charset="0"/>
              <a:buChar char="•"/>
            </a:pPr>
            <a:r>
              <a:rPr lang="pt-BR" altLang="pt-BR" sz="2000"/>
              <a:t>  Contém uma primeira incursão na temática da </a:t>
            </a:r>
            <a:r>
              <a:rPr lang="pt-BR" altLang="pt-BR" sz="2000" u="sng"/>
              <a:t>intervenção estatal</a:t>
            </a:r>
            <a:r>
              <a:rPr lang="pt-BR" altLang="pt-BR" sz="2000"/>
              <a:t>. Afirmam que o mercado não tem como resolver espontaneamente o processo de industrialização que ocorre em estruturais periféricas</a:t>
            </a:r>
          </a:p>
          <a:p>
            <a:pPr lvl="1" eaLnBrk="1" hangingPunct="1">
              <a:spcAft>
                <a:spcPts val="1400"/>
              </a:spcAft>
              <a:buClr>
                <a:srgbClr val="22228B"/>
              </a:buClr>
              <a:buFont typeface="Times New Roman" panose="02020603050405020304" pitchFamily="18" charset="0"/>
              <a:buChar char="•"/>
            </a:pPr>
            <a:r>
              <a:rPr lang="pt-BR" altLang="pt-BR" sz="2000"/>
              <a:t> A </a:t>
            </a:r>
            <a:r>
              <a:rPr lang="pt-BR" altLang="pt-BR" sz="2000" u="sng"/>
              <a:t> industrialização </a:t>
            </a:r>
            <a:r>
              <a:rPr lang="pt-BR" altLang="pt-BR" sz="2000"/>
              <a:t>representava a possibilidade de captação frutos do progresso técnico mundial pela região subdesenvolvida da AL.</a:t>
            </a:r>
          </a:p>
        </p:txBody>
      </p:sp>
    </p:spTree>
    <p:extLst>
      <p:ext uri="{BB962C8B-B14F-4D97-AF65-F5344CB8AC3E}">
        <p14:creationId xmlns:p14="http://schemas.microsoft.com/office/powerpoint/2010/main" val="537913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/>
          </p:cNvSpPr>
          <p:nvPr>
            <p:ph type="title" idx="4294967295"/>
          </p:nvPr>
        </p:nvSpPr>
        <p:spPr>
          <a:xfrm>
            <a:off x="693738" y="431800"/>
            <a:ext cx="11088687" cy="693738"/>
          </a:xfrm>
        </p:spPr>
        <p:txBody>
          <a:bodyPr/>
          <a:lstStyle/>
          <a:p>
            <a:r>
              <a:rPr lang="en-US" altLang="pt-BR" sz="3600" b="1">
                <a:solidFill>
                  <a:schemeClr val="accent1"/>
                </a:solidFill>
              </a:rPr>
              <a:t>Características centrais ao pensamento da CEPAL:</a:t>
            </a:r>
            <a:endParaRPr lang="pt-BR" altLang="pt-BR" sz="3600" b="1">
              <a:solidFill>
                <a:schemeClr val="accent1"/>
              </a:solidFill>
            </a:endParaRPr>
          </a:p>
        </p:txBody>
      </p:sp>
      <p:sp>
        <p:nvSpPr>
          <p:cNvPr id="18438" name="Rectangle 6"/>
          <p:cNvSpPr>
            <a:spLocks noGrp="1"/>
          </p:cNvSpPr>
          <p:nvPr>
            <p:ph type="body" sz="half" idx="4294967295"/>
          </p:nvPr>
        </p:nvSpPr>
        <p:spPr>
          <a:xfrm>
            <a:off x="549275" y="1412875"/>
            <a:ext cx="4537075" cy="4824413"/>
          </a:xfrm>
        </p:spPr>
        <p:txBody>
          <a:bodyPr/>
          <a:lstStyle/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pt-BR" altLang="pt-BR" sz="3200"/>
              <a:t>Análise se realiza em torno de 4 eixos principais: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pt-BR" altLang="pt-BR">
                <a:solidFill>
                  <a:schemeClr val="tx2"/>
                </a:solidFill>
              </a:rPr>
              <a:t>(a) Idéia da relação centro-periferia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endParaRPr lang="pt-BR" altLang="pt-BR">
              <a:solidFill>
                <a:schemeClr val="tx2"/>
              </a:solidFill>
            </a:endParaRPr>
          </a:p>
          <a:p>
            <a:pPr>
              <a:lnSpc>
                <a:spcPct val="70000"/>
              </a:lnSpc>
            </a:pPr>
            <a:endParaRPr lang="pt-BR" altLang="pt-BR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454775" y="1268413"/>
            <a:ext cx="3959225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Relação centro-periferia</a:t>
            </a:r>
            <a:r>
              <a:rPr lang="pt-BR" altLang="pt-BR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5446713" y="3573463"/>
            <a:ext cx="2735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Vulnerabilidade externa 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dos países periféricos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8326438" y="3500438"/>
            <a:ext cx="295116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pt-BR" altLang="pt-BR">
                <a:solidFill>
                  <a:schemeClr val="bg1"/>
                </a:solidFill>
              </a:rPr>
              <a:t>Heterogeneidade</a:t>
            </a:r>
          </a:p>
          <a:p>
            <a:pPr lvl="1" algn="ctr" eaLnBrk="1" hangingPunct="1"/>
            <a:r>
              <a:rPr lang="pt-BR" altLang="pt-BR">
                <a:solidFill>
                  <a:schemeClr val="bg1"/>
                </a:solidFill>
              </a:rPr>
              <a:t> estrutural das </a:t>
            </a:r>
          </a:p>
          <a:p>
            <a:pPr lvl="1" algn="ctr" eaLnBrk="1" hangingPunct="1"/>
            <a:r>
              <a:rPr lang="pt-BR" altLang="pt-BR">
                <a:solidFill>
                  <a:schemeClr val="bg1"/>
                </a:solidFill>
              </a:rPr>
              <a:t>economias periféricas</a:t>
            </a:r>
          </a:p>
        </p:txBody>
      </p:sp>
    </p:spTree>
    <p:extLst>
      <p:ext uri="{BB962C8B-B14F-4D97-AF65-F5344CB8AC3E}">
        <p14:creationId xmlns:p14="http://schemas.microsoft.com/office/powerpoint/2010/main" val="4250143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50" grpId="0"/>
      <p:bldP spid="184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/>
          </p:cNvSpPr>
          <p:nvPr>
            <p:ph type="title" idx="4294967295"/>
          </p:nvPr>
        </p:nvSpPr>
        <p:spPr>
          <a:xfrm>
            <a:off x="1198563" y="260350"/>
            <a:ext cx="9750425" cy="936625"/>
          </a:xfrm>
        </p:spPr>
        <p:txBody>
          <a:bodyPr/>
          <a:lstStyle/>
          <a:p>
            <a:r>
              <a:rPr lang="pt-BR" altLang="pt-BR">
                <a:hlinkClick r:id="rId3"/>
              </a:rPr>
              <a:t>Análise centro – Periferia </a:t>
            </a:r>
          </a:p>
        </p:txBody>
      </p:sp>
      <p:sp>
        <p:nvSpPr>
          <p:cNvPr id="18435" name="Rectangle 6"/>
          <p:cNvSpPr>
            <a:spLocks noGrp="1"/>
          </p:cNvSpPr>
          <p:nvPr>
            <p:ph type="body" idx="4294967295"/>
          </p:nvPr>
        </p:nvSpPr>
        <p:spPr>
          <a:xfrm>
            <a:off x="385763" y="1196975"/>
            <a:ext cx="11376025" cy="5329238"/>
          </a:xfrm>
        </p:spPr>
        <p:txBody>
          <a:bodyPr/>
          <a:lstStyle/>
          <a:p>
            <a:r>
              <a:rPr lang="en-US" altLang="pt-BR"/>
              <a:t>Instrumentalização do enfoque histórico: Teoria do subdesenvolvimento periférico</a:t>
            </a:r>
          </a:p>
          <a:p>
            <a:pPr lvl="2"/>
            <a:r>
              <a:rPr lang="en-US" altLang="pt-BR"/>
              <a:t>Furtado: teórico do subdesenvolvimento: “Desenvolvimento e Subdesenvolvimento” e “Teoria do Desenvolvimento Econômico”</a:t>
            </a:r>
          </a:p>
          <a:p>
            <a:pPr>
              <a:spcBef>
                <a:spcPts val="600"/>
              </a:spcBef>
            </a:pPr>
            <a:r>
              <a:rPr lang="en-US" altLang="pt-BR"/>
              <a:t>Nega-se a idéia de que isto é uma fase (etapa) de um processo universal (Rostow)</a:t>
            </a:r>
          </a:p>
          <a:p>
            <a:pPr lvl="1"/>
            <a:r>
              <a:rPr lang="en-US" altLang="pt-BR"/>
              <a:t>É um processo inédito – singular e específico que traz resultados futuros distintos</a:t>
            </a:r>
          </a:p>
          <a:p>
            <a:pPr lvl="3"/>
            <a:r>
              <a:rPr lang="en-US" altLang="pt-BR"/>
              <a:t>Alguma antecipação tb das ideias de  capitalismo Tardio </a:t>
            </a:r>
          </a:p>
          <a:p>
            <a:pPr>
              <a:spcBef>
                <a:spcPts val="1200"/>
              </a:spcBef>
            </a:pPr>
            <a:r>
              <a:rPr lang="en-US" altLang="pt-BR"/>
              <a:t>Estruturas subdesenvolvidas da periferia latino-americana: condicionam comportamentos específicos, de trajetórias </a:t>
            </a:r>
            <a:r>
              <a:rPr lang="en-US" altLang="pt-BR" i="1"/>
              <a:t>a priori</a:t>
            </a:r>
            <a:r>
              <a:rPr lang="en-US" altLang="pt-BR"/>
              <a:t> desconhecidas.</a:t>
            </a:r>
          </a:p>
          <a:p>
            <a:pPr>
              <a:spcBef>
                <a:spcPts val="1200"/>
              </a:spcBef>
            </a:pPr>
            <a:r>
              <a:rPr lang="en-US" altLang="pt-BR"/>
              <a:t>Oposição Centro x Periferia </a:t>
            </a:r>
          </a:p>
          <a:p>
            <a:pPr lvl="1"/>
            <a:r>
              <a:rPr lang="en-US" altLang="pt-BR"/>
              <a:t>Padrão especifico de inserção internacional das economias latino americanas: periféricas</a:t>
            </a:r>
          </a:p>
          <a:p>
            <a:pPr lvl="2"/>
            <a:r>
              <a:rPr lang="en-US" altLang="pt-BR"/>
              <a:t>Modos específicos de funcionamentos diferenciados </a:t>
            </a:r>
          </a:p>
          <a:p>
            <a:pPr lvl="2"/>
            <a:r>
              <a:rPr lang="en-US" altLang="pt-BR"/>
              <a:t>Produtoras especializadas de bens com demanda pouco dinamica e importadora de bens com demanda mais dinamica e absorvedora de padrões de consumo e produção não adequadas a disponibilidade de fatores e aos seus niveis de renda</a:t>
            </a:r>
          </a:p>
          <a:p>
            <a:pPr lvl="2"/>
            <a:r>
              <a:rPr lang="en-US" altLang="pt-BR"/>
              <a:t>Estrutura socio-econômica interna heterogenea (dualidade) e pouco diversificada</a:t>
            </a:r>
          </a:p>
          <a:p>
            <a:pPr lvl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2577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Texto 5"/>
          <p:cNvSpPr>
            <a:spLocks noGrp="1"/>
          </p:cNvSpPr>
          <p:nvPr>
            <p:ph type="body" idx="1"/>
          </p:nvPr>
        </p:nvSpPr>
        <p:spPr>
          <a:xfrm>
            <a:off x="1222375" y="1803400"/>
            <a:ext cx="4770438" cy="71120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pt-BR" altLang="pt-BR" sz="3600"/>
              <a:t>Centro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1219200" y="2514600"/>
            <a:ext cx="4773613" cy="3556000"/>
          </a:xfrm>
        </p:spPr>
        <p:txBody>
          <a:bodyPr>
            <a:normAutofit lnSpcReduction="10000"/>
          </a:bodyPr>
          <a:lstStyle/>
          <a:p>
            <a:pPr marL="342900" indent="-342900">
              <a:defRPr/>
            </a:pPr>
            <a:r>
              <a:rPr lang="pt-BR" sz="2800" dirty="0"/>
              <a:t>países com renda per capita mais elevada</a:t>
            </a:r>
          </a:p>
          <a:p>
            <a:pPr marL="644525" lvl="1" indent="-342900">
              <a:defRPr/>
            </a:pPr>
            <a:r>
              <a:rPr lang="pt-BR" sz="2400" dirty="0"/>
              <a:t>Tecnologia avançada difundida</a:t>
            </a:r>
          </a:p>
          <a:p>
            <a:pPr marL="342900" indent="-342900">
              <a:defRPr/>
            </a:pPr>
            <a:r>
              <a:rPr lang="pt-BR" sz="2800" dirty="0"/>
              <a:t>Estrutura produtiva diversificada</a:t>
            </a:r>
          </a:p>
          <a:p>
            <a:pPr marL="342900" indent="-342900">
              <a:defRPr/>
            </a:pPr>
            <a:r>
              <a:rPr lang="pt-BR" sz="2800" dirty="0"/>
              <a:t>Estrutura ocupacional </a:t>
            </a:r>
            <a:r>
              <a:rPr lang="pt-BR" sz="2800" dirty="0" err="1"/>
              <a:t>homogenea</a:t>
            </a:r>
            <a:r>
              <a:rPr lang="pt-BR" sz="2800" dirty="0"/>
              <a:t> </a:t>
            </a:r>
          </a:p>
          <a:p>
            <a:pPr>
              <a:defRPr/>
            </a:pPr>
            <a:endParaRPr lang="pt-BR" sz="2800" dirty="0"/>
          </a:p>
        </p:txBody>
      </p:sp>
      <p:sp>
        <p:nvSpPr>
          <p:cNvPr id="22532" name="Espaço Reservado para Texto 7"/>
          <p:cNvSpPr>
            <a:spLocks noGrp="1"/>
          </p:cNvSpPr>
          <p:nvPr>
            <p:ph type="body" sz="quarter" idx="3"/>
          </p:nvPr>
        </p:nvSpPr>
        <p:spPr>
          <a:xfrm>
            <a:off x="6200775" y="1803400"/>
            <a:ext cx="4768850" cy="71120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pt-BR" altLang="pt-BR" sz="3200"/>
              <a:t>Periferia 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4"/>
          </p:nvPr>
        </p:nvSpPr>
        <p:spPr>
          <a:xfrm>
            <a:off x="6196013" y="2514600"/>
            <a:ext cx="4773612" cy="3556000"/>
          </a:xfrm>
        </p:spPr>
        <p:txBody>
          <a:bodyPr>
            <a:normAutofit lnSpcReduction="10000"/>
          </a:bodyPr>
          <a:lstStyle/>
          <a:p>
            <a:pPr marL="342900" indent="-342900">
              <a:defRPr/>
            </a:pPr>
            <a:r>
              <a:rPr lang="pt-BR" sz="2800" dirty="0"/>
              <a:t>países com renda per capita mais baixa</a:t>
            </a:r>
          </a:p>
          <a:p>
            <a:pPr marL="644525" lvl="1" indent="-342900">
              <a:defRPr/>
            </a:pPr>
            <a:r>
              <a:rPr lang="pt-BR" sz="2400" dirty="0"/>
              <a:t>Tecnologia avançada não difundida</a:t>
            </a:r>
          </a:p>
          <a:p>
            <a:pPr marL="342900" indent="-342900">
              <a:defRPr/>
            </a:pPr>
            <a:r>
              <a:rPr lang="pt-BR" sz="2800" dirty="0"/>
              <a:t>Estrutura produtiva especializada</a:t>
            </a:r>
          </a:p>
          <a:p>
            <a:pPr marL="342900" indent="-342900">
              <a:defRPr/>
            </a:pPr>
            <a:r>
              <a:rPr lang="pt-BR" sz="2800" dirty="0"/>
              <a:t>Estrutura ocupacional </a:t>
            </a:r>
            <a:r>
              <a:rPr lang="pt-BR" sz="2800" dirty="0" err="1"/>
              <a:t>Heterogenea</a:t>
            </a:r>
            <a:r>
              <a:rPr lang="pt-BR" sz="2800" dirty="0"/>
              <a:t> </a:t>
            </a:r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488727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31258" y="1628800"/>
            <a:ext cx="11422294" cy="45264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>
                <a:ea typeface="Arial Unicode MS" pitchFamily="34" charset="-128"/>
                <a:cs typeface="Arial Unicode MS" pitchFamily="34" charset="-128"/>
              </a:rPr>
              <a:t>Observar a evolução das questões de macroeconomia aberta dentro do debate em torno das formas de desenvolvimento </a:t>
            </a:r>
          </a:p>
          <a:p>
            <a:pPr marL="514350" indent="-514350" algn="just"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dirty="0">
                <a:ea typeface="Arial Unicode MS" pitchFamily="34" charset="-128"/>
                <a:cs typeface="Arial Unicode MS" pitchFamily="34" charset="-128"/>
              </a:rPr>
              <a:t>O consenso de Washington x Estruturalismo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>
                <a:ea typeface="Arial Unicode MS" pitchFamily="34" charset="-128"/>
                <a:cs typeface="Arial Unicode MS" pitchFamily="34" charset="-128"/>
              </a:rPr>
              <a:t>			 desenvolvimentismo (estruturalismo) latino americano</a:t>
            </a:r>
          </a:p>
          <a:p>
            <a:pPr marL="1257300" lvl="2" indent="-342900" algn="just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>
                <a:ea typeface="Arial Unicode MS" pitchFamily="34" charset="-128"/>
                <a:cs typeface="Arial Unicode MS" pitchFamily="34" charset="-128"/>
              </a:rPr>
              <a:t>focar em torno do pensamento </a:t>
            </a:r>
            <a:r>
              <a:rPr lang="pt-BR" sz="2800" dirty="0" err="1">
                <a:ea typeface="Arial Unicode MS" pitchFamily="34" charset="-128"/>
                <a:cs typeface="Arial Unicode MS" pitchFamily="34" charset="-128"/>
              </a:rPr>
              <a:t>cepalino</a:t>
            </a:r>
            <a:r>
              <a:rPr lang="pt-BR" sz="2800" dirty="0">
                <a:ea typeface="Arial Unicode MS" pitchFamily="34" charset="-128"/>
                <a:cs typeface="Arial Unicode MS" pitchFamily="34" charset="-128"/>
              </a:rPr>
              <a:t> e sua evolução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lang="pt-BR" sz="3200" dirty="0"/>
              <a:t>Bases do pensamento </a:t>
            </a:r>
            <a:r>
              <a:rPr lang="pt-BR" sz="3200" dirty="0" err="1"/>
              <a:t>Cepalino</a:t>
            </a:r>
            <a:endParaRPr lang="pt-BR" sz="3200" dirty="0"/>
          </a:p>
          <a:p>
            <a:pPr marL="1257300" lvl="2" indent="-342900" algn="just"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/>
              <a:t>Enfoque metodológico e teses principais da década inaugural – </a:t>
            </a:r>
            <a:r>
              <a:rPr lang="pt-BR" sz="2800" dirty="0" err="1"/>
              <a:t>Prebisch</a:t>
            </a:r>
            <a:endParaRPr lang="pt-BR" sz="2800" dirty="0"/>
          </a:p>
          <a:p>
            <a:pPr lvl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b="1" dirty="0"/>
              <a:t>Ev</a:t>
            </a:r>
            <a:r>
              <a:rPr lang="pt-BR" sz="2800" dirty="0"/>
              <a:t>olução das </a:t>
            </a:r>
            <a:r>
              <a:rPr lang="pt-BR" sz="2800" dirty="0" err="1"/>
              <a:t>idéias</a:t>
            </a:r>
            <a:r>
              <a:rPr lang="pt-BR" sz="2800" dirty="0"/>
              <a:t>: mensagens força</a:t>
            </a:r>
          </a:p>
          <a:p>
            <a:pPr lvl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/>
              <a:t>Novo estruturalismo (novo desenvolvimentismo )</a:t>
            </a: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</a:t>
            </a:r>
            <a:br>
              <a:rPr lang="pt-BR" dirty="0"/>
            </a:b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/>
          </p:cNvSpPr>
          <p:nvPr>
            <p:ph type="title" idx="4294967295"/>
          </p:nvPr>
        </p:nvSpPr>
        <p:spPr>
          <a:xfrm>
            <a:off x="693738" y="431800"/>
            <a:ext cx="11088687" cy="693738"/>
          </a:xfrm>
        </p:spPr>
        <p:txBody>
          <a:bodyPr/>
          <a:lstStyle/>
          <a:p>
            <a:r>
              <a:rPr lang="en-US" altLang="pt-BR" sz="3600" b="1">
                <a:solidFill>
                  <a:schemeClr val="accent1"/>
                </a:solidFill>
              </a:rPr>
              <a:t>Características centrais ao pensamento da CEPAL:</a:t>
            </a:r>
            <a:endParaRPr lang="pt-BR" altLang="pt-BR" sz="3600" b="1">
              <a:solidFill>
                <a:schemeClr val="accent1"/>
              </a:solidFill>
            </a:endParaRPr>
          </a:p>
        </p:txBody>
      </p:sp>
      <p:sp>
        <p:nvSpPr>
          <p:cNvPr id="18438" name="Rectangle 6"/>
          <p:cNvSpPr>
            <a:spLocks noGrp="1"/>
          </p:cNvSpPr>
          <p:nvPr>
            <p:ph type="body" sz="half" idx="4294967295"/>
          </p:nvPr>
        </p:nvSpPr>
        <p:spPr>
          <a:xfrm>
            <a:off x="549275" y="1412875"/>
            <a:ext cx="4537075" cy="4824413"/>
          </a:xfrm>
        </p:spPr>
        <p:txBody>
          <a:bodyPr/>
          <a:lstStyle/>
          <a:p>
            <a:pPr>
              <a:lnSpc>
                <a:spcPct val="70000"/>
              </a:lnSpc>
              <a:buFont typeface="Arial" panose="020B0604020202020204" pitchFamily="34" charset="0"/>
              <a:buNone/>
              <a:defRPr/>
            </a:pPr>
            <a:r>
              <a:rPr lang="pt-BR" altLang="pt-BR" sz="3200" dirty="0"/>
              <a:t>Análise se realiza em torno de 4 eixos principais: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None/>
              <a:defRPr/>
            </a:pPr>
            <a:r>
              <a:rPr lang="pt-BR" altLang="pt-BR" dirty="0">
                <a:solidFill>
                  <a:schemeClr val="tx2"/>
                </a:solidFill>
              </a:rPr>
              <a:t>(a) </a:t>
            </a:r>
            <a:r>
              <a:rPr lang="pt-BR" altLang="pt-BR" dirty="0" err="1">
                <a:solidFill>
                  <a:schemeClr val="tx2"/>
                </a:solidFill>
              </a:rPr>
              <a:t>Idéia</a:t>
            </a:r>
            <a:r>
              <a:rPr lang="pt-BR" altLang="pt-BR" dirty="0">
                <a:solidFill>
                  <a:schemeClr val="tx2"/>
                </a:solidFill>
              </a:rPr>
              <a:t> da relação centro-periferia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None/>
              <a:defRPr/>
            </a:pPr>
            <a:r>
              <a:rPr lang="pt-BR" altLang="pt-BR" dirty="0">
                <a:solidFill>
                  <a:schemeClr val="tx2"/>
                </a:solidFill>
              </a:rPr>
              <a:t>(b) Análise da inserção internacional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None/>
              <a:defRPr/>
            </a:pPr>
            <a:r>
              <a:rPr lang="pt-BR" altLang="pt-BR" dirty="0">
                <a:solidFill>
                  <a:schemeClr val="tx2"/>
                </a:solidFill>
              </a:rPr>
              <a:t>(c) Análise dos condicionantes estruturais internos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  <a:defRPr/>
            </a:pPr>
            <a:endParaRPr lang="pt-BR" altLang="pt-BR" dirty="0">
              <a:solidFill>
                <a:schemeClr val="tx2"/>
              </a:solidFill>
            </a:endParaRPr>
          </a:p>
          <a:p>
            <a:pPr>
              <a:lnSpc>
                <a:spcPct val="70000"/>
              </a:lnSpc>
              <a:defRPr/>
            </a:pPr>
            <a:endParaRPr lang="pt-BR" altLang="pt-BR" dirty="0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454775" y="1268413"/>
            <a:ext cx="3959225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Relação centro-periferia</a:t>
            </a:r>
            <a:r>
              <a:rPr lang="pt-BR" altLang="pt-BR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373688" y="2708275"/>
            <a:ext cx="2879725" cy="1800225"/>
          </a:xfrm>
          <a:prstGeom prst="rect">
            <a:avLst/>
          </a:prstGeom>
          <a:solidFill>
            <a:srgbClr val="64512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>
                <a:solidFill>
                  <a:schemeClr val="bg1"/>
                </a:solidFill>
              </a:rPr>
              <a:t>Inserção Internacional:</a:t>
            </a:r>
          </a:p>
          <a:p>
            <a:pPr algn="ctr" eaLnBrk="1" hangingPunct="1"/>
            <a:endParaRPr lang="pt-BR" altLang="pt-BR" sz="2000">
              <a:solidFill>
                <a:schemeClr val="bg1"/>
              </a:solidFill>
            </a:endParaRPr>
          </a:p>
          <a:p>
            <a:pPr algn="ctr" eaLnBrk="1" hangingPunct="1"/>
            <a:endParaRPr lang="pt-BR" altLang="pt-BR" sz="2000">
              <a:solidFill>
                <a:schemeClr val="bg1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8542338" y="2708275"/>
            <a:ext cx="3024187" cy="1800225"/>
          </a:xfrm>
          <a:prstGeom prst="rect">
            <a:avLst/>
          </a:prstGeom>
          <a:solidFill>
            <a:srgbClr val="64512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>
                <a:solidFill>
                  <a:schemeClr val="bg1"/>
                </a:solidFill>
              </a:rPr>
              <a:t>Estrutura Interna:</a:t>
            </a:r>
          </a:p>
          <a:p>
            <a:pPr algn="ctr" eaLnBrk="1" hangingPunct="1"/>
            <a:endParaRPr lang="pt-BR" altLang="pt-BR" sz="2000">
              <a:solidFill>
                <a:schemeClr val="bg1"/>
              </a:solidFill>
            </a:endParaRPr>
          </a:p>
          <a:p>
            <a:pPr algn="ctr" eaLnBrk="1" hangingPunct="1"/>
            <a:endParaRPr lang="pt-BR" altLang="pt-BR" sz="2000">
              <a:solidFill>
                <a:schemeClr val="bg1"/>
              </a:solidFill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6815138" y="2565400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8326438" y="23495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6815138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9910763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5446713" y="3573463"/>
            <a:ext cx="2735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Vulnerabilidade externa 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dos países periféricos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8326438" y="3500438"/>
            <a:ext cx="295116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pt-BR" altLang="pt-BR">
                <a:solidFill>
                  <a:schemeClr val="bg1"/>
                </a:solidFill>
              </a:rPr>
              <a:t>Heterogeneidade</a:t>
            </a:r>
          </a:p>
          <a:p>
            <a:pPr lvl="1" algn="ctr" eaLnBrk="1" hangingPunct="1"/>
            <a:r>
              <a:rPr lang="pt-BR" altLang="pt-BR">
                <a:solidFill>
                  <a:schemeClr val="bg1"/>
                </a:solidFill>
              </a:rPr>
              <a:t> estrutural das </a:t>
            </a:r>
          </a:p>
          <a:p>
            <a:pPr lvl="1" algn="ctr" eaLnBrk="1" hangingPunct="1"/>
            <a:r>
              <a:rPr lang="pt-BR" altLang="pt-BR">
                <a:solidFill>
                  <a:schemeClr val="bg1"/>
                </a:solidFill>
              </a:rPr>
              <a:t>economias periféricas</a:t>
            </a:r>
          </a:p>
        </p:txBody>
      </p:sp>
    </p:spTree>
    <p:extLst>
      <p:ext uri="{BB962C8B-B14F-4D97-AF65-F5344CB8AC3E}">
        <p14:creationId xmlns:p14="http://schemas.microsoft.com/office/powerpoint/2010/main" val="18993550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4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4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1" grpId="0" build="allAtOnce" animBg="1"/>
      <p:bldP spid="18442" grpId="0" build="allAtOnce" animBg="1"/>
      <p:bldP spid="18450" grpId="0"/>
      <p:bldP spid="184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22300" y="1989138"/>
            <a:ext cx="10872788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pt-BR" sz="2400" b="1"/>
              <a:t>Produção cepalina da época: </a:t>
            </a:r>
            <a:r>
              <a:rPr lang="en-US" altLang="pt-BR" sz="2400"/>
              <a:t>centralidade da ideia de </a:t>
            </a:r>
            <a:r>
              <a:rPr lang="pt-BR" altLang="pt-BR" sz="2400"/>
              <a:t>tendência ao desequilíbrio estrutural do BP:  </a:t>
            </a:r>
            <a:r>
              <a:rPr lang="pt-BR" altLang="pt-BR" sz="2500"/>
              <a:t>Tese da deterioração dos termos de troca: </a:t>
            </a:r>
          </a:p>
          <a:p>
            <a:pPr algn="just" eaLnBrk="1" hangingPunct="1"/>
            <a:endParaRPr lang="pt-BR" altLang="pt-BR" sz="2500"/>
          </a:p>
          <a:p>
            <a:pPr algn="just" eaLnBrk="1" hangingPunct="1"/>
            <a:r>
              <a:rPr lang="pt-BR" altLang="pt-BR" sz="2500" b="1"/>
              <a:t>Base</a:t>
            </a:r>
            <a:r>
              <a:rPr lang="pt-BR" altLang="pt-BR" sz="2500"/>
              <a:t>: dinamicamente – comportamento da demanda diferencial </a:t>
            </a:r>
          </a:p>
          <a:p>
            <a:pPr eaLnBrk="1" hangingPunct="1"/>
            <a:endParaRPr lang="en-US" altLang="pt-BR" sz="1400"/>
          </a:p>
          <a:p>
            <a:pPr eaLnBrk="1" hangingPunct="1"/>
            <a:r>
              <a:rPr lang="en-US" altLang="pt-BR" sz="2500" b="1"/>
              <a:t>1a. versão: </a:t>
            </a:r>
            <a:r>
              <a:rPr lang="en-US" altLang="pt-BR" sz="2500"/>
              <a:t>periferia não retem os resultado do progresso técnico mas economia central a </a:t>
            </a:r>
            <a:r>
              <a:rPr lang="en-US" altLang="pt-BR" sz="2500" u="sng"/>
              <a:t>estrutura produtiva concentrada</a:t>
            </a:r>
            <a:r>
              <a:rPr lang="en-US" altLang="pt-BR" sz="2500"/>
              <a:t> impediam a queda dos preços dos produtos industrais.</a:t>
            </a:r>
          </a:p>
          <a:p>
            <a:pPr eaLnBrk="1" hangingPunct="1"/>
            <a:endParaRPr lang="en-US" altLang="pt-BR" sz="1400"/>
          </a:p>
          <a:p>
            <a:pPr eaLnBrk="1" hangingPunct="1"/>
            <a:r>
              <a:rPr lang="en-US" altLang="pt-BR" sz="2500" b="1"/>
              <a:t>2a. versão: </a:t>
            </a:r>
            <a:r>
              <a:rPr lang="en-US" altLang="pt-BR" sz="2500"/>
              <a:t>tendência a deterioração tb advém do excesso de mão de obra na agricultura. A incoprporação da mão-de-obra ocasiona em expansão da oferta e queda do preço internacional – </a:t>
            </a:r>
            <a:r>
              <a:rPr lang="en-US" altLang="pt-BR" sz="2500" u="sng"/>
              <a:t>tendencia a superprodução</a:t>
            </a:r>
            <a:endParaRPr lang="pt-BR" altLang="pt-BR" sz="2500"/>
          </a:p>
        </p:txBody>
      </p:sp>
      <p:sp>
        <p:nvSpPr>
          <p:cNvPr id="25603" name="Rectangle 6"/>
          <p:cNvSpPr>
            <a:spLocks noGrp="1"/>
          </p:cNvSpPr>
          <p:nvPr>
            <p:ph type="title" idx="4294967295"/>
          </p:nvPr>
        </p:nvSpPr>
        <p:spPr>
          <a:xfrm>
            <a:off x="261938" y="963613"/>
            <a:ext cx="11664950" cy="952500"/>
          </a:xfrm>
        </p:spPr>
        <p:txBody>
          <a:bodyPr/>
          <a:lstStyle/>
          <a:p>
            <a:pPr algn="ctr"/>
            <a:r>
              <a:rPr lang="pt-BR" altLang="pt-BR"/>
              <a:t>A Vulnerabilidade externa: </a:t>
            </a:r>
            <a:br>
              <a:rPr lang="pt-BR" altLang="pt-BR"/>
            </a:br>
            <a:r>
              <a:rPr lang="pt-BR" altLang="pt-BR"/>
              <a:t>desequilíbrio estrutural do Balanço de pagamento </a:t>
            </a:r>
            <a:br>
              <a:rPr lang="pt-BR" altLang="pt-BR"/>
            </a:br>
            <a:r>
              <a:rPr lang="pt-BR" altLang="pt-BR"/>
              <a:t>e a deterioração dos termos de troca</a:t>
            </a:r>
          </a:p>
        </p:txBody>
      </p:sp>
    </p:spTree>
    <p:extLst>
      <p:ext uri="{BB962C8B-B14F-4D97-AF65-F5344CB8AC3E}">
        <p14:creationId xmlns:p14="http://schemas.microsoft.com/office/powerpoint/2010/main" val="4204743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/>
          </p:cNvSpPr>
          <p:nvPr>
            <p:ph type="title" idx="4294967295"/>
          </p:nvPr>
        </p:nvSpPr>
        <p:spPr>
          <a:xfrm>
            <a:off x="1125538" y="0"/>
            <a:ext cx="9750425" cy="1168400"/>
          </a:xfrm>
        </p:spPr>
        <p:txBody>
          <a:bodyPr/>
          <a:lstStyle/>
          <a:p>
            <a:pPr algn="ctr"/>
            <a:r>
              <a:rPr lang="pt-BR" altLang="pt-BR"/>
              <a:t>Marco Analítico – CEPAL anos 50 </a:t>
            </a:r>
          </a:p>
        </p:txBody>
      </p:sp>
      <p:sp>
        <p:nvSpPr>
          <p:cNvPr id="2765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622300" y="1341438"/>
            <a:ext cx="4799013" cy="4864100"/>
          </a:xfrm>
        </p:spPr>
        <p:txBody>
          <a:bodyPr/>
          <a:lstStyle/>
          <a:p>
            <a:pPr marL="266700" indent="-26670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>
                <a:latin typeface="Times New Roman" panose="02020603050405020304" pitchFamily="18" charset="0"/>
              </a:rPr>
              <a:t>Externamente</a:t>
            </a:r>
          </a:p>
          <a:p>
            <a:pPr marL="266700" indent="-26670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>
                <a:latin typeface="Times New Roman" panose="02020603050405020304" pitchFamily="18" charset="0"/>
              </a:rPr>
              <a:t>A Vulnerabilidade externa</a:t>
            </a:r>
            <a:r>
              <a:rPr lang="pt-BR" altLang="pt-BR" sz="1400">
                <a:latin typeface="Times New Roman" panose="02020603050405020304" pitchFamily="18" charset="0"/>
              </a:rPr>
              <a:t>: </a:t>
            </a:r>
          </a:p>
          <a:p>
            <a:pPr marL="266700" indent="-2667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000">
                <a:latin typeface="Times New Roman" panose="02020603050405020304" pitchFamily="18" charset="0"/>
              </a:rPr>
              <a:t>Deterioração dos termos de troca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pt-BR" altLang="pt-BR" sz="1800">
                <a:latin typeface="Times New Roman" panose="02020603050405020304" pitchFamily="18" charset="0"/>
              </a:rPr>
              <a:t>Elasticidade renda das exportações e importações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pt-BR" altLang="pt-BR" sz="1800">
                <a:latin typeface="Times New Roman" panose="02020603050405020304" pitchFamily="18" charset="0"/>
              </a:rPr>
              <a:t>Estrutura dos mercados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pt-BR" altLang="pt-BR" sz="1800">
                <a:latin typeface="Times New Roman" panose="02020603050405020304" pitchFamily="18" charset="0"/>
              </a:rPr>
              <a:t>Tendência superprodução (abundancia dos fatores)</a:t>
            </a:r>
          </a:p>
          <a:p>
            <a:pPr marL="266700" indent="-2667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400">
              <a:latin typeface="Times New Roman" panose="02020603050405020304" pitchFamily="18" charset="0"/>
            </a:endParaRPr>
          </a:p>
          <a:p>
            <a:pPr marL="266700" indent="-26670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>
                <a:latin typeface="Times New Roman" panose="02020603050405020304" pitchFamily="18" charset="0"/>
              </a:rPr>
              <a:t>Consequencia</a:t>
            </a:r>
          </a:p>
          <a:p>
            <a:pPr marL="266700" indent="-2667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lphaUcPeriod"/>
            </a:pPr>
            <a:r>
              <a:rPr lang="pt-BR" altLang="pt-BR" sz="2000">
                <a:latin typeface="Times New Roman" panose="02020603050405020304" pitchFamily="18" charset="0"/>
              </a:rPr>
              <a:t>desequilíbrio estrutural do Balanço de pagamento </a:t>
            </a:r>
          </a:p>
          <a:p>
            <a:pPr marL="266700" indent="-2667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lphaUcPeriod"/>
            </a:pPr>
            <a:r>
              <a:rPr lang="pt-BR" altLang="pt-BR" sz="2000">
                <a:latin typeface="Times New Roman" panose="02020603050405020304" pitchFamily="18" charset="0"/>
              </a:rPr>
              <a:t>Problemas de dinamismo de longo prazo das economia</a:t>
            </a:r>
            <a:r>
              <a:rPr lang="pt-BR" altLang="pt-BR" sz="1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652" name="Rectangle 6"/>
          <p:cNvSpPr>
            <a:spLocks noGrp="1"/>
          </p:cNvSpPr>
          <p:nvPr>
            <p:ph type="body" sz="half" idx="4294967295"/>
          </p:nvPr>
        </p:nvSpPr>
        <p:spPr>
          <a:xfrm>
            <a:off x="5734050" y="1268413"/>
            <a:ext cx="6116638" cy="5184775"/>
          </a:xfrm>
        </p:spPr>
        <p:txBody>
          <a:bodyPr/>
          <a:lstStyle/>
          <a:p>
            <a:pPr marL="304800" indent="-304800" algn="ctr">
              <a:lnSpc>
                <a:spcPct val="8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>
                <a:latin typeface="Times New Roman" panose="02020603050405020304" pitchFamily="18" charset="0"/>
              </a:rPr>
              <a:t>Internamente </a:t>
            </a:r>
          </a:p>
          <a:p>
            <a:pPr marL="304800" indent="-304800" algn="ctr">
              <a:lnSpc>
                <a:spcPct val="8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>
                <a:latin typeface="Times New Roman" panose="02020603050405020304" pitchFamily="18" charset="0"/>
              </a:rPr>
              <a:t>Heterogeneidade estrutural: </a:t>
            </a:r>
          </a:p>
          <a:p>
            <a:pPr marL="304800" indent="-3048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rabicParenR"/>
            </a:pPr>
            <a:r>
              <a:rPr lang="pt-BR" altLang="pt-BR" sz="1800">
                <a:latin typeface="Times New Roman" panose="02020603050405020304" pitchFamily="18" charset="0"/>
              </a:rPr>
              <a:t>setores não exportadores (subdesenvolvidos)  x exportadores</a:t>
            </a:r>
          </a:p>
          <a:p>
            <a:pPr marL="568325" lvl="1" indent="-266700">
              <a:lnSpc>
                <a:spcPct val="100000"/>
              </a:lnSpc>
              <a:spcBef>
                <a:spcPct val="0"/>
              </a:spcBef>
            </a:pPr>
            <a:r>
              <a:rPr lang="pt-BR" altLang="pt-BR" sz="1600">
                <a:latin typeface="Times New Roman" panose="02020603050405020304" pitchFamily="18" charset="0"/>
              </a:rPr>
              <a:t>baixa produtividade de todos os setores, exceto o de exportação </a:t>
            </a:r>
          </a:p>
          <a:p>
            <a:pPr marL="568325" lvl="1" indent="-266700">
              <a:lnSpc>
                <a:spcPct val="100000"/>
              </a:lnSpc>
              <a:spcBef>
                <a:spcPct val="0"/>
              </a:spcBef>
            </a:pPr>
            <a:r>
              <a:rPr lang="pt-BR" altLang="pt-BR" sz="1600">
                <a:latin typeface="Times New Roman" panose="02020603050405020304" pitchFamily="18" charset="0"/>
              </a:rPr>
              <a:t>poucas atividades de exportação produtivas mas com baixo grau de complementariedade intersetorial e integração.</a:t>
            </a:r>
          </a:p>
          <a:p>
            <a:pPr marL="304800" indent="-3048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800">
                <a:latin typeface="Times New Roman" panose="02020603050405020304" pitchFamily="18" charset="0"/>
              </a:rPr>
              <a:t>2) Grande contingente de população nos setores não exportadores subdesenvolvidos (excesso de mão de obra) </a:t>
            </a:r>
          </a:p>
          <a:p>
            <a:pPr marL="568325" lvl="1" indent="-266700">
              <a:lnSpc>
                <a:spcPct val="100000"/>
              </a:lnSpc>
              <a:spcBef>
                <a:spcPct val="0"/>
              </a:spcBef>
            </a:pPr>
            <a:r>
              <a:rPr lang="pt-BR" altLang="pt-BR" sz="1600">
                <a:latin typeface="Times New Roman" panose="02020603050405020304" pitchFamily="18" charset="0"/>
              </a:rPr>
              <a:t>Economias com oferta ilimitada de mão de obra</a:t>
            </a:r>
          </a:p>
          <a:p>
            <a:pPr marL="304800" indent="-304800" algn="ctr">
              <a:lnSpc>
                <a:spcPct val="8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1000">
              <a:latin typeface="Times New Roman" panose="02020603050405020304" pitchFamily="18" charset="0"/>
            </a:endParaRPr>
          </a:p>
          <a:p>
            <a:pPr marL="304800" indent="-304800" algn="ctr">
              <a:lnSpc>
                <a:spcPct val="8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>
                <a:latin typeface="Times New Roman" panose="02020603050405020304" pitchFamily="18" charset="0"/>
              </a:rPr>
              <a:t>Consequencias:</a:t>
            </a:r>
          </a:p>
          <a:p>
            <a:pPr marL="304800" indent="-304800">
              <a:lnSpc>
                <a:spcPct val="8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800">
                <a:latin typeface="Times New Roman" panose="02020603050405020304" pitchFamily="18" charset="0"/>
              </a:rPr>
              <a:t>A)Problemas crônicos: </a:t>
            </a:r>
          </a:p>
          <a:p>
            <a:pPr marL="568325" lvl="1" indent="-266700">
              <a:lnSpc>
                <a:spcPct val="8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600">
                <a:latin typeface="Times New Roman" panose="02020603050405020304" pitchFamily="18" charset="0"/>
              </a:rPr>
              <a:t>A1) inflação (limitação de oferta)</a:t>
            </a:r>
          </a:p>
          <a:p>
            <a:pPr marL="568325" lvl="1" indent="-266700">
              <a:lnSpc>
                <a:spcPct val="8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600">
                <a:latin typeface="Times New Roman" panose="02020603050405020304" pitchFamily="18" charset="0"/>
              </a:rPr>
              <a:t>A2) desemprego (subemprego)</a:t>
            </a:r>
          </a:p>
          <a:p>
            <a:pPr marL="304800" indent="-304800">
              <a:lnSpc>
                <a:spcPct val="8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1800">
                <a:latin typeface="Times New Roman" panose="02020603050405020304" pitchFamily="18" charset="0"/>
              </a:rPr>
              <a:t>B) As economias periféricas enfrentam graves problemas de insuficiência de poupança </a:t>
            </a:r>
          </a:p>
          <a:p>
            <a:pPr marL="568325" lvl="1" indent="-266700">
              <a:lnSpc>
                <a:spcPct val="85000"/>
              </a:lnSpc>
              <a:spcBef>
                <a:spcPct val="0"/>
              </a:spcBef>
            </a:pPr>
            <a:r>
              <a:rPr lang="pt-BR" altLang="pt-BR" sz="1600">
                <a:latin typeface="Times New Roman" panose="02020603050405020304" pitchFamily="18" charset="0"/>
              </a:rPr>
              <a:t>Hiato interno: falta de poupança que acarretava em baixo investimento</a:t>
            </a:r>
          </a:p>
        </p:txBody>
      </p:sp>
    </p:spTree>
    <p:extLst>
      <p:ext uri="{BB962C8B-B14F-4D97-AF65-F5344CB8AC3E}">
        <p14:creationId xmlns:p14="http://schemas.microsoft.com/office/powerpoint/2010/main" val="4054615315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/>
          </p:cNvSpPr>
          <p:nvPr>
            <p:ph type="title" idx="4294967295"/>
          </p:nvPr>
        </p:nvSpPr>
        <p:spPr>
          <a:xfrm>
            <a:off x="693738" y="431800"/>
            <a:ext cx="11088687" cy="693738"/>
          </a:xfrm>
        </p:spPr>
        <p:txBody>
          <a:bodyPr/>
          <a:lstStyle/>
          <a:p>
            <a:r>
              <a:rPr lang="en-US" altLang="pt-BR" sz="3600" b="1">
                <a:solidFill>
                  <a:schemeClr val="accent1"/>
                </a:solidFill>
              </a:rPr>
              <a:t>Características centrais ao pensamento da CEPAL:</a:t>
            </a:r>
            <a:endParaRPr lang="pt-BR" altLang="pt-BR" sz="3600" b="1">
              <a:solidFill>
                <a:schemeClr val="accent1"/>
              </a:solidFill>
            </a:endParaRPr>
          </a:p>
        </p:txBody>
      </p:sp>
      <p:sp>
        <p:nvSpPr>
          <p:cNvPr id="18438" name="Rectangle 6"/>
          <p:cNvSpPr>
            <a:spLocks noGrp="1"/>
          </p:cNvSpPr>
          <p:nvPr>
            <p:ph type="body" sz="half" idx="4294967295"/>
          </p:nvPr>
        </p:nvSpPr>
        <p:spPr>
          <a:xfrm>
            <a:off x="549275" y="1412875"/>
            <a:ext cx="4537075" cy="4824413"/>
          </a:xfrm>
        </p:spPr>
        <p:txBody>
          <a:bodyPr/>
          <a:lstStyle/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pt-BR" altLang="pt-BR" sz="3200"/>
              <a:t>Análise se realiza em torno de 4 eixos principais: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pt-BR" altLang="pt-BR">
                <a:solidFill>
                  <a:schemeClr val="tx2"/>
                </a:solidFill>
              </a:rPr>
              <a:t>(a) Idéia da relação centro-periferia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pt-BR" altLang="pt-BR">
                <a:solidFill>
                  <a:schemeClr val="tx2"/>
                </a:solidFill>
              </a:rPr>
              <a:t>(b) Análise da inserção internacional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pt-BR" altLang="pt-BR">
                <a:solidFill>
                  <a:schemeClr val="tx2"/>
                </a:solidFill>
              </a:rPr>
              <a:t>(c) Análise dos condicionantes estruturais internos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pt-BR" altLang="pt-BR">
                <a:solidFill>
                  <a:schemeClr val="tx2"/>
                </a:solidFill>
              </a:rPr>
              <a:t>(d) Análise da necessidade e das possibilidades de ação estatal</a:t>
            </a:r>
          </a:p>
          <a:p>
            <a:pPr>
              <a:lnSpc>
                <a:spcPct val="70000"/>
              </a:lnSpc>
            </a:pPr>
            <a:endParaRPr lang="pt-BR" altLang="pt-BR">
              <a:solidFill>
                <a:schemeClr val="tx2"/>
              </a:solidFill>
            </a:endParaRPr>
          </a:p>
          <a:p>
            <a:pPr>
              <a:lnSpc>
                <a:spcPct val="70000"/>
              </a:lnSpc>
            </a:pPr>
            <a:endParaRPr lang="pt-BR" altLang="pt-BR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454775" y="1268413"/>
            <a:ext cx="3959225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Relação centro-periferia</a:t>
            </a:r>
            <a:r>
              <a:rPr lang="pt-BR" altLang="pt-BR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373688" y="2708275"/>
            <a:ext cx="2879725" cy="1800225"/>
          </a:xfrm>
          <a:prstGeom prst="rect">
            <a:avLst/>
          </a:prstGeom>
          <a:solidFill>
            <a:srgbClr val="64512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>
                <a:solidFill>
                  <a:schemeClr val="bg1"/>
                </a:solidFill>
              </a:rPr>
              <a:t>Inserção Internacional:</a:t>
            </a:r>
          </a:p>
          <a:p>
            <a:pPr algn="ctr" eaLnBrk="1" hangingPunct="1"/>
            <a:endParaRPr lang="pt-BR" altLang="pt-BR" sz="2000">
              <a:solidFill>
                <a:schemeClr val="bg1"/>
              </a:solidFill>
            </a:endParaRPr>
          </a:p>
          <a:p>
            <a:pPr algn="ctr" eaLnBrk="1" hangingPunct="1"/>
            <a:endParaRPr lang="pt-BR" altLang="pt-BR" sz="2000">
              <a:solidFill>
                <a:schemeClr val="bg1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8542338" y="2708275"/>
            <a:ext cx="3024187" cy="1800225"/>
          </a:xfrm>
          <a:prstGeom prst="rect">
            <a:avLst/>
          </a:prstGeom>
          <a:solidFill>
            <a:srgbClr val="64512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>
                <a:solidFill>
                  <a:schemeClr val="bg1"/>
                </a:solidFill>
              </a:rPr>
              <a:t>Estrutura Interna:</a:t>
            </a:r>
          </a:p>
          <a:p>
            <a:pPr algn="ctr" eaLnBrk="1" hangingPunct="1"/>
            <a:endParaRPr lang="pt-BR" altLang="pt-BR" sz="2000">
              <a:solidFill>
                <a:schemeClr val="bg1"/>
              </a:solidFill>
            </a:endParaRPr>
          </a:p>
          <a:p>
            <a:pPr algn="ctr" eaLnBrk="1" hangingPunct="1"/>
            <a:endParaRPr lang="pt-BR" altLang="pt-BR" sz="2000">
              <a:solidFill>
                <a:schemeClr val="bg1"/>
              </a:solidFill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6815138" y="2565400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8326438" y="23495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6815138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9910763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807075" y="4941888"/>
            <a:ext cx="5183188" cy="10795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/>
              <a:t>Diferentes Intervenções </a:t>
            </a:r>
          </a:p>
          <a:p>
            <a:pPr algn="ctr" eaLnBrk="1" hangingPunct="1"/>
            <a:r>
              <a:rPr lang="pt-BR" altLang="pt-BR" sz="2400" b="1"/>
              <a:t>Estatais: </a:t>
            </a:r>
          </a:p>
          <a:p>
            <a:pPr algn="ctr" eaLnBrk="1" hangingPunct="1"/>
            <a:endParaRPr lang="pt-BR" altLang="pt-BR" sz="2400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6815138" y="44370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10126663" y="450850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5446713" y="3573463"/>
            <a:ext cx="2735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Vulnerabilidade externa </a:t>
            </a:r>
          </a:p>
          <a:p>
            <a:pPr eaLnBrk="1" hangingPunct="1"/>
            <a:r>
              <a:rPr lang="pt-BR" altLang="pt-BR">
                <a:solidFill>
                  <a:schemeClr val="bg1"/>
                </a:solidFill>
              </a:rPr>
              <a:t>dos países periféricos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8326438" y="3500438"/>
            <a:ext cx="295116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pt-BR" altLang="pt-BR">
                <a:solidFill>
                  <a:schemeClr val="bg1"/>
                </a:solidFill>
              </a:rPr>
              <a:t>Heterogeneidade</a:t>
            </a:r>
          </a:p>
          <a:p>
            <a:pPr lvl="1" algn="ctr" eaLnBrk="1" hangingPunct="1"/>
            <a:r>
              <a:rPr lang="pt-BR" altLang="pt-BR">
                <a:solidFill>
                  <a:schemeClr val="bg1"/>
                </a:solidFill>
              </a:rPr>
              <a:t> estrutural das </a:t>
            </a:r>
          </a:p>
          <a:p>
            <a:pPr lvl="1" algn="ctr" eaLnBrk="1" hangingPunct="1"/>
            <a:r>
              <a:rPr lang="pt-BR" altLang="pt-BR">
                <a:solidFill>
                  <a:schemeClr val="bg1"/>
                </a:solidFill>
              </a:rPr>
              <a:t>economias periféricas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6238875" y="5589588"/>
            <a:ext cx="4608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 b="1"/>
              <a:t>promoção da industrialização etc.</a:t>
            </a:r>
          </a:p>
        </p:txBody>
      </p:sp>
    </p:spTree>
    <p:extLst>
      <p:ext uri="{BB962C8B-B14F-4D97-AF65-F5344CB8AC3E}">
        <p14:creationId xmlns:p14="http://schemas.microsoft.com/office/powerpoint/2010/main" val="2365697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4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4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4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8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1" grpId="0" build="allAtOnce" animBg="1"/>
      <p:bldP spid="18442" grpId="0" build="allAtOnce" animBg="1"/>
      <p:bldP spid="18447" grpId="0" build="allAtOnce" animBg="1"/>
      <p:bldP spid="18450" grpId="0"/>
      <p:bldP spid="18451" grpId="0"/>
      <p:bldP spid="184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49275" y="1268413"/>
            <a:ext cx="11304588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pt-BR" sz="2100">
              <a:solidFill>
                <a:srgbClr val="280099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/>
            <a:r>
              <a:rPr lang="en-US" altLang="pt-BR" sz="24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A partir do marco analitico anterior: solução industrialização </a:t>
            </a:r>
          </a:p>
          <a:p>
            <a:pPr algn="just" eaLnBrk="1" hangingPunct="1"/>
            <a:endParaRPr lang="en-US" altLang="pt-BR" sz="2400" b="1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/>
            <a:r>
              <a:rPr lang="en-US" altLang="pt-BR" sz="21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en-US" altLang="pt-BR" sz="2100">
                <a:ea typeface="Arial Unicode MS" panose="020B0604020202020204" pitchFamily="34" charset="-128"/>
                <a:cs typeface="Arial Unicode MS" panose="020B0604020202020204" pitchFamily="34" charset="-128"/>
              </a:rPr>
              <a:t> ideologia industrializante não tinha uma teoria para fundamentar sua posição.</a:t>
            </a:r>
          </a:p>
          <a:p>
            <a:pPr algn="just" eaLnBrk="1" hangingPunct="1"/>
            <a:endParaRPr lang="en-US" altLang="pt-BR" sz="10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/>
            <a:r>
              <a:rPr lang="en-US" altLang="pt-BR" sz="21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Teoria Cepalina:</a:t>
            </a:r>
            <a:r>
              <a:rPr lang="en-US" altLang="pt-BR" sz="2100">
                <a:ea typeface="Arial Unicode MS" panose="020B0604020202020204" pitchFamily="34" charset="-128"/>
                <a:cs typeface="Arial Unicode MS" panose="020B0604020202020204" pitchFamily="34" charset="-128"/>
              </a:rPr>
              <a:t> cumpriu o papel de instrumentalizar teoricamente a via do desenvolvimento industrial na AL.</a:t>
            </a:r>
          </a:p>
          <a:p>
            <a:pPr algn="just" eaLnBrk="1" hangingPunct="1"/>
            <a:endParaRPr lang="en-US" altLang="pt-BR" sz="12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/>
            <a:r>
              <a:rPr lang="en-US" altLang="pt-BR" sz="2100">
                <a:ea typeface="Arial Unicode MS" panose="020B0604020202020204" pitchFamily="34" charset="-128"/>
                <a:cs typeface="Arial Unicode MS" panose="020B0604020202020204" pitchFamily="34" charset="-128"/>
              </a:rPr>
              <a:t>				Versão regional da teoria do desenvolvimento</a:t>
            </a:r>
          </a:p>
          <a:p>
            <a:pPr algn="just" eaLnBrk="1" hangingPunct="1"/>
            <a:endParaRPr lang="en-US" altLang="pt-BR" sz="10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/>
            <a:r>
              <a:rPr lang="en-US" altLang="pt-BR" sz="21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Conveniência histórica:</a:t>
            </a:r>
            <a:r>
              <a:rPr lang="en-US" altLang="pt-BR" sz="2100">
                <a:ea typeface="Arial Unicode MS" panose="020B0604020202020204" pitchFamily="34" charset="-128"/>
                <a:cs typeface="Arial Unicode MS" panose="020B0604020202020204" pitchFamily="34" charset="-128"/>
              </a:rPr>
              <a:t> a ideologia cepalina caiu como uma luva nos projetos políticos de vários governantes latino-americanos</a:t>
            </a:r>
          </a:p>
          <a:p>
            <a:pPr algn="just" eaLnBrk="1" hangingPunct="1"/>
            <a:endParaRPr lang="en-US" altLang="pt-BR" sz="10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/>
            <a:r>
              <a:rPr lang="en-US" altLang="pt-BR" sz="2100">
                <a:ea typeface="Arial Unicode MS" panose="020B0604020202020204" pitchFamily="34" charset="-128"/>
                <a:cs typeface="Arial Unicode MS" panose="020B0604020202020204" pitchFamily="34" charset="-128"/>
              </a:rPr>
              <a:t>Mensagem central do período: a industrialização era uma forma de superar o subdesenvolvimento e a pobreza.</a:t>
            </a:r>
          </a:p>
          <a:p>
            <a:pPr algn="just" eaLnBrk="1" hangingPunct="1"/>
            <a:endParaRPr lang="en-US" altLang="pt-BR" sz="10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765175"/>
            <a:ext cx="121888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100" b="1">
                <a:solidFill>
                  <a:srgbClr val="22228B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BR" altLang="pt-BR" sz="2600" b="1">
                <a:solidFill>
                  <a:srgbClr val="22228B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BR" altLang="pt-BR" sz="26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1950: legitimando e orientando a industrialização </a:t>
            </a:r>
          </a:p>
        </p:txBody>
      </p:sp>
    </p:spTree>
    <p:extLst>
      <p:ext uri="{BB962C8B-B14F-4D97-AF65-F5344CB8AC3E}">
        <p14:creationId xmlns:p14="http://schemas.microsoft.com/office/powerpoint/2010/main" val="786689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49275" y="665163"/>
            <a:ext cx="1101725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pt-BR" sz="1200">
              <a:solidFill>
                <a:srgbClr val="280099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/>
            <a:endParaRPr lang="pt-BR" altLang="pt-BR" sz="2100" b="1">
              <a:solidFill>
                <a:srgbClr val="22228B"/>
              </a:solidFill>
            </a:endParaRPr>
          </a:p>
          <a:p>
            <a:pPr algn="just" eaLnBrk="1" hangingPunct="1"/>
            <a:r>
              <a:rPr lang="pt-BR" altLang="pt-BR" sz="2100" b="1">
                <a:solidFill>
                  <a:srgbClr val="22228B"/>
                </a:solidFill>
              </a:rPr>
              <a:t>Planejamento:</a:t>
            </a:r>
          </a:p>
          <a:p>
            <a:pPr algn="just" eaLnBrk="1" hangingPunct="1"/>
            <a:endParaRPr lang="en-US" altLang="pt-BR" sz="1200">
              <a:solidFill>
                <a:srgbClr val="22228B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/>
            <a:r>
              <a:rPr lang="pt-BR" altLang="pt-BR" sz="2100">
                <a:solidFill>
                  <a:srgbClr val="22228B"/>
                </a:solidFill>
              </a:rPr>
              <a:t>O diagnostico dos problemas estruturais apontavam naturalmente para a necessidade da ação estatal para apoiar o desenvolvimento</a:t>
            </a:r>
          </a:p>
          <a:p>
            <a:pPr eaLnBrk="1" hangingPunct="1"/>
            <a:endParaRPr lang="en-US" altLang="pt-BR" sz="1200">
              <a:solidFill>
                <a:srgbClr val="22228B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/>
            <a:r>
              <a:rPr lang="en-US" altLang="pt-BR" sz="2100">
                <a:solidFill>
                  <a:srgbClr val="22228B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Decadas de 1950 e 1960: enfase no planejamento orientado – suprir deficiencias tecnicas dos governo da regiao.</a:t>
            </a:r>
          </a:p>
          <a:p>
            <a:pPr eaLnBrk="1" hangingPunct="1"/>
            <a:endParaRPr lang="en-US" altLang="pt-BR" sz="2100">
              <a:solidFill>
                <a:srgbClr val="22228B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/>
            <a:r>
              <a:rPr lang="en-US" altLang="pt-BR" sz="2100">
                <a:solidFill>
                  <a:srgbClr val="22228B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Orientacao:  tecnicas de programacao – necessidade de conferir racionalidade ao processo de industrializacao. Contemplavam:</a:t>
            </a:r>
          </a:p>
          <a:p>
            <a:pPr eaLnBrk="1" hangingPunct="1"/>
            <a:endParaRPr lang="en-US" altLang="pt-BR" sz="1200">
              <a:solidFill>
                <a:srgbClr val="22228B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buFont typeface="Arial" panose="020B0604020202020204" pitchFamily="34" charset="0"/>
              <a:buChar char="-"/>
            </a:pPr>
            <a:r>
              <a:rPr lang="en-US" altLang="pt-BR" sz="2100">
                <a:solidFill>
                  <a:srgbClr val="22228B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Exercicios de consistencia dinamica – projecoes</a:t>
            </a:r>
          </a:p>
          <a:p>
            <a:pPr eaLnBrk="1" hangingPunct="1">
              <a:buFont typeface="Arial" panose="020B0604020202020204" pitchFamily="34" charset="0"/>
              <a:buChar char="-"/>
            </a:pPr>
            <a:r>
              <a:rPr lang="en-US" altLang="pt-BR" sz="2100">
                <a:solidFill>
                  <a:srgbClr val="22228B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Analise de demanda setorial com base na elasticidade-renda</a:t>
            </a:r>
          </a:p>
          <a:p>
            <a:pPr eaLnBrk="1" hangingPunct="1"/>
            <a:endParaRPr lang="en-US" altLang="pt-BR" sz="2100">
              <a:solidFill>
                <a:srgbClr val="22228B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/>
            <a:r>
              <a:rPr lang="en-US" altLang="pt-BR" sz="2100">
                <a:solidFill>
                  <a:srgbClr val="22228B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Papel da CEPAL: recomendaçao de politica economica e asistencia tecnica aos paises latino-americanos.</a:t>
            </a:r>
          </a:p>
          <a:p>
            <a:pPr eaLnBrk="1" hangingPunct="1"/>
            <a:endParaRPr lang="en-US" altLang="pt-BR" sz="2100">
              <a:solidFill>
                <a:srgbClr val="22228B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-242888" y="404813"/>
            <a:ext cx="12188826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100" b="1">
                <a:solidFill>
                  <a:srgbClr val="22228B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BR" altLang="pt-BR" sz="2600" b="1">
                <a:solidFill>
                  <a:srgbClr val="22228B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1950: legitimando e orientando a industrialização </a:t>
            </a:r>
          </a:p>
        </p:txBody>
      </p:sp>
    </p:spTree>
    <p:extLst>
      <p:ext uri="{BB962C8B-B14F-4D97-AF65-F5344CB8AC3E}">
        <p14:creationId xmlns:p14="http://schemas.microsoft.com/office/powerpoint/2010/main" val="2756903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49275" y="404813"/>
            <a:ext cx="11161713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200">
              <a:solidFill>
                <a:srgbClr val="FFFFFF"/>
              </a:solidFill>
            </a:endParaRPr>
          </a:p>
          <a:p>
            <a:pPr eaLnBrk="1" hangingPunct="1"/>
            <a:r>
              <a:rPr lang="en-US" altLang="pt-BR" sz="2400">
                <a:solidFill>
                  <a:srgbClr val="22228B"/>
                </a:solidFill>
              </a:rPr>
              <a:t>Implicações institucionais da idea de </a:t>
            </a:r>
            <a:r>
              <a:rPr lang="pt-BR" altLang="pt-BR" sz="2400">
                <a:solidFill>
                  <a:srgbClr val="22228B"/>
                </a:solidFill>
              </a:rPr>
              <a:t>tendência ao desequilíbrio estrutural do BP já nos anos 50 algumas outras posturas ou implicações em termos de política econômica:</a:t>
            </a:r>
          </a:p>
          <a:p>
            <a:pPr eaLnBrk="1" hangingPunct="1"/>
            <a:endParaRPr lang="en-US" altLang="pt-BR" sz="2400">
              <a:solidFill>
                <a:srgbClr val="22228B"/>
              </a:solidFill>
            </a:endParaRPr>
          </a:p>
          <a:p>
            <a:pPr eaLnBrk="1" hangingPunct="1"/>
            <a:endParaRPr lang="en-US" altLang="pt-BR" sz="1200">
              <a:solidFill>
                <a:srgbClr val="22228B"/>
              </a:solidFill>
            </a:endParaRPr>
          </a:p>
          <a:p>
            <a:pPr eaLnBrk="1" hangingPunct="1"/>
            <a:r>
              <a:rPr lang="en-US" altLang="pt-BR" sz="2000">
                <a:solidFill>
                  <a:srgbClr val="22228B"/>
                </a:solidFill>
              </a:rPr>
              <a:t>1) </a:t>
            </a:r>
            <a:r>
              <a:rPr lang="pt-BR" altLang="pt-BR" sz="2000">
                <a:solidFill>
                  <a:srgbClr val="22228B"/>
                </a:solidFill>
              </a:rPr>
              <a:t>Reforço das idéias de integração regional – para promover exportações dos diferentes 	países latino americano estimulando o comércio intrarregional associado à questão das 	escalas de produção possibilitando o aprofundamento do processo produtivo </a:t>
            </a:r>
          </a:p>
          <a:p>
            <a:pPr eaLnBrk="1" hangingPunct="1"/>
            <a:r>
              <a:rPr lang="pt-BR" altLang="pt-BR">
                <a:solidFill>
                  <a:srgbClr val="22228B"/>
                </a:solidFill>
              </a:rPr>
              <a:t>	</a:t>
            </a:r>
            <a:r>
              <a:rPr lang="pt-BR" altLang="pt-BR">
                <a:solidFill>
                  <a:srgbClr val="86041A"/>
                </a:solidFill>
              </a:rPr>
              <a:t>Exemplo: criação da ALALC ainda nos anos 50</a:t>
            </a:r>
          </a:p>
          <a:p>
            <a:pPr eaLnBrk="1" hangingPunct="1"/>
            <a:endParaRPr lang="pt-BR" altLang="pt-BR">
              <a:solidFill>
                <a:srgbClr val="86041A"/>
              </a:solidFill>
            </a:endParaRPr>
          </a:p>
          <a:p>
            <a:pPr eaLnBrk="1" hangingPunct="1"/>
            <a:r>
              <a:rPr lang="en-US" altLang="pt-BR" sz="2400">
                <a:solidFill>
                  <a:srgbClr val="22228B"/>
                </a:solidFill>
              </a:rPr>
              <a:t>2)</a:t>
            </a:r>
            <a:r>
              <a:rPr lang="pt-BR" altLang="pt-BR" sz="2400">
                <a:solidFill>
                  <a:srgbClr val="22228B"/>
                </a:solidFill>
              </a:rPr>
              <a:t> </a:t>
            </a:r>
            <a:r>
              <a:rPr lang="pt-BR" altLang="pt-BR" sz="2000">
                <a:solidFill>
                  <a:srgbClr val="22228B"/>
                </a:solidFill>
              </a:rPr>
              <a:t>Frente a dificuldades crescentes no BP, a idéia do estrangulamento externo reaparece 	relacionada à discussão sobre a conveniência de estimular a entrada de capitais 	estrangeiros privados ou públicos.</a:t>
            </a:r>
            <a:r>
              <a:rPr lang="en-US" altLang="pt-BR" sz="2000"/>
              <a:t> </a:t>
            </a:r>
          </a:p>
          <a:p>
            <a:pPr eaLnBrk="1" hangingPunct="1"/>
            <a:endParaRPr lang="en-US" altLang="pt-BR" sz="2000"/>
          </a:p>
          <a:p>
            <a:pPr eaLnBrk="1" hangingPunct="1"/>
            <a:r>
              <a:rPr lang="en-US" altLang="pt-BR" sz="2400">
                <a:solidFill>
                  <a:srgbClr val="22228B"/>
                </a:solidFill>
              </a:rPr>
              <a:t>3) </a:t>
            </a:r>
            <a:r>
              <a:rPr lang="en-US" altLang="pt-BR" sz="2000">
                <a:solidFill>
                  <a:srgbClr val="22228B"/>
                </a:solidFill>
              </a:rPr>
              <a:t>Desde o início e principalmente a partir de 1960, a </a:t>
            </a:r>
            <a:r>
              <a:rPr lang="pt-BR" altLang="pt-BR" sz="2000">
                <a:solidFill>
                  <a:srgbClr val="22228B"/>
                </a:solidFill>
              </a:rPr>
              <a:t>preocupação com o desequilíbrio externo 	fez com que a CEPAL enfatizasse a importância de estimular as exportações.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100">
                <a:solidFill>
                  <a:srgbClr val="22228B"/>
                </a:solidFill>
              </a:rPr>
              <a:t>	</a:t>
            </a:r>
            <a:r>
              <a:rPr lang="pt-BR" altLang="pt-BR">
                <a:solidFill>
                  <a:srgbClr val="86041A"/>
                </a:solidFill>
              </a:rPr>
              <a:t>Exemplo: criação da UNCTAD</a:t>
            </a:r>
            <a:endParaRPr lang="pt-BR" altLang="pt-BR" sz="2100">
              <a:solidFill>
                <a:srgbClr val="8604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43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Line 1"/>
          <p:cNvSpPr>
            <a:spLocks noChangeShapeType="1"/>
          </p:cNvSpPr>
          <p:nvPr/>
        </p:nvSpPr>
        <p:spPr bwMode="auto">
          <a:xfrm>
            <a:off x="239713" y="620713"/>
            <a:ext cx="11422062" cy="1587"/>
          </a:xfrm>
          <a:prstGeom prst="line">
            <a:avLst/>
          </a:prstGeom>
          <a:noFill/>
          <a:ln w="2844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77838" y="1196975"/>
            <a:ext cx="11017250" cy="526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200">
              <a:solidFill>
                <a:srgbClr val="FFFFFF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>
                <a:solidFill>
                  <a:srgbClr val="22228B"/>
                </a:solidFill>
              </a:rPr>
              <a:t>CEPAL: também afirmava que enquanto o processo de industrialização estivesse em vigor, a vulnerabilidade externa (VE) não diminuiria – não mudava a posição internacional de exportadora de produtos primários (demanda inelástica), e importadora de produtos industriais (alta elasticidade da demanda);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200">
              <a:solidFill>
                <a:srgbClr val="22228B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b="1">
                <a:solidFill>
                  <a:srgbClr val="22228B"/>
                </a:solidFill>
              </a:rPr>
              <a:t>Processo de</a:t>
            </a:r>
            <a:r>
              <a:rPr lang="pt-BR" sz="2100" b="1">
                <a:solidFill>
                  <a:srgbClr val="22228B"/>
                </a:solidFill>
              </a:rPr>
              <a:t> industrialização</a:t>
            </a:r>
            <a:r>
              <a:rPr lang="en-US" sz="2100" b="1">
                <a:solidFill>
                  <a:srgbClr val="22228B"/>
                </a:solidFill>
              </a:rPr>
              <a:t>: </a:t>
            </a:r>
            <a:r>
              <a:rPr lang="pt-BR" sz="2100">
                <a:solidFill>
                  <a:srgbClr val="22228B"/>
                </a:solidFill>
              </a:rPr>
              <a:t>enfrentaria permanentemente uma tendência ao desequilíbrio estrutural do balanço de pagamentos, já que o processo substitutivo “aliviava” as importações por um lado, mas impunha novas exigências do outro.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2228B"/>
                </a:solidFill>
              </a:rPr>
              <a:t>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100">
              <a:solidFill>
                <a:srgbClr val="22228B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>
                <a:solidFill>
                  <a:srgbClr val="22228B"/>
                </a:solidFill>
              </a:rPr>
              <a:t>apenas alterava-se a composição das importações, renovando-se continuamente o problema da insuficiência de divisas.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100">
              <a:solidFill>
                <a:srgbClr val="22228B"/>
              </a:solidFill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>
                <a:solidFill>
                  <a:srgbClr val="22228B"/>
                </a:solidFill>
              </a:rPr>
              <a:t>Importante notar que defesa da industrialização implica em alguns momentos em defesa de medidas protecionistas mas não autarquização da sociedade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100">
              <a:solidFill>
                <a:srgbClr val="22228B"/>
              </a:solidFill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692150"/>
            <a:ext cx="12188825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 b="1" dirty="0">
                <a:solidFill>
                  <a:srgbClr val="22228B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600" b="1" dirty="0">
                <a:solidFill>
                  <a:srgbClr val="22228B"/>
                </a:solidFill>
                <a:ea typeface="Arial Unicode MS" pitchFamily="34" charset="-128"/>
                <a:cs typeface="Arial Unicode MS" pitchFamily="34" charset="-128"/>
              </a:rPr>
              <a:t> fim dos 1950: legitimando e orientando a industrialização 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5230813" y="3860800"/>
            <a:ext cx="669925" cy="719138"/>
          </a:xfrm>
          <a:prstGeom prst="downArrow">
            <a:avLst>
              <a:gd name="adj1" fmla="val 50000"/>
              <a:gd name="adj2" fmla="val 50080"/>
            </a:avLst>
          </a:prstGeom>
          <a:solidFill>
            <a:srgbClr val="22228B"/>
          </a:solidFill>
          <a:ln w="9360">
            <a:solidFill>
              <a:srgbClr val="22228B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Line 1"/>
          <p:cNvSpPr>
            <a:spLocks noChangeShapeType="1"/>
          </p:cNvSpPr>
          <p:nvPr/>
        </p:nvSpPr>
        <p:spPr bwMode="auto">
          <a:xfrm>
            <a:off x="239713" y="620713"/>
            <a:ext cx="11422062" cy="1587"/>
          </a:xfrm>
          <a:prstGeom prst="line">
            <a:avLst/>
          </a:prstGeom>
          <a:noFill/>
          <a:ln w="2844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77838" y="692696"/>
            <a:ext cx="11233150" cy="52189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200" dirty="0">
              <a:solidFill>
                <a:srgbClr val="FFFFFF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 b="1" dirty="0">
                <a:solidFill>
                  <a:srgbClr val="22228B"/>
                </a:solidFill>
              </a:rPr>
              <a:t>IMPORTANTE: </a:t>
            </a:r>
            <a:r>
              <a:rPr lang="pt-BR" sz="2100" dirty="0">
                <a:solidFill>
                  <a:srgbClr val="22228B"/>
                </a:solidFill>
              </a:rPr>
              <a:t>com variações adaptativas aos diferentes contextos de comércio mundial e às variadas condições de financiamento internacional, o argumento da vulnerabilidade externa acompanha as cinco décadas da reflexão </a:t>
            </a:r>
            <a:r>
              <a:rPr lang="pt-BR" sz="2100" dirty="0" err="1">
                <a:solidFill>
                  <a:srgbClr val="22228B"/>
                </a:solidFill>
              </a:rPr>
              <a:t>cepalina</a:t>
            </a:r>
            <a:r>
              <a:rPr lang="pt-BR" sz="2100" dirty="0">
                <a:solidFill>
                  <a:srgbClr val="22228B"/>
                </a:solidFill>
              </a:rPr>
              <a:t>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200" dirty="0">
              <a:solidFill>
                <a:srgbClr val="22228B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 dirty="0">
                <a:solidFill>
                  <a:srgbClr val="22228B"/>
                </a:solidFill>
              </a:rPr>
              <a:t>Anos 1960: ganha a denominação “dependência </a:t>
            </a:r>
            <a:r>
              <a:rPr lang="pt-BR" sz="2100" b="1" dirty="0">
                <a:solidFill>
                  <a:srgbClr val="22228B"/>
                </a:solidFill>
              </a:rPr>
              <a:t>financeira e tecnológica</a:t>
            </a:r>
            <a:r>
              <a:rPr lang="pt-BR" sz="2100" dirty="0">
                <a:solidFill>
                  <a:srgbClr val="22228B"/>
                </a:solidFill>
              </a:rPr>
              <a:t>”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200" dirty="0">
              <a:solidFill>
                <a:srgbClr val="22228B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 dirty="0">
                <a:solidFill>
                  <a:srgbClr val="22228B"/>
                </a:solidFill>
              </a:rPr>
              <a:t>Anos 1970: enriquecimento analítico da “dependência”, baseado no exame do </a:t>
            </a:r>
            <a:r>
              <a:rPr lang="pt-BR" sz="2100" b="1" dirty="0">
                <a:solidFill>
                  <a:srgbClr val="22228B"/>
                </a:solidFill>
              </a:rPr>
              <a:t>papel das empresas transnacionais </a:t>
            </a:r>
            <a:r>
              <a:rPr lang="pt-BR" sz="2100" dirty="0">
                <a:solidFill>
                  <a:srgbClr val="22228B"/>
                </a:solidFill>
              </a:rPr>
              <a:t>nas economias periféricas.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200" dirty="0">
              <a:solidFill>
                <a:srgbClr val="22228B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 dirty="0">
                <a:solidFill>
                  <a:srgbClr val="22228B"/>
                </a:solidFill>
              </a:rPr>
              <a:t>Anos 1980: vulnerabilidade externa passa a ser equivalente a “asfixia” financeira pela </a:t>
            </a:r>
            <a:r>
              <a:rPr lang="pt-BR" sz="2100" b="1" dirty="0">
                <a:solidFill>
                  <a:srgbClr val="22228B"/>
                </a:solidFill>
              </a:rPr>
              <a:t>dívida externa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200" b="1" dirty="0">
              <a:solidFill>
                <a:srgbClr val="22228B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 dirty="0">
                <a:solidFill>
                  <a:srgbClr val="22228B"/>
                </a:solidFill>
              </a:rPr>
              <a:t>Anos 1990: vulnerabilidade é tratada como um problema duplo: especialização produtiva e tecnológica com pouco dinamismo no mercado mundial + excessiva exposição ao endividamento externo (sobretudo no curto prazo).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100" dirty="0">
              <a:solidFill>
                <a:srgbClr val="22228B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 dirty="0">
                <a:solidFill>
                  <a:srgbClr val="22228B"/>
                </a:solidFill>
              </a:rPr>
              <a:t>Anos atuais: acrescente-se vulnerabilidade aos fluxos de capital e sua volatilidade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>
          <a:xfrm>
            <a:off x="1198563" y="188913"/>
            <a:ext cx="9750425" cy="1152525"/>
          </a:xfrm>
        </p:spPr>
        <p:txBody>
          <a:bodyPr/>
          <a:lstStyle/>
          <a:p>
            <a:r>
              <a:rPr lang="pt-BR"/>
              <a:t>Desenvolvimentismo</a:t>
            </a:r>
          </a:p>
        </p:txBody>
      </p:sp>
      <p:pic>
        <p:nvPicPr>
          <p:cNvPr id="71683" name="Picture 3" descr="ricardo-bielschows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638" y="1773238"/>
            <a:ext cx="2001837" cy="3168650"/>
          </a:xfrm>
          <a:prstGeom prst="rect">
            <a:avLst/>
          </a:prstGeom>
          <a:noFill/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49275" y="5084763"/>
            <a:ext cx="251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Ricardo Bielschowsky</a:t>
            </a: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3357563" y="1412875"/>
            <a:ext cx="8353425" cy="4824413"/>
          </a:xfrm>
          <a:prstGeom prst="wedgeRectCallout">
            <a:avLst>
              <a:gd name="adj1" fmla="val -62884"/>
              <a:gd name="adj2" fmla="val -22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0000"/>
              </a:lnSpc>
              <a:buFontTx/>
              <a:buChar char="•"/>
            </a:pPr>
            <a:endParaRPr lang="pt-BR" sz="2000">
              <a:solidFill>
                <a:schemeClr val="bg1"/>
              </a:solidFill>
            </a:endParaRPr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6488" y="1557338"/>
            <a:ext cx="7848600" cy="4535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030492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ideias ortodoxas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3812" y="1803400"/>
            <a:ext cx="10729192" cy="4577928"/>
          </a:xfrm>
        </p:spPr>
        <p:txBody>
          <a:bodyPr/>
          <a:lstStyle/>
          <a:p>
            <a:r>
              <a:rPr lang="pt-BR" dirty="0"/>
              <a:t>Apesar de variações – Consenso de Washington resume elementos mais importantes</a:t>
            </a:r>
          </a:p>
          <a:p>
            <a:pPr marL="0" indent="0">
              <a:buNone/>
            </a:pPr>
            <a:r>
              <a:rPr lang="pt-BR" b="1" dirty="0"/>
              <a:t>Consenso de Washington</a:t>
            </a:r>
            <a:r>
              <a:rPr lang="pt-BR" dirty="0"/>
              <a:t> é uma conjugação de medidas (dez regras básicas) formulado em novembro de 1989 por economistas de instituições situadas em Washington D.C., (FMI, Banco Mundial, </a:t>
            </a:r>
            <a:r>
              <a:rPr lang="pt-BR" i="1" dirty="0" err="1"/>
              <a:t>International</a:t>
            </a:r>
            <a:r>
              <a:rPr lang="pt-BR" i="1" dirty="0"/>
              <a:t> </a:t>
            </a:r>
            <a:r>
              <a:rPr lang="pt-BR" i="1" dirty="0" err="1"/>
              <a:t>Institute</a:t>
            </a:r>
            <a:r>
              <a:rPr lang="pt-BR" i="1" dirty="0"/>
              <a:t> for </a:t>
            </a:r>
            <a:r>
              <a:rPr lang="pt-BR" i="1" dirty="0" err="1"/>
              <a:t>Economy</a:t>
            </a:r>
            <a:r>
              <a:rPr lang="pt-BR" i="1" dirty="0"/>
              <a:t>,  </a:t>
            </a:r>
            <a:r>
              <a:rPr lang="pt-BR" dirty="0"/>
              <a:t>Departamento do Tesouro dos Estados Unidos) e que se tornou a política oficial do Fundo Monetário Internacional em 1990, quando passou a ser "receitado" para promover o "ajustamento macroeconômico" dos países em desenvolvimento que passavam por dificuldades.</a:t>
            </a:r>
          </a:p>
          <a:p>
            <a:r>
              <a:rPr lang="pt-BR" dirty="0"/>
              <a:t>Medidas fundamentadas num texto do economista John Williamson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2145065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405780" y="908720"/>
            <a:ext cx="11233770" cy="5734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 dirty="0"/>
              <a:t>2</a:t>
            </a:r>
            <a:r>
              <a:rPr lang="pt-BR" b="1" dirty="0"/>
              <a:t>. 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sistematização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do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pensamento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cepalino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é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ordenado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em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torno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de “</a:t>
            </a:r>
            <a:r>
              <a:rPr lang="en-US" sz="2100" b="1" u="sng" dirty="0" err="1">
                <a:ea typeface="Arial Unicode MS" pitchFamily="34" charset="-128"/>
                <a:cs typeface="Arial Unicode MS" pitchFamily="34" charset="-128"/>
              </a:rPr>
              <a:t>mensagens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” 	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transformadoras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					</a:t>
            </a:r>
            <a:r>
              <a:rPr lang="en-US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é </a:t>
            </a:r>
            <a:r>
              <a:rPr lang="en-US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possível</a:t>
            </a:r>
            <a:r>
              <a:rPr lang="en-US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identificar</a:t>
            </a:r>
            <a:r>
              <a:rPr lang="en-US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algumas</a:t>
            </a:r>
            <a:r>
              <a:rPr lang="en-US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fases</a:t>
            </a:r>
            <a:r>
              <a:rPr lang="en-US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distintas</a:t>
            </a:r>
            <a:r>
              <a:rPr lang="en-US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sendo</a:t>
            </a:r>
            <a:r>
              <a:rPr lang="en-US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cada</a:t>
            </a:r>
            <a:r>
              <a:rPr lang="en-US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qual</a:t>
            </a:r>
            <a:r>
              <a:rPr lang="en-US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movida</a:t>
            </a:r>
            <a:r>
              <a:rPr lang="en-US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por</a:t>
            </a:r>
            <a:r>
              <a:rPr lang="en-US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uma</a:t>
            </a:r>
            <a:r>
              <a:rPr lang="en-US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 “</a:t>
            </a:r>
            <a:r>
              <a:rPr lang="en-US" dirty="0" err="1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idéia-força</a:t>
            </a:r>
            <a:r>
              <a:rPr lang="en-US" dirty="0">
                <a:solidFill>
                  <a:schemeClr val="accent2"/>
                </a:solidFill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marL="342900" indent="-342900" algn="just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(a)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Origens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anos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1950: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industrialização</a:t>
            </a:r>
            <a:endParaRPr lang="en-US" sz="2100" b="1" dirty="0"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(b)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Anos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1960: “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reformas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para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desobstruir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a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industrialização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marL="342900" indent="-342900" algn="just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(c)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Anos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1970: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reorientação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dos “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estilos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” de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desenvolvimento</a:t>
            </a:r>
            <a:endParaRPr lang="en-US" sz="2100" b="1" dirty="0"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(d)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Anos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1980: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superação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do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problema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endividamento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externo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, via “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ajuste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com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crescimento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marL="342900" indent="-342900" algn="just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Anos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80 – 90: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momento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transição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:  </a:t>
            </a:r>
          </a:p>
          <a:p>
            <a:pPr marL="800100" lvl="1" indent="-342900" algn="just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			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1. novas </a:t>
            </a:r>
            <a:r>
              <a:rPr lang="en-US" b="1" dirty="0" err="1">
                <a:ea typeface="Arial Unicode MS" pitchFamily="34" charset="-128"/>
                <a:cs typeface="Arial Unicode MS" pitchFamily="34" charset="-128"/>
              </a:rPr>
              <a:t>temáticas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b="1" dirty="0" err="1">
                <a:ea typeface="Arial Unicode MS" pitchFamily="34" charset="-128"/>
                <a:cs typeface="Arial Unicode MS" pitchFamily="34" charset="-128"/>
              </a:rPr>
              <a:t>ajuste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b="1" dirty="0" err="1">
                <a:ea typeface="Arial Unicode MS" pitchFamily="34" charset="-128"/>
                <a:cs typeface="Arial Unicode MS" pitchFamily="34" charset="-128"/>
              </a:rPr>
              <a:t>divida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US" b="1" dirty="0" err="1">
                <a:ea typeface="Arial Unicode MS" pitchFamily="34" charset="-128"/>
                <a:cs typeface="Arial Unicode MS" pitchFamily="34" charset="-128"/>
              </a:rPr>
              <a:t>estabilização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  (</a:t>
            </a:r>
            <a:r>
              <a:rPr lang="en-US" b="1" dirty="0" err="1">
                <a:ea typeface="Arial Unicode MS" pitchFamily="34" charset="-128"/>
                <a:cs typeface="Arial Unicode MS" pitchFamily="34" charset="-128"/>
              </a:rPr>
              <a:t>estabilização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>
                <a:ea typeface="Arial Unicode MS" pitchFamily="34" charset="-128"/>
                <a:cs typeface="Arial Unicode MS" pitchFamily="34" charset="-128"/>
              </a:rPr>
              <a:t>macroeconomica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); </a:t>
            </a:r>
            <a:r>
              <a:rPr lang="en-US" b="1" dirty="0" err="1">
                <a:ea typeface="Arial Unicode MS" pitchFamily="34" charset="-128"/>
                <a:cs typeface="Arial Unicode MS" pitchFamily="34" charset="-128"/>
              </a:rPr>
              <a:t>reformas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>
                <a:ea typeface="Arial Unicode MS" pitchFamily="34" charset="-128"/>
                <a:cs typeface="Arial Unicode MS" pitchFamily="34" charset="-128"/>
              </a:rPr>
              <a:t>liberais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: nova </a:t>
            </a:r>
            <a:r>
              <a:rPr lang="en-US" b="1" dirty="0" err="1">
                <a:ea typeface="Arial Unicode MS" pitchFamily="34" charset="-128"/>
                <a:cs typeface="Arial Unicode MS" pitchFamily="34" charset="-128"/>
              </a:rPr>
              <a:t>realidade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b="1" dirty="0" err="1">
                <a:ea typeface="Arial Unicode MS" pitchFamily="34" charset="-128"/>
                <a:cs typeface="Arial Unicode MS" pitchFamily="34" charset="-128"/>
              </a:rPr>
              <a:t>fim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 BW e </a:t>
            </a:r>
            <a:r>
              <a:rPr lang="en-US" b="1" dirty="0" err="1">
                <a:ea typeface="Arial Unicode MS" pitchFamily="34" charset="-128"/>
                <a:cs typeface="Arial Unicode MS" pitchFamily="34" charset="-128"/>
              </a:rPr>
              <a:t>segunda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>
                <a:ea typeface="Arial Unicode MS" pitchFamily="34" charset="-128"/>
                <a:cs typeface="Arial Unicode MS" pitchFamily="34" charset="-128"/>
              </a:rPr>
              <a:t>globalização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); </a:t>
            </a:r>
            <a:r>
              <a:rPr lang="en-US" b="1" dirty="0" err="1">
                <a:ea typeface="Arial Unicode MS" pitchFamily="34" charset="-128"/>
                <a:cs typeface="Arial Unicode MS" pitchFamily="34" charset="-128"/>
              </a:rPr>
              <a:t>questão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>
                <a:ea typeface="Arial Unicode MS" pitchFamily="34" charset="-128"/>
                <a:cs typeface="Arial Unicode MS" pitchFamily="34" charset="-128"/>
              </a:rPr>
              <a:t>ambiental</a:t>
            </a:r>
            <a:endParaRPr lang="en-US" b="1" dirty="0">
              <a:ea typeface="Arial Unicode MS" pitchFamily="34" charset="-128"/>
              <a:cs typeface="Arial Unicode MS" pitchFamily="34" charset="-128"/>
            </a:endParaRPr>
          </a:p>
          <a:p>
            <a:pPr marL="800100" lvl="1" indent="-342900" algn="just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			2. Auto </a:t>
            </a:r>
            <a:r>
              <a:rPr lang="en-US" b="1" dirty="0" err="1">
                <a:ea typeface="Arial Unicode MS" pitchFamily="34" charset="-128"/>
                <a:cs typeface="Arial Unicode MS" pitchFamily="34" charset="-128"/>
              </a:rPr>
              <a:t>crítica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b="1" dirty="0" err="1">
                <a:ea typeface="Arial Unicode MS" pitchFamily="34" charset="-128"/>
                <a:cs typeface="Arial Unicode MS" pitchFamily="34" charset="-128"/>
              </a:rPr>
              <a:t>problemas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 com </a:t>
            </a:r>
            <a:r>
              <a:rPr lang="en-US" b="1" dirty="0" err="1">
                <a:ea typeface="Arial Unicode MS" pitchFamily="34" charset="-128"/>
                <a:cs typeface="Arial Unicode MS" pitchFamily="34" charset="-128"/>
              </a:rPr>
              <a:t>processo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b="1" dirty="0" err="1">
                <a:ea typeface="Arial Unicode MS" pitchFamily="34" charset="-128"/>
                <a:cs typeface="Arial Unicode MS" pitchFamily="34" charset="-128"/>
              </a:rPr>
              <a:t>industrialização</a:t>
            </a: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		</a:t>
            </a:r>
          </a:p>
          <a:p>
            <a:pPr marL="342900" indent="-342900" algn="just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(e)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Anos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1990: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transformação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produtiva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com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equidade</a:t>
            </a:r>
            <a:endParaRPr lang="en-US" sz="2100" b="1" dirty="0"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					com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estabilização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macroeconomica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em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um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mundo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b="1" dirty="0" err="1">
                <a:ea typeface="Arial Unicode MS" pitchFamily="34" charset="-128"/>
                <a:cs typeface="Arial Unicode MS" pitchFamily="34" charset="-128"/>
              </a:rPr>
              <a:t>globalizado</a:t>
            </a:r>
            <a:r>
              <a:rPr lang="en-US" sz="2100" b="1" dirty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342900" indent="-342900" algn="just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1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0" y="404813"/>
            <a:ext cx="12188825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 b="1" dirty="0">
                <a:solidFill>
                  <a:srgbClr val="86041A"/>
                </a:solidFill>
                <a:ea typeface="Arial Unicode MS" pitchFamily="34" charset="-128"/>
                <a:cs typeface="Arial Unicode MS" pitchFamily="34" charset="-128"/>
              </a:rPr>
              <a:t>CEPAL e a sua produção analítica em 60 anos</a:t>
            </a:r>
          </a:p>
        </p:txBody>
      </p:sp>
      <p:sp>
        <p:nvSpPr>
          <p:cNvPr id="5" name="Chave direita 4"/>
          <p:cNvSpPr/>
          <p:nvPr/>
        </p:nvSpPr>
        <p:spPr>
          <a:xfrm>
            <a:off x="8254652" y="1988840"/>
            <a:ext cx="504056" cy="1800200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0414892" y="4869160"/>
            <a:ext cx="136815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</a:rPr>
              <a:t>Neo </a:t>
            </a:r>
          </a:p>
          <a:p>
            <a:pPr algn="ctr">
              <a:lnSpc>
                <a:spcPct val="150000"/>
              </a:lnSpc>
            </a:pPr>
            <a:r>
              <a:rPr lang="pt-BR" sz="2400" b="1" dirty="0" err="1">
                <a:solidFill>
                  <a:srgbClr val="FF0000"/>
                </a:solidFill>
              </a:rPr>
              <a:t>Estrutu</a:t>
            </a:r>
            <a:r>
              <a:rPr lang="pt-BR" sz="2400" b="1" dirty="0">
                <a:solidFill>
                  <a:srgbClr val="FF0000"/>
                </a:solidFill>
              </a:rPr>
              <a:t>-</a:t>
            </a:r>
          </a:p>
          <a:p>
            <a:pPr algn="ctr">
              <a:lnSpc>
                <a:spcPct val="150000"/>
              </a:lnSpc>
            </a:pPr>
            <a:r>
              <a:rPr lang="pt-BR" sz="2400" b="1" dirty="0" err="1">
                <a:solidFill>
                  <a:srgbClr val="FF0000"/>
                </a:solidFill>
              </a:rPr>
              <a:t>ralismo</a:t>
            </a:r>
            <a:r>
              <a:rPr lang="pt-BR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Chave direita 7"/>
          <p:cNvSpPr/>
          <p:nvPr/>
        </p:nvSpPr>
        <p:spPr>
          <a:xfrm>
            <a:off x="9622804" y="5445224"/>
            <a:ext cx="504056" cy="1035496"/>
          </a:xfrm>
          <a:prstGeom prst="rightBrace">
            <a:avLst>
              <a:gd name="adj1" fmla="val 51358"/>
              <a:gd name="adj2" fmla="val 50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9334772" y="2644228"/>
            <a:ext cx="23762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b="1" dirty="0">
                <a:solidFill>
                  <a:srgbClr val="FF0000"/>
                </a:solidFill>
              </a:rPr>
              <a:t>Estruturalismo</a:t>
            </a:r>
          </a:p>
        </p:txBody>
      </p:sp>
    </p:spTree>
    <p:extLst>
      <p:ext uri="{BB962C8B-B14F-4D97-AF65-F5344CB8AC3E}">
        <p14:creationId xmlns:p14="http://schemas.microsoft.com/office/powerpoint/2010/main" val="8708549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27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27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476250"/>
            <a:ext cx="11520488" cy="6192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405780" y="1124744"/>
            <a:ext cx="11088688" cy="53574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 dirty="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América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Latina à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partir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da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2a.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metade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da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década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de 1950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enfrenta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alguns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problmas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que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influenciaram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a CEPAL: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 dirty="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1)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Crescimento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dos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países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estava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ocorrendo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em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ambiente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macroeconômico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instável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restrição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importações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pressões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inflacionárias</a:t>
            </a:r>
            <a:endParaRPr lang="en-US" sz="2100" dirty="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 dirty="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2)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Urbanização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devido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a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industrialização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aumentava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empobrecimento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favelização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nos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centros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urbanos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e a 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crescente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insatisfação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fomentava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pressões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sociais</a:t>
            </a:r>
            <a:endParaRPr lang="en-US" sz="2100" dirty="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1" algn="just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questão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da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desiguladade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é um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problema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histórico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,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mas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tb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é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consequencias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de 	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decisões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atuais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 dirty="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100" dirty="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100" dirty="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Este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contexto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exigiu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da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CEPAL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uma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reorientação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suas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análises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ampliando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as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contribuições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sociológicas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José Medina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Echevarría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sz="2100" i="1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Aspectos</a:t>
            </a:r>
            <a:r>
              <a:rPr lang="en-US" sz="2100" i="1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i="1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sociales</a:t>
            </a:r>
            <a:r>
              <a:rPr lang="en-US" sz="2100" i="1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del </a:t>
            </a:r>
            <a:r>
              <a:rPr lang="en-US" sz="2100" i="1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desarollo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Debates com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teoria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da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dependencia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(FHC e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Enzo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Faletto</a:t>
            </a:r>
            <a:r>
              <a:rPr lang="en-US" sz="2100" dirty="0">
                <a:solidFill>
                  <a:srgbClr val="280099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81924" name="Text Box 3"/>
          <p:cNvSpPr txBox="1">
            <a:spLocks noChangeArrowheads="1"/>
          </p:cNvSpPr>
          <p:nvPr/>
        </p:nvSpPr>
        <p:spPr bwMode="auto">
          <a:xfrm>
            <a:off x="0" y="549275"/>
            <a:ext cx="12188825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 b="1">
                <a:solidFill>
                  <a:srgbClr val="22228B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600" b="1">
                <a:solidFill>
                  <a:srgbClr val="22228B"/>
                </a:solidFill>
                <a:ea typeface="Arial Unicode MS" pitchFamily="34" charset="-128"/>
                <a:cs typeface="Arial Unicode MS" pitchFamily="34" charset="-128"/>
              </a:rPr>
              <a:t> 1960: redistribuir para crescer</a:t>
            </a:r>
          </a:p>
        </p:txBody>
      </p:sp>
      <p:sp>
        <p:nvSpPr>
          <p:cNvPr id="81925" name="AutoShape 4"/>
          <p:cNvSpPr>
            <a:spLocks noChangeArrowheads="1"/>
          </p:cNvSpPr>
          <p:nvPr/>
        </p:nvSpPr>
        <p:spPr bwMode="auto">
          <a:xfrm>
            <a:off x="5518348" y="4221088"/>
            <a:ext cx="719137" cy="720725"/>
          </a:xfrm>
          <a:prstGeom prst="downArrow">
            <a:avLst>
              <a:gd name="adj1" fmla="val 50000"/>
              <a:gd name="adj2" fmla="val 33398"/>
            </a:avLst>
          </a:prstGeom>
          <a:solidFill>
            <a:srgbClr val="280099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549275" y="476672"/>
            <a:ext cx="10945813" cy="5819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 dirty="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 dirty="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 dirty="0">
              <a:solidFill>
                <a:srgbClr val="280099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CEPAL: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fórum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discussões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sobre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o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processo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desenvolvimento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342900" indent="-342900"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 dirty="0"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Discussão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girava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em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torno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de 3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pontos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342900" indent="-342900"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 dirty="0"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defTabSz="449263">
              <a:buSzPct val="100000"/>
              <a:buFontTx/>
              <a:buAutoNum type="alphaLcParenBoth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Industrialização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não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tinha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conseguido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disceminar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a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modernidade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progresso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técnico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para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a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maioria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da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população</a:t>
            </a:r>
            <a:endParaRPr lang="en-US" sz="2100" dirty="0">
              <a:ea typeface="Arial Unicode MS" pitchFamily="34" charset="-128"/>
              <a:cs typeface="Arial Unicode MS" pitchFamily="34" charset="-128"/>
            </a:endParaRPr>
          </a:p>
          <a:p>
            <a:pPr marL="800100" lvl="1" indent="-342900" algn="just" defTabSz="449263">
              <a:buSzPct val="100000"/>
              <a:buFontTx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Industrialização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não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inclusiva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não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redistributiva</a:t>
            </a:r>
            <a:endParaRPr lang="en-US" sz="2100" dirty="0"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 dirty="0"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(b)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Industrialização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não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eliminou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a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vulnerabilidade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externa</a:t>
            </a:r>
            <a:endParaRPr lang="en-US" sz="2100" dirty="0"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200" dirty="0"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consequencia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(c) 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Desigualdade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e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Vulnerabilidade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Externa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obstruíam</a:t>
            </a:r>
            <a:r>
              <a:rPr lang="en-US" sz="2100" dirty="0">
                <a:ea typeface="Arial Unicode MS" pitchFamily="34" charset="-128"/>
                <a:cs typeface="Arial Unicode MS" pitchFamily="34" charset="-128"/>
              </a:rPr>
              <a:t> o </a:t>
            </a:r>
            <a:r>
              <a:rPr lang="en-US" sz="2100" dirty="0" err="1">
                <a:ea typeface="Arial Unicode MS" pitchFamily="34" charset="-128"/>
                <a:cs typeface="Arial Unicode MS" pitchFamily="34" charset="-128"/>
              </a:rPr>
              <a:t>desenvolvimento</a:t>
            </a:r>
            <a:endParaRPr lang="en-US" sz="2100" dirty="0"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100" dirty="0"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err="1"/>
              <a:t>Início</a:t>
            </a:r>
            <a:r>
              <a:rPr lang="en-US" sz="2400" dirty="0"/>
              <a:t> dos </a:t>
            </a:r>
            <a:r>
              <a:rPr lang="en-US" sz="2400" dirty="0" err="1"/>
              <a:t>anos</a:t>
            </a:r>
            <a:r>
              <a:rPr lang="en-US" sz="2400" dirty="0"/>
              <a:t> 1960: </a:t>
            </a:r>
            <a:r>
              <a:rPr lang="en-US" sz="2400" dirty="0" err="1"/>
              <a:t>Retomada</a:t>
            </a:r>
            <a:r>
              <a:rPr lang="en-US" sz="2400" dirty="0"/>
              <a:t> do </a:t>
            </a:r>
            <a:r>
              <a:rPr lang="en-US" sz="2400" dirty="0" err="1"/>
              <a:t>incentivo</a:t>
            </a:r>
            <a:r>
              <a:rPr lang="en-US" sz="2400" dirty="0"/>
              <a:t> </a:t>
            </a:r>
            <a:r>
              <a:rPr lang="en-US" sz="2400" dirty="0" err="1"/>
              <a:t>às</a:t>
            </a:r>
            <a:r>
              <a:rPr lang="en-US" sz="2400" dirty="0"/>
              <a:t> </a:t>
            </a:r>
            <a:r>
              <a:rPr lang="en-US" sz="2400" dirty="0" err="1"/>
              <a:t>exportações</a:t>
            </a:r>
            <a:r>
              <a:rPr lang="en-US" dirty="0"/>
              <a:t> (inclusive </a:t>
            </a:r>
            <a:r>
              <a:rPr lang="en-US" dirty="0" err="1"/>
              <a:t>industriais</a:t>
            </a:r>
            <a:r>
              <a:rPr lang="en-US" dirty="0"/>
              <a:t>) x</a:t>
            </a:r>
            <a:r>
              <a:rPr lang="en-US" sz="2400" dirty="0"/>
              <a:t> </a:t>
            </a:r>
            <a:r>
              <a:rPr lang="en-US" sz="2400" dirty="0" err="1"/>
              <a:t>recurso</a:t>
            </a:r>
            <a:r>
              <a:rPr lang="en-US" sz="2400" dirty="0"/>
              <a:t> </a:t>
            </a:r>
            <a:r>
              <a:rPr lang="en-US" sz="2400" dirty="0" err="1"/>
              <a:t>ao</a:t>
            </a:r>
            <a:r>
              <a:rPr lang="en-US" sz="2400" dirty="0"/>
              <a:t> capital </a:t>
            </a:r>
            <a:r>
              <a:rPr lang="en-US" sz="2400" dirty="0" err="1"/>
              <a:t>estrangeiro</a:t>
            </a:r>
            <a:r>
              <a:rPr lang="en-US" sz="2400" dirty="0"/>
              <a:t> </a:t>
            </a:r>
            <a:r>
              <a:rPr lang="en-US" dirty="0"/>
              <a:t>(</a:t>
            </a:r>
            <a:r>
              <a:rPr lang="en-US" dirty="0" err="1"/>
              <a:t>melhor</a:t>
            </a:r>
            <a:r>
              <a:rPr lang="en-US" dirty="0"/>
              <a:t> o </a:t>
            </a:r>
            <a:r>
              <a:rPr lang="en-US" dirty="0" err="1"/>
              <a:t>primeiro</a:t>
            </a:r>
            <a:r>
              <a:rPr lang="en-US" dirty="0"/>
              <a:t>)</a:t>
            </a:r>
          </a:p>
          <a:p>
            <a:pPr marL="800100" lvl="1" indent="-342900" algn="just" defTabSz="449263">
              <a:buSzPct val="10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textos</a:t>
            </a:r>
            <a:r>
              <a:rPr lang="en-US" sz="2400" dirty="0"/>
              <a:t> </a:t>
            </a:r>
            <a:r>
              <a:rPr lang="en-US" sz="2400" dirty="0" err="1"/>
              <a:t>da</a:t>
            </a:r>
            <a:r>
              <a:rPr lang="en-US" sz="2400" dirty="0"/>
              <a:t> CEPAL </a:t>
            </a:r>
            <a:r>
              <a:rPr lang="en-US" sz="2400" dirty="0" err="1"/>
              <a:t>passam</a:t>
            </a:r>
            <a:r>
              <a:rPr lang="en-US" sz="2400" dirty="0"/>
              <a:t> a </a:t>
            </a:r>
            <a:r>
              <a:rPr lang="en-US" sz="2400" dirty="0" err="1"/>
              <a:t>expressar</a:t>
            </a:r>
            <a:r>
              <a:rPr lang="en-US" sz="2400" dirty="0"/>
              <a:t> a </a:t>
            </a:r>
            <a:r>
              <a:rPr lang="en-US" sz="2400" dirty="0" err="1"/>
              <a:t>necessidade</a:t>
            </a:r>
            <a:r>
              <a:rPr lang="en-US" sz="2400" dirty="0"/>
              <a:t> </a:t>
            </a:r>
            <a:r>
              <a:rPr lang="en-US" sz="2400" dirty="0" err="1"/>
              <a:t>redução</a:t>
            </a:r>
            <a:r>
              <a:rPr lang="en-US" sz="2400" dirty="0"/>
              <a:t> das </a:t>
            </a:r>
            <a:r>
              <a:rPr lang="en-US" sz="2400" dirty="0" err="1"/>
              <a:t>desigualdades</a:t>
            </a:r>
            <a:r>
              <a:rPr lang="en-US" sz="2400" dirty="0"/>
              <a:t> de </a:t>
            </a:r>
            <a:r>
              <a:rPr lang="en-US" sz="2400" dirty="0" err="1"/>
              <a:t>renda</a:t>
            </a:r>
            <a:r>
              <a:rPr lang="en-US" sz="2400" dirty="0"/>
              <a:t>  e </a:t>
            </a:r>
            <a:r>
              <a:rPr lang="en-US" sz="2400" dirty="0" err="1"/>
              <a:t>passam</a:t>
            </a:r>
            <a:r>
              <a:rPr lang="en-US" sz="2400" dirty="0"/>
              <a:t> a defender </a:t>
            </a:r>
            <a:r>
              <a:rPr lang="en-US" sz="2400" dirty="0" err="1"/>
              <a:t>mudanças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estrutura</a:t>
            </a:r>
            <a:r>
              <a:rPr lang="en-US" sz="2400" dirty="0"/>
              <a:t> social dos </a:t>
            </a:r>
            <a:r>
              <a:rPr lang="en-US" sz="2400" dirty="0" err="1"/>
              <a:t>países</a:t>
            </a:r>
            <a:r>
              <a:rPr lang="en-US" sz="2400" dirty="0"/>
              <a:t>: </a:t>
            </a:r>
            <a:r>
              <a:rPr lang="en-US" sz="2400" dirty="0" err="1"/>
              <a:t>reforma</a:t>
            </a:r>
            <a:r>
              <a:rPr lang="en-US" sz="2400" dirty="0"/>
              <a:t> </a:t>
            </a:r>
            <a:r>
              <a:rPr lang="en-US" sz="2400" dirty="0" err="1"/>
              <a:t>agrária</a:t>
            </a:r>
            <a:r>
              <a:rPr lang="en-US" sz="2400" dirty="0"/>
              <a:t>, </a:t>
            </a:r>
            <a:r>
              <a:rPr lang="en-US" sz="2400" dirty="0" err="1"/>
              <a:t>reforma</a:t>
            </a:r>
            <a:r>
              <a:rPr lang="en-US" sz="2400" dirty="0"/>
              <a:t> fiscal, </a:t>
            </a:r>
            <a:r>
              <a:rPr lang="en-US" sz="2400" dirty="0" err="1"/>
              <a:t>política</a:t>
            </a:r>
            <a:r>
              <a:rPr lang="en-US" sz="2400" dirty="0"/>
              <a:t> </a:t>
            </a:r>
            <a:r>
              <a:rPr lang="en-US" sz="2400" dirty="0" err="1"/>
              <a:t>educacionais</a:t>
            </a:r>
            <a:r>
              <a:rPr lang="en-US" sz="2400" dirty="0"/>
              <a:t>, e</a:t>
            </a:r>
            <a:endParaRPr lang="en-US" sz="24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-242888" y="476250"/>
            <a:ext cx="12188826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100" b="1">
                <a:solidFill>
                  <a:srgbClr val="22228B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600" b="1">
                <a:solidFill>
                  <a:srgbClr val="22228B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600" b="1">
                <a:ea typeface="Arial Unicode MS" pitchFamily="34" charset="-128"/>
                <a:cs typeface="Arial Unicode MS" pitchFamily="34" charset="-128"/>
              </a:rPr>
              <a:t>1960: redistribuir para crescer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600"/>
              <a:t>Diferenças de perspectivas em torno da </a:t>
            </a:r>
            <a:br>
              <a:rPr lang="pt-BR" sz="3600"/>
            </a:br>
            <a:r>
              <a:rPr lang="pt-BR" sz="3600"/>
              <a:t>reforma agrária</a:t>
            </a:r>
          </a:p>
        </p:txBody>
      </p:sp>
      <p:sp>
        <p:nvSpPr>
          <p:cNvPr id="86020" name="Rectangle 4"/>
          <p:cNvSpPr>
            <a:spLocks noGrp="1"/>
          </p:cNvSpPr>
          <p:nvPr>
            <p:ph type="body" sz="half" idx="1"/>
          </p:nvPr>
        </p:nvSpPr>
        <p:spPr>
          <a:xfrm>
            <a:off x="838200" y="1916113"/>
            <a:ext cx="4799013" cy="4267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sz="3200"/>
              <a:t>Celso Furtado: reforma redistributivista</a:t>
            </a:r>
          </a:p>
          <a:p>
            <a:pPr lvl="1">
              <a:buFont typeface="Wingdings" pitchFamily="2" charset="2"/>
              <a:buChar char="Ø"/>
            </a:pPr>
            <a:r>
              <a:rPr lang="pt-BR" sz="2800"/>
              <a:t>Tese estagnacionista </a:t>
            </a:r>
          </a:p>
          <a:p>
            <a:pPr lvl="2">
              <a:buFontTx/>
              <a:buChar char="o"/>
            </a:pPr>
            <a:r>
              <a:rPr lang="pt-BR" sz="2400"/>
              <a:t>Necessidade de ampliação do mercado consumidor</a:t>
            </a:r>
          </a:p>
          <a:p>
            <a:pPr lvl="1">
              <a:buFont typeface="Wingdings" pitchFamily="2" charset="2"/>
              <a:buChar char="Ø"/>
            </a:pPr>
            <a:r>
              <a:rPr lang="pt-BR" sz="2800"/>
              <a:t> Reforma agrária: aspecto de redistribuição de renda e riqueza e ampliação do mercado consumidor</a:t>
            </a:r>
            <a:r>
              <a:rPr lang="pt-BR" sz="1800"/>
              <a:t> </a:t>
            </a:r>
          </a:p>
        </p:txBody>
      </p:sp>
      <p:sp>
        <p:nvSpPr>
          <p:cNvPr id="86021" name="Rectangle 5"/>
          <p:cNvSpPr>
            <a:spLocks noGrp="1"/>
          </p:cNvSpPr>
          <p:nvPr>
            <p:ph type="body" sz="half" idx="2"/>
          </p:nvPr>
        </p:nvSpPr>
        <p:spPr>
          <a:xfrm>
            <a:off x="6170613" y="1803400"/>
            <a:ext cx="5253037" cy="4267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sz="3200"/>
              <a:t>Raul Prebisch: reforma produtivista</a:t>
            </a:r>
          </a:p>
          <a:p>
            <a:pPr>
              <a:buFont typeface="Wingdings" pitchFamily="2" charset="2"/>
              <a:buChar char="Ø"/>
            </a:pPr>
            <a:r>
              <a:rPr lang="pt-BR"/>
              <a:t> </a:t>
            </a:r>
            <a:r>
              <a:rPr lang="pt-BR" sz="2800"/>
              <a:t>Reforma agrária: substituição de “latifundiarios rentistas”, por novos produtores</a:t>
            </a:r>
          </a:p>
          <a:p>
            <a:pPr lvl="1"/>
            <a:r>
              <a:rPr lang="pt-BR"/>
              <a:t>Busca de ampliação da produtividade</a:t>
            </a:r>
          </a:p>
          <a:p>
            <a:pPr lvl="1"/>
            <a:r>
              <a:rPr lang="pt-BR"/>
              <a:t>Ampliação da geração do excedente e da poupança</a:t>
            </a:r>
          </a:p>
          <a:p>
            <a:pPr lvl="1"/>
            <a:r>
              <a:rPr lang="pt-BR"/>
              <a:t>Melhora no uso deste excedente</a:t>
            </a: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981075"/>
          </a:xfrm>
        </p:spPr>
        <p:txBody>
          <a:bodyPr/>
          <a:lstStyle/>
          <a:p>
            <a:r>
              <a:rPr lang="pt-BR"/>
              <a:t>As transições do final dos 60 e da década de 70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>
          <a:xfrm>
            <a:off x="477838" y="1628775"/>
            <a:ext cx="10491787" cy="4824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/>
              <a:t>Se início dos 60 crise, segunda metade retomada, aproveitando bom momento mundial, mas década de 70 (depois da crise do Petróleo) novamente dificuldades</a:t>
            </a:r>
          </a:p>
          <a:p>
            <a:pPr>
              <a:lnSpc>
                <a:spcPct val="80000"/>
              </a:lnSpc>
            </a:pPr>
            <a:r>
              <a:rPr lang="pt-BR"/>
              <a:t>Politicamente dificuldades: ascenção do militarismo em quase toda a região</a:t>
            </a:r>
          </a:p>
          <a:p>
            <a:pPr lvl="2">
              <a:lnSpc>
                <a:spcPct val="80000"/>
              </a:lnSpc>
            </a:pPr>
            <a:r>
              <a:rPr lang="pt-BR"/>
              <a:t>Santiago – golpe contra Allende, dificuldades”físicas” para a CEPAL</a:t>
            </a:r>
          </a:p>
          <a:p>
            <a:pPr>
              <a:lnSpc>
                <a:spcPct val="80000"/>
              </a:lnSpc>
            </a:pPr>
            <a:r>
              <a:rPr lang="pt-BR"/>
              <a:t>América latina – diferenciação de respostas </a:t>
            </a:r>
          </a:p>
          <a:p>
            <a:pPr lvl="1">
              <a:lnSpc>
                <a:spcPct val="80000"/>
              </a:lnSpc>
            </a:pPr>
            <a:r>
              <a:rPr lang="pt-BR"/>
              <a:t>Fases de crescimento:</a:t>
            </a:r>
          </a:p>
          <a:p>
            <a:pPr lvl="2">
              <a:lnSpc>
                <a:spcPct val="80000"/>
              </a:lnSpc>
            </a:pPr>
            <a:r>
              <a:rPr lang="pt-BR"/>
              <a:t>Conservadores x redistributivos</a:t>
            </a:r>
          </a:p>
          <a:p>
            <a:pPr lvl="2">
              <a:lnSpc>
                <a:spcPct val="80000"/>
              </a:lnSpc>
            </a:pPr>
            <a:r>
              <a:rPr lang="pt-BR"/>
              <a:t>Com maior ou meno endividamento</a:t>
            </a:r>
          </a:p>
          <a:p>
            <a:pPr lvl="2">
              <a:lnSpc>
                <a:spcPct val="80000"/>
              </a:lnSpc>
            </a:pPr>
            <a:r>
              <a:rPr lang="pt-BR"/>
              <a:t>Com ou sem abertura</a:t>
            </a:r>
          </a:p>
          <a:p>
            <a:pPr lvl="1">
              <a:lnSpc>
                <a:spcPct val="80000"/>
              </a:lnSpc>
            </a:pPr>
            <a:r>
              <a:rPr lang="pt-BR"/>
              <a:t>Fase de reação à crise do petróleo</a:t>
            </a:r>
          </a:p>
          <a:p>
            <a:pPr lvl="2">
              <a:lnSpc>
                <a:spcPct val="80000"/>
              </a:lnSpc>
            </a:pPr>
            <a:r>
              <a:rPr lang="pt-BR"/>
              <a:t>Países petroleiros x não petroleiros</a:t>
            </a:r>
          </a:p>
          <a:p>
            <a:pPr lvl="2">
              <a:lnSpc>
                <a:spcPct val="80000"/>
              </a:lnSpc>
            </a:pPr>
            <a:r>
              <a:rPr lang="pt-BR"/>
              <a:t>Reação com reforço do processo substitutivo ou não </a:t>
            </a:r>
          </a:p>
        </p:txBody>
      </p:sp>
      <p:sp>
        <p:nvSpPr>
          <p:cNvPr id="88068" name="AutoShape 4"/>
          <p:cNvSpPr>
            <a:spLocks/>
          </p:cNvSpPr>
          <p:nvPr/>
        </p:nvSpPr>
        <p:spPr bwMode="auto">
          <a:xfrm>
            <a:off x="7031038" y="3644900"/>
            <a:ext cx="1223962" cy="2663825"/>
          </a:xfrm>
          <a:prstGeom prst="rightBrace">
            <a:avLst>
              <a:gd name="adj1" fmla="val 181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8542338" y="4365625"/>
            <a:ext cx="3024187" cy="11874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/>
              <a:t>Debates em torno do(s) “estilo(s)” de desenvolvimento </a:t>
            </a: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/>
          </p:cNvSpPr>
          <p:nvPr>
            <p:ph type="body" idx="1"/>
          </p:nvPr>
        </p:nvSpPr>
        <p:spPr>
          <a:xfrm>
            <a:off x="693738" y="549275"/>
            <a:ext cx="10872787" cy="5903913"/>
          </a:xfrm>
        </p:spPr>
        <p:txBody>
          <a:bodyPr/>
          <a:lstStyle/>
          <a:p>
            <a:r>
              <a:rPr lang="pt-BR" sz="3200"/>
              <a:t>Existem diferentes modalidade de desenvolvimento </a:t>
            </a:r>
            <a:r>
              <a:rPr lang="pt-BR" sz="3200" u="sng"/>
              <a:t>possíveis</a:t>
            </a:r>
            <a:r>
              <a:rPr lang="pt-BR" sz="3200"/>
              <a:t>, mas até onde cada um deste estilo é </a:t>
            </a:r>
            <a:r>
              <a:rPr lang="pt-BR" sz="3200" u="sng"/>
              <a:t>desejável</a:t>
            </a:r>
            <a:r>
              <a:rPr lang="pt-BR" sz="3200"/>
              <a:t> </a:t>
            </a:r>
          </a:p>
          <a:p>
            <a:pPr lvl="2"/>
            <a:r>
              <a:rPr lang="pt-BR" sz="2400"/>
              <a:t>Desejável: desenvolvimento integral (crescimento com justiça social), mas este é possível? </a:t>
            </a:r>
          </a:p>
          <a:p>
            <a:pPr lvl="3"/>
            <a:r>
              <a:rPr lang="pt-BR" sz="2000"/>
              <a:t>Deveríamos incluir tb participação política ?</a:t>
            </a:r>
          </a:p>
          <a:p>
            <a:pPr lvl="1"/>
            <a:r>
              <a:rPr lang="pt-BR" sz="2800"/>
              <a:t>Ceticismo interno sobre compatibilidade desenvolvimento e homogeneidade social </a:t>
            </a:r>
          </a:p>
          <a:p>
            <a:pPr lvl="2"/>
            <a:r>
              <a:rPr lang="pt-BR" sz="2400"/>
              <a:t>Percepção que rumos da América Latina eram socialmente injustos, mas não apenas em função das condições politicas (ditaduras)</a:t>
            </a:r>
          </a:p>
          <a:p>
            <a:pPr lvl="3"/>
            <a:r>
              <a:rPr lang="pt-BR" sz="2000"/>
              <a:t>Reflexão de Tavares e Serra: </a:t>
            </a:r>
            <a:r>
              <a:rPr lang="pt-BR" sz="2000" i="1"/>
              <a:t>Além da estagnação, </a:t>
            </a:r>
          </a:p>
          <a:p>
            <a:pPr lvl="4"/>
            <a:r>
              <a:rPr lang="pt-BR" sz="2000"/>
              <a:t>possível superar a estagnação sem reformas redistributivas, ao contrário retoma-se o desenvolvimentismo mas ele é não inclusivo (concentração de renda é até funcional) – desenvolvimentismo maligno (perverso)</a:t>
            </a:r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/>
          </p:cNvSpPr>
          <p:nvPr>
            <p:ph type="body" idx="1"/>
          </p:nvPr>
        </p:nvSpPr>
        <p:spPr>
          <a:xfrm>
            <a:off x="693738" y="981075"/>
            <a:ext cx="10275887" cy="5089525"/>
          </a:xfrm>
        </p:spPr>
        <p:txBody>
          <a:bodyPr/>
          <a:lstStyle/>
          <a:p>
            <a:pPr lvl="1"/>
            <a:r>
              <a:rPr lang="pt-BR" sz="2800"/>
              <a:t>Vulnerabilidade externa: </a:t>
            </a:r>
          </a:p>
          <a:p>
            <a:pPr lvl="2"/>
            <a:r>
              <a:rPr lang="pt-BR" sz="2400"/>
              <a:t>além dos problemas anteriormente debatidos sobre o tema </a:t>
            </a:r>
          </a:p>
          <a:p>
            <a:pPr lvl="3"/>
            <a:r>
              <a:rPr lang="pt-BR" sz="2000"/>
              <a:t>problemas com termos de troca de exportadores, </a:t>
            </a:r>
          </a:p>
          <a:p>
            <a:pPr lvl="3"/>
            <a:r>
              <a:rPr lang="pt-BR" sz="2000"/>
              <a:t>dificuldades externas da substituição de importação: necessidades de importação e viés antiexportação</a:t>
            </a:r>
          </a:p>
          <a:p>
            <a:pPr lvl="3"/>
            <a:r>
              <a:rPr lang="pt-BR" sz="2000"/>
              <a:t>Dificuldade com soluções: integração regional, reorientação exportadora</a:t>
            </a:r>
          </a:p>
          <a:p>
            <a:pPr lvl="2"/>
            <a:r>
              <a:rPr lang="pt-BR" sz="2400"/>
              <a:t>Aparece a questão dos choques externos e do endividamento </a:t>
            </a:r>
          </a:p>
          <a:p>
            <a:pPr lvl="3"/>
            <a:r>
              <a:rPr lang="pt-BR" sz="2000"/>
              <a:t>CEPAL: reforço da idéia de que se enfrenta a vulnerabilidade completando o parque industrial (Brasil), </a:t>
            </a:r>
          </a:p>
          <a:p>
            <a:pPr lvl="3"/>
            <a:r>
              <a:rPr lang="pt-BR" sz="2000"/>
              <a:t> mas também: necessário complementação mercado interno com exportações (reforço das políticas exportadoras , especialmente de diversificação das exportações) e necessidade de limitar endividamento </a:t>
            </a:r>
          </a:p>
          <a:p>
            <a:endParaRPr lang="pt-BR" sz="3200"/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>
          <a:xfrm>
            <a:off x="981844" y="0"/>
            <a:ext cx="9750425" cy="1168400"/>
          </a:xfrm>
        </p:spPr>
        <p:txBody>
          <a:bodyPr/>
          <a:lstStyle/>
          <a:p>
            <a:r>
              <a:rPr lang="pt-BR" dirty="0"/>
              <a:t>A CEPAL na década de 80</a:t>
            </a:r>
          </a:p>
        </p:txBody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xfrm>
            <a:off x="549796" y="1268760"/>
            <a:ext cx="10420350" cy="45783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dirty="0"/>
              <a:t>Década de 80 marcada pela crise da dívida e os ajustes decorrentes</a:t>
            </a:r>
          </a:p>
          <a:p>
            <a:pPr lvl="2">
              <a:lnSpc>
                <a:spcPct val="80000"/>
              </a:lnSpc>
            </a:pPr>
            <a:r>
              <a:rPr lang="pt-BR" dirty="0"/>
              <a:t>Crise mexicana de 82: marco</a:t>
            </a:r>
          </a:p>
          <a:p>
            <a:pPr lvl="1">
              <a:lnSpc>
                <a:spcPct val="80000"/>
              </a:lnSpc>
            </a:pPr>
            <a:r>
              <a:rPr lang="pt-BR" dirty="0"/>
              <a:t>Também ascensão do ideário ortodoxo (liberal) </a:t>
            </a:r>
          </a:p>
          <a:p>
            <a:pPr>
              <a:lnSpc>
                <a:spcPct val="80000"/>
              </a:lnSpc>
            </a:pPr>
            <a:r>
              <a:rPr lang="pt-BR" dirty="0"/>
              <a:t>CEPAL: enfrentamento com forma de ajuste proposto por FMI e “Consenso de Washington”</a:t>
            </a:r>
          </a:p>
          <a:p>
            <a:pPr lvl="1">
              <a:lnSpc>
                <a:spcPct val="80000"/>
              </a:lnSpc>
            </a:pPr>
            <a:r>
              <a:rPr lang="pt-BR" dirty="0"/>
              <a:t>Enrique Iglesias: </a:t>
            </a:r>
          </a:p>
          <a:p>
            <a:pPr lvl="2">
              <a:lnSpc>
                <a:spcPct val="80000"/>
              </a:lnSpc>
              <a:buFont typeface="Arial" charset="0"/>
              <a:buNone/>
            </a:pPr>
            <a:r>
              <a:rPr lang="pt-BR" dirty="0"/>
              <a:t>“forma de ajustamento proposto não significa um curto processo de ajustes de um par de anos, como afirmam os ortodoxos do FMI, mas significará uma </a:t>
            </a:r>
            <a:r>
              <a:rPr lang="pt-BR" u="sng" dirty="0"/>
              <a:t>década perdida</a:t>
            </a:r>
            <a:r>
              <a:rPr lang="pt-BR" dirty="0"/>
              <a:t> para a América latina”</a:t>
            </a:r>
          </a:p>
          <a:p>
            <a:pPr lvl="1">
              <a:lnSpc>
                <a:spcPct val="80000"/>
              </a:lnSpc>
            </a:pPr>
            <a:r>
              <a:rPr lang="pt-BR" dirty="0"/>
              <a:t>Contrapõe-se ajustes recessivo com ajuste expansivo: reforço na produção de bens </a:t>
            </a:r>
            <a:r>
              <a:rPr lang="pt-BR" i="1" dirty="0" err="1"/>
              <a:t>tradeables</a:t>
            </a:r>
            <a:r>
              <a:rPr lang="pt-BR" dirty="0"/>
              <a:t> e diversificação de exportações</a:t>
            </a:r>
          </a:p>
          <a:p>
            <a:pPr lvl="3">
              <a:lnSpc>
                <a:spcPct val="80000"/>
              </a:lnSpc>
            </a:pPr>
            <a:r>
              <a:rPr lang="pt-BR" dirty="0"/>
              <a:t>Reforço das criticas ao protecionismo dos países centrais</a:t>
            </a:r>
          </a:p>
          <a:p>
            <a:pPr lvl="2">
              <a:lnSpc>
                <a:spcPct val="80000"/>
              </a:lnSpc>
            </a:pPr>
            <a:r>
              <a:rPr lang="pt-BR" dirty="0"/>
              <a:t>Acordo com credores não sufocantes – renegociação soberana</a:t>
            </a:r>
          </a:p>
          <a:p>
            <a:pPr lvl="2">
              <a:lnSpc>
                <a:spcPct val="80000"/>
              </a:lnSpc>
            </a:pPr>
            <a:r>
              <a:rPr lang="pt-BR" dirty="0"/>
              <a:t>Processos inflacionários – combates ortodoxos </a:t>
            </a:r>
            <a:r>
              <a:rPr lang="pt-BR" dirty="0" err="1"/>
              <a:t>inocuos</a:t>
            </a:r>
            <a:r>
              <a:rPr lang="pt-BR" dirty="0"/>
              <a:t> (</a:t>
            </a:r>
            <a:r>
              <a:rPr lang="pt-BR" dirty="0" err="1"/>
              <a:t>inflaçao</a:t>
            </a:r>
            <a:r>
              <a:rPr lang="pt-BR" dirty="0"/>
              <a:t> inercial ?) e ajustes fiscais (cuidado com excessos) </a:t>
            </a:r>
          </a:p>
          <a:p>
            <a:pPr lvl="2">
              <a:lnSpc>
                <a:spcPct val="80000"/>
              </a:lnSpc>
            </a:pPr>
            <a:r>
              <a:rPr lang="pt-BR" dirty="0"/>
              <a:t>Inicio pouca homogeneidade dentro da CEPAL – </a:t>
            </a:r>
            <a:r>
              <a:rPr lang="pt-BR" dirty="0" err="1"/>
              <a:t>dificil</a:t>
            </a:r>
            <a:r>
              <a:rPr lang="pt-BR" dirty="0"/>
              <a:t> achar um eixo de contraposição – e construir uma agenda positiva para governantes </a:t>
            </a:r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>
          <a:xfrm>
            <a:off x="1197868" y="0"/>
            <a:ext cx="9750425" cy="1168400"/>
          </a:xfrm>
        </p:spPr>
        <p:txBody>
          <a:bodyPr/>
          <a:lstStyle/>
          <a:p>
            <a:r>
              <a:rPr lang="pt-BR" dirty="0"/>
              <a:t>Anos 90: 1. enfrentando o reformismo liberal</a:t>
            </a:r>
          </a:p>
        </p:txBody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>
          <a:xfrm>
            <a:off x="333772" y="1268760"/>
            <a:ext cx="11377264" cy="4441800"/>
          </a:xfrm>
        </p:spPr>
        <p:txBody>
          <a:bodyPr/>
          <a:lstStyle/>
          <a:p>
            <a:pPr lvl="1"/>
            <a:r>
              <a:rPr lang="pt-BR" dirty="0"/>
              <a:t>Reformas liberais – difícil enfrentamento; busca de uma solução construtiva: “reformar as reformas” - contra radicalismo liberal</a:t>
            </a:r>
          </a:p>
          <a:p>
            <a:pPr lvl="2"/>
            <a:r>
              <a:rPr lang="pt-BR" dirty="0"/>
              <a:t>Cepal se posiciona de forma moderada, mas alertando contra problemas e custos dos processos reformistas sem se posicionar necessariamente contra</a:t>
            </a:r>
          </a:p>
          <a:p>
            <a:pPr lvl="3"/>
            <a:r>
              <a:rPr lang="pt-BR" dirty="0"/>
              <a:t>Aceita reformulação na forma a intervenção do Estado  (privatização para resolver não por privatizar)</a:t>
            </a:r>
          </a:p>
          <a:p>
            <a:pPr lvl="3"/>
            <a:r>
              <a:rPr lang="pt-BR" dirty="0"/>
              <a:t>Aceita abertura mas com cuidado (lenta e com pol. industrial ao lado), critica à simultaneidade das duas aberturas</a:t>
            </a:r>
          </a:p>
          <a:p>
            <a:pPr lvl="3"/>
            <a:r>
              <a:rPr lang="pt-BR" dirty="0"/>
              <a:t>Fluxos de capital – vulnerabilidade às oscilações dos fluxos: manutenção de partes dos controles de capitais e regulações prudenciais</a:t>
            </a:r>
          </a:p>
          <a:p>
            <a:pPr lvl="2"/>
            <a:r>
              <a:rPr lang="pt-BR" dirty="0"/>
              <a:t>Alerta contra implicações novo mundo (Fim BW): risco, oscilações </a:t>
            </a:r>
          </a:p>
          <a:p>
            <a:pPr lvl="2"/>
            <a:r>
              <a:rPr lang="pt-BR" dirty="0"/>
              <a:t>Desde década passada: ajuste de macro deve ser buscado</a:t>
            </a:r>
          </a:p>
          <a:p>
            <a:pPr marL="758825" lvl="1" indent="-457200">
              <a:buFont typeface="+mj-lt"/>
              <a:buAutoNum type="alphaLcParenR"/>
            </a:pPr>
            <a:r>
              <a:rPr lang="pt-BR" dirty="0"/>
              <a:t>A fim dos 90; analise das reformas e crises</a:t>
            </a:r>
          </a:p>
          <a:p>
            <a:pPr lvl="2"/>
            <a:r>
              <a:rPr lang="pt-BR" dirty="0"/>
              <a:t>Problemas para quem não reformou as reformas</a:t>
            </a:r>
          </a:p>
          <a:p>
            <a:pPr marL="758825" lvl="1" indent="-457200">
              <a:buFont typeface="+mj-lt"/>
              <a:buAutoNum type="alphaLcParenR"/>
            </a:pPr>
            <a:r>
              <a:rPr lang="pt-BR" dirty="0"/>
              <a:t>Meados da primeira década do século XXI: bonança</a:t>
            </a:r>
          </a:p>
          <a:p>
            <a:pPr lvl="2"/>
            <a:r>
              <a:rPr lang="pt-BR" dirty="0"/>
              <a:t>Passageira ou permanente</a:t>
            </a:r>
          </a:p>
          <a:p>
            <a:pPr lvl="1"/>
            <a:r>
              <a:rPr lang="pt-BR" dirty="0"/>
              <a:t>Junta  a e b: agenda políticas anticlicas, formas de aproveitar boom para épocas de vacas magras que certamente virão</a:t>
            </a:r>
          </a:p>
          <a:p>
            <a:pPr lvl="3"/>
            <a:endParaRPr lang="pt-BR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17626" y="35812"/>
            <a:ext cx="9750425" cy="1168400"/>
          </a:xfrm>
        </p:spPr>
        <p:txBody>
          <a:bodyPr/>
          <a:lstStyle/>
          <a:p>
            <a:pPr algn="ctr"/>
            <a:r>
              <a:rPr lang="pt-BR" dirty="0"/>
              <a:t>Decálogo de Washington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621804" y="1556792"/>
            <a:ext cx="5371035" cy="4866740"/>
          </a:xfrm>
        </p:spPr>
        <p:txBody>
          <a:bodyPr>
            <a:normAutofit fontScale="77500" lnSpcReduction="20000"/>
          </a:bodyPr>
          <a:lstStyle/>
          <a:p>
            <a:r>
              <a:rPr lang="pt-BR" sz="2800" dirty="0"/>
              <a:t>Disciplina (equilíbrio) fiscal</a:t>
            </a:r>
          </a:p>
          <a:p>
            <a:r>
              <a:rPr lang="pt-BR" sz="2800" dirty="0"/>
              <a:t>Reorientação (redução) dos gastos públicos</a:t>
            </a:r>
          </a:p>
          <a:p>
            <a:pPr lvl="1"/>
            <a:r>
              <a:rPr lang="pt-BR" sz="2100" dirty="0"/>
              <a:t>Buscar maior eficiência dos gastos</a:t>
            </a:r>
          </a:p>
          <a:p>
            <a:pPr lvl="1"/>
            <a:r>
              <a:rPr lang="pt-BR" sz="2100" dirty="0"/>
              <a:t>Focalização das politicas sociais</a:t>
            </a:r>
          </a:p>
          <a:p>
            <a:r>
              <a:rPr lang="pt-BR" sz="2800" dirty="0"/>
              <a:t>Reforma tributária</a:t>
            </a:r>
          </a:p>
          <a:p>
            <a:pPr lvl="1"/>
            <a:r>
              <a:rPr lang="pt-BR" sz="2100" dirty="0"/>
              <a:t>Ampliação das bases tributárias</a:t>
            </a:r>
          </a:p>
          <a:p>
            <a:pPr lvl="1"/>
            <a:r>
              <a:rPr lang="pt-BR" sz="2100" dirty="0"/>
              <a:t>Diminuição das alíquotas marginais</a:t>
            </a:r>
          </a:p>
          <a:p>
            <a:pPr lvl="1"/>
            <a:r>
              <a:rPr lang="pt-BR" sz="2100" dirty="0"/>
              <a:t>Diminuição dos impostos sobre fatores de produção moveis</a:t>
            </a:r>
          </a:p>
          <a:p>
            <a:r>
              <a:rPr lang="pt-BR" sz="2800" dirty="0"/>
              <a:t>Liberalização das Juros</a:t>
            </a:r>
          </a:p>
          <a:p>
            <a:pPr lvl="1"/>
            <a:r>
              <a:rPr lang="pt-BR" sz="2100" dirty="0"/>
              <a:t>Juros de mercado, evitar fixação de juros </a:t>
            </a:r>
          </a:p>
          <a:p>
            <a:r>
              <a:rPr lang="pt-BR" sz="2800" dirty="0"/>
              <a:t>Câmbio  (único) flutuante</a:t>
            </a:r>
          </a:p>
          <a:p>
            <a:pPr marL="0" indent="0">
              <a:buNone/>
            </a:pPr>
            <a:br>
              <a:rPr lang="pt-BR" dirty="0"/>
            </a:b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6195986" y="1484784"/>
            <a:ext cx="5515050" cy="4794731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Abertura comercial</a:t>
            </a:r>
          </a:p>
          <a:p>
            <a:r>
              <a:rPr lang="pt-BR" dirty="0"/>
              <a:t>Liberdade para os fluxos de capitais </a:t>
            </a:r>
          </a:p>
          <a:p>
            <a:pPr lvl="1"/>
            <a:r>
              <a:rPr lang="pt-BR" dirty="0"/>
              <a:t>Investimento estrangeiro direto,</a:t>
            </a:r>
          </a:p>
          <a:p>
            <a:pPr lvl="1"/>
            <a:r>
              <a:rPr lang="pt-BR" dirty="0"/>
              <a:t>eliminação de restrições</a:t>
            </a:r>
          </a:p>
          <a:p>
            <a:r>
              <a:rPr lang="pt-BR" dirty="0"/>
              <a:t>Privatização das empresas  estatais</a:t>
            </a:r>
          </a:p>
          <a:p>
            <a:r>
              <a:rPr lang="pt-BR" dirty="0"/>
              <a:t>Desregulamentação dos mercados </a:t>
            </a:r>
          </a:p>
          <a:p>
            <a:pPr lvl="1"/>
            <a:r>
              <a:rPr lang="pt-BR" dirty="0"/>
              <a:t>afrouxamento das leis trabalhistas</a:t>
            </a:r>
          </a:p>
          <a:p>
            <a:pPr lvl="1"/>
            <a:r>
              <a:rPr lang="pt-BR" dirty="0"/>
              <a:t>afrouxamento das leis sobre concorrência</a:t>
            </a:r>
          </a:p>
          <a:p>
            <a:pPr lvl="1"/>
            <a:r>
              <a:rPr lang="pt-BR" dirty="0"/>
              <a:t>Abolição das regras de entrada e saída das empresas no mercado</a:t>
            </a:r>
          </a:p>
          <a:p>
            <a:r>
              <a:rPr lang="pt-BR" dirty="0"/>
              <a:t>Proteção à propriedade privada</a:t>
            </a:r>
          </a:p>
          <a:p>
            <a:pPr lvl="1"/>
            <a:r>
              <a:rPr lang="pt-BR" dirty="0"/>
              <a:t>Direito à propriedade intelectual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3493442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>
          <a:xfrm>
            <a:off x="261764" y="620713"/>
            <a:ext cx="11233248" cy="792063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Os anos 90: 2. A auto critica e a construção do neo estruturalismo e a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rgbClr val="FF0000"/>
                </a:solidFill>
              </a:rPr>
              <a:t>transformação produtiva com equidade</a:t>
            </a:r>
          </a:p>
        </p:txBody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>
          <a:xfrm>
            <a:off x="333772" y="1412777"/>
            <a:ext cx="11593288" cy="4657824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dirty="0"/>
              <a:t>Com base nas interpretações, iniciadas na década anterior, dos processo de industrialização ocorridos na AL,  a proposta, para depois da renegociação da divida, é a de reconsiderar o processo de desenvolvimento</a:t>
            </a:r>
          </a:p>
          <a:p>
            <a:pPr lvl="1">
              <a:lnSpc>
                <a:spcPct val="70000"/>
              </a:lnSpc>
            </a:pPr>
            <a:r>
              <a:rPr lang="pt-BR" sz="2400" dirty="0"/>
              <a:t>Interpretações críticas em relação à forma pela qual ocorreu a Industrialização </a:t>
            </a:r>
          </a:p>
          <a:p>
            <a:pPr lvl="2">
              <a:lnSpc>
                <a:spcPct val="70000"/>
              </a:lnSpc>
            </a:pPr>
            <a:r>
              <a:rPr lang="pt-BR" sz="2000" dirty="0" err="1"/>
              <a:t>Fajnzylber</a:t>
            </a:r>
            <a:r>
              <a:rPr lang="pt-BR" sz="2000" dirty="0"/>
              <a:t>: “Industrialização Trunca” e “</a:t>
            </a:r>
            <a:r>
              <a:rPr lang="pt-BR" sz="2000" dirty="0" err="1"/>
              <a:t>Casillero</a:t>
            </a:r>
            <a:r>
              <a:rPr lang="pt-BR" sz="2000" dirty="0"/>
              <a:t> Vazio”</a:t>
            </a:r>
          </a:p>
          <a:p>
            <a:pPr lvl="3">
              <a:lnSpc>
                <a:spcPct val="70000"/>
              </a:lnSpc>
            </a:pPr>
            <a:r>
              <a:rPr lang="pt-BR" sz="1800" dirty="0"/>
              <a:t>Não </a:t>
            </a:r>
            <a:r>
              <a:rPr lang="pt-BR" sz="1800" dirty="0" err="1"/>
              <a:t>endogenização</a:t>
            </a:r>
            <a:r>
              <a:rPr lang="pt-BR" sz="1800" dirty="0"/>
              <a:t> do progresso técnico </a:t>
            </a:r>
          </a:p>
          <a:p>
            <a:pPr lvl="3">
              <a:lnSpc>
                <a:spcPct val="70000"/>
              </a:lnSpc>
            </a:pPr>
            <a:r>
              <a:rPr lang="pt-BR" sz="1800" dirty="0"/>
              <a:t>não crescimento com equidade:</a:t>
            </a:r>
          </a:p>
          <a:p>
            <a:pPr lvl="3">
              <a:lnSpc>
                <a:spcPct val="70000"/>
              </a:lnSpc>
            </a:pPr>
            <a:r>
              <a:rPr lang="pt-BR" sz="1800" dirty="0"/>
              <a:t>Problemas de aparecimento de grupos “</a:t>
            </a:r>
            <a:r>
              <a:rPr lang="pt-BR" sz="1800" dirty="0" err="1"/>
              <a:t>rentistas</a:t>
            </a:r>
            <a:r>
              <a:rPr lang="pt-BR" sz="1800" dirty="0"/>
              <a:t>”: classes empresarias vivendo das benesses das políticas</a:t>
            </a:r>
          </a:p>
          <a:p>
            <a:pPr>
              <a:lnSpc>
                <a:spcPct val="70000"/>
              </a:lnSpc>
            </a:pPr>
            <a:r>
              <a:rPr lang="pt-BR" dirty="0"/>
              <a:t>lema passa a ser: </a:t>
            </a:r>
            <a:r>
              <a:rPr lang="pt-BR" sz="1800" dirty="0"/>
              <a:t>“</a:t>
            </a:r>
            <a:r>
              <a:rPr lang="pt-BR" sz="2400" dirty="0"/>
              <a:t>transformação produtiva com equidade”</a:t>
            </a:r>
          </a:p>
          <a:p>
            <a:pPr>
              <a:lnSpc>
                <a:spcPct val="70000"/>
              </a:lnSpc>
            </a:pPr>
            <a:r>
              <a:rPr lang="pt-BR" dirty="0"/>
              <a:t>Objetivo e </a:t>
            </a:r>
            <a:r>
              <a:rPr lang="pt-BR" dirty="0" err="1"/>
              <a:t>politicas</a:t>
            </a:r>
            <a:r>
              <a:rPr lang="pt-BR" dirty="0"/>
              <a:t>: </a:t>
            </a:r>
          </a:p>
          <a:p>
            <a:pPr lvl="1">
              <a:lnSpc>
                <a:spcPct val="70000"/>
              </a:lnSpc>
            </a:pPr>
            <a:r>
              <a:rPr lang="pt-BR" dirty="0"/>
              <a:t>Acelerar </a:t>
            </a:r>
            <a:r>
              <a:rPr lang="pt-BR" dirty="0" err="1"/>
              <a:t>catching</a:t>
            </a:r>
            <a:r>
              <a:rPr lang="pt-BR" dirty="0"/>
              <a:t> </a:t>
            </a:r>
            <a:r>
              <a:rPr lang="pt-BR" dirty="0" err="1"/>
              <a:t>up</a:t>
            </a:r>
            <a:r>
              <a:rPr lang="pt-BR" dirty="0"/>
              <a:t> </a:t>
            </a:r>
            <a:r>
              <a:rPr lang="pt-BR" dirty="0" err="1"/>
              <a:t>tecnologico</a:t>
            </a:r>
            <a:r>
              <a:rPr lang="pt-BR" dirty="0"/>
              <a:t> – com </a:t>
            </a:r>
            <a:r>
              <a:rPr lang="pt-BR" dirty="0" err="1"/>
              <a:t>politicas</a:t>
            </a:r>
            <a:r>
              <a:rPr lang="pt-BR" dirty="0"/>
              <a:t> ativas de estimulo a processo de inovação e exportação (nichos)</a:t>
            </a:r>
          </a:p>
          <a:p>
            <a:pPr lvl="1">
              <a:lnSpc>
                <a:spcPct val="70000"/>
              </a:lnSpc>
            </a:pPr>
            <a:r>
              <a:rPr lang="pt-BR" dirty="0"/>
              <a:t>Defesa de incremento a cadeias produtivas locais com progresso técnico e agregação de valor intelectual ao processo</a:t>
            </a:r>
          </a:p>
          <a:p>
            <a:pPr lvl="2">
              <a:lnSpc>
                <a:spcPct val="70000"/>
              </a:lnSpc>
            </a:pPr>
            <a:r>
              <a:rPr lang="pt-BR" dirty="0"/>
              <a:t>Cuidado com </a:t>
            </a:r>
            <a:r>
              <a:rPr lang="pt-BR" dirty="0" err="1"/>
              <a:t>politicas</a:t>
            </a:r>
            <a:r>
              <a:rPr lang="pt-BR" dirty="0"/>
              <a:t> não sistêmicas de competitividade (</a:t>
            </a:r>
            <a:r>
              <a:rPr lang="pt-BR" dirty="0" err="1"/>
              <a:t>rel</a:t>
            </a:r>
            <a:r>
              <a:rPr lang="pt-BR" dirty="0"/>
              <a:t> cambio </a:t>
            </a:r>
            <a:r>
              <a:rPr lang="pt-BR" dirty="0" err="1"/>
              <a:t>salario</a:t>
            </a:r>
            <a:r>
              <a:rPr lang="pt-BR" dirty="0"/>
              <a:t>),</a:t>
            </a:r>
          </a:p>
          <a:p>
            <a:pPr lvl="1">
              <a:lnSpc>
                <a:spcPct val="70000"/>
              </a:lnSpc>
            </a:pPr>
            <a:r>
              <a:rPr lang="pt-BR" dirty="0"/>
              <a:t>Defesa das políticas de fortalecimento dos recursos humanos</a:t>
            </a:r>
          </a:p>
          <a:p>
            <a:pPr>
              <a:lnSpc>
                <a:spcPct val="70000"/>
              </a:lnSpc>
            </a:pPr>
            <a:endParaRPr lang="pt-BR" dirty="0"/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620936"/>
          </a:xfrm>
        </p:spPr>
        <p:txBody>
          <a:bodyPr/>
          <a:lstStyle/>
          <a:p>
            <a:r>
              <a:rPr lang="pt-BR" dirty="0"/>
              <a:t>Juntando 1 e 2: neoestruturalismo e nova agenda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9796" y="1340768"/>
            <a:ext cx="11161240" cy="4729832"/>
          </a:xfrm>
        </p:spPr>
        <p:txBody>
          <a:bodyPr/>
          <a:lstStyle/>
          <a:p>
            <a:r>
              <a:rPr lang="pt-BR" dirty="0"/>
              <a:t>Macroeconomia e Finanças: </a:t>
            </a:r>
          </a:p>
          <a:p>
            <a:pPr lvl="1">
              <a:buFont typeface="Wingdings" pitchFamily="2" charset="2"/>
              <a:buChar char="Ø"/>
            </a:pPr>
            <a:r>
              <a:rPr lang="pt-BR" dirty="0"/>
              <a:t>Estabilização e enfrentar problemas oriundos vulnerabilidade externa</a:t>
            </a:r>
          </a:p>
          <a:p>
            <a:pPr lvl="2">
              <a:buFont typeface="Wingdings" pitchFamily="2" charset="2"/>
              <a:buChar char="ü"/>
            </a:pPr>
            <a:r>
              <a:rPr lang="pt-BR" dirty="0"/>
              <a:t>Vulnerabilidade externa:  oscilações de P, volatilidade do K</a:t>
            </a:r>
          </a:p>
          <a:p>
            <a:pPr lvl="1"/>
            <a:r>
              <a:rPr lang="pt-BR" dirty="0"/>
              <a:t>Responsabilidade fiscal e monetária</a:t>
            </a:r>
          </a:p>
          <a:p>
            <a:pPr lvl="2"/>
            <a:r>
              <a:rPr lang="pt-BR" dirty="0"/>
              <a:t>Combate a inflação e desequilíbrios, mas compromisso com crescimento e emprego</a:t>
            </a:r>
          </a:p>
          <a:p>
            <a:pPr lvl="1"/>
            <a:r>
              <a:rPr lang="pt-BR" dirty="0"/>
              <a:t>“pacto fiscal”</a:t>
            </a:r>
          </a:p>
          <a:p>
            <a:pPr lvl="2"/>
            <a:r>
              <a:rPr lang="pt-BR" dirty="0"/>
              <a:t>Ajuste fiscal, produtividade estatal, </a:t>
            </a:r>
            <a:r>
              <a:rPr lang="pt-BR" dirty="0" err="1"/>
              <a:t>transparencia</a:t>
            </a:r>
            <a:r>
              <a:rPr lang="pt-BR" dirty="0"/>
              <a:t> a e equidade fiscal</a:t>
            </a:r>
          </a:p>
          <a:p>
            <a:pPr lvl="2"/>
            <a:r>
              <a:rPr lang="pt-BR" dirty="0"/>
              <a:t>Sistema fiscal contra cíclico</a:t>
            </a:r>
          </a:p>
          <a:p>
            <a:pPr lvl="1"/>
            <a:r>
              <a:rPr lang="pt-BR" dirty="0"/>
              <a:t>Arquitetura financeira:</a:t>
            </a:r>
          </a:p>
          <a:p>
            <a:pPr lvl="2"/>
            <a:r>
              <a:rPr lang="pt-BR" dirty="0"/>
              <a:t>Nacional – espaço para </a:t>
            </a:r>
            <a:r>
              <a:rPr lang="pt-BR" dirty="0" err="1"/>
              <a:t>politicas</a:t>
            </a:r>
            <a:r>
              <a:rPr lang="pt-BR" dirty="0"/>
              <a:t>, contra </a:t>
            </a:r>
            <a:r>
              <a:rPr lang="pt-BR" dirty="0" err="1"/>
              <a:t>ciclicas</a:t>
            </a:r>
            <a:r>
              <a:rPr lang="pt-BR" dirty="0"/>
              <a:t>, supervisão financeira, restrições a ingressos</a:t>
            </a:r>
          </a:p>
          <a:p>
            <a:pPr lvl="2"/>
            <a:r>
              <a:rPr lang="pt-BR" dirty="0"/>
              <a:t>Regional -  arranjos financeiros regionais,  ampliara coordenação de políticas para diminuição  da exposição as flutuações externas</a:t>
            </a:r>
          </a:p>
          <a:p>
            <a:pPr lvl="2"/>
            <a:r>
              <a:rPr lang="pt-BR" dirty="0"/>
              <a:t>Global  - nova arquitetura financeira internacional – regulação, diminuição volatilidade , diminuição da dificuldades dos ajuste </a:t>
            </a:r>
            <a:r>
              <a:rPr lang="pt-BR" dirty="0" err="1"/>
              <a:t>finaceiros</a:t>
            </a:r>
            <a:r>
              <a:rPr lang="pt-BR" dirty="0"/>
              <a:t> periféricos </a:t>
            </a:r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3812" y="692696"/>
            <a:ext cx="10275813" cy="5377904"/>
          </a:xfrm>
        </p:spPr>
        <p:txBody>
          <a:bodyPr>
            <a:normAutofit/>
          </a:bodyPr>
          <a:lstStyle/>
          <a:p>
            <a:r>
              <a:rPr lang="pt-BR" dirty="0"/>
              <a:t>Transformação produtiva – comércio exterior</a:t>
            </a:r>
          </a:p>
          <a:p>
            <a:pPr lvl="1"/>
            <a:r>
              <a:rPr lang="pt-BR" dirty="0"/>
              <a:t>Diversificação produtiva e drive exportador</a:t>
            </a:r>
          </a:p>
          <a:p>
            <a:pPr lvl="2"/>
            <a:r>
              <a:rPr lang="pt-BR" dirty="0"/>
              <a:t>Busca de melhora da competitividade sistêmica</a:t>
            </a:r>
          </a:p>
          <a:p>
            <a:pPr lvl="2"/>
            <a:r>
              <a:rPr lang="pt-BR" dirty="0"/>
              <a:t>Fortalecimento das cadeias produtivas locais – integração inter setorial e incorporação de valor intelectual ao s produtos</a:t>
            </a:r>
          </a:p>
          <a:p>
            <a:pPr lvl="2"/>
            <a:r>
              <a:rPr lang="pt-BR" dirty="0"/>
              <a:t>Ênfase na questão tecnológicas – sistemas nacionais (regionais) de inovação  e desenvolvimento de recursos humanos</a:t>
            </a:r>
          </a:p>
          <a:p>
            <a:r>
              <a:rPr lang="pt-BR" dirty="0"/>
              <a:t>Desenvolvimento social</a:t>
            </a:r>
          </a:p>
          <a:p>
            <a:pPr lvl="1"/>
            <a:r>
              <a:rPr lang="pt-BR" dirty="0"/>
              <a:t>Cuidados com efeitos de </a:t>
            </a:r>
            <a:r>
              <a:rPr lang="pt-BR" dirty="0" err="1"/>
              <a:t>inequidade</a:t>
            </a:r>
            <a:r>
              <a:rPr lang="pt-BR" dirty="0"/>
              <a:t> por </a:t>
            </a:r>
            <a:r>
              <a:rPr lang="pt-BR" dirty="0" err="1"/>
              <a:t>tras</a:t>
            </a:r>
            <a:r>
              <a:rPr lang="pt-BR" dirty="0"/>
              <a:t> das </a:t>
            </a:r>
            <a:r>
              <a:rPr lang="pt-BR" dirty="0" err="1"/>
              <a:t>politicas</a:t>
            </a:r>
            <a:r>
              <a:rPr lang="pt-BR" dirty="0"/>
              <a:t> de estabilização e de desenvolvimento </a:t>
            </a:r>
          </a:p>
          <a:p>
            <a:pPr lvl="1"/>
            <a:r>
              <a:rPr lang="pt-BR" dirty="0" err="1"/>
              <a:t>Enfase</a:t>
            </a:r>
            <a:r>
              <a:rPr lang="pt-BR" dirty="0"/>
              <a:t> na </a:t>
            </a:r>
            <a:r>
              <a:rPr lang="pt-BR" dirty="0" err="1"/>
              <a:t>idéia</a:t>
            </a:r>
            <a:r>
              <a:rPr lang="pt-BR" dirty="0"/>
              <a:t> de direitos,</a:t>
            </a:r>
          </a:p>
          <a:p>
            <a:pPr lvl="1"/>
            <a:r>
              <a:rPr lang="pt-BR" dirty="0"/>
              <a:t>Acolhimento dos </a:t>
            </a:r>
            <a:r>
              <a:rPr lang="pt-BR" dirty="0" err="1"/>
              <a:t>principios</a:t>
            </a:r>
            <a:r>
              <a:rPr lang="pt-BR" dirty="0"/>
              <a:t> do </a:t>
            </a:r>
            <a:r>
              <a:rPr lang="pt-BR" dirty="0" err="1"/>
              <a:t>milenio</a:t>
            </a:r>
            <a:r>
              <a:rPr lang="pt-BR" dirty="0"/>
              <a:t> </a:t>
            </a:r>
          </a:p>
          <a:p>
            <a:pPr lvl="1"/>
            <a:r>
              <a:rPr lang="pt-BR" dirty="0"/>
              <a:t>Rede de Proteção social</a:t>
            </a:r>
          </a:p>
          <a:p>
            <a:r>
              <a:rPr lang="pt-BR" dirty="0"/>
              <a:t>Desenvolvimento </a:t>
            </a:r>
            <a:r>
              <a:rPr lang="pt-BR" dirty="0" err="1"/>
              <a:t>sustentavel</a:t>
            </a:r>
            <a:r>
              <a:rPr lang="pt-BR" dirty="0"/>
              <a:t>- meio ambiente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Décalogo</a:t>
            </a:r>
            <a:r>
              <a:rPr lang="pt-BR" dirty="0"/>
              <a:t> – sugestão de politica do FMI para ajustes dos países latino americanos </a:t>
            </a:r>
          </a:p>
          <a:p>
            <a:r>
              <a:rPr lang="pt-BR" dirty="0"/>
              <a:t>Porém, de certa forma, resume uma visão histórica de como Países Altamente Desenvolvidos (PAD) fizeram seu desenvolvimento, crescimento </a:t>
            </a:r>
          </a:p>
          <a:p>
            <a:pPr lvl="1"/>
            <a:r>
              <a:rPr lang="pt-BR" dirty="0"/>
              <a:t>Não desenvolvimento de outros por falhas em algumas das regras acima colocadas</a:t>
            </a:r>
          </a:p>
          <a:p>
            <a:r>
              <a:rPr lang="pt-BR" dirty="0"/>
              <a:t>Críticos:</a:t>
            </a:r>
          </a:p>
          <a:p>
            <a:pPr lvl="1"/>
            <a:r>
              <a:rPr lang="pt-BR" dirty="0"/>
              <a:t>Chang: Chutando a escada </a:t>
            </a:r>
          </a:p>
          <a:p>
            <a:pPr lvl="1"/>
            <a:r>
              <a:rPr lang="pt-BR" dirty="0">
                <a:hlinkClick r:id="rId2"/>
              </a:rPr>
              <a:t>Observar debate antigo: </a:t>
            </a:r>
            <a:r>
              <a:rPr lang="pt-BR" dirty="0" err="1">
                <a:hlinkClick r:id="rId2"/>
              </a:rPr>
              <a:t>Gershenkron</a:t>
            </a:r>
            <a:r>
              <a:rPr lang="pt-BR" dirty="0">
                <a:hlinkClick r:id="rId2"/>
              </a:rPr>
              <a:t> x </a:t>
            </a:r>
            <a:r>
              <a:rPr lang="pt-BR" dirty="0" err="1">
                <a:hlinkClick r:id="rId2"/>
              </a:rPr>
              <a:t>Rostow</a:t>
            </a:r>
            <a:r>
              <a:rPr lang="pt-BR" dirty="0">
                <a:hlinkClick r:id="rId2"/>
              </a:rPr>
              <a:t> sobre desenvolvimento do ponto de vista histórico </a:t>
            </a:r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019717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990725" y="0"/>
            <a:ext cx="7772400" cy="1143000"/>
          </a:xfrm>
        </p:spPr>
        <p:txBody>
          <a:bodyPr/>
          <a:lstStyle/>
          <a:p>
            <a:pPr eaLnBrk="1" hangingPunct="1"/>
            <a:r>
              <a:rPr lang="pt-BR" altLang="pt-BR"/>
              <a:t>Walt W. Rostow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477838" y="1143000"/>
            <a:ext cx="11377612" cy="5445125"/>
          </a:xfrm>
        </p:spPr>
        <p:txBody>
          <a:bodyPr/>
          <a:lstStyle/>
          <a:p>
            <a:pPr marL="495300" indent="-49530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t-BR" altLang="pt-BR" dirty="0"/>
              <a:t>Economista norte-americano,</a:t>
            </a:r>
          </a:p>
          <a:p>
            <a:pPr marL="495300" indent="-49530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t-BR" altLang="pt-BR" dirty="0"/>
              <a:t>publica em 1959: </a:t>
            </a:r>
            <a:r>
              <a:rPr lang="pt-BR" altLang="pt-BR" u="sng" dirty="0"/>
              <a:t>Etapas do</a:t>
            </a:r>
          </a:p>
          <a:p>
            <a:pPr marL="495300" indent="-49530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t-BR" altLang="pt-BR" u="sng" dirty="0"/>
              <a:t>Desenvolvimento Econômico:</a:t>
            </a:r>
          </a:p>
          <a:p>
            <a:pPr marL="495300" indent="-49530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pt-BR" altLang="pt-BR" sz="2000" u="sng" dirty="0"/>
              <a:t>Um manifesto não comunista</a:t>
            </a:r>
          </a:p>
          <a:p>
            <a:pPr marL="495300" indent="-495300" eaLnBrk="1" hangingPunct="1"/>
            <a:r>
              <a:rPr lang="pt-BR" altLang="pt-BR" dirty="0"/>
              <a:t>Ideia básica é a de que todas as nações passariam, ao seu tempo por um processo de desenvolvimento que as levaria ao estágio de nação mais desenvolvida</a:t>
            </a:r>
          </a:p>
          <a:p>
            <a:pPr marL="495300" indent="-495300" eaLnBrk="1" hangingPunct="1"/>
            <a:r>
              <a:rPr lang="pt-BR" altLang="pt-BR" dirty="0"/>
              <a:t>Países passam por  cinco “etapas”; as mesmas que a Inglaterra passou:</a:t>
            </a:r>
          </a:p>
          <a:p>
            <a:pPr marL="974725" lvl="2" indent="-381000" eaLnBrk="1" hangingPunct="1">
              <a:buFont typeface="Wingdings 2" panose="05020102010507070707" pitchFamily="18" charset="2"/>
              <a:buAutoNum type="arabicPeriod"/>
            </a:pPr>
            <a:r>
              <a:rPr lang="pt-BR" altLang="pt-BR" sz="2400" b="1" dirty="0">
                <a:solidFill>
                  <a:schemeClr val="accent2"/>
                </a:solidFill>
              </a:rPr>
              <a:t>A Sociedade Tradicional</a:t>
            </a:r>
          </a:p>
          <a:p>
            <a:pPr marL="974725" lvl="2" indent="-381000" eaLnBrk="1" hangingPunct="1">
              <a:buFont typeface="Wingdings 2" panose="05020102010507070707" pitchFamily="18" charset="2"/>
              <a:buAutoNum type="arabicPeriod"/>
            </a:pPr>
            <a:r>
              <a:rPr lang="pt-BR" altLang="pt-BR" sz="2400" b="1" dirty="0">
                <a:solidFill>
                  <a:schemeClr val="accent2"/>
                </a:solidFill>
              </a:rPr>
              <a:t>O “</a:t>
            </a:r>
            <a:r>
              <a:rPr lang="pt-BR" altLang="pt-BR" sz="2400" b="1" dirty="0" err="1">
                <a:solidFill>
                  <a:schemeClr val="accent2"/>
                </a:solidFill>
              </a:rPr>
              <a:t>Take</a:t>
            </a:r>
            <a:r>
              <a:rPr lang="pt-BR" altLang="pt-BR" sz="2400" b="1" dirty="0">
                <a:solidFill>
                  <a:schemeClr val="accent2"/>
                </a:solidFill>
              </a:rPr>
              <a:t>-off”: precondições para a decolagem</a:t>
            </a:r>
          </a:p>
          <a:p>
            <a:pPr marL="974725" lvl="2" indent="-381000" eaLnBrk="1" hangingPunct="1">
              <a:buFont typeface="Wingdings 2" panose="05020102010507070707" pitchFamily="18" charset="2"/>
              <a:buAutoNum type="arabicPeriod"/>
            </a:pPr>
            <a:r>
              <a:rPr lang="pt-BR" altLang="pt-BR" sz="2400" b="1" dirty="0">
                <a:solidFill>
                  <a:schemeClr val="accent2"/>
                </a:solidFill>
              </a:rPr>
              <a:t>A decolagem</a:t>
            </a:r>
          </a:p>
          <a:p>
            <a:pPr marL="974725" lvl="2" indent="-381000" eaLnBrk="1" hangingPunct="1">
              <a:buFont typeface="Wingdings 2" panose="05020102010507070707" pitchFamily="18" charset="2"/>
              <a:buAutoNum type="arabicPeriod"/>
            </a:pPr>
            <a:r>
              <a:rPr lang="pt-BR" altLang="pt-BR" sz="2400" b="1" dirty="0">
                <a:solidFill>
                  <a:schemeClr val="accent2"/>
                </a:solidFill>
              </a:rPr>
              <a:t>A marcha para a maturidade</a:t>
            </a:r>
          </a:p>
          <a:p>
            <a:pPr marL="974725" lvl="2" indent="-381000" eaLnBrk="1" hangingPunct="1">
              <a:buFont typeface="Wingdings 2" panose="05020102010507070707" pitchFamily="18" charset="2"/>
              <a:buAutoNum type="arabicPeriod"/>
            </a:pPr>
            <a:r>
              <a:rPr lang="pt-BR" altLang="pt-BR" sz="2400" b="1" dirty="0">
                <a:solidFill>
                  <a:schemeClr val="accent2"/>
                </a:solidFill>
              </a:rPr>
              <a:t>A era do consumo de massas</a:t>
            </a:r>
            <a:endParaRPr lang="pt-BR" altLang="pt-BR" b="1" dirty="0">
              <a:solidFill>
                <a:schemeClr val="accent2"/>
              </a:solidFill>
            </a:endParaRPr>
          </a:p>
        </p:txBody>
      </p:sp>
      <p:pic>
        <p:nvPicPr>
          <p:cNvPr id="20484" name="Picture 5" descr="File:Walt Rostow 1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404813"/>
            <a:ext cx="380841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88404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Etapas do desenvolvimento econômico - </a:t>
            </a:r>
            <a:r>
              <a:rPr lang="pt-BR" dirty="0" err="1"/>
              <a:t>Rostow</a:t>
            </a:r>
            <a:endParaRPr lang="pt-BR" dirty="0"/>
          </a:p>
        </p:txBody>
      </p:sp>
      <p:sp>
        <p:nvSpPr>
          <p:cNvPr id="10" name="Forma Livre: Forma 9"/>
          <p:cNvSpPr/>
          <p:nvPr/>
        </p:nvSpPr>
        <p:spPr>
          <a:xfrm>
            <a:off x="1219200" y="2204864"/>
            <a:ext cx="9340503" cy="3384376"/>
          </a:xfrm>
          <a:custGeom>
            <a:avLst/>
            <a:gdLst>
              <a:gd name="connsiteX0" fmla="*/ 0 w 8679766"/>
              <a:gd name="connsiteY0" fmla="*/ 3066757 h 3192956"/>
              <a:gd name="connsiteX1" fmla="*/ 2532185 w 8679766"/>
              <a:gd name="connsiteY1" fmla="*/ 2926080 h 3192956"/>
              <a:gd name="connsiteX2" fmla="*/ 4994031 w 8679766"/>
              <a:gd name="connsiteY2" fmla="*/ 689317 h 3192956"/>
              <a:gd name="connsiteX3" fmla="*/ 8679766 w 8679766"/>
              <a:gd name="connsiteY3" fmla="*/ 0 h 3192956"/>
              <a:gd name="connsiteX4" fmla="*/ 8679766 w 8679766"/>
              <a:gd name="connsiteY4" fmla="*/ 0 h 319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9766" h="3192956">
                <a:moveTo>
                  <a:pt x="0" y="3066757"/>
                </a:moveTo>
                <a:cubicBezTo>
                  <a:pt x="849923" y="3194538"/>
                  <a:pt x="1699847" y="3322320"/>
                  <a:pt x="2532185" y="2926080"/>
                </a:cubicBezTo>
                <a:cubicBezTo>
                  <a:pt x="3364524" y="2529840"/>
                  <a:pt x="3969434" y="1176997"/>
                  <a:pt x="4994031" y="689317"/>
                </a:cubicBezTo>
                <a:cubicBezTo>
                  <a:pt x="6018628" y="201637"/>
                  <a:pt x="8679766" y="0"/>
                  <a:pt x="8679766" y="0"/>
                </a:cubicBezTo>
                <a:lnTo>
                  <a:pt x="8679766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2" name="Conector reto 11"/>
          <p:cNvCxnSpPr>
            <a:cxnSpLocks/>
          </p:cNvCxnSpPr>
          <p:nvPr/>
        </p:nvCxnSpPr>
        <p:spPr>
          <a:xfrm>
            <a:off x="2205980" y="2492896"/>
            <a:ext cx="0" cy="39604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>
            <a:cxnSpLocks/>
          </p:cNvCxnSpPr>
          <p:nvPr/>
        </p:nvCxnSpPr>
        <p:spPr>
          <a:xfrm flipV="1">
            <a:off x="4078188" y="2492896"/>
            <a:ext cx="0" cy="39604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>
            <a:cxnSpLocks/>
          </p:cNvCxnSpPr>
          <p:nvPr/>
        </p:nvCxnSpPr>
        <p:spPr>
          <a:xfrm>
            <a:off x="5950396" y="2348880"/>
            <a:ext cx="0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>
            <a:cxnSpLocks/>
          </p:cNvCxnSpPr>
          <p:nvPr/>
        </p:nvCxnSpPr>
        <p:spPr>
          <a:xfrm>
            <a:off x="7750596" y="2204864"/>
            <a:ext cx="0" cy="4104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333772" y="3068960"/>
            <a:ext cx="187220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altLang="pt-BR" sz="2400" b="1" dirty="0">
                <a:solidFill>
                  <a:schemeClr val="accent2"/>
                </a:solidFill>
              </a:rPr>
              <a:t>A Sociedade Tradicional</a:t>
            </a:r>
          </a:p>
          <a:p>
            <a:pPr algn="ctr">
              <a:lnSpc>
                <a:spcPct val="90000"/>
              </a:lnSpc>
            </a:pPr>
            <a:endParaRPr lang="pt-BR" sz="2400" dirty="0"/>
          </a:p>
        </p:txBody>
      </p:sp>
      <p:sp>
        <p:nvSpPr>
          <p:cNvPr id="30" name="CaixaDeTexto 29"/>
          <p:cNvSpPr txBox="1"/>
          <p:nvPr/>
        </p:nvSpPr>
        <p:spPr>
          <a:xfrm flipH="1">
            <a:off x="2349997" y="3263705"/>
            <a:ext cx="151216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t-BR" altLang="pt-BR" sz="2400" b="1">
                <a:solidFill>
                  <a:schemeClr val="accent2"/>
                </a:solidFill>
              </a:rPr>
              <a:t>O “Take-off”:</a:t>
            </a:r>
            <a:endParaRPr lang="pt-BR" sz="24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3430116" y="284820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3725" lvl="2" algn="ctr" eaLnBrk="1" hangingPunct="1"/>
            <a:r>
              <a:rPr lang="pt-BR" altLang="pt-BR" sz="2400" b="1" dirty="0">
                <a:solidFill>
                  <a:schemeClr val="accent2"/>
                </a:solidFill>
              </a:rPr>
              <a:t>A decolagem</a:t>
            </a:r>
          </a:p>
        </p:txBody>
      </p:sp>
      <p:sp>
        <p:nvSpPr>
          <p:cNvPr id="32" name="CaixaDeTexto 31"/>
          <p:cNvSpPr txBox="1"/>
          <p:nvPr/>
        </p:nvSpPr>
        <p:spPr>
          <a:xfrm flipH="1">
            <a:off x="5302324" y="3524815"/>
            <a:ext cx="2498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3725" lvl="2" algn="ctr" eaLnBrk="1" hangingPunct="1"/>
            <a:r>
              <a:rPr lang="pt-BR" altLang="pt-BR" sz="2400" b="1" dirty="0">
                <a:solidFill>
                  <a:schemeClr val="accent2"/>
                </a:solidFill>
              </a:rPr>
              <a:t>A marcha para a maturidade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7715387" y="3524814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3725" lvl="2" eaLnBrk="1" hangingPunct="1"/>
            <a:r>
              <a:rPr lang="pt-BR" altLang="pt-BR" sz="2400" b="1" dirty="0">
                <a:solidFill>
                  <a:schemeClr val="accent2"/>
                </a:solidFill>
              </a:rPr>
              <a:t>A era do consumo de massas</a:t>
            </a:r>
          </a:p>
        </p:txBody>
      </p:sp>
    </p:spTree>
    <p:extLst>
      <p:ext uri="{BB962C8B-B14F-4D97-AF65-F5344CB8AC3E}">
        <p14:creationId xmlns:p14="http://schemas.microsoft.com/office/powerpoint/2010/main" val="391228572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>
          <a:xfrm>
            <a:off x="477788" y="476672"/>
            <a:ext cx="11233247" cy="6381328"/>
          </a:xfrm>
        </p:spPr>
        <p:txBody>
          <a:bodyPr/>
          <a:lstStyle/>
          <a:p>
            <a:pPr marL="495300" indent="-4953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pt-BR" altLang="pt-BR" sz="3200" dirty="0"/>
              <a:t>A Sociedade Tradicional</a:t>
            </a:r>
          </a:p>
          <a:p>
            <a:pPr marL="776288" lvl="1" indent="-457200" eaLnBrk="1" hangingPunct="1">
              <a:lnSpc>
                <a:spcPct val="80000"/>
              </a:lnSpc>
            </a:pPr>
            <a:r>
              <a:rPr lang="pt-BR" altLang="pt-BR" sz="3200" dirty="0"/>
              <a:t>Modelo sociedade </a:t>
            </a:r>
            <a:r>
              <a:rPr lang="pt-BR" altLang="pt-BR" sz="3200" dirty="0" err="1"/>
              <a:t>européia</a:t>
            </a:r>
            <a:r>
              <a:rPr lang="pt-BR" altLang="pt-BR" sz="3200" dirty="0"/>
              <a:t> medieval, </a:t>
            </a:r>
          </a:p>
          <a:p>
            <a:pPr marL="776288" lvl="1" indent="-457200" eaLnBrk="1" hangingPunct="1">
              <a:lnSpc>
                <a:spcPct val="80000"/>
              </a:lnSpc>
            </a:pPr>
            <a:r>
              <a:rPr lang="pt-BR" altLang="pt-BR" sz="3200" dirty="0"/>
              <a:t>domínio reduzido de C&amp;T, produtividade baixa, recursos aplicados essencialmente na agricultura, terra elemento fundamental mudanças lentas</a:t>
            </a:r>
          </a:p>
          <a:p>
            <a:pPr marL="495300" indent="-495300" eaLnBrk="1" hangingPunct="1">
              <a:lnSpc>
                <a:spcPct val="80000"/>
              </a:lnSpc>
              <a:buFont typeface="Wingdings 2" panose="05020102010507070707" pitchFamily="18" charset="2"/>
              <a:buAutoNum type="arabicPeriod"/>
            </a:pPr>
            <a:r>
              <a:rPr lang="pt-BR" altLang="pt-BR" sz="3200" dirty="0"/>
              <a:t>O “</a:t>
            </a:r>
            <a:r>
              <a:rPr lang="pt-BR" altLang="pt-BR" sz="3200" dirty="0" err="1"/>
              <a:t>Take</a:t>
            </a:r>
            <a:r>
              <a:rPr lang="pt-BR" altLang="pt-BR" sz="3200" dirty="0"/>
              <a:t>-off”: precondições para a decolagem</a:t>
            </a:r>
          </a:p>
          <a:p>
            <a:pPr marL="776288" lvl="1" indent="-457200" eaLnBrk="1" hangingPunct="1">
              <a:lnSpc>
                <a:spcPct val="80000"/>
              </a:lnSpc>
            </a:pPr>
            <a:r>
              <a:rPr lang="pt-BR" altLang="pt-BR" sz="3200" dirty="0"/>
              <a:t>Inicio da ruptura com sociedade tradicional, modelo GB fim do XVII –inicio do XVIII</a:t>
            </a:r>
          </a:p>
          <a:p>
            <a:pPr marL="776288" lvl="1" indent="-457200" eaLnBrk="1" hangingPunct="1">
              <a:lnSpc>
                <a:spcPct val="80000"/>
              </a:lnSpc>
            </a:pPr>
            <a:r>
              <a:rPr lang="pt-BR" altLang="pt-BR" sz="3200" dirty="0"/>
              <a:t>expansão do comércio (interno e externo), sistema financeiro inicio do uso de técnicas da ciência moderna mas ainda em ritmo lento</a:t>
            </a:r>
          </a:p>
          <a:p>
            <a:pPr marL="776288" lvl="1" indent="-457200" eaLnBrk="1" hangingPunct="1">
              <a:lnSpc>
                <a:spcPct val="80000"/>
              </a:lnSpc>
            </a:pPr>
            <a:r>
              <a:rPr lang="pt-BR" altLang="pt-BR" sz="3200" dirty="0"/>
              <a:t>Em certas sociedades esta fase pode ser desencadeada por intromissão externa </a:t>
            </a:r>
          </a:p>
        </p:txBody>
      </p:sp>
    </p:spTree>
    <p:extLst>
      <p:ext uri="{BB962C8B-B14F-4D97-AF65-F5344CB8AC3E}">
        <p14:creationId xmlns:p14="http://schemas.microsoft.com/office/powerpoint/2010/main" val="4068871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21804" y="548680"/>
            <a:ext cx="11089232" cy="5760640"/>
          </a:xfrm>
        </p:spPr>
        <p:txBody>
          <a:bodyPr/>
          <a:lstStyle/>
          <a:p>
            <a:pPr marL="495300" indent="-495300" eaLnBrk="1" hangingPunct="1">
              <a:lnSpc>
                <a:spcPct val="80000"/>
              </a:lnSpc>
              <a:buFont typeface="+mj-lt"/>
              <a:buAutoNum type="arabicPeriod" startAt="3"/>
              <a:defRPr/>
            </a:pPr>
            <a:r>
              <a:rPr lang="pt-BR" altLang="pt-BR" sz="2800" dirty="0"/>
              <a:t>A Decolagem</a:t>
            </a:r>
          </a:p>
          <a:p>
            <a:pPr marL="776288" lvl="1" indent="-457200" eaLnBrk="1" hangingPunct="1">
              <a:lnSpc>
                <a:spcPct val="80000"/>
              </a:lnSpc>
              <a:defRPr/>
            </a:pPr>
            <a:r>
              <a:rPr lang="pt-BR" altLang="pt-BR" sz="2400" dirty="0"/>
              <a:t>Época de superação das resistências e quando o desenvolvimento passa a ser algo normal</a:t>
            </a:r>
          </a:p>
          <a:p>
            <a:pPr marL="776288" lvl="1" indent="-457200" eaLnBrk="1" hangingPunct="1">
              <a:lnSpc>
                <a:spcPct val="80000"/>
              </a:lnSpc>
              <a:defRPr/>
            </a:pPr>
            <a:r>
              <a:rPr lang="pt-BR" altLang="pt-BR" sz="2400" dirty="0"/>
              <a:t>Elemento central é a ampliação da inovação tecnológica, ritmo de crescimento se acelera </a:t>
            </a:r>
          </a:p>
          <a:p>
            <a:pPr marL="776288" lvl="1" indent="-457200" eaLnBrk="1" hangingPunct="1">
              <a:lnSpc>
                <a:spcPct val="80000"/>
              </a:lnSpc>
              <a:defRPr/>
            </a:pPr>
            <a:r>
              <a:rPr lang="pt-BR" altLang="pt-BR" sz="2400" dirty="0"/>
              <a:t>Período em que elementos modernizadores assumem a liderança política e social</a:t>
            </a:r>
          </a:p>
          <a:p>
            <a:pPr marL="495300" indent="-495300" eaLnBrk="1" hangingPunct="1">
              <a:lnSpc>
                <a:spcPct val="80000"/>
              </a:lnSpc>
              <a:buFont typeface="Wingdings 2" panose="05020102010507070707" pitchFamily="18" charset="2"/>
              <a:buAutoNum type="arabicPeriod" startAt="3"/>
              <a:defRPr/>
            </a:pPr>
            <a:r>
              <a:rPr lang="pt-BR" altLang="pt-BR" sz="2800" dirty="0"/>
              <a:t>A Marcha para a Maturidade</a:t>
            </a:r>
          </a:p>
          <a:p>
            <a:pPr marL="776288" lvl="1" indent="-457200" eaLnBrk="1" hangingPunct="1">
              <a:lnSpc>
                <a:spcPct val="80000"/>
              </a:lnSpc>
              <a:defRPr/>
            </a:pPr>
            <a:r>
              <a:rPr lang="pt-BR" altLang="pt-BR" sz="2400" dirty="0"/>
              <a:t>Longa fase em que as inovações tecnológicas se espalham por todos os setores </a:t>
            </a:r>
          </a:p>
          <a:p>
            <a:pPr marL="776288" lvl="1" indent="-457200" eaLnBrk="1" hangingPunct="1">
              <a:lnSpc>
                <a:spcPct val="80000"/>
              </a:lnSpc>
              <a:defRPr/>
            </a:pPr>
            <a:r>
              <a:rPr lang="pt-BR" altLang="pt-BR" sz="2400" dirty="0"/>
              <a:t>Crescimento é constante e acima do crescimento demográfico, traz um permanente crescimento do PIB per capita</a:t>
            </a:r>
          </a:p>
          <a:p>
            <a:pPr marL="495300" indent="-495300" eaLnBrk="1" hangingPunct="1">
              <a:lnSpc>
                <a:spcPct val="80000"/>
              </a:lnSpc>
              <a:buFont typeface="Wingdings 2" panose="05020102010507070707" pitchFamily="18" charset="2"/>
              <a:buAutoNum type="arabicPeriod" startAt="3"/>
              <a:defRPr/>
            </a:pPr>
            <a:r>
              <a:rPr lang="pt-BR" altLang="pt-BR" sz="2800" dirty="0"/>
              <a:t>A Era do Consumo de Massas</a:t>
            </a:r>
          </a:p>
          <a:p>
            <a:pPr marL="776288" lvl="1" indent="-457200" eaLnBrk="1" hangingPunct="1">
              <a:lnSpc>
                <a:spcPct val="80000"/>
              </a:lnSpc>
              <a:defRPr/>
            </a:pPr>
            <a:r>
              <a:rPr lang="pt-BR" altLang="pt-BR" sz="2400" dirty="0"/>
              <a:t>Período de consolidação onde aumento de produtividade e inovação permitem a disseminar o consumo de bens além das necessidades básicas em direção a bens de consumo duráveis e serviços </a:t>
            </a:r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28849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0000000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sClassic_16x9">
    <a:dk1>
      <a:srgbClr val="6A3A20"/>
    </a:dk1>
    <a:lt1>
      <a:sysClr val="window" lastClr="FFFFFF"/>
    </a:lt1>
    <a:dk2>
      <a:srgbClr val="000000"/>
    </a:dk2>
    <a:lt2>
      <a:srgbClr val="FFEDB9"/>
    </a:lt2>
    <a:accent1>
      <a:srgbClr val="6A3A20"/>
    </a:accent1>
    <a:accent2>
      <a:srgbClr val="B4914C"/>
    </a:accent2>
    <a:accent3>
      <a:srgbClr val="610606"/>
    </a:accent3>
    <a:accent4>
      <a:srgbClr val="2B3742"/>
    </a:accent4>
    <a:accent5>
      <a:srgbClr val="787A41"/>
    </a:accent5>
    <a:accent6>
      <a:srgbClr val="B95E14"/>
    </a:accent6>
    <a:hlink>
      <a:srgbClr val="2B3742"/>
    </a:hlink>
    <a:folHlink>
      <a:srgbClr val="C1A56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Ppt0000000</Template>
  <TotalTime>0</TotalTime>
  <Words>3524</Words>
  <Application>Microsoft Office PowerPoint</Application>
  <PresentationFormat>Personalizar</PresentationFormat>
  <Paragraphs>454</Paragraphs>
  <Slides>42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50" baseType="lpstr">
      <vt:lpstr>Arial Unicode MS</vt:lpstr>
      <vt:lpstr>Arial</vt:lpstr>
      <vt:lpstr>Constantia</vt:lpstr>
      <vt:lpstr>Tahoma</vt:lpstr>
      <vt:lpstr>Times New Roman</vt:lpstr>
      <vt:lpstr>Wingdings</vt:lpstr>
      <vt:lpstr>Wingdings 2</vt:lpstr>
      <vt:lpstr>Ppt0000000</vt:lpstr>
      <vt:lpstr>Balanço de pagamento, moeda e cambio: velhos e novos debates em termos de políticas de desenvolvimento</vt:lpstr>
      <vt:lpstr>Objetivos </vt:lpstr>
      <vt:lpstr>As ideias ortodoxas</vt:lpstr>
      <vt:lpstr>Decálogo de Washington</vt:lpstr>
      <vt:lpstr>Apresentação do PowerPoint</vt:lpstr>
      <vt:lpstr>Walt W. Rostow</vt:lpstr>
      <vt:lpstr>Etapas do desenvolvimento econômico - Rostow</vt:lpstr>
      <vt:lpstr>Apresentação do PowerPoint</vt:lpstr>
      <vt:lpstr>Apresentação do PowerPoint</vt:lpstr>
      <vt:lpstr>Alexander Gerschenkron</vt:lpstr>
      <vt:lpstr>Apresentação do PowerPoint</vt:lpstr>
      <vt:lpstr>As 6 generalizações de Gershenkron</vt:lpstr>
      <vt:lpstr>As 6 generalizações de Gershenkron</vt:lpstr>
      <vt:lpstr>Apresentação do PowerPoint</vt:lpstr>
      <vt:lpstr>Apresentação do PowerPoint</vt:lpstr>
      <vt:lpstr>Apresentação do PowerPoint</vt:lpstr>
      <vt:lpstr>Características centrais ao pensamento da CEPAL:</vt:lpstr>
      <vt:lpstr>Análise centro – Periferia </vt:lpstr>
      <vt:lpstr>Apresentação do PowerPoint</vt:lpstr>
      <vt:lpstr>Características centrais ao pensamento da CEPAL:</vt:lpstr>
      <vt:lpstr>A Vulnerabilidade externa:  desequilíbrio estrutural do Balanço de pagamento  e a deterioração dos termos de troca</vt:lpstr>
      <vt:lpstr>Marco Analítico – CEPAL anos 50 </vt:lpstr>
      <vt:lpstr>Características centrais ao pensamento da CEPAL: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Desenvolvimentismo</vt:lpstr>
      <vt:lpstr>Apresentação do PowerPoint</vt:lpstr>
      <vt:lpstr>Apresentação do PowerPoint</vt:lpstr>
      <vt:lpstr>Apresentação do PowerPoint</vt:lpstr>
      <vt:lpstr>Apresentação do PowerPoint</vt:lpstr>
      <vt:lpstr>Diferenças de perspectivas em torno da  reforma agrária</vt:lpstr>
      <vt:lpstr>As transições do final dos 60 e da década de 70</vt:lpstr>
      <vt:lpstr>Apresentação do PowerPoint</vt:lpstr>
      <vt:lpstr>Apresentação do PowerPoint</vt:lpstr>
      <vt:lpstr>A CEPAL na década de 80</vt:lpstr>
      <vt:lpstr>Anos 90: 1. enfrentando o reformismo liberal</vt:lpstr>
      <vt:lpstr>Os anos 90: 2. A auto critica e a construção do neo estruturalismo e a transformação produtiva com equidade</vt:lpstr>
      <vt:lpstr>Juntando 1 e 2: neoestruturalismo e nova agenda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02:  Existe um historia do pensamento econômico brasileiro ?</dc:title>
  <dc:creator/>
  <cp:lastModifiedBy/>
  <cp:revision>26</cp:revision>
  <dcterms:created xsi:type="dcterms:W3CDTF">2013-02-28T14:35:11Z</dcterms:created>
  <dcterms:modified xsi:type="dcterms:W3CDTF">2017-05-19T14:34:50Z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