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41" r:id="rId2"/>
    <p:sldId id="376" r:id="rId3"/>
    <p:sldId id="395" r:id="rId4"/>
    <p:sldId id="382" r:id="rId5"/>
    <p:sldId id="396" r:id="rId6"/>
    <p:sldId id="379" r:id="rId7"/>
    <p:sldId id="383" r:id="rId8"/>
    <p:sldId id="388" r:id="rId9"/>
    <p:sldId id="397" r:id="rId10"/>
    <p:sldId id="398" r:id="rId11"/>
    <p:sldId id="38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40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orient="horz" pos="1275" userDrawn="1">
          <p15:clr>
            <a:srgbClr val="A4A3A4"/>
          </p15:clr>
        </p15:guide>
        <p15:guide id="5" orient="horz" pos="3838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lian Monteiro Cintra de Melo" initials="LMCdM" lastIdx="0" clrIdx="0">
    <p:extLst>
      <p:ext uri="{19B8F6BF-5375-455C-9EA6-DF929625EA0E}">
        <p15:presenceInfo xmlns:p15="http://schemas.microsoft.com/office/powerpoint/2012/main" userId="Lilian Monteiro Cintra de Me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55E"/>
    <a:srgbClr val="D0D6EA"/>
    <a:srgbClr val="AEA294"/>
    <a:srgbClr val="48403E"/>
    <a:srgbClr val="36271A"/>
    <a:srgbClr val="5B9BD5"/>
    <a:srgbClr val="B6765D"/>
    <a:srgbClr val="8D7564"/>
    <a:srgbClr val="8C6C5C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2" autoAdjust="0"/>
    <p:restoredTop sz="94580" autoAdjust="0"/>
  </p:normalViewPr>
  <p:slideViewPr>
    <p:cSldViewPr snapToGrid="0">
      <p:cViewPr varScale="1">
        <p:scale>
          <a:sx n="82" d="100"/>
          <a:sy n="82" d="100"/>
        </p:scale>
        <p:origin x="1414" y="24"/>
      </p:cViewPr>
      <p:guideLst>
        <p:guide pos="340"/>
        <p:guide pos="2857"/>
        <p:guide pos="5420"/>
        <p:guide orient="horz" pos="1275"/>
        <p:guide orient="horz" pos="383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282F0-4090-44D1-9197-F6F8B90D372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2C19C-5BC5-42CB-BFB2-3FC295F89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9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5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0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7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0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2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0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2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87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91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2C19C-5BC5-42CB-BFB2-3FC295F89D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1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08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37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75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1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95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80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45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8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53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6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03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DC30-D23D-405E-8103-1A38A94A9E8C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2FFC-6BA1-47D3-8E08-D28FFFBD6B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05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EDC30-D23D-405E-8103-1A38A94A9E8C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42FFC-6BA1-47D3-8E08-D28FFFBD6BC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02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r="997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36573" y="2306713"/>
            <a:ext cx="6907427" cy="2244573"/>
          </a:xfrm>
          <a:prstGeom prst="rect">
            <a:avLst/>
          </a:prstGeom>
          <a:solidFill>
            <a:srgbClr val="11355E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61" tIns="45680" rIns="91361" bIns="45680" rtlCol="0" anchor="ctr"/>
          <a:lstStyle/>
          <a:p>
            <a:pPr algn="ctr"/>
            <a:endParaRPr lang="en-US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03388" y="2406869"/>
            <a:ext cx="65743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OpEN SANS"/>
              </a:rPr>
              <a:t>Alternativas de Financiamento Empresarial: </a:t>
            </a:r>
            <a:r>
              <a:rPr lang="pt-BR" sz="2000" b="1" i="1" dirty="0">
                <a:solidFill>
                  <a:schemeClr val="bg1"/>
                </a:solidFill>
                <a:latin typeface="OpEN SANS"/>
              </a:rPr>
              <a:t>Social </a:t>
            </a:r>
            <a:r>
              <a:rPr lang="pt-BR" sz="2000" b="1" i="1" dirty="0" err="1">
                <a:solidFill>
                  <a:schemeClr val="bg1"/>
                </a:solidFill>
                <a:latin typeface="OpEN SANS"/>
              </a:rPr>
              <a:t>Impact</a:t>
            </a:r>
            <a:r>
              <a:rPr lang="pt-BR" sz="2000" b="1" i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pt-BR" sz="2000" b="1" i="1" dirty="0" err="1">
                <a:solidFill>
                  <a:schemeClr val="bg1"/>
                </a:solidFill>
                <a:latin typeface="OpEN SANS"/>
              </a:rPr>
              <a:t>Bonds</a:t>
            </a:r>
            <a:r>
              <a:rPr lang="pt-BR" sz="2000" b="1" i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pt-BR" sz="2000" b="1" dirty="0">
                <a:solidFill>
                  <a:schemeClr val="bg1"/>
                </a:solidFill>
                <a:latin typeface="OpEN SANS"/>
              </a:rPr>
              <a:t>e</a:t>
            </a:r>
            <a:r>
              <a:rPr lang="pt-BR" sz="2000" b="1" i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pt-BR" sz="2000" b="1" i="1" dirty="0" err="1">
                <a:solidFill>
                  <a:schemeClr val="bg1"/>
                </a:solidFill>
                <a:latin typeface="OpEN SANS"/>
              </a:rPr>
              <a:t>Equity</a:t>
            </a:r>
            <a:r>
              <a:rPr lang="pt-BR" sz="2000" b="1" i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pt-BR" sz="2000" b="1" i="1" dirty="0" err="1">
                <a:solidFill>
                  <a:schemeClr val="bg1"/>
                </a:solidFill>
                <a:latin typeface="OpEN SANS"/>
              </a:rPr>
              <a:t>Crowdfunding</a:t>
            </a:r>
            <a:endParaRPr lang="pt-BR" sz="2000" b="1" i="1" dirty="0">
              <a:solidFill>
                <a:schemeClr val="bg1"/>
              </a:solidFill>
              <a:latin typeface="OpEN SANS"/>
            </a:endParaRPr>
          </a:p>
          <a:p>
            <a:endParaRPr lang="pt-BR" sz="1200" b="1" dirty="0">
              <a:solidFill>
                <a:schemeClr val="bg1"/>
              </a:solidFill>
              <a:latin typeface="OpEN SANS"/>
              <a:cs typeface="OpEN SANS"/>
            </a:endParaRPr>
          </a:p>
          <a:p>
            <a:endParaRPr lang="pt-BR" sz="1200" b="1" dirty="0">
              <a:solidFill>
                <a:schemeClr val="bg1"/>
              </a:solidFill>
              <a:latin typeface="OpEN SANS"/>
              <a:cs typeface="OpEN SANS"/>
            </a:endParaRPr>
          </a:p>
          <a:p>
            <a:r>
              <a:rPr lang="pt-BR" sz="1200" b="1" dirty="0">
                <a:solidFill>
                  <a:schemeClr val="bg1"/>
                </a:solidFill>
                <a:latin typeface="OpEN SANS"/>
                <a:cs typeface="OpEN SANS"/>
              </a:rPr>
              <a:t>CARLOS PORTUGAL GOUVÊA </a:t>
            </a:r>
            <a:r>
              <a:rPr lang="pt-BR" sz="1200" b="1" dirty="0" err="1">
                <a:solidFill>
                  <a:schemeClr val="bg1"/>
                </a:solidFill>
                <a:latin typeface="OpEN SANS"/>
                <a:cs typeface="OpEN SANS"/>
              </a:rPr>
              <a:t>I</a:t>
            </a:r>
            <a:r>
              <a:rPr lang="pt-BR" sz="1200" b="1" dirty="0">
                <a:solidFill>
                  <a:schemeClr val="bg1"/>
                </a:solidFill>
                <a:latin typeface="OpEN SANS"/>
                <a:cs typeface="OpEN SANS"/>
              </a:rPr>
              <a:t> UNIVERSIDADE DE SÃO PAULO</a:t>
            </a:r>
          </a:p>
        </p:txBody>
      </p:sp>
    </p:spTree>
    <p:extLst>
      <p:ext uri="{BB962C8B-B14F-4D97-AF65-F5344CB8AC3E}">
        <p14:creationId xmlns:p14="http://schemas.microsoft.com/office/powerpoint/2010/main" val="351019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B0A3546-E95D-6443-86B0-75B6A431B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061"/>
            <a:ext cx="9694038" cy="630112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8526162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4" y="702951"/>
            <a:ext cx="7401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6. </a:t>
            </a:r>
            <a:r>
              <a:rPr lang="pt-BR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REGULAMENTAÇÃO DO CROWDFUNDING DE INVESTIMENTO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27E3F6CA-6EA5-4548-9F8C-01F1B12224B1}"/>
              </a:ext>
            </a:extLst>
          </p:cNvPr>
          <p:cNvSpPr txBox="1"/>
          <p:nvPr/>
        </p:nvSpPr>
        <p:spPr>
          <a:xfrm>
            <a:off x="5134232" y="1469033"/>
            <a:ext cx="3700848" cy="483209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alt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Instrução CVM nº 588/17</a:t>
            </a:r>
          </a:p>
          <a:p>
            <a:pPr marL="400050" lvl="0" indent="-4000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LcPeriod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aumenta proteção aos investidores;</a:t>
            </a:r>
          </a:p>
          <a:p>
            <a:pPr marL="400050" lvl="0" indent="-4000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LcPeriod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confere maior segurança jurídica aos agentes de mercado envolvidos na captação pública por meio do </a:t>
            </a:r>
            <a:r>
              <a:rPr lang="pt-BR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Crowdfunding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de Investimento; e</a:t>
            </a:r>
          </a:p>
          <a:p>
            <a:pPr marL="400050" indent="-4000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romanLcPeriod"/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regulamentou a dispensa de registro para a captação pública por meio da distribuição de valores mobiliários por Sociedades Empresárias de Pequeno Porte por meio de Plataforma Eletrônica de Investimento Participativo.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1135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ACBB22-1F48-6A4B-BED6-19163A37A90E}"/>
              </a:ext>
            </a:extLst>
          </p:cNvPr>
          <p:cNvSpPr txBox="1"/>
          <p:nvPr/>
        </p:nvSpPr>
        <p:spPr>
          <a:xfrm>
            <a:off x="1124464" y="1491204"/>
            <a:ext cx="3700848" cy="483209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altLang="pt-B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Instrução CVM nº 400/03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5º Sem </a:t>
            </a:r>
            <a:r>
              <a:rPr lang="pt-B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prejuízo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outras </a:t>
            </a:r>
            <a:r>
              <a:rPr lang="pt-B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hipóteses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pt-B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serão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apreciadas especificamente pela CVM, </a:t>
            </a:r>
            <a:r>
              <a:rPr lang="pt-B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sera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́ automaticamente dispensada de registro, sem a necessidade de </a:t>
            </a:r>
            <a:r>
              <a:rPr lang="pt-B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formulação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pedido previsto no art. 4o, a oferta </a:t>
            </a:r>
            <a:r>
              <a:rPr lang="pt-B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pública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pt-B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distribuição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 - de valores </a:t>
            </a:r>
            <a:r>
              <a:rPr lang="pt-B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mobiliários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pt-BR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emissão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empresas de pequeno porte e de microempresas, assim definidas em lei.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Dispensas de registro de oferta de distribuição eram disponibilizadas caso a caso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441979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1192226" y="396543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26162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>
                <a:solidFill>
                  <a:schemeClr val="tx1"/>
                </a:solidFill>
              </a:rPr>
              <a:t>11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124465" y="453844"/>
            <a:ext cx="74016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7. </a:t>
            </a:r>
            <a:r>
              <a:rPr lang="pt-BR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CROWDFUNDING CREATIVE IDEAS: THE DYNAMICS OF PROJECT BACKERS</a:t>
            </a:r>
            <a:b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pt-BR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4BE6874-FD4E-DF48-9C8F-87E30CFA56D6}"/>
              </a:ext>
            </a:extLst>
          </p:cNvPr>
          <p:cNvSpPr txBox="1"/>
          <p:nvPr/>
        </p:nvSpPr>
        <p:spPr>
          <a:xfrm>
            <a:off x="1446219" y="1974323"/>
            <a:ext cx="672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pt-BR" altLang="pt-BR" sz="1400" dirty="0">
              <a:solidFill>
                <a:srgbClr val="002060"/>
              </a:solidFill>
            </a:endParaRPr>
          </a:p>
          <a:p>
            <a:pPr algn="just"/>
            <a:endParaRPr lang="pt-BR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D5F555-1B7E-0944-B4F6-85A0D731D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465" y="1535098"/>
            <a:ext cx="7621329" cy="491279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  <a:effectLst/>
        </p:spPr>
        <p:txBody>
          <a:bodyPr vert="horz" wrap="square" lIns="360000" tIns="360000" rIns="360000" bIns="360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135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“Em geral, projetos com grandes objetivos têm menos probabilidade de serem financiados (</a:t>
            </a:r>
            <a:r>
              <a:rPr kumimoji="0" lang="pt-BR" altLang="pt-BR" sz="1600" b="0" i="0" u="none" strike="noStrike" cap="none" normalizeH="0" baseline="0" dirty="0" err="1">
                <a:ln>
                  <a:noFill/>
                </a:ln>
                <a:solidFill>
                  <a:srgbClr val="1135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Mollick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135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2014). Nossos resultados enfatizam a importância de estabelecer </a:t>
            </a:r>
            <a:r>
              <a:rPr kumimoji="0" lang="pt-BR" altLang="pt-BR" sz="1600" b="1" i="0" u="sng" strike="noStrike" cap="none" normalizeH="0" baseline="0" dirty="0">
                <a:ln>
                  <a:noFill/>
                </a:ln>
                <a:solidFill>
                  <a:srgbClr val="1135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metas apropriadas para o projeto</a:t>
            </a:r>
            <a:r>
              <a:rPr kumimoji="0" lang="pt-BR" altLang="pt-BR" sz="1600" i="0" strike="noStrike" cap="none" normalizeH="0" baseline="0" dirty="0">
                <a:ln>
                  <a:noFill/>
                </a:ln>
                <a:solidFill>
                  <a:srgbClr val="1135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135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os patrocinadores em potencial tomam suas decisões com base em quanto da meta do projeto já foi financiado por outros.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135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Diante desses resultados, </a:t>
            </a:r>
            <a:r>
              <a:rPr kumimoji="0" lang="pt-BR" altLang="pt-BR" sz="1600" b="1" i="0" u="sng" strike="noStrike" cap="none" normalizeH="0" baseline="0" dirty="0">
                <a:ln>
                  <a:noFill/>
                </a:ln>
                <a:solidFill>
                  <a:srgbClr val="1135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 empreendedores podem ser tentados a definir artificialmente metas baixas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135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para garantir que seu projeto atinja sua meta, ao mesmo tempo em que espera que seu projeto ultrapasse sua meta inferior.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135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Essa estratégia, no entanto, pode sair pela culatra, já que patrocinadores em potencial também têm muito menos probabilidade de contribuir para um projeto quando ele atinge seu objetivo. Se o criador do projeto realmente requer mais financiamento do que seu objetivo para </a:t>
            </a:r>
            <a:r>
              <a:rPr lang="pt-BR" altLang="pt-BR" sz="1600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tornar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1135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sua ideia realidade</a:t>
            </a:r>
            <a:r>
              <a:rPr lang="pt-BR" altLang="pt-BR" sz="1600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eles podem acabar com fundos insuficientes.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Embora a importância de definir metas seja geralmente observada nos vários tipos de comunidades de </a:t>
            </a:r>
            <a:r>
              <a:rPr lang="pt-BR" altLang="pt-BR" sz="1600" i="1" dirty="0" err="1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crowdfunding</a:t>
            </a:r>
            <a:r>
              <a:rPr lang="pt-BR" altLang="pt-BR" sz="1600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pesquisas adicionais são necessárias para testar se o comportamento do gradiente de metas se generaliza entre as plataformas.” (V. </a:t>
            </a:r>
            <a:r>
              <a:rPr lang="pt-BR" altLang="pt-BR" sz="1600" dirty="0" err="1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Kuppuswamy</a:t>
            </a:r>
            <a:r>
              <a:rPr lang="pt-BR" altLang="pt-BR" sz="1600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600" dirty="0" err="1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altLang="pt-BR" sz="1600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B.L. </a:t>
            </a:r>
            <a:r>
              <a:rPr lang="pt-BR" altLang="pt-BR" sz="1600" dirty="0" err="1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Bayus</a:t>
            </a:r>
            <a:r>
              <a:rPr lang="pt-BR" altLang="pt-BR" sz="1600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1678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2146952" y="402680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26162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5" y="702951"/>
            <a:ext cx="7030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QUEDA DOS INVESTIMENTOS ESTRANGEIROS NO BRASIL 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95A9CC5-2918-1940-8CF5-596D5DACFA2A}"/>
              </a:ext>
            </a:extLst>
          </p:cNvPr>
          <p:cNvSpPr txBox="1"/>
          <p:nvPr/>
        </p:nvSpPr>
        <p:spPr>
          <a:xfrm>
            <a:off x="8995144" y="-4720856"/>
            <a:ext cx="1847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1CF14CC-86E5-744B-9A7C-FB05A2908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62" y="1310474"/>
            <a:ext cx="1625600" cy="4953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4E0F820-C8EB-C841-9422-B0BCC8995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48" y="1758532"/>
            <a:ext cx="5771027" cy="495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750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2146952" y="402680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26162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5" y="702951"/>
            <a:ext cx="7030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INVESTIMENTO SUSTENTÁVEL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95A9CC5-2918-1940-8CF5-596D5DACFA2A}"/>
              </a:ext>
            </a:extLst>
          </p:cNvPr>
          <p:cNvSpPr txBox="1"/>
          <p:nvPr/>
        </p:nvSpPr>
        <p:spPr>
          <a:xfrm>
            <a:off x="8995144" y="-4720856"/>
            <a:ext cx="1847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53F37C0-8EE4-DC4A-B344-54D63D357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9" y="1822439"/>
            <a:ext cx="8369300" cy="8763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0DE1C5D-BA2A-C345-B62C-294AE1EAB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05" y="3076246"/>
            <a:ext cx="5556071" cy="247956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6C92A456-D372-4840-BCE3-EE50A4BABC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208" y="1299813"/>
            <a:ext cx="3000806" cy="62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148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1192226" y="396543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26162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4" y="702951"/>
            <a:ext cx="7401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3. ESG (ENVIRONMENTAL, SOCIAL AND GOVERNANCE)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AACF566-E4AC-444A-8617-3DB4557DF3CA}"/>
              </a:ext>
            </a:extLst>
          </p:cNvPr>
          <p:cNvSpPr/>
          <p:nvPr/>
        </p:nvSpPr>
        <p:spPr>
          <a:xfrm>
            <a:off x="1148814" y="1360329"/>
            <a:ext cx="7377347" cy="511087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4BE6874-FD4E-DF48-9C8F-87E30CFA56D6}"/>
              </a:ext>
            </a:extLst>
          </p:cNvPr>
          <p:cNvSpPr txBox="1"/>
          <p:nvPr/>
        </p:nvSpPr>
        <p:spPr>
          <a:xfrm>
            <a:off x="958409" y="1607004"/>
            <a:ext cx="7383552" cy="515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1700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Designa boas práticas de governança em </a:t>
            </a:r>
            <a:r>
              <a:rPr lang="pt-BR" altLang="pt-BR" sz="1700" b="1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sustentabilidade </a:t>
            </a:r>
            <a:r>
              <a:rPr lang="pt-BR" altLang="pt-BR" sz="1700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altLang="pt-BR" sz="1700" b="1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responsabilidade social</a:t>
            </a:r>
            <a:r>
              <a:rPr lang="pt-BR" altLang="pt-BR" sz="1700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1700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Termos surgiu no relatório da ONU “</a:t>
            </a:r>
            <a:r>
              <a:rPr lang="pt-BR" altLang="pt-BR" sz="1700" i="1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</a:t>
            </a:r>
            <a:r>
              <a:rPr lang="pt-BR" altLang="pt-BR" sz="1700" i="1" dirty="0" err="1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Cares</a:t>
            </a:r>
            <a:r>
              <a:rPr lang="pt-BR" altLang="pt-BR" sz="1700" i="1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700" i="1" dirty="0" err="1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Wins</a:t>
            </a:r>
            <a:r>
              <a:rPr lang="pt-BR" altLang="pt-BR" sz="1700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”, da ONU, em 2005; 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altLang="pt-BR" sz="1700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Tratava-se de objetivos a serem atingidos pela indústria financeira nos próximos anos;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1700" u="sng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Concepção institucionalista</a:t>
            </a:r>
            <a:r>
              <a:rPr lang="pt-BR" altLang="pt-BR" sz="1700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das companhias e importância crescente dos </a:t>
            </a:r>
            <a:r>
              <a:rPr lang="pt-BR" sz="1700" i="1" dirty="0" err="1">
                <a:solidFill>
                  <a:srgbClr val="11355E"/>
                </a:solidFill>
              </a:rPr>
              <a:t>stakeholders</a:t>
            </a:r>
            <a:r>
              <a:rPr lang="pt-BR" sz="1700" dirty="0">
                <a:solidFill>
                  <a:srgbClr val="11355E"/>
                </a:solidFill>
              </a:rPr>
              <a:t> (partes interessadas de um negócio, que são impactadas pelas ações da companhia, como acionistas, clientes, fornecedores);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1700" i="1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</a:t>
            </a:r>
            <a:r>
              <a:rPr lang="pt-BR" altLang="pt-BR" sz="1700" i="1" dirty="0" err="1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Roundtable</a:t>
            </a:r>
            <a:r>
              <a:rPr lang="pt-BR" altLang="pt-BR" sz="1700" i="1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pt-BR" sz="1700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agosto de 2019: responsabilidade social das empresas;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altLang="pt-BR" sz="1700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Importante critério para investimentos. 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§"/>
            </a:pPr>
            <a:endParaRPr lang="pt-BR" altLang="pt-B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endParaRPr lang="pt-BR" altLang="pt-BR" sz="1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0482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1192226" y="396543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26162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4" y="702951"/>
            <a:ext cx="7401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3. ESG (ENVIRONMENTAL, SOCIAL AND GOVERNANCE)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AACF566-E4AC-444A-8617-3DB4557DF3CA}"/>
              </a:ext>
            </a:extLst>
          </p:cNvPr>
          <p:cNvSpPr/>
          <p:nvPr/>
        </p:nvSpPr>
        <p:spPr>
          <a:xfrm>
            <a:off x="1148814" y="1360329"/>
            <a:ext cx="4310927" cy="511087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4209820-2934-F049-9378-90A46B90B2DC}"/>
              </a:ext>
            </a:extLst>
          </p:cNvPr>
          <p:cNvSpPr txBox="1"/>
          <p:nvPr/>
        </p:nvSpPr>
        <p:spPr>
          <a:xfrm>
            <a:off x="1334768" y="1656382"/>
            <a:ext cx="405984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BR" sz="1600" b="1" dirty="0">
                <a:solidFill>
                  <a:srgbClr val="11355E"/>
                </a:solidFill>
              </a:rPr>
              <a:t>QUESTÕES AMBIENTAIS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1355E"/>
                </a:solidFill>
              </a:rPr>
              <a:t>Mudança climática, escassez aquática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1355E"/>
                </a:solidFill>
              </a:rPr>
              <a:t>Poluição ambiental local e gestão de resíduos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1355E"/>
                </a:solidFill>
              </a:rPr>
              <a:t>Responsabilidade ambiental por produtos</a:t>
            </a:r>
          </a:p>
          <a:p>
            <a:pPr algn="just"/>
            <a:r>
              <a:rPr lang="pt-BR" sz="1600" dirty="0">
                <a:solidFill>
                  <a:srgbClr val="11355E"/>
                </a:solidFill>
              </a:rPr>
              <a:t> 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1600" b="1" dirty="0">
                <a:solidFill>
                  <a:srgbClr val="11355E"/>
                </a:solidFill>
              </a:rPr>
              <a:t>QUESTÕES SOCIAIS</a:t>
            </a:r>
            <a:endParaRPr lang="pt-BR" sz="1600" dirty="0">
              <a:solidFill>
                <a:srgbClr val="11355E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1355E"/>
                </a:solidFill>
              </a:rPr>
              <a:t>Saúde e segurança no local de trabalho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1355E"/>
                </a:solidFill>
              </a:rPr>
              <a:t>Questões trabalhistas e de direitos humanos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1355E"/>
                </a:solidFill>
              </a:rPr>
              <a:t>Relações com o governo e a comunidade </a:t>
            </a:r>
          </a:p>
          <a:p>
            <a:pPr algn="just"/>
            <a:endParaRPr lang="pt-BR" sz="1600" dirty="0">
              <a:solidFill>
                <a:srgbClr val="11355E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1600" b="1" dirty="0">
                <a:solidFill>
                  <a:srgbClr val="11355E"/>
                </a:solidFill>
              </a:rPr>
              <a:t>QUESTÕES DE GOVERNANÇA</a:t>
            </a:r>
            <a:endParaRPr lang="pt-BR" sz="1600" dirty="0">
              <a:solidFill>
                <a:srgbClr val="11355E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1355E"/>
                </a:solidFill>
              </a:rPr>
              <a:t>Estrutura e responsabilidade do conselho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1355E"/>
                </a:solidFill>
              </a:rPr>
              <a:t>Remuneração executiva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1355E"/>
                </a:solidFill>
              </a:rPr>
              <a:t>Gestão de questões de corrupção e suborno</a:t>
            </a:r>
          </a:p>
          <a:p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23EAAE94-2525-724A-92B0-0FF4C383D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52" y="1350336"/>
            <a:ext cx="3390900" cy="512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589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1192226" y="396543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26162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06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4" y="702951"/>
            <a:ext cx="7401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4. SOCIAL IMPACT BONDS (CONTRATOS DE IMPACTO SOCIAL)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AACF566-E4AC-444A-8617-3DB4557DF3CA}"/>
              </a:ext>
            </a:extLst>
          </p:cNvPr>
          <p:cNvSpPr/>
          <p:nvPr/>
        </p:nvSpPr>
        <p:spPr>
          <a:xfrm>
            <a:off x="1161229" y="1411720"/>
            <a:ext cx="7377347" cy="467255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4BE6874-FD4E-DF48-9C8F-87E30CFA56D6}"/>
              </a:ext>
            </a:extLst>
          </p:cNvPr>
          <p:cNvSpPr txBox="1"/>
          <p:nvPr/>
        </p:nvSpPr>
        <p:spPr>
          <a:xfrm>
            <a:off x="1446219" y="1820453"/>
            <a:ext cx="672830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b="1" dirty="0">
                <a:solidFill>
                  <a:srgbClr val="11355E"/>
                </a:solidFill>
              </a:rPr>
              <a:t>SOCIAL IMPACT BONDS (SIB)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pt-BR" sz="1600" dirty="0">
              <a:solidFill>
                <a:srgbClr val="11355E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PT" dirty="0">
                <a:solidFill>
                  <a:srgbClr val="11355E"/>
                </a:solidFill>
              </a:rPr>
              <a:t>Trata-se de contratos de resultado com critérios de desempenho que alavancam o investimento social privado para cobrir as despesas iniciais associadas aos serviços de bem-estar social;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PT" dirty="0">
                <a:solidFill>
                  <a:srgbClr val="11355E"/>
                </a:solidFill>
              </a:rPr>
              <a:t>O particular só receberá seu pagamento pelo serviço prestado caso atinja os resultados sociais estipulados;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PT" dirty="0">
                <a:solidFill>
                  <a:srgbClr val="11355E"/>
                </a:solidFill>
              </a:rPr>
              <a:t>Parcerias público-privadas para financiar serviços mais eficazes.</a:t>
            </a:r>
          </a:p>
          <a:p>
            <a:pPr marL="285750" indent="-285750" algn="just">
              <a:buFont typeface="Wingdings" pitchFamily="2" charset="2"/>
              <a:buChar char="§"/>
              <a:defRPr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27774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 rot="5400000">
            <a:off x="1627310" y="2707713"/>
            <a:ext cx="2663973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6"/>
          <p:cNvSpPr/>
          <p:nvPr/>
        </p:nvSpPr>
        <p:spPr>
          <a:xfrm rot="5400000">
            <a:off x="1192226" y="3965438"/>
            <a:ext cx="5302190" cy="71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958409" y="4001432"/>
            <a:ext cx="3851964" cy="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026" tIns="40013" rIns="80026" bIns="40013" rtlCol="0" anchor="ctr"/>
          <a:lstStyle/>
          <a:p>
            <a:pPr algn="ctr" defTabSz="800267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26162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07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4" y="702951"/>
            <a:ext cx="7401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4. SOCIAL IMPACT BONDS (CONTRATOS DE IMPACTO SOCIAL)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/>
          <p:nvPr/>
        </p:nvSpPr>
        <p:spPr>
          <a:xfrm>
            <a:off x="5034104" y="4462846"/>
            <a:ext cx="3307857" cy="1415750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COM PODER DE BARGANHA IGUAL</a:t>
            </a: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  <a:p>
            <a:endParaRPr lang="en-US" sz="2500" b="1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5824337" y="3243919"/>
            <a:ext cx="66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OM = </a:t>
            </a:r>
          </a:p>
          <a:p>
            <a:r>
              <a:rPr lang="pt-BR" sz="1000" b="1" dirty="0">
                <a:solidFill>
                  <a:srgbClr val="FFFFFF"/>
                </a:solidFill>
                <a:latin typeface="OpEN SANS"/>
                <a:cs typeface="OpEN SANS"/>
              </a:rPr>
              <a:t>AM =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723948" y="3305474"/>
            <a:ext cx="81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≥ 1</a:t>
            </a:r>
            <a:endParaRPr lang="pt-BR" sz="14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034716" y="5938285"/>
            <a:ext cx="126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+ / 2 = 1,5</a:t>
            </a:r>
            <a:endParaRPr lang="pt-BR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189920" y="5237348"/>
            <a:ext cx="2787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OpEN SANS"/>
                <a:cs typeface="OpEN SANS"/>
              </a:rPr>
              <a:t>LN = (OM + AM) / 2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97367DB-F7AC-BF4B-B9CF-E09ADCDC8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59" y="1411720"/>
            <a:ext cx="7147306" cy="50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4643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9786DF-2B84-1945-A1C5-A0ECF0E48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4" y="1360329"/>
            <a:ext cx="7377347" cy="5168311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8526162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08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4" y="702951"/>
            <a:ext cx="7401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5. </a:t>
            </a:r>
            <a:r>
              <a:rPr lang="pt-BR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EQUITY CROWDFUNDING (CROWDFUNDING DE INVESTIMENTO)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4BE6874-FD4E-DF48-9C8F-87E30CFA56D6}"/>
              </a:ext>
            </a:extLst>
          </p:cNvPr>
          <p:cNvSpPr txBox="1"/>
          <p:nvPr/>
        </p:nvSpPr>
        <p:spPr>
          <a:xfrm>
            <a:off x="1514737" y="1634557"/>
            <a:ext cx="6621149" cy="4619854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EQUITY CROWDFUNDING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Trata-se de modalidade de investimento coletivo, praticada mundialmente, que se operacionaliza por meio de plataformas eletrônicas </a:t>
            </a:r>
            <a:r>
              <a:rPr lang="pt-BR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por meio da qual empresas buscam capital para investir em suas atividades econômicas;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troca de financiamento, os investidores recebem participação societária ou títulos ou título de dívida conversível em participação societária na empresa interessada em captar dinheiro;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 de atingir um conjunto amplo de investidores;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Geralmente utilizado por startups; </a:t>
            </a:r>
          </a:p>
        </p:txBody>
      </p:sp>
    </p:spTree>
    <p:extLst>
      <p:ext uri="{BB962C8B-B14F-4D97-AF65-F5344CB8AC3E}">
        <p14:creationId xmlns:p14="http://schemas.microsoft.com/office/powerpoint/2010/main" val="14292597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8526162" y="531340"/>
            <a:ext cx="617838" cy="407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09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124464" y="702951"/>
            <a:ext cx="74016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6. </a:t>
            </a:r>
            <a:r>
              <a:rPr lang="pt-BR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REGULAMENTAÇÃO DO CROWDFUNDING DE INVESTIMENTO</a:t>
            </a:r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1124465" y="1146526"/>
            <a:ext cx="8019535" cy="6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27E3F6CA-6EA5-4548-9F8C-01F1B12224B1}"/>
              </a:ext>
            </a:extLst>
          </p:cNvPr>
          <p:cNvSpPr txBox="1"/>
          <p:nvPr/>
        </p:nvSpPr>
        <p:spPr>
          <a:xfrm>
            <a:off x="1325366" y="1553578"/>
            <a:ext cx="6999891" cy="430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1135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altLang="pt-BR" sz="2000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Instrução CVM nº 588/2017</a:t>
            </a:r>
          </a:p>
          <a:p>
            <a:pPr marL="742950" lvl="1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Definição de Sociedade Empresária de Pequeno Porte (receita bruta anual de até </a:t>
            </a:r>
            <a:r>
              <a:rPr lang="pt-BR" dirty="0" err="1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t-BR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$ 10.000.000,00);</a:t>
            </a:r>
          </a:p>
          <a:p>
            <a:pPr marL="742950" lvl="1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Definição e Regulamentação do Funcionamento das Plataformas Eletrônicas de Investimento Participativo;</a:t>
            </a:r>
          </a:p>
          <a:p>
            <a:pPr marL="742950" lvl="1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Requisitos para Dispensa de Registro da Oferta de </a:t>
            </a:r>
            <a:r>
              <a:rPr lang="pt-BR" i="1" dirty="0" err="1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Crowdfunding</a:t>
            </a:r>
            <a:r>
              <a:rPr lang="pt-BR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742950" lvl="1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Limites de Investimento;</a:t>
            </a:r>
          </a:p>
          <a:p>
            <a:pPr marL="742950" lvl="1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Dispensa de Verificação de </a:t>
            </a:r>
            <a:r>
              <a:rPr lang="pt-BR" i="1" dirty="0" err="1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Suitability</a:t>
            </a:r>
            <a:r>
              <a:rPr lang="pt-BR" i="1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742950" lvl="1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dirty="0">
                <a:solidFill>
                  <a:srgbClr val="1135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Prazo de Adaptação.</a:t>
            </a:r>
            <a:endParaRPr lang="pt-BR" altLang="pt-BR" dirty="0">
              <a:solidFill>
                <a:srgbClr val="1135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50000"/>
              </a:lnSpc>
            </a:pPr>
            <a:endParaRPr lang="pt-BR" altLang="pt-BR" sz="1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1EC9B45-4AF3-E747-97F5-36A0A3D3C3A1}"/>
              </a:ext>
            </a:extLst>
          </p:cNvPr>
          <p:cNvSpPr/>
          <p:nvPr/>
        </p:nvSpPr>
        <p:spPr>
          <a:xfrm>
            <a:off x="1148814" y="1553578"/>
            <a:ext cx="7377347" cy="430149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55450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6844</TotalTime>
  <Words>998</Words>
  <Application>Microsoft Office PowerPoint</Application>
  <PresentationFormat>On-screen Show (4:3)</PresentationFormat>
  <Paragraphs>126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OpEN SANS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Guerra</dc:creator>
  <cp:lastModifiedBy>Carlos Portugal Gouvêa</cp:lastModifiedBy>
  <cp:revision>277</cp:revision>
  <cp:lastPrinted>2020-09-30T19:09:12Z</cp:lastPrinted>
  <dcterms:created xsi:type="dcterms:W3CDTF">2017-02-07T18:01:55Z</dcterms:created>
  <dcterms:modified xsi:type="dcterms:W3CDTF">2020-10-28T21:25:49Z</dcterms:modified>
</cp:coreProperties>
</file>