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12"/>
  </p:notesMasterIdLst>
  <p:handoutMasterIdLst>
    <p:handoutMasterId r:id="rId13"/>
  </p:handoutMasterIdLst>
  <p:sldIdLst>
    <p:sldId id="350" r:id="rId2"/>
    <p:sldId id="363" r:id="rId3"/>
    <p:sldId id="313" r:id="rId4"/>
    <p:sldId id="337" r:id="rId5"/>
    <p:sldId id="368" r:id="rId6"/>
    <p:sldId id="369" r:id="rId7"/>
    <p:sldId id="364" r:id="rId8"/>
    <p:sldId id="365" r:id="rId9"/>
    <p:sldId id="366" r:id="rId10"/>
    <p:sldId id="370" r:id="rId11"/>
  </p:sldIdLst>
  <p:sldSz cx="9144000" cy="6858000" type="screen4x3"/>
  <p:notesSz cx="6797675" cy="987266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0033"/>
    <a:srgbClr val="666699"/>
    <a:srgbClr val="0033CC"/>
    <a:srgbClr val="000066"/>
    <a:srgbClr val="FFFFCC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75259" autoAdjust="0"/>
  </p:normalViewPr>
  <p:slideViewPr>
    <p:cSldViewPr>
      <p:cViewPr varScale="1">
        <p:scale>
          <a:sx n="52" d="100"/>
          <a:sy n="52" d="100"/>
        </p:scale>
        <p:origin x="1584" y="72"/>
      </p:cViewPr>
      <p:guideLst>
        <p:guide orient="horz" pos="2160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>
        <p:scale>
          <a:sx n="100" d="100"/>
          <a:sy n="100" d="100"/>
        </p:scale>
        <p:origin x="-114" y="35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81DFD88C-D36D-4070-AE58-79D446EF6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5" y="0"/>
            <a:ext cx="2944761" cy="492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1363"/>
            <a:ext cx="4932363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68" y="4689037"/>
            <a:ext cx="4984539" cy="444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5" y="9379669"/>
            <a:ext cx="2944761" cy="492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858" tIns="47929" rIns="95858" bIns="47929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/>
            </a:lvl1pPr>
          </a:lstStyle>
          <a:p>
            <a:pPr>
              <a:defRPr/>
            </a:pPr>
            <a:fld id="{14139A40-93E4-4DF4-B754-18EDE5FACC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028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20038B-9DA6-4E63-94F6-2EAD48F7392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Por que os padrões são tão importantes? Para o pessoal da ciência, tempo é precioso demais. A padronização assegura para quem está avaliando algum</a:t>
            </a:r>
            <a:r>
              <a:rPr lang="pt-BR" baseline="0" dirty="0" smtClean="0"/>
              <a:t> grau de confiança na acurácia dos dados, nas conclusões dos estudos, a veracidade do </a:t>
            </a:r>
            <a:r>
              <a:rPr lang="pt-BR" baseline="0" dirty="0" err="1" smtClean="0"/>
              <a:t>paper</a:t>
            </a:r>
            <a:r>
              <a:rPr lang="pt-BR" baseline="0" dirty="0" smtClean="0"/>
              <a:t>. (Science, 342:13, 2013 </a:t>
            </a:r>
            <a:r>
              <a:rPr lang="pt-BR" baseline="0" dirty="0" err="1" smtClean="0"/>
              <a:t>McNutt</a:t>
            </a:r>
            <a:r>
              <a:rPr lang="pt-BR" baseline="0" dirty="0" smtClean="0"/>
              <a:t>, M. </a:t>
            </a:r>
            <a:r>
              <a:rPr lang="pt-BR" baseline="0" dirty="0" err="1" smtClean="0"/>
              <a:t>Improving</a:t>
            </a:r>
            <a:r>
              <a:rPr lang="pt-BR" baseline="0" dirty="0" smtClean="0"/>
              <a:t> </a:t>
            </a:r>
            <a:r>
              <a:rPr lang="pt-BR" baseline="0" dirty="0" err="1" smtClean="0"/>
              <a:t>scientific</a:t>
            </a:r>
            <a:r>
              <a:rPr lang="pt-BR" baseline="0" dirty="0" smtClean="0"/>
              <a:t> communication.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10219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D3DC44-5422-4DCD-83E1-78CFB751F68D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834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CD2524-43A6-4A73-B44B-EF27DFC18F08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67496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7B4854-6148-4AEE-A664-2C8A9F792C0F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468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222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8647D-21A4-41EB-B2BA-4D7F659DF64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993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1CECCC-75B9-43DB-8EFB-69F2BBDF953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7693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6A85F3-C01B-4EC1-8D05-CFCA1DD49263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Descrever, Caracterizar,</a:t>
            </a:r>
            <a:r>
              <a:rPr lang="pt-BR" baseline="0" dirty="0" smtClean="0"/>
              <a:t> apresentar = descritivo</a:t>
            </a:r>
          </a:p>
          <a:p>
            <a:pPr eaLnBrk="1" hangingPunct="1"/>
            <a:r>
              <a:rPr lang="pt-BR" baseline="0" dirty="0" smtClean="0"/>
              <a:t>Avaliar, investigar se, averiguar se = teste de hipótese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72413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DDDCF-24BE-4D30-9859-EE95E8E98AAC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7324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8CEF-0782-4B12-80CA-36D2613A3DD1}" type="datetime6">
              <a:rPr lang="pt-BR" smtClean="0"/>
              <a:pPr>
                <a:defRPr/>
              </a:pPr>
              <a:t>abril de 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Angela Belloni Cuenca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B25D91-6DE4-4AC1-A978-5439C85D4F1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67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5ECAF-C496-4466-95A4-E7C889174D2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68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99185-8EB1-4A81-85B8-1F911576CF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635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74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71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517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83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530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842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1"/>
          </p:nvPr>
        </p:nvSpPr>
        <p:spPr>
          <a:xfrm>
            <a:off x="323850" y="6381750"/>
            <a:ext cx="4103688" cy="360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2AB6-4FB8-45F4-B09C-CAC0472FD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46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4EB51-5898-497F-9A8D-21E2FCCE89A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12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C5747-7BDA-4ED9-8B24-D6A0752ECF9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44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57CCC-E940-4222-8B99-04877A402E8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0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F1FDF-A396-4251-B5AB-ACF13F6884A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4F7D3-877B-4957-B301-557735CF5E3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90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3999D-2B31-4FCD-8DF0-C3FF254679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30820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3B9E6-F0B5-4B9C-8B88-12529C6B57C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9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92BF6-35DA-4B02-BD3E-E111B45B70B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40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9701-5BF8-4726-9EBC-FEC447A6E9EF}" type="datetimeFigureOut">
              <a:rPr lang="pt-BR" smtClean="0"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63999D-2B31-4FCD-8DF0-C3FF254679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38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9" r:id="rId16"/>
    <p:sldLayoutId id="2147483710" r:id="rId17"/>
    <p:sldLayoutId id="2147483711" r:id="rId18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670050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projeto TCC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5126" name="CaixaDeTexto 2"/>
          <p:cNvSpPr txBox="1">
            <a:spLocks noChangeArrowheads="1"/>
          </p:cNvSpPr>
          <p:nvPr/>
        </p:nvSpPr>
        <p:spPr bwMode="auto">
          <a:xfrm>
            <a:off x="2987824" y="3471863"/>
            <a:ext cx="53890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Angela </a:t>
            </a:r>
            <a:r>
              <a:rPr lang="pt-BR" sz="2000" dirty="0"/>
              <a:t>Maria </a:t>
            </a:r>
            <a:r>
              <a:rPr lang="pt-BR" sz="2000" dirty="0" err="1"/>
              <a:t>Belloni</a:t>
            </a:r>
            <a:r>
              <a:rPr lang="pt-BR" sz="2000" dirty="0"/>
              <a:t> Cuenca</a:t>
            </a:r>
          </a:p>
          <a:p>
            <a:r>
              <a:rPr lang="pt-BR" sz="2000" dirty="0"/>
              <a:t>abcuenca@usp.br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692" y="260648"/>
            <a:ext cx="7886700" cy="1325563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PROJETO do TCC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251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800" b="1" dirty="0">
                <a:solidFill>
                  <a:srgbClr val="000066"/>
                </a:solidFill>
                <a:latin typeface="Tahoma" pitchFamily="34" charset="0"/>
              </a:rPr>
              <a:t>A redação do TCC deve ser objetiva e clara e a sua apresentação (formato, digitação etc.) estar em acordo com a padronização estabelecida pela </a:t>
            </a:r>
            <a:r>
              <a:rPr lang="pt-BR" sz="1800" b="1" dirty="0" err="1">
                <a:solidFill>
                  <a:srgbClr val="000066"/>
                </a:solidFill>
                <a:latin typeface="Tahoma" pitchFamily="34" charset="0"/>
              </a:rPr>
              <a:t>CoCNutrição</a:t>
            </a:r>
            <a:r>
              <a:rPr lang="pt-BR" sz="1800" b="1" dirty="0">
                <a:solidFill>
                  <a:srgbClr val="000066"/>
                </a:solidFill>
                <a:latin typeface="Tahoma" pitchFamily="34" charset="0"/>
              </a:rPr>
              <a:t> constante no documento Diretrizes para </a:t>
            </a:r>
            <a:r>
              <a:rPr lang="pt-BR" sz="1800" b="1" i="1" dirty="0">
                <a:solidFill>
                  <a:srgbClr val="C00000"/>
                </a:solidFill>
                <a:latin typeface="Tahoma" pitchFamily="34" charset="0"/>
              </a:rPr>
              <a:t>Elaboração de Trabalhos de Conclusão de Curso da FSP/USP</a:t>
            </a:r>
            <a:r>
              <a:rPr lang="pt-BR" sz="18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1800" b="1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800" b="1" dirty="0">
                <a:solidFill>
                  <a:srgbClr val="000066"/>
                </a:solidFill>
                <a:latin typeface="Tahoma" pitchFamily="34" charset="0"/>
              </a:rPr>
              <a:t>Ver no </a:t>
            </a:r>
            <a:r>
              <a:rPr lang="pt-BR" sz="1800" b="1" dirty="0">
                <a:solidFill>
                  <a:srgbClr val="C00000"/>
                </a:solidFill>
                <a:latin typeface="Tahoma" pitchFamily="34" charset="0"/>
              </a:rPr>
              <a:t>site da Biblioteca </a:t>
            </a:r>
            <a:r>
              <a:rPr lang="pt-BR" sz="1800" b="1" dirty="0">
                <a:solidFill>
                  <a:srgbClr val="000066"/>
                </a:solidFill>
                <a:latin typeface="Tahoma" pitchFamily="34" charset="0"/>
              </a:rPr>
              <a:t>ou no </a:t>
            </a:r>
            <a:r>
              <a:rPr lang="pt-BR" sz="1800" b="1" dirty="0" err="1">
                <a:solidFill>
                  <a:srgbClr val="C00000"/>
                </a:solidFill>
                <a:latin typeface="Tahoma" pitchFamily="34" charset="0"/>
              </a:rPr>
              <a:t>Moodle</a:t>
            </a:r>
            <a:r>
              <a:rPr lang="pt-BR" sz="1800" b="1" dirty="0">
                <a:solidFill>
                  <a:srgbClr val="C00000"/>
                </a:solidFill>
                <a:latin typeface="Tahoma" pitchFamily="34" charset="0"/>
              </a:rPr>
              <a:t> da disciplina TCC I</a:t>
            </a:r>
          </a:p>
        </p:txBody>
      </p:sp>
    </p:spTree>
    <p:extLst>
      <p:ext uri="{BB962C8B-B14F-4D97-AF65-F5344CB8AC3E}">
        <p14:creationId xmlns:p14="http://schemas.microsoft.com/office/powerpoint/2010/main" val="15175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3400" y="1497013"/>
            <a:ext cx="3657600" cy="20528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800" b="1" dirty="0">
              <a:solidFill>
                <a:srgbClr val="000066"/>
              </a:solidFill>
            </a:endParaRP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</a:rPr>
              <a:t>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Delimitação </a:t>
            </a: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do tema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Seleção das </a:t>
            </a:r>
            <a:r>
              <a:rPr lang="pt-BR" sz="1600" b="1" dirty="0" smtClean="0">
                <a:solidFill>
                  <a:srgbClr val="000066"/>
                </a:solidFill>
                <a:latin typeface="Tahoma" pitchFamily="34" charset="0"/>
              </a:rPr>
              <a:t>fontes de busca da 	informação</a:t>
            </a: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Identificação dos documentos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endParaRPr lang="pt-BR" sz="1600" b="1" dirty="0">
              <a:solidFill>
                <a:srgbClr val="000066"/>
              </a:solidFill>
            </a:endParaRPr>
          </a:p>
        </p:txBody>
      </p:sp>
      <p:grpSp>
        <p:nvGrpSpPr>
          <p:cNvPr id="45095" name="Group 39"/>
          <p:cNvGrpSpPr>
            <a:grpSpLocks/>
          </p:cNvGrpSpPr>
          <p:nvPr/>
        </p:nvGrpSpPr>
        <p:grpSpPr bwMode="auto">
          <a:xfrm>
            <a:off x="5508104" y="3927475"/>
            <a:ext cx="3347864" cy="2238375"/>
            <a:chOff x="3798" y="2474"/>
            <a:chExt cx="1592" cy="1410"/>
          </a:xfrm>
        </p:grpSpPr>
        <p:sp>
          <p:nvSpPr>
            <p:cNvPr id="8210" name="AutoShape 11"/>
            <p:cNvSpPr>
              <a:spLocks noChangeArrowheads="1"/>
            </p:cNvSpPr>
            <p:nvPr/>
          </p:nvSpPr>
          <p:spPr bwMode="auto">
            <a:xfrm>
              <a:off x="3798" y="2732"/>
              <a:ext cx="1592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lnSpc>
                  <a:spcPct val="107000"/>
                </a:lnSpc>
              </a:pPr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Referências </a:t>
              </a:r>
              <a:endParaRPr lang="pt-BR" sz="1800" b="1" dirty="0" smtClean="0">
                <a:solidFill>
                  <a:srgbClr val="000066"/>
                </a:solidFill>
                <a:latin typeface="Tahoma" pitchFamily="34" charset="0"/>
              </a:endParaRPr>
            </a:p>
            <a:p>
              <a:pPr>
                <a:lnSpc>
                  <a:spcPct val="107000"/>
                </a:lnSpc>
              </a:pPr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Cronograma</a:t>
              </a:r>
            </a:p>
            <a:p>
              <a:pPr>
                <a:lnSpc>
                  <a:spcPct val="107000"/>
                </a:lnSpc>
              </a:pPr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Comitê de Ética, se for o caso</a:t>
              </a:r>
            </a:p>
            <a:p>
              <a:pPr>
                <a:lnSpc>
                  <a:spcPct val="107000"/>
                </a:lnSpc>
              </a:pPr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Anexos </a:t>
              </a:r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(opcional)</a:t>
              </a:r>
            </a:p>
            <a:p>
              <a:pPr marR="845820">
                <a:lnSpc>
                  <a:spcPct val="107000"/>
                </a:lnSpc>
              </a:pPr>
              <a:endParaRPr lang="pt-BR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4286" y="2474"/>
              <a:ext cx="8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Pós-Texto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5094" name="Group 38"/>
          <p:cNvGrpSpPr>
            <a:grpSpLocks/>
          </p:cNvGrpSpPr>
          <p:nvPr/>
        </p:nvGrpSpPr>
        <p:grpSpPr bwMode="auto">
          <a:xfrm>
            <a:off x="2412274" y="3927475"/>
            <a:ext cx="3455870" cy="2238375"/>
            <a:chOff x="2018" y="2474"/>
            <a:chExt cx="2098" cy="1410"/>
          </a:xfrm>
        </p:grpSpPr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2628" y="2474"/>
              <a:ext cx="5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dirty="0"/>
                <a:t> </a:t>
              </a:r>
              <a:r>
                <a:rPr lang="pt-BR" sz="1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Texto</a:t>
              </a:r>
              <a:endParaRPr lang="pt-B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8" name="AutoShape 9"/>
            <p:cNvSpPr>
              <a:spLocks noChangeArrowheads="1"/>
            </p:cNvSpPr>
            <p:nvPr/>
          </p:nvSpPr>
          <p:spPr bwMode="auto">
            <a:xfrm>
              <a:off x="2018" y="2732"/>
              <a:ext cx="1678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09" name="Text Box 13"/>
            <p:cNvSpPr txBox="1">
              <a:spLocks noChangeArrowheads="1"/>
            </p:cNvSpPr>
            <p:nvPr/>
          </p:nvSpPr>
          <p:spPr bwMode="auto">
            <a:xfrm>
              <a:off x="2018" y="2750"/>
              <a:ext cx="2098" cy="9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Introdução</a:t>
              </a:r>
            </a:p>
            <a:p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Objetivo</a:t>
              </a:r>
            </a:p>
            <a:p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Método</a:t>
              </a:r>
              <a:endParaRPr lang="pt-BR" sz="18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Principais resultados </a:t>
              </a:r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esperados</a:t>
              </a:r>
              <a:endParaRPr lang="pt-BR" sz="18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07950" y="115888"/>
            <a:ext cx="9036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 do projeto TCC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4262438" y="1557338"/>
            <a:ext cx="4630737" cy="13726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Wingdings" pitchFamily="2" charset="2"/>
              <a:buNone/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Leitura e seleção</a:t>
            </a:r>
          </a:p>
          <a:p>
            <a:pPr eaLnBrk="0" hangingPunct="0">
              <a:lnSpc>
                <a:spcPct val="130000"/>
              </a:lnSpc>
              <a:buClr>
                <a:srgbClr val="000000"/>
              </a:buClr>
              <a:buFont typeface="Symbol" pitchFamily="18" charset="2"/>
              <a:buChar char="¨"/>
            </a:pPr>
            <a:r>
              <a:rPr lang="pt-BR" sz="1600" b="1" dirty="0">
                <a:solidFill>
                  <a:srgbClr val="000066"/>
                </a:solidFill>
                <a:latin typeface="Tahoma" pitchFamily="34" charset="0"/>
              </a:rPr>
              <a:t> Redação </a:t>
            </a:r>
            <a:endParaRPr lang="pt-BR" sz="16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lnSpc>
                <a:spcPct val="130000"/>
              </a:lnSpc>
              <a:buClr>
                <a:srgbClr val="000000"/>
              </a:buClr>
            </a:pPr>
            <a:endParaRPr lang="pt-BR" sz="16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2412274" y="1124744"/>
            <a:ext cx="4588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ETAPAS  DE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PLANEJAMENTO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88577" y="3366672"/>
            <a:ext cx="6408738" cy="2765425"/>
            <a:chOff x="295" y="2160"/>
            <a:chExt cx="4037" cy="1742"/>
          </a:xfrm>
        </p:grpSpPr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304" y="2750"/>
              <a:ext cx="1306" cy="1152"/>
            </a:xfrm>
            <a:prstGeom prst="flowChartDocumen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474" y="2160"/>
              <a:ext cx="285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ESTRUTURA DO TRABALHO</a:t>
              </a:r>
              <a:endPara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72" y="2474"/>
              <a:ext cx="83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1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Pré-Texto</a:t>
              </a:r>
              <a:endParaRPr lang="pt-BR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6" name="Text Box 36"/>
            <p:cNvSpPr txBox="1">
              <a:spLocks noChangeArrowheads="1"/>
            </p:cNvSpPr>
            <p:nvPr/>
          </p:nvSpPr>
          <p:spPr bwMode="auto">
            <a:xfrm>
              <a:off x="295" y="2921"/>
              <a:ext cx="1155" cy="71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Capa</a:t>
              </a:r>
            </a:p>
            <a:p>
              <a:r>
                <a:rPr lang="pt-BR" sz="1800" b="1" dirty="0">
                  <a:solidFill>
                    <a:srgbClr val="000066"/>
                  </a:solidFill>
                  <a:latin typeface="Tahoma" pitchFamily="34" charset="0"/>
                </a:rPr>
                <a:t>Folha de </a:t>
              </a:r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rosto</a:t>
              </a:r>
            </a:p>
            <a:p>
              <a:r>
                <a:rPr lang="pt-BR" sz="1800" b="1" dirty="0" smtClean="0">
                  <a:solidFill>
                    <a:srgbClr val="000066"/>
                  </a:solidFill>
                  <a:latin typeface="Tahoma" pitchFamily="34" charset="0"/>
                </a:rPr>
                <a:t>Sumário</a:t>
              </a:r>
              <a:endParaRPr lang="pt-BR" sz="1800" b="1" dirty="0">
                <a:solidFill>
                  <a:srgbClr val="000066"/>
                </a:solidFill>
                <a:latin typeface="Tahoma" pitchFamily="34" charset="0"/>
              </a:endParaRPr>
            </a:p>
            <a:p>
              <a:endParaRPr lang="pt-BR" sz="1400" dirty="0">
                <a:latin typeface="Tahoma" pitchFamily="34" charset="0"/>
              </a:endParaRPr>
            </a:p>
          </p:txBody>
        </p:sp>
      </p:grpSp>
      <p:sp>
        <p:nvSpPr>
          <p:cNvPr id="8202" name="Line 40"/>
          <p:cNvSpPr>
            <a:spLocks noChangeShapeType="1"/>
          </p:cNvSpPr>
          <p:nvPr/>
        </p:nvSpPr>
        <p:spPr bwMode="auto">
          <a:xfrm>
            <a:off x="1001713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24ABF9-CC53-41E0-982E-E30E13D5EE78}" type="slidenum">
              <a:rPr lang="pt-BR" smtClean="0"/>
              <a:pPr/>
              <a:t>3</a:t>
            </a:fld>
            <a:endParaRPr lang="pt-BR" dirty="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522663" y="3559175"/>
            <a:ext cx="184150" cy="2905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 sz="1300" b="1">
              <a:solidFill>
                <a:srgbClr val="000000"/>
              </a:solidFill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367213" y="5335588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São Paulo</a:t>
            </a:r>
          </a:p>
          <a:p>
            <a:pPr algn="ct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2018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745288" y="2797175"/>
            <a:ext cx="1841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1042988" y="836613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971550" y="23495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FOLHA DE ROSTO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588223" y="4077072"/>
            <a:ext cx="2116039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da Instituição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77050" y="1628800"/>
            <a:ext cx="777777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T</a:t>
            </a:r>
            <a:r>
              <a:rPr lang="pt-BR" sz="1600" b="1" dirty="0" smtClean="0">
                <a:solidFill>
                  <a:srgbClr val="FF0000"/>
                </a:solidFill>
                <a:latin typeface="Tahoma" pitchFamily="34" charset="0"/>
              </a:rPr>
              <a:t>ítulo</a:t>
            </a:r>
            <a:endParaRPr lang="pt-BR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76600" y="1700808"/>
            <a:ext cx="2879725" cy="8921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A literatura publicada em doenças </a:t>
            </a:r>
            <a:r>
              <a:rPr lang="pt-BR" b="1" dirty="0" smtClean="0">
                <a:solidFill>
                  <a:srgbClr val="000066"/>
                </a:solidFill>
                <a:latin typeface="Tahoma" pitchFamily="34" charset="0"/>
              </a:rPr>
              <a:t>infectocontagiosas</a:t>
            </a:r>
            <a:r>
              <a:rPr lang="pt-BR" b="1" dirty="0">
                <a:solidFill>
                  <a:srgbClr val="000066"/>
                </a:solidFill>
                <a:latin typeface="Tahoma" pitchFamily="34" charset="0"/>
              </a:rPr>
              <a:t>: o retrato da produção científica no Brasil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.</a:t>
            </a:r>
          </a:p>
          <a:p>
            <a:pPr algn="ctr"/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  <a:stCxn id="22539" idx="1"/>
            <a:endCxn id="22540" idx="3"/>
          </p:cNvCxnSpPr>
          <p:nvPr/>
        </p:nvCxnSpPr>
        <p:spPr bwMode="auto">
          <a:xfrm flipH="1">
            <a:off x="6156325" y="1798077"/>
            <a:ext cx="720725" cy="348819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22542" name="AutoShape 14"/>
          <p:cNvCxnSpPr>
            <a:cxnSpLocks noChangeShapeType="1"/>
          </p:cNvCxnSpPr>
          <p:nvPr/>
        </p:nvCxnSpPr>
        <p:spPr bwMode="auto">
          <a:xfrm flipH="1" flipV="1">
            <a:off x="6046788" y="3659870"/>
            <a:ext cx="674688" cy="22224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7092950" y="1196975"/>
            <a:ext cx="454025" cy="33655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>
                <a:solidFill>
                  <a:srgbClr val="FF0000"/>
                </a:solidFill>
                <a:latin typeface="Tahoma" pitchFamily="34" charset="0"/>
              </a:rPr>
              <a:t>A4</a:t>
            </a:r>
          </a:p>
        </p:txBody>
      </p:sp>
      <p:cxnSp>
        <p:nvCxnSpPr>
          <p:cNvPr id="22544" name="AutoShape 16"/>
          <p:cNvCxnSpPr>
            <a:cxnSpLocks noChangeShapeType="1"/>
            <a:stCxn id="22543" idx="1"/>
            <a:endCxn id="22545" idx="3"/>
          </p:cNvCxnSpPr>
          <p:nvPr/>
        </p:nvCxnSpPr>
        <p:spPr bwMode="auto">
          <a:xfrm flipH="1">
            <a:off x="6516688" y="1365250"/>
            <a:ext cx="576262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332538" y="12271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2971800" y="1285875"/>
            <a:ext cx="3522663" cy="4746625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3979863" y="3797300"/>
            <a:ext cx="230346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  <a:latin typeface="Tahoma" pitchFamily="34" charset="0"/>
              </a:rPr>
              <a:t>Projeto do Trabalho de Conclusão do Curso de Graduação em Nutrição da Faculdade de Saúde Pública da USP</a:t>
            </a:r>
            <a:endParaRPr lang="pt-BR" sz="900" b="1" i="1" dirty="0"/>
          </a:p>
        </p:txBody>
      </p:sp>
      <p:sp>
        <p:nvSpPr>
          <p:cNvPr id="22550" name="Text Box 15"/>
          <p:cNvSpPr txBox="1">
            <a:spLocks noChangeArrowheads="1"/>
          </p:cNvSpPr>
          <p:nvPr/>
        </p:nvSpPr>
        <p:spPr bwMode="auto">
          <a:xfrm>
            <a:off x="3552825" y="2780928"/>
            <a:ext cx="2819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/>
            <a:r>
              <a:rPr lang="pt-BR" sz="1000" b="1" dirty="0">
                <a:solidFill>
                  <a:srgbClr val="000066"/>
                </a:solidFill>
                <a:latin typeface="Tahoma" pitchFamily="34" charset="0"/>
              </a:rPr>
              <a:t>Solange Ribeiro </a:t>
            </a:r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Lima</a:t>
            </a:r>
          </a:p>
          <a:p>
            <a:pPr algn="r"/>
            <a:r>
              <a:rPr lang="pt-BR" sz="1000" b="1" dirty="0" smtClean="0">
                <a:solidFill>
                  <a:srgbClr val="000066"/>
                </a:solidFill>
                <a:latin typeface="Tahoma" pitchFamily="34" charset="0"/>
              </a:rPr>
              <a:t>Ariana Gonçalves de Souza</a:t>
            </a:r>
            <a:endParaRPr lang="pt-BR" sz="1000" b="1" dirty="0">
              <a:solidFill>
                <a:srgbClr val="000066"/>
              </a:solidFill>
              <a:latin typeface="Tahoma" pitchFamily="34" charset="0"/>
            </a:endParaRPr>
          </a:p>
        </p:txBody>
      </p:sp>
      <p:cxnSp>
        <p:nvCxnSpPr>
          <p:cNvPr id="22551" name="AutoShape 17"/>
          <p:cNvCxnSpPr>
            <a:cxnSpLocks noChangeShapeType="1"/>
          </p:cNvCxnSpPr>
          <p:nvPr/>
        </p:nvCxnSpPr>
        <p:spPr bwMode="auto">
          <a:xfrm flipH="1">
            <a:off x="6305550" y="2826519"/>
            <a:ext cx="571500" cy="0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2" name="Text Box 16"/>
          <p:cNvSpPr txBox="1">
            <a:spLocks noChangeArrowheads="1"/>
          </p:cNvSpPr>
          <p:nvPr/>
        </p:nvSpPr>
        <p:spPr bwMode="auto">
          <a:xfrm>
            <a:off x="6858000" y="2617167"/>
            <a:ext cx="1837362" cy="307777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dos Autores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22553" name="AutoShape 21"/>
          <p:cNvCxnSpPr>
            <a:cxnSpLocks noChangeShapeType="1"/>
          </p:cNvCxnSpPr>
          <p:nvPr/>
        </p:nvCxnSpPr>
        <p:spPr bwMode="auto">
          <a:xfrm flipH="1" flipV="1">
            <a:off x="6189663" y="4149386"/>
            <a:ext cx="193675" cy="5253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22554" name="Text Box 19"/>
          <p:cNvSpPr txBox="1">
            <a:spLocks noChangeArrowheads="1"/>
          </p:cNvSpPr>
          <p:nvPr/>
        </p:nvSpPr>
        <p:spPr bwMode="auto">
          <a:xfrm>
            <a:off x="6704013" y="3501008"/>
            <a:ext cx="1649811" cy="52322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Identificação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trabalho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979863" y="4509120"/>
            <a:ext cx="1556836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900" b="1" dirty="0" smtClean="0">
                <a:solidFill>
                  <a:srgbClr val="000066"/>
                </a:solidFill>
              </a:rPr>
              <a:t>Orientadora</a:t>
            </a:r>
            <a:endParaRPr lang="pt-BR" sz="900" b="1" dirty="0">
              <a:solidFill>
                <a:srgbClr val="000066"/>
              </a:solidFill>
            </a:endParaRPr>
          </a:p>
          <a:p>
            <a:r>
              <a:rPr lang="pt-BR" sz="900" b="1" dirty="0" smtClean="0">
                <a:solidFill>
                  <a:srgbClr val="000066"/>
                </a:solidFill>
              </a:rPr>
              <a:t>Profa. Dra. Josiane </a:t>
            </a:r>
            <a:r>
              <a:rPr lang="pt-BR" sz="900" b="1" dirty="0">
                <a:solidFill>
                  <a:srgbClr val="000066"/>
                </a:solidFill>
              </a:rPr>
              <a:t>da </a:t>
            </a:r>
            <a:r>
              <a:rPr lang="pt-BR" sz="900" b="1" dirty="0" smtClean="0">
                <a:solidFill>
                  <a:srgbClr val="000066"/>
                </a:solidFill>
              </a:rPr>
              <a:t>Silva</a:t>
            </a:r>
          </a:p>
          <a:p>
            <a:endParaRPr lang="pt-BR" sz="900" dirty="0"/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572250" y="4533910"/>
            <a:ext cx="1135247" cy="52322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Nome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do 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orientador</a:t>
            </a:r>
            <a:endParaRPr lang="pt-BR" sz="14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6654800" y="5418138"/>
            <a:ext cx="1087438" cy="304800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Local, ano</a:t>
            </a:r>
          </a:p>
        </p:txBody>
      </p:sp>
      <p:cxnSp>
        <p:nvCxnSpPr>
          <p:cNvPr id="32" name="AutoShape 29"/>
          <p:cNvCxnSpPr>
            <a:cxnSpLocks noChangeShapeType="1"/>
          </p:cNvCxnSpPr>
          <p:nvPr/>
        </p:nvCxnSpPr>
        <p:spPr bwMode="auto">
          <a:xfrm flipH="1" flipV="1">
            <a:off x="5503863" y="5568950"/>
            <a:ext cx="1150938" cy="1588"/>
          </a:xfrm>
          <a:prstGeom prst="straightConnector1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triangle" w="sm" len="sm"/>
          </a:ln>
          <a:effectLst/>
        </p:spPr>
      </p:cxnSp>
      <p:grpSp>
        <p:nvGrpSpPr>
          <p:cNvPr id="33" name="Group 22"/>
          <p:cNvGrpSpPr>
            <a:grpSpLocks/>
          </p:cNvGrpSpPr>
          <p:nvPr/>
        </p:nvGrpSpPr>
        <p:grpSpPr bwMode="auto">
          <a:xfrm>
            <a:off x="5614989" y="4533909"/>
            <a:ext cx="2092508" cy="523876"/>
            <a:chOff x="3592" y="2943"/>
            <a:chExt cx="1318" cy="330"/>
          </a:xfrm>
        </p:grpSpPr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4195" y="2943"/>
              <a:ext cx="715" cy="330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400" b="1" dirty="0">
                  <a:solidFill>
                    <a:srgbClr val="FF0000"/>
                  </a:solidFill>
                  <a:latin typeface="Tahoma" pitchFamily="34" charset="0"/>
                </a:rPr>
                <a:t>Nome </a:t>
              </a:r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do 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  <a:p>
              <a:r>
                <a:rPr lang="pt-BR" sz="1400" b="1" dirty="0" smtClean="0">
                  <a:solidFill>
                    <a:srgbClr val="FF0000"/>
                  </a:solidFill>
                  <a:latin typeface="Tahoma" pitchFamily="34" charset="0"/>
                </a:rPr>
                <a:t>orientador</a:t>
              </a:r>
              <a:endParaRPr lang="pt-BR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cxnSp>
          <p:nvCxnSpPr>
            <p:cNvPr id="36" name="AutoShape 25"/>
            <p:cNvCxnSpPr>
              <a:cxnSpLocks noChangeShapeType="1"/>
              <a:stCxn id="34" idx="1"/>
            </p:cNvCxnSpPr>
            <p:nvPr/>
          </p:nvCxnSpPr>
          <p:spPr bwMode="auto">
            <a:xfrm flipH="1" flipV="1">
              <a:off x="3592" y="3082"/>
              <a:ext cx="603" cy="26"/>
            </a:xfrm>
            <a:prstGeom prst="straightConnector1">
              <a:avLst/>
            </a:prstGeom>
            <a:noFill/>
            <a:ln w="28575">
              <a:solidFill>
                <a:srgbClr val="000066"/>
              </a:solidFill>
              <a:round/>
              <a:headEnd type="none" w="sm" len="sm"/>
              <a:tailEnd type="triangl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187450" y="548680"/>
            <a:ext cx="6985000" cy="5133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1.INTRODUÇÃO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          				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2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1.1 A EVOLUÇÃO NOS ESTUDOS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DAS DOENÇAS INFECTOCONTAGIOSAS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1.2 IMPORTÂNCIA DA  PÓS-GRADUAÇÃO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EM SAÚDE PÚBLICA	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3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2. OBJETIVO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3. MÉTODO 				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4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3.1 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DESENHO DA PESQUISA E UNIVERSO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DE ESTUDO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4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     3.2  COLETA 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E ANÁLISE DE 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DADOS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5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4. RESULTADOS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 ESPERADOS 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	                             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6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6. REFERÊNCIAS					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CRONOGRAMA									7</a:t>
            </a: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ANEXOS									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1 - Modelo de planilhas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		8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  <a:p>
            <a:pPr algn="just" defTabSz="704850">
              <a:lnSpc>
                <a:spcPct val="180000"/>
              </a:lnSpc>
              <a:tabLst>
                <a:tab pos="1428750" algn="l"/>
                <a:tab pos="1616075" algn="l"/>
                <a:tab pos="2482850" algn="l"/>
              </a:tabLst>
            </a:pPr>
            <a:r>
              <a:rPr lang="pt-BR" sz="1400" dirty="0">
                <a:solidFill>
                  <a:srgbClr val="000066"/>
                </a:solidFill>
                <a:latin typeface="Tahoma" pitchFamily="34" charset="0"/>
              </a:rPr>
              <a:t>Anexo 2 - Lista das principais categorias			</a:t>
            </a:r>
            <a:r>
              <a:rPr lang="pt-BR" sz="1400" dirty="0" smtClean="0">
                <a:solidFill>
                  <a:srgbClr val="000066"/>
                </a:solidFill>
                <a:latin typeface="Tahoma" pitchFamily="34" charset="0"/>
              </a:rPr>
              <a:t>		9</a:t>
            </a:r>
            <a:endParaRPr lang="pt-BR" sz="1400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44624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umário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1049216" y="1935773"/>
            <a:ext cx="7842738" cy="388843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tabLst>
                <a:tab pos="175851" algn="l"/>
              </a:tabLst>
            </a:pPr>
            <a:r>
              <a:rPr lang="pt-BR" sz="1477" b="1" dirty="0" smtClean="0"/>
              <a:t>	A </a:t>
            </a:r>
            <a:r>
              <a:rPr lang="pt-BR" sz="1477" b="1" dirty="0"/>
              <a:t>rapidez na divulgação das pesquisas possibilita que o conhecimento circule de forma mais ágil e, da mesma forma, gere novas pesquisas </a:t>
            </a:r>
            <a:r>
              <a:rPr lang="pt-BR" sz="1477" b="1" baseline="30000" dirty="0"/>
              <a:t>7</a:t>
            </a:r>
            <a:r>
              <a:rPr lang="pt-BR" sz="1477" b="1" dirty="0" smtClean="0"/>
              <a:t>.</a:t>
            </a:r>
          </a:p>
          <a:p>
            <a:pPr eaLnBrk="0" hangingPunct="0">
              <a:lnSpc>
                <a:spcPct val="95000"/>
              </a:lnSpc>
              <a:tabLst>
                <a:tab pos="175851" algn="l"/>
              </a:tabLst>
            </a:pPr>
            <a:endParaRPr lang="pt-BR" sz="1477" b="1" dirty="0"/>
          </a:p>
          <a:p>
            <a:pPr eaLnBrk="0" hangingPunct="0">
              <a:lnSpc>
                <a:spcPct val="95000"/>
              </a:lnSpc>
              <a:tabLst>
                <a:tab pos="175851" algn="l"/>
              </a:tabLst>
            </a:pPr>
            <a:r>
              <a:rPr lang="pt-BR" sz="1477" b="1" dirty="0" smtClean="0"/>
              <a:t>	De </a:t>
            </a:r>
            <a:r>
              <a:rPr lang="pt-BR" sz="1477" b="1" dirty="0"/>
              <a:t>acordo com FONTES </a:t>
            </a:r>
            <a:r>
              <a:rPr lang="pt-BR" sz="1477" b="1" baseline="30000" dirty="0"/>
              <a:t>5</a:t>
            </a:r>
            <a:r>
              <a:rPr lang="pt-BR" sz="1477" b="1" dirty="0"/>
              <a:t> (2001), a internet pode oferecer novos métodos e ferramentas para um ensino mais amplo e melhor.</a:t>
            </a:r>
          </a:p>
          <a:p>
            <a:pPr eaLnBrk="0" hangingPunct="0">
              <a:lnSpc>
                <a:spcPct val="95000"/>
              </a:lnSpc>
              <a:tabLst>
                <a:tab pos="175851" algn="l"/>
              </a:tabLst>
            </a:pPr>
            <a:endParaRPr lang="pt-BR" sz="1477" b="1" dirty="0"/>
          </a:p>
          <a:p>
            <a:pPr>
              <a:tabLst>
                <a:tab pos="175851" algn="l"/>
              </a:tabLst>
            </a:pPr>
            <a:r>
              <a:rPr lang="pt-BR" sz="1477" b="1" dirty="0" smtClean="0"/>
              <a:t>	O </a:t>
            </a:r>
            <a:r>
              <a:rPr lang="pt-BR" sz="1477" b="1" dirty="0"/>
              <a:t>pesquisador engajado em redes e atualizado com as novas tecnologias tem mais facilidade de comunicação com seus pares, podendo participar de grupos nacionais e internacionais de pesquisa, além de ter a possibilidade de desenvolver um trabalho corporativo (CIANCONI e MACEDO, 2001)</a:t>
            </a:r>
            <a:r>
              <a:rPr lang="pt-BR" sz="1477" b="1" baseline="30000" dirty="0"/>
              <a:t>3</a:t>
            </a:r>
            <a:r>
              <a:rPr lang="pt-BR" sz="1477" b="1" dirty="0"/>
              <a:t>. </a:t>
            </a:r>
          </a:p>
          <a:p>
            <a:pPr>
              <a:tabLst>
                <a:tab pos="175851" algn="l"/>
              </a:tabLst>
            </a:pPr>
            <a:endParaRPr lang="pt-BR" sz="1477" b="1" dirty="0"/>
          </a:p>
          <a:p>
            <a:pPr>
              <a:tabLst>
                <a:tab pos="175851" algn="l"/>
              </a:tabLst>
            </a:pPr>
            <a:r>
              <a:rPr lang="pt-BR" sz="1477" b="1" dirty="0" smtClean="0"/>
              <a:t>	Os </a:t>
            </a:r>
            <a:r>
              <a:rPr lang="pt-BR" sz="1477" b="1" dirty="0"/>
              <a:t>autores que se têm dedicado ao estudo da influência da internet no meio acadêmico</a:t>
            </a:r>
            <a:r>
              <a:rPr lang="pt-BR" sz="1477" b="1" baseline="30000" dirty="0"/>
              <a:t>1, 3,4,5,7</a:t>
            </a:r>
            <a:r>
              <a:rPr lang="pt-BR" sz="1477" b="1" dirty="0"/>
              <a:t> concordam com MEADOWS </a:t>
            </a:r>
            <a:r>
              <a:rPr lang="pt-BR" sz="1477" b="1" baseline="30000" dirty="0"/>
              <a:t>6</a:t>
            </a:r>
            <a:r>
              <a:rPr lang="pt-BR" sz="1477" b="1" dirty="0"/>
              <a:t> e CASTELLS </a:t>
            </a:r>
            <a:r>
              <a:rPr lang="pt-BR" sz="1477" b="1" baseline="30000" dirty="0"/>
              <a:t>2</a:t>
            </a:r>
            <a:r>
              <a:rPr lang="pt-BR" sz="1477" b="1" dirty="0"/>
              <a:t> que os países precisam investir em tecnologia para sua população.</a:t>
            </a:r>
          </a:p>
          <a:p>
            <a:pPr>
              <a:tabLst>
                <a:tab pos="175851" algn="l"/>
              </a:tabLst>
            </a:pPr>
            <a:endParaRPr lang="pt-BR" sz="1477" b="1" dirty="0"/>
          </a:p>
          <a:p>
            <a:pPr>
              <a:tabLst>
                <a:tab pos="175851" algn="l"/>
              </a:tabLst>
            </a:pPr>
            <a:r>
              <a:rPr lang="pt-BR" sz="1477" b="1" dirty="0"/>
              <a:t>Segundo CUNHA</a:t>
            </a:r>
            <a:r>
              <a:rPr lang="pt-BR" sz="1477" b="1" baseline="30000" dirty="0"/>
              <a:t>4</a:t>
            </a:r>
            <a:r>
              <a:rPr lang="pt-BR" sz="1477" b="1" dirty="0"/>
              <a:t> (2000), o pesquisador solitário do passado é substituído pelo grupo de pesquisa composto de especialistas de várias áreas do conhecimento. 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983273" y="1169377"/>
            <a:ext cx="5515708" cy="43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2215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CITAÇÃO NO TEXTO</a:t>
            </a:r>
            <a:endParaRPr lang="pt-BR" sz="2215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4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4" name="Text Box 10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585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REFERÊNCIAS</a:t>
            </a:r>
            <a:endParaRPr lang="pt-BR" sz="2585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66547"/>
            <a:ext cx="8044962" cy="478594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Barreto A de A.   A condução da informação. São Paulo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2002; 16 (3):67-74.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Castells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M.   A sociedade em rede. São Paulo; Paz e Terra; 1999.v1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Cianconi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Macedo N.   Gestão da informação na sociedade do conhecimento. 2a. ed. Brasília, SENAI,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Cunha MB da.   Construindo o futuro: a biblioteca universitária em 2010.  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2000; 29 (1):71-89.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 Fontes C de A </a:t>
            </a:r>
            <a:r>
              <a:rPr lang="pt-BR" sz="1662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Usos e efeitos da internet na prática bibliotecária</a:t>
            </a:r>
            <a:r>
              <a:rPr lang="pt-BR" sz="1662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[dissertação de mestrado]. São Paulo: Escola de Comunicação e Artes da USP; 2001.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Meadows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AJ.   A comunicação científica; tradução de A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Briquet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Lemos.   Brasília: </a:t>
            </a:r>
            <a:r>
              <a:rPr lang="pt-BR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Briquet</a:t>
            </a: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Lemos Livros; 1999.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 Souza M da, Novaes PN de, Campos M.   Efeitos da tecnologia da informação na comunicação de pesquisadores.  </a:t>
            </a:r>
            <a:r>
              <a:rPr lang="en-US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en-US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6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lang="en-US" sz="166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2003; 32(1):135-43.</a:t>
            </a:r>
            <a:endParaRPr lang="pt-BR" sz="166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 flipV="1">
            <a:off x="381000" y="6400800"/>
            <a:ext cx="8229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defRPr/>
            </a:pPr>
            <a:endParaRPr lang="pt-BR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20000"/>
              </a:spcBef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pt-BR" sz="1400" b="1" dirty="0">
                <a:solidFill>
                  <a:srgbClr val="000000"/>
                </a:solidFill>
              </a:rPr>
              <a:t>	</a:t>
            </a:r>
          </a:p>
          <a:p>
            <a:pPr eaLnBrk="0" hangingPunct="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400" b="1" dirty="0">
              <a:solidFill>
                <a:srgbClr val="000000"/>
              </a:solidFill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85725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Projeto do TCC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123729" y="2060848"/>
            <a:ext cx="6984775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Do que trata o estudo? O </a:t>
            </a:r>
            <a:r>
              <a:rPr lang="pt-BR" sz="1400" b="1" dirty="0" smtClean="0">
                <a:solidFill>
                  <a:srgbClr val="FF0000"/>
                </a:solidFill>
                <a:latin typeface="Tahoma" pitchFamily="34" charset="0"/>
              </a:rPr>
              <a:t>QUÊ se sabe sobre o assunto?  O QUÊ não se sabe sobre o assunto? PORQUÊ esse estudo foi feito? </a:t>
            </a:r>
            <a:endParaRPr lang="pt-BR" sz="1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55650" y="2790825"/>
            <a:ext cx="7705725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Fornecer antecedentes que justifiquem 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motivos da realização do estudo e destacar sua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importância – tema do estudo e justificativa.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Ligação com a literatura científica.  Deve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apresentar uma visão da literatura que  mostre a evolução temática (selecionando os trabalhos de maior relevância).</a:t>
            </a:r>
            <a:r>
              <a:rPr lang="pt-BR" sz="1400" dirty="0">
                <a:solidFill>
                  <a:srgbClr val="000000"/>
                </a:solidFill>
                <a:latin typeface="Tahoma" pitchFamily="34" charset="0"/>
              </a:rPr>
              <a:t>      </a:t>
            </a:r>
          </a:p>
          <a:p>
            <a:pPr eaLnBrk="0" hangingPunct="0">
              <a:spcAft>
                <a:spcPct val="10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  apresentação do problema  estudado é a parte mais importante da Introdução porque  esclarece ao leitor o porquê  da realização do trabalho,  como pretende alcançar a solução do problema e quais os limites do estudo. 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539750" y="2087563"/>
            <a:ext cx="16652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INTRODUÇÃO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pt-BR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176463" y="46053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3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7CEAB5-EA69-49FE-BFAC-041F43DF0BEF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Projeto do TCC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2133600" y="2322513"/>
            <a:ext cx="6553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>
              <a:latin typeface="Tahoma" pitchFamily="34" charset="0"/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2124075" y="1989138"/>
            <a:ext cx="35766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O QUE SERÁ ESTUDADO?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547813" y="2708920"/>
            <a:ext cx="6553200" cy="358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Objetivo do trabalho =  para buscar uma solução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33400" y="1989138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600" b="1" dirty="0">
                <a:latin typeface="Tahoma" pitchFamily="34" charset="0"/>
              </a:rPr>
              <a:t>OBJETIVO</a:t>
            </a:r>
            <a:r>
              <a:rPr lang="pt-BR" sz="1600" b="1" dirty="0">
                <a:solidFill>
                  <a:srgbClr val="FF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683568" y="3212976"/>
            <a:ext cx="6788150" cy="3323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Apresenta 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propósitos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gerais e, se for 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caso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os específicos, que 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devem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nortear todo o desenvolvimento do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trabalho. Tudo o que especificar no objetivo deve ser fundamentado na Introdução.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O objetivo influencia na </a:t>
            </a:r>
          </a:p>
          <a:p>
            <a:endParaRPr lang="pt-BR" sz="1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literatura que irá utilizar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delineamento mais adequado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análise dos dados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conclusões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discussão dos achados, na argumentação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escolha da revistas para publicar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tipo de redação</a:t>
            </a:r>
          </a:p>
          <a:p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Quanto mais claro o objetivo mais fácil será relatar seus resultados.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7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5BF6CD-1251-4E13-9158-D48487DD1F92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928688" y="981075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27088" y="85725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Projeto do TCC</a:t>
            </a:r>
            <a:endParaRPr lang="pt-BR" sz="24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119313" y="1989138"/>
            <a:ext cx="3611562" cy="4873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1400" b="1" dirty="0">
                <a:solidFill>
                  <a:srgbClr val="FF0000"/>
                </a:solidFill>
                <a:latin typeface="Tahoma" pitchFamily="34" charset="0"/>
              </a:rPr>
              <a:t>Responde a: COMO? ONDE? QUANDO?</a:t>
            </a:r>
            <a:endParaRPr lang="pt-BR" sz="1000" dirty="0">
              <a:solidFill>
                <a:srgbClr val="000000"/>
              </a:solidFill>
              <a:latin typeface="Tahoma" pitchFamily="34" charset="0"/>
            </a:endParaRPr>
          </a:p>
          <a:p>
            <a:endParaRPr lang="pt-BR" dirty="0">
              <a:latin typeface="Tahoma" pitchFamily="34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1979613" y="2420938"/>
            <a:ext cx="6629400" cy="26468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Caminho para se chegar a um fim = cumprir o prometido no Objetivo. Dá credibilidade ao estudo.  Descrição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dos procedimentos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deve incluir: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None/>
            </a:pP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desenho do estudo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população estudada</a:t>
            </a: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coleta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tratamento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local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da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pesquisa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técnicas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  métodos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adotados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como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será feita a análise dos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dados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questões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éticas são mencionadas nesta </a:t>
            </a: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parte</a:t>
            </a:r>
            <a:endParaRPr lang="pt-BR" sz="1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5750" indent="-285750" eaLnBrk="0" hangingPunct="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1400" b="1" dirty="0" smtClean="0">
                <a:solidFill>
                  <a:srgbClr val="000066"/>
                </a:solidFill>
                <a:latin typeface="Tahoma" pitchFamily="34" charset="0"/>
              </a:rPr>
              <a:t>mencionar </a:t>
            </a:r>
            <a:r>
              <a:rPr lang="pt-BR" sz="1400" b="1" dirty="0">
                <a:solidFill>
                  <a:srgbClr val="000066"/>
                </a:solidFill>
                <a:latin typeface="Tahoma" pitchFamily="34" charset="0"/>
              </a:rPr>
              <a:t>eventuais limitações no método </a:t>
            </a:r>
          </a:p>
          <a:p>
            <a:endParaRPr lang="pt-BR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557213" y="2012950"/>
            <a:ext cx="122180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t-BR" sz="1600" b="1" dirty="0" smtClean="0">
                <a:latin typeface="Tahoma" pitchFamily="34" charset="0"/>
              </a:rPr>
              <a:t>MÉTODOS</a:t>
            </a:r>
            <a:endParaRPr lang="pt-BR" sz="1600" b="1" dirty="0">
              <a:latin typeface="Tahoma" pitchFamily="34" charset="0"/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1384300" y="3884613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3654</TotalTime>
  <Words>757</Words>
  <Application>Microsoft Office PowerPoint</Application>
  <PresentationFormat>Apresentação na tela (4:3)</PresentationFormat>
  <Paragraphs>139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  <vt:lpstr>Apresentação do PowerPoint</vt:lpstr>
      <vt:lpstr>Apresentação do PowerPoint</vt:lpstr>
      <vt:lpstr>Apresentação do PowerPoint</vt:lpstr>
      <vt:lpstr>PROJETO do TCC</vt:lpstr>
    </vt:vector>
  </TitlesOfParts>
  <Company>Sadia Concordia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Sadia</dc:creator>
  <cp:lastModifiedBy>Angela Maria Beloni Cuenca</cp:lastModifiedBy>
  <cp:revision>229</cp:revision>
  <cp:lastPrinted>2016-03-07T10:49:30Z</cp:lastPrinted>
  <dcterms:created xsi:type="dcterms:W3CDTF">1999-02-19T23:03:28Z</dcterms:created>
  <dcterms:modified xsi:type="dcterms:W3CDTF">2018-04-24T20:56:22Z</dcterms:modified>
</cp:coreProperties>
</file>