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6" r:id="rId12"/>
    <p:sldId id="27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46"/>
    <p:restoredTop sz="94691"/>
  </p:normalViewPr>
  <p:slideViewPr>
    <p:cSldViewPr snapToGrid="0" snapToObjects="1">
      <p:cViewPr>
        <p:scale>
          <a:sx n="100" d="100"/>
          <a:sy n="100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9/10/20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1454F-2E73-AC48-9274-815F8D00B8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Regimes internacionais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26CF50-A24D-634C-9173-B633F45EF5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Cristiane Lucena</a:t>
            </a:r>
          </a:p>
        </p:txBody>
      </p:sp>
    </p:spTree>
    <p:extLst>
      <p:ext uri="{BB962C8B-B14F-4D97-AF65-F5344CB8AC3E}">
        <p14:creationId xmlns:p14="http://schemas.microsoft.com/office/powerpoint/2010/main" val="3360176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BA93E-2619-AF4E-9284-2C39A3F43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Capitalismo Global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DBEDB-2AF6-F549-A75D-41C281859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2400" dirty="0"/>
          </a:p>
          <a:p>
            <a:r>
              <a:rPr lang="pt-BR" sz="2400" dirty="0"/>
              <a:t>Estado como refém do capitalismo global</a:t>
            </a:r>
          </a:p>
          <a:p>
            <a:pPr lvl="1"/>
            <a:r>
              <a:rPr lang="pt-BR" dirty="0"/>
              <a:t>Capacidade enfraquecida dos estados, porém de maneira desigual</a:t>
            </a:r>
          </a:p>
          <a:p>
            <a:pPr lvl="1"/>
            <a:r>
              <a:rPr lang="pt-BR" dirty="0"/>
              <a:t>“Triângulos de crescimento (...) zonas de soberania especial”</a:t>
            </a:r>
          </a:p>
          <a:p>
            <a:pPr lvl="1"/>
            <a:r>
              <a:rPr lang="pt-BR" dirty="0"/>
              <a:t>“</a:t>
            </a:r>
            <a:r>
              <a:rPr lang="pt-BR" dirty="0" err="1"/>
              <a:t>Decoupling</a:t>
            </a:r>
            <a:r>
              <a:rPr lang="pt-BR" dirty="0"/>
              <a:t>” entre jurisdição e território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93BAC5-1A61-004F-B9F5-936B442E2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7700" y="19685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6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6D994-6F89-A44F-A6B1-6F970D0A4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Federalismo Republicano e Soberania Democrática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2692B-733E-8C4A-AC07-8D39D1088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2400" dirty="0"/>
          </a:p>
          <a:p>
            <a:r>
              <a:rPr lang="pt-BR" sz="2400" dirty="0"/>
              <a:t>O papel das interações democráticas</a:t>
            </a:r>
          </a:p>
          <a:p>
            <a:pPr marL="530352" lvl="1" indent="0">
              <a:buNone/>
            </a:pPr>
            <a:r>
              <a:rPr lang="pt-BR" sz="1800" dirty="0"/>
              <a:t>“</a:t>
            </a:r>
            <a:r>
              <a:rPr lang="en-US" sz="1800" dirty="0"/>
              <a:t>Por ‘</a:t>
            </a:r>
            <a:r>
              <a:rPr lang="en-US" sz="1800" dirty="0" err="1"/>
              <a:t>iterações</a:t>
            </a:r>
            <a:r>
              <a:rPr lang="en-US" sz="1800" dirty="0"/>
              <a:t> </a:t>
            </a:r>
            <a:r>
              <a:rPr lang="en-US" sz="1800" dirty="0" err="1"/>
              <a:t>democráticas</a:t>
            </a:r>
            <a:r>
              <a:rPr lang="en-US" sz="1800" dirty="0"/>
              <a:t>’ </a:t>
            </a:r>
            <a:r>
              <a:rPr lang="en-US" sz="1800" dirty="0" err="1"/>
              <a:t>quero</a:t>
            </a:r>
            <a:r>
              <a:rPr lang="en-US" sz="1800" dirty="0"/>
              <a:t> </a:t>
            </a:r>
            <a:r>
              <a:rPr lang="en-US" sz="1800" dirty="0" err="1"/>
              <a:t>dizer</a:t>
            </a:r>
            <a:r>
              <a:rPr lang="en-US" sz="1800" dirty="0"/>
              <a:t> </a:t>
            </a:r>
            <a:r>
              <a:rPr lang="en-US" sz="1800" dirty="0" err="1"/>
              <a:t>processos</a:t>
            </a:r>
            <a:r>
              <a:rPr lang="en-US" sz="1800" dirty="0"/>
              <a:t> </a:t>
            </a:r>
            <a:r>
              <a:rPr lang="en-US" sz="1800" dirty="0" err="1"/>
              <a:t>complexos</a:t>
            </a:r>
            <a:r>
              <a:rPr lang="en-US" sz="1800" dirty="0"/>
              <a:t> de </a:t>
            </a:r>
            <a:r>
              <a:rPr lang="en-US" sz="1800" dirty="0" err="1"/>
              <a:t>argumentação</a:t>
            </a:r>
            <a:r>
              <a:rPr lang="en-US" sz="1800" dirty="0"/>
              <a:t> </a:t>
            </a:r>
            <a:r>
              <a:rPr lang="en-US" sz="1800" dirty="0" err="1"/>
              <a:t>pública</a:t>
            </a:r>
            <a:r>
              <a:rPr lang="en-US" sz="1800" dirty="0"/>
              <a:t>, </a:t>
            </a:r>
            <a:r>
              <a:rPr lang="en-US" sz="1800" dirty="0" err="1"/>
              <a:t>deliberação</a:t>
            </a:r>
            <a:r>
              <a:rPr lang="en-US" sz="1800" dirty="0"/>
              <a:t> e </a:t>
            </a:r>
            <a:r>
              <a:rPr lang="en-US" sz="1800" dirty="0" err="1"/>
              <a:t>troca</a:t>
            </a:r>
            <a:r>
              <a:rPr lang="en-US" sz="1800" dirty="0"/>
              <a:t> </a:t>
            </a:r>
            <a:r>
              <a:rPr lang="en-US" sz="1800" dirty="0" err="1"/>
              <a:t>pelas</a:t>
            </a:r>
            <a:r>
              <a:rPr lang="en-US" sz="1800" dirty="0"/>
              <a:t> </a:t>
            </a:r>
            <a:r>
              <a:rPr lang="en-US" sz="1800" dirty="0" err="1"/>
              <a:t>quais</a:t>
            </a:r>
            <a:r>
              <a:rPr lang="en-US" sz="1800" dirty="0"/>
              <a:t> </a:t>
            </a:r>
            <a:r>
              <a:rPr lang="en-US" sz="1800" dirty="0" err="1"/>
              <a:t>reivindicações</a:t>
            </a:r>
            <a:r>
              <a:rPr lang="en-US" sz="1800" dirty="0"/>
              <a:t> de </a:t>
            </a:r>
            <a:r>
              <a:rPr lang="en-US" sz="1800" dirty="0" err="1"/>
              <a:t>direitos</a:t>
            </a:r>
            <a:r>
              <a:rPr lang="en-US" sz="1800" dirty="0"/>
              <a:t> e </a:t>
            </a:r>
            <a:r>
              <a:rPr lang="en-US" sz="1800" dirty="0" err="1"/>
              <a:t>princípios</a:t>
            </a:r>
            <a:r>
              <a:rPr lang="en-US" sz="1800" dirty="0"/>
              <a:t> </a:t>
            </a:r>
            <a:r>
              <a:rPr lang="en-US" sz="1800" dirty="0" err="1"/>
              <a:t>universalistas</a:t>
            </a:r>
            <a:r>
              <a:rPr lang="en-US" sz="1800" dirty="0"/>
              <a:t> </a:t>
            </a:r>
            <a:r>
              <a:rPr lang="en-US" sz="1800" dirty="0" err="1"/>
              <a:t>são</a:t>
            </a:r>
            <a:r>
              <a:rPr lang="en-US" sz="1800" dirty="0"/>
              <a:t> </a:t>
            </a:r>
            <a:r>
              <a:rPr lang="en-US" sz="1800" dirty="0" err="1"/>
              <a:t>contestados</a:t>
            </a:r>
            <a:r>
              <a:rPr lang="en-US" sz="1800" dirty="0"/>
              <a:t> e </a:t>
            </a:r>
            <a:r>
              <a:rPr lang="en-US" sz="1800" dirty="0" err="1"/>
              <a:t>contextualizados</a:t>
            </a:r>
            <a:r>
              <a:rPr lang="en-US" sz="1800" dirty="0"/>
              <a:t>, </a:t>
            </a:r>
            <a:r>
              <a:rPr lang="en-US" sz="1800" dirty="0" err="1"/>
              <a:t>invocados</a:t>
            </a:r>
            <a:r>
              <a:rPr lang="en-US" sz="1800" dirty="0"/>
              <a:t> e </a:t>
            </a:r>
            <a:r>
              <a:rPr lang="en-US" sz="1800" dirty="0" err="1"/>
              <a:t>revogados</a:t>
            </a:r>
            <a:r>
              <a:rPr lang="en-US" sz="1800" dirty="0"/>
              <a:t>, </a:t>
            </a:r>
            <a:r>
              <a:rPr lang="en-US" sz="1800" dirty="0" err="1"/>
              <a:t>postulados</a:t>
            </a:r>
            <a:r>
              <a:rPr lang="en-US" sz="1800" dirty="0"/>
              <a:t> e </a:t>
            </a:r>
            <a:r>
              <a:rPr lang="en-US" sz="1800" dirty="0" err="1"/>
              <a:t>posicionados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todas</a:t>
            </a:r>
            <a:r>
              <a:rPr lang="en-US" sz="1800" dirty="0"/>
              <a:t> as </a:t>
            </a:r>
            <a:r>
              <a:rPr lang="en-US" sz="1800" dirty="0" err="1"/>
              <a:t>instituições</a:t>
            </a:r>
            <a:r>
              <a:rPr lang="en-US" sz="1800" dirty="0"/>
              <a:t> </a:t>
            </a:r>
            <a:r>
              <a:rPr lang="en-US" sz="1800" dirty="0" err="1"/>
              <a:t>políticas</a:t>
            </a:r>
            <a:r>
              <a:rPr lang="en-US" sz="1800" dirty="0"/>
              <a:t> e </a:t>
            </a:r>
            <a:r>
              <a:rPr lang="en-US" sz="1800" dirty="0" err="1"/>
              <a:t>jurídicas</a:t>
            </a:r>
            <a:r>
              <a:rPr lang="en-US" sz="1800" dirty="0"/>
              <a:t>, </a:t>
            </a:r>
            <a:r>
              <a:rPr lang="en-US" sz="1800" dirty="0" err="1"/>
              <a:t>assim</a:t>
            </a:r>
            <a:r>
              <a:rPr lang="en-US" sz="1800" dirty="0"/>
              <a:t> </a:t>
            </a:r>
            <a:r>
              <a:rPr lang="en-US" sz="1800" dirty="0" err="1"/>
              <a:t>como</a:t>
            </a:r>
            <a:r>
              <a:rPr lang="en-US" sz="1800" dirty="0"/>
              <a:t> </a:t>
            </a:r>
            <a:r>
              <a:rPr lang="en-US" sz="1800" dirty="0" err="1"/>
              <a:t>nas</a:t>
            </a:r>
            <a:r>
              <a:rPr lang="en-US" sz="1800" dirty="0"/>
              <a:t> </a:t>
            </a:r>
            <a:r>
              <a:rPr lang="en-US" sz="1800" dirty="0" err="1"/>
              <a:t>associações</a:t>
            </a:r>
            <a:r>
              <a:rPr lang="en-US" sz="1800" dirty="0"/>
              <a:t> da </a:t>
            </a:r>
            <a:r>
              <a:rPr lang="en-US" sz="1800" dirty="0" err="1"/>
              <a:t>sociedade</a:t>
            </a:r>
            <a:r>
              <a:rPr lang="en-US" sz="1800" dirty="0"/>
              <a:t> civil. </a:t>
            </a:r>
            <a:r>
              <a:rPr lang="en-US" sz="1800" dirty="0" err="1"/>
              <a:t>Iterações</a:t>
            </a:r>
            <a:r>
              <a:rPr lang="en-US" sz="1800" dirty="0"/>
              <a:t> </a:t>
            </a:r>
            <a:r>
              <a:rPr lang="en-US" sz="1800" dirty="0" err="1"/>
              <a:t>democráticas</a:t>
            </a:r>
            <a:r>
              <a:rPr lang="en-US" sz="1800" dirty="0"/>
              <a:t> </a:t>
            </a:r>
            <a:r>
              <a:rPr lang="en-US" sz="1800" dirty="0" err="1"/>
              <a:t>podem</a:t>
            </a:r>
            <a:r>
              <a:rPr lang="en-US" sz="1800" dirty="0"/>
              <a:t> </a:t>
            </a:r>
            <a:r>
              <a:rPr lang="en-US" sz="1800" dirty="0" err="1"/>
              <a:t>realizar</a:t>
            </a:r>
            <a:r>
              <a:rPr lang="en-US" sz="1800" dirty="0"/>
              <a:t>-se </a:t>
            </a:r>
            <a:r>
              <a:rPr lang="en-US" sz="1800" dirty="0" err="1"/>
              <a:t>nos</a:t>
            </a:r>
            <a:r>
              <a:rPr lang="en-US" sz="1800" dirty="0"/>
              <a:t> “fortes” </a:t>
            </a:r>
            <a:r>
              <a:rPr lang="en-US" sz="1800" dirty="0" err="1"/>
              <a:t>órgãos</a:t>
            </a:r>
            <a:r>
              <a:rPr lang="en-US" sz="1800" dirty="0"/>
              <a:t> </a:t>
            </a:r>
            <a:r>
              <a:rPr lang="en-US" sz="1800" dirty="0" err="1"/>
              <a:t>públicos</a:t>
            </a:r>
            <a:r>
              <a:rPr lang="en-US" sz="1800" dirty="0"/>
              <a:t> dos </a:t>
            </a:r>
            <a:r>
              <a:rPr lang="en-US" sz="1800" dirty="0" err="1"/>
              <a:t>legislativos</a:t>
            </a:r>
            <a:r>
              <a:rPr lang="en-US" sz="1800" dirty="0"/>
              <a:t>, do </a:t>
            </a:r>
            <a:r>
              <a:rPr lang="en-US" sz="1800" dirty="0" err="1"/>
              <a:t>judiciário</a:t>
            </a:r>
            <a:r>
              <a:rPr lang="en-US" sz="1800" dirty="0"/>
              <a:t> e do </a:t>
            </a:r>
            <a:r>
              <a:rPr lang="en-US" sz="1800" dirty="0" err="1"/>
              <a:t>executivo</a:t>
            </a:r>
            <a:r>
              <a:rPr lang="en-US" sz="1800" dirty="0"/>
              <a:t>, </a:t>
            </a:r>
            <a:r>
              <a:rPr lang="en-US" sz="1800" dirty="0" err="1"/>
              <a:t>assim</a:t>
            </a:r>
            <a:r>
              <a:rPr lang="en-US" sz="1800" dirty="0"/>
              <a:t> </a:t>
            </a:r>
            <a:r>
              <a:rPr lang="en-US" sz="1800" dirty="0" err="1"/>
              <a:t>como</a:t>
            </a:r>
            <a:r>
              <a:rPr lang="en-US" sz="1800" dirty="0"/>
              <a:t> </a:t>
            </a:r>
            <a:r>
              <a:rPr lang="en-US" sz="1800" dirty="0" err="1"/>
              <a:t>nos</a:t>
            </a:r>
            <a:r>
              <a:rPr lang="en-US" sz="1800" dirty="0"/>
              <a:t> </a:t>
            </a:r>
            <a:r>
              <a:rPr lang="en-US" sz="1800" dirty="0" err="1"/>
              <a:t>informais</a:t>
            </a:r>
            <a:r>
              <a:rPr lang="en-US" sz="1800" dirty="0"/>
              <a:t> e “</a:t>
            </a:r>
            <a:r>
              <a:rPr lang="en-US" sz="1800" dirty="0" err="1"/>
              <a:t>fracos</a:t>
            </a:r>
            <a:r>
              <a:rPr lang="en-US" sz="1800" dirty="0"/>
              <a:t>” </a:t>
            </a:r>
            <a:r>
              <a:rPr lang="en-US" sz="1800" dirty="0" err="1"/>
              <a:t>públicos</a:t>
            </a:r>
            <a:r>
              <a:rPr lang="en-US" sz="1800" dirty="0"/>
              <a:t> das </a:t>
            </a:r>
            <a:r>
              <a:rPr lang="en-US" sz="1800" dirty="0" err="1"/>
              <a:t>associações</a:t>
            </a:r>
            <a:r>
              <a:rPr lang="en-US" sz="1800" dirty="0"/>
              <a:t> da </a:t>
            </a:r>
            <a:r>
              <a:rPr lang="en-US" sz="1800" dirty="0" err="1"/>
              <a:t>sociedade</a:t>
            </a:r>
            <a:r>
              <a:rPr lang="en-US" sz="1800" dirty="0"/>
              <a:t> civil e da </a:t>
            </a:r>
            <a:r>
              <a:rPr lang="en-US" sz="1800" dirty="0" err="1"/>
              <a:t>mídia</a:t>
            </a:r>
            <a:r>
              <a:rPr lang="en-US" sz="1800" dirty="0"/>
              <a:t>.” </a:t>
            </a:r>
          </a:p>
          <a:p>
            <a:pPr marL="530352" lvl="1" indent="0">
              <a:buNone/>
            </a:pPr>
            <a:r>
              <a:rPr lang="pt-BR" sz="1800" dirty="0"/>
              <a:t>(</a:t>
            </a:r>
            <a:r>
              <a:rPr lang="pt-BR" sz="1800" dirty="0" err="1"/>
              <a:t>Benhabib</a:t>
            </a:r>
            <a:r>
              <a:rPr lang="pt-BR" sz="1800" dirty="0"/>
              <a:t> 2012)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F31D88-5F51-8846-B534-FD18C3C3FD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04400" y="2286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6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A84A1-51B0-CD42-9A96-B74C101E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O Declínio da Soberania?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CC4A4-6327-8F4B-BF3F-C0D64713B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2400" dirty="0"/>
          </a:p>
          <a:p>
            <a:r>
              <a:rPr lang="pt-BR" sz="2400" dirty="0"/>
              <a:t>Impacto do desenvolvimento do direito cosmopolita sobre a soberania estatal</a:t>
            </a:r>
          </a:p>
          <a:p>
            <a:r>
              <a:rPr lang="pt-BR" sz="2400" dirty="0"/>
              <a:t>Novas formas de soberania</a:t>
            </a:r>
          </a:p>
          <a:p>
            <a:r>
              <a:rPr lang="pt-BR" sz="2400" dirty="0"/>
              <a:t>Lugar dos regimes internacionais neste contexto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7559EB-C380-0644-A043-1102855F4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36100" y="1822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3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98251-BD64-CC40-9BF9-181DE1EAC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Roteiro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C844A-A9A8-ED41-AB8C-93F58E4B3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 err="1"/>
              <a:t>Seyla</a:t>
            </a:r>
            <a:r>
              <a:rPr lang="pt-BR" dirty="0"/>
              <a:t> </a:t>
            </a:r>
            <a:r>
              <a:rPr lang="pt-BR" dirty="0" err="1"/>
              <a:t>Benhabib</a:t>
            </a:r>
            <a:r>
              <a:rPr lang="pt-BR" dirty="0"/>
              <a:t> (2012)</a:t>
            </a:r>
          </a:p>
          <a:p>
            <a:pPr lvl="1"/>
            <a:r>
              <a:rPr lang="pt-BR" dirty="0"/>
              <a:t>“O declínio da soberania ou a emergência de normas </a:t>
            </a:r>
            <a:r>
              <a:rPr lang="pt-BR" dirty="0" err="1"/>
              <a:t>cosmopolitanas</a:t>
            </a:r>
            <a:r>
              <a:rPr lang="pt-BR" dirty="0"/>
              <a:t>? Repensando a cidadania em tempos voláteis.”</a:t>
            </a:r>
          </a:p>
          <a:p>
            <a:endParaRPr lang="pt-BR" dirty="0"/>
          </a:p>
          <a:p>
            <a:pPr lvl="2">
              <a:buFont typeface="Wingdings" pitchFamily="2" charset="2"/>
              <a:buChar char="§"/>
            </a:pPr>
            <a:r>
              <a:rPr lang="pt-BR" dirty="0"/>
              <a:t>Immanuel Kant (1795)</a:t>
            </a:r>
          </a:p>
          <a:p>
            <a:pPr lvl="3"/>
            <a:r>
              <a:rPr lang="pt-BR" dirty="0"/>
              <a:t>“A Paz Perpétua”</a:t>
            </a:r>
          </a:p>
          <a:p>
            <a:endParaRPr lang="pt-BR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27CC18-C883-E541-91D3-999A2CC64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12300" y="163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7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90395-6661-3E40-92E6-ABE393239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Kant e o Direito Cosmopolita</a:t>
            </a:r>
            <a:br>
              <a:rPr lang="pt-BR" dirty="0"/>
            </a:br>
            <a:r>
              <a:rPr lang="pt-BR" sz="3100" dirty="0"/>
              <a:t>“A Paz Perpétua. Um Projeto Filosófico”</a:t>
            </a:r>
            <a:br>
              <a:rPr lang="pt-BR" dirty="0"/>
            </a:br>
            <a:endParaRPr lang="pt-B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400910-F34D-7541-A85B-21F0F5AF7B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sz="2600" dirty="0"/>
              <a:t>Primeira seção: artigos preliminares</a:t>
            </a:r>
          </a:p>
          <a:p>
            <a:endParaRPr lang="pt-BR" dirty="0"/>
          </a:p>
          <a:p>
            <a:pPr lvl="1">
              <a:buFont typeface="Wingdings" pitchFamily="2" charset="2"/>
              <a:buChar char="ü"/>
            </a:pPr>
            <a:r>
              <a:rPr lang="pt-BR" dirty="0"/>
              <a:t> </a:t>
            </a:r>
            <a:r>
              <a:rPr lang="pt-BR" sz="2200" dirty="0"/>
              <a:t>Seis preceitos, com ênfase para o papel da transparência e dos princípios que informam a guerra justa (Direito Humanitário)</a:t>
            </a:r>
          </a:p>
          <a:p>
            <a:endParaRPr lang="pt-B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7B7789-A3FC-0446-B37E-FD72D38AE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4259944"/>
          </a:xfrm>
        </p:spPr>
        <p:txBody>
          <a:bodyPr>
            <a:normAutofit fontScale="92500" lnSpcReduction="20000"/>
          </a:bodyPr>
          <a:lstStyle/>
          <a:p>
            <a:r>
              <a:rPr lang="pt-BR" sz="2600" dirty="0"/>
              <a:t>Segunda seção: artigos definitivos</a:t>
            </a:r>
          </a:p>
          <a:p>
            <a:endParaRPr lang="pt-BR" dirty="0"/>
          </a:p>
          <a:p>
            <a:pPr marL="971550" lvl="1" indent="-514350">
              <a:buFont typeface="+mj-lt"/>
              <a:buAutoNum type="romanLcPeriod"/>
            </a:pPr>
            <a:r>
              <a:rPr lang="pt-BR" sz="2200" dirty="0"/>
              <a:t>A constituição civil em cada estado deve ser republicana</a:t>
            </a:r>
          </a:p>
          <a:p>
            <a:pPr marL="971550" lvl="1" indent="-514350">
              <a:buFont typeface="+mj-lt"/>
              <a:buAutoNum type="romanLcPeriod"/>
            </a:pPr>
            <a:r>
              <a:rPr lang="pt-BR" sz="2200" dirty="0"/>
              <a:t>O direito das gentes deve fundar-se em uma federação de estados livres</a:t>
            </a:r>
          </a:p>
          <a:p>
            <a:pPr marL="971550" lvl="1" indent="-514350">
              <a:buFont typeface="+mj-lt"/>
              <a:buAutoNum type="romanLcPeriod"/>
            </a:pPr>
            <a:r>
              <a:rPr lang="pt-BR" sz="2200" dirty="0"/>
              <a:t>O direito cosmopolita deve limitar-se às condições da hospitalidade universal</a:t>
            </a:r>
          </a:p>
          <a:p>
            <a:pPr marL="971550" lvl="1" indent="-514350">
              <a:buFont typeface="+mj-lt"/>
              <a:buAutoNum type="romanLcPeriod"/>
            </a:pPr>
            <a:r>
              <a:rPr lang="pt-BR" sz="2200" dirty="0"/>
              <a:t>Dois suplementos (um artigo secreto!)</a:t>
            </a:r>
          </a:p>
          <a:p>
            <a:pPr marL="971550" lvl="1" indent="-514350">
              <a:buFont typeface="+mj-lt"/>
              <a:buAutoNum type="romanLcPeriod"/>
            </a:pPr>
            <a:r>
              <a:rPr lang="pt-BR" sz="2200" dirty="0"/>
              <a:t>Dois apêndices</a:t>
            </a:r>
          </a:p>
          <a:p>
            <a:endParaRPr lang="pt-BR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8C9D8A-AB6E-9147-ACCA-777E1C66F7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75800" y="14731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6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0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C3914-196C-5141-8586-F7D48D251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Direito Cosmopolita em Kant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93A57-26BA-204A-9C2E-4060F7AC7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t-BR" sz="2800" dirty="0"/>
              <a:t>Direito das gentes versus direito cosmopolita</a:t>
            </a:r>
          </a:p>
          <a:p>
            <a:pPr marL="457200" lvl="1" indent="0">
              <a:buNone/>
            </a:pPr>
            <a:endParaRPr lang="pt-BR" dirty="0"/>
          </a:p>
          <a:p>
            <a:pPr marL="457200" lvl="1" indent="0">
              <a:buNone/>
            </a:pPr>
            <a:r>
              <a:rPr lang="pt-BR" dirty="0"/>
              <a:t>“</a:t>
            </a:r>
            <a:r>
              <a:rPr lang="en-US" dirty="0"/>
              <a:t>Ora, </a:t>
            </a:r>
            <a:r>
              <a:rPr lang="en-US" dirty="0" err="1"/>
              <a:t>como</a:t>
            </a:r>
            <a:r>
              <a:rPr lang="en-US" dirty="0"/>
              <a:t> se </a:t>
            </a:r>
            <a:r>
              <a:rPr lang="en-US" dirty="0" err="1"/>
              <a:t>avançou</a:t>
            </a:r>
            <a:r>
              <a:rPr lang="en-US" dirty="0"/>
              <a:t> </a:t>
            </a:r>
            <a:r>
              <a:rPr lang="en-US" dirty="0" err="1"/>
              <a:t>tanto</a:t>
            </a:r>
            <a:r>
              <a:rPr lang="en-US" dirty="0"/>
              <a:t> no </a:t>
            </a:r>
            <a:r>
              <a:rPr lang="en-US" dirty="0" err="1"/>
              <a:t>estabelecimento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comunidade</a:t>
            </a:r>
            <a:r>
              <a:rPr lang="en-US" dirty="0"/>
              <a:t> (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menos</a:t>
            </a:r>
            <a:r>
              <a:rPr lang="en-US" dirty="0"/>
              <a:t> </a:t>
            </a:r>
            <a:r>
              <a:rPr lang="en-US" dirty="0" err="1"/>
              <a:t>estreita</a:t>
            </a:r>
            <a:r>
              <a:rPr lang="en-US" dirty="0"/>
              <a:t>) entre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povos</a:t>
            </a:r>
            <a:r>
              <a:rPr lang="en-US" dirty="0"/>
              <a:t> da Terra que a </a:t>
            </a:r>
            <a:r>
              <a:rPr lang="en-US" dirty="0" err="1"/>
              <a:t>violação</a:t>
            </a:r>
            <a:r>
              <a:rPr lang="en-US" dirty="0"/>
              <a:t> do </a:t>
            </a:r>
            <a:r>
              <a:rPr lang="en-US" dirty="0" err="1"/>
              <a:t>direito</a:t>
            </a:r>
            <a:r>
              <a:rPr lang="en-US" dirty="0"/>
              <a:t> </a:t>
            </a:r>
            <a:r>
              <a:rPr lang="en-US" dirty="0" err="1"/>
              <a:t>num</a:t>
            </a:r>
            <a:r>
              <a:rPr lang="en-US" dirty="0"/>
              <a:t> </a:t>
            </a:r>
            <a:r>
              <a:rPr lang="en-US" dirty="0" err="1"/>
              <a:t>lugar</a:t>
            </a:r>
            <a:r>
              <a:rPr lang="en-US" dirty="0"/>
              <a:t> da Terra se </a:t>
            </a:r>
            <a:r>
              <a:rPr lang="en-US" dirty="0" err="1"/>
              <a:t>sente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outros, a </a:t>
            </a:r>
            <a:r>
              <a:rPr lang="en-US" dirty="0" err="1"/>
              <a:t>ideia</a:t>
            </a:r>
            <a:r>
              <a:rPr lang="en-US" dirty="0"/>
              <a:t> de um </a:t>
            </a:r>
            <a:r>
              <a:rPr lang="en-US" u="sng" dirty="0" err="1"/>
              <a:t>direito</a:t>
            </a:r>
            <a:r>
              <a:rPr lang="en-US" u="sng" dirty="0"/>
              <a:t> </a:t>
            </a:r>
            <a:r>
              <a:rPr lang="en-US" u="sng" dirty="0" err="1"/>
              <a:t>cosmopolita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nenhuma</a:t>
            </a:r>
            <a:r>
              <a:rPr lang="en-US" dirty="0"/>
              <a:t> </a:t>
            </a:r>
            <a:r>
              <a:rPr lang="en-US" dirty="0" err="1"/>
              <a:t>representação</a:t>
            </a:r>
            <a:r>
              <a:rPr lang="en-US" dirty="0"/>
              <a:t> </a:t>
            </a:r>
            <a:r>
              <a:rPr lang="en-US" dirty="0" err="1"/>
              <a:t>fantástica</a:t>
            </a:r>
            <a:r>
              <a:rPr lang="en-US" dirty="0"/>
              <a:t> e </a:t>
            </a:r>
            <a:r>
              <a:rPr lang="en-US" dirty="0" err="1"/>
              <a:t>extravagante</a:t>
            </a:r>
            <a:r>
              <a:rPr lang="en-US" dirty="0"/>
              <a:t> do </a:t>
            </a:r>
            <a:r>
              <a:rPr lang="en-US" dirty="0" err="1"/>
              <a:t>direito</a:t>
            </a:r>
            <a:r>
              <a:rPr lang="en-US" dirty="0"/>
              <a:t>, mas um </a:t>
            </a:r>
            <a:r>
              <a:rPr lang="en-US" dirty="0" err="1"/>
              <a:t>complemento</a:t>
            </a:r>
            <a:r>
              <a:rPr lang="en-US" dirty="0"/>
              <a:t> </a:t>
            </a:r>
            <a:r>
              <a:rPr lang="en-US" dirty="0" err="1"/>
              <a:t>necessário</a:t>
            </a:r>
            <a:r>
              <a:rPr lang="en-US" dirty="0"/>
              <a:t> de </a:t>
            </a:r>
            <a:r>
              <a:rPr lang="en-US" dirty="0" err="1"/>
              <a:t>código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escrito</a:t>
            </a:r>
            <a:r>
              <a:rPr lang="en-US" dirty="0"/>
              <a:t>, </a:t>
            </a:r>
            <a:r>
              <a:rPr lang="en-US" dirty="0" err="1"/>
              <a:t>tanto</a:t>
            </a:r>
            <a:r>
              <a:rPr lang="en-US" dirty="0"/>
              <a:t> do </a:t>
            </a:r>
            <a:r>
              <a:rPr lang="en-US" u="sng" dirty="0" err="1"/>
              <a:t>direito</a:t>
            </a:r>
            <a:r>
              <a:rPr lang="en-US" u="sng" dirty="0"/>
              <a:t> </a:t>
            </a:r>
            <a:r>
              <a:rPr lang="en-US" u="sng" dirty="0" err="1"/>
              <a:t>político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do </a:t>
            </a:r>
            <a:r>
              <a:rPr lang="en-US" u="sng" dirty="0" err="1"/>
              <a:t>direito</a:t>
            </a:r>
            <a:r>
              <a:rPr lang="en-US" u="sng" dirty="0"/>
              <a:t> das </a:t>
            </a:r>
            <a:r>
              <a:rPr lang="en-US" u="sng" dirty="0" err="1"/>
              <a:t>gentes</a:t>
            </a:r>
            <a:r>
              <a:rPr lang="en-US" dirty="0"/>
              <a:t>, </a:t>
            </a:r>
            <a:r>
              <a:rPr lang="en-US" dirty="0" err="1"/>
              <a:t>num</a:t>
            </a:r>
            <a:r>
              <a:rPr lang="en-US" dirty="0"/>
              <a:t> </a:t>
            </a:r>
            <a:r>
              <a:rPr lang="en-US" u="sng" dirty="0" err="1"/>
              <a:t>direito</a:t>
            </a:r>
            <a:r>
              <a:rPr lang="en-US" u="sng" dirty="0"/>
              <a:t> </a:t>
            </a:r>
            <a:r>
              <a:rPr lang="en-US" u="sng" dirty="0" err="1"/>
              <a:t>público</a:t>
            </a:r>
            <a:r>
              <a:rPr lang="en-US" u="sng" dirty="0"/>
              <a:t> da </a:t>
            </a:r>
            <a:r>
              <a:rPr lang="en-US" u="sng" dirty="0" err="1"/>
              <a:t>humanidade</a:t>
            </a:r>
            <a:r>
              <a:rPr lang="en-US" u="sng" dirty="0"/>
              <a:t> </a:t>
            </a:r>
            <a:r>
              <a:rPr lang="en-US" u="sng" dirty="0" err="1"/>
              <a:t>em</a:t>
            </a:r>
            <a:r>
              <a:rPr lang="en-US" u="sng" dirty="0"/>
              <a:t> </a:t>
            </a:r>
            <a:r>
              <a:rPr lang="en-US" u="sng" dirty="0" err="1"/>
              <a:t>geral</a:t>
            </a:r>
            <a:r>
              <a:rPr lang="en-US" dirty="0"/>
              <a:t> e, </a:t>
            </a:r>
            <a:r>
              <a:rPr lang="en-US" dirty="0" err="1"/>
              <a:t>assim</a:t>
            </a:r>
            <a:r>
              <a:rPr lang="en-US" dirty="0"/>
              <a:t>, um </a:t>
            </a:r>
            <a:r>
              <a:rPr lang="en-US" dirty="0" err="1"/>
              <a:t>complemento</a:t>
            </a:r>
            <a:r>
              <a:rPr lang="en-US" dirty="0"/>
              <a:t> da </a:t>
            </a:r>
            <a:r>
              <a:rPr lang="en-US" dirty="0" err="1"/>
              <a:t>paz</a:t>
            </a:r>
            <a:r>
              <a:rPr lang="en-US" dirty="0"/>
              <a:t> </a:t>
            </a:r>
            <a:r>
              <a:rPr lang="en-US" dirty="0" err="1"/>
              <a:t>perpétua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cuja</a:t>
            </a:r>
            <a:r>
              <a:rPr lang="en-US" dirty="0"/>
              <a:t> </a:t>
            </a:r>
            <a:r>
              <a:rPr lang="en-US" dirty="0" err="1"/>
              <a:t>contínua</a:t>
            </a:r>
            <a:r>
              <a:rPr lang="en-US" dirty="0"/>
              <a:t> </a:t>
            </a:r>
            <a:r>
              <a:rPr lang="en-US" dirty="0" err="1"/>
              <a:t>aproximação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possível</a:t>
            </a:r>
            <a:r>
              <a:rPr lang="en-US" dirty="0"/>
              <a:t> </a:t>
            </a:r>
            <a:r>
              <a:rPr lang="en-US" dirty="0" err="1"/>
              <a:t>encontrar</a:t>
            </a:r>
            <a:r>
              <a:rPr lang="en-US" dirty="0"/>
              <a:t>-se </a:t>
            </a:r>
            <a:r>
              <a:rPr lang="en-US" dirty="0" err="1"/>
              <a:t>só</a:t>
            </a:r>
            <a:r>
              <a:rPr lang="en-US" dirty="0"/>
              <a:t> sob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condição</a:t>
            </a:r>
            <a:r>
              <a:rPr lang="en-US" dirty="0"/>
              <a:t>.”</a:t>
            </a:r>
            <a:endParaRPr lang="pt-BR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45BDD3-929A-1F44-BB7F-8FB1FD61B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13900" y="1765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8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570EA-0E14-5E40-B741-E5CA67E45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Hospitalidade Universal em Kant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559CB-6A9B-2E45-B2A7-2C45315E1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pt-BR" sz="2800" dirty="0"/>
          </a:p>
          <a:p>
            <a:pPr lvl="1"/>
            <a:r>
              <a:rPr lang="pt-BR" sz="2800" dirty="0"/>
              <a:t>“O direito cosmopolita deve limitar-se às condições da hospitalidade universal”</a:t>
            </a:r>
          </a:p>
          <a:p>
            <a:pPr lvl="1"/>
            <a:endParaRPr lang="pt-BR" sz="2800" dirty="0"/>
          </a:p>
          <a:p>
            <a:pPr lvl="1"/>
            <a:r>
              <a:rPr lang="pt-BR" sz="2800" dirty="0"/>
              <a:t>Hospitalidade universal</a:t>
            </a:r>
          </a:p>
          <a:p>
            <a:pPr marL="914400" lvl="2" indent="0">
              <a:buNone/>
            </a:pPr>
            <a:r>
              <a:rPr lang="pt-BR" sz="2400" dirty="0"/>
              <a:t>“</a:t>
            </a:r>
            <a:r>
              <a:rPr lang="en-US" sz="2400" dirty="0"/>
              <a:t>(…) </a:t>
            </a:r>
            <a:r>
              <a:rPr lang="en-US" sz="2400" dirty="0" err="1"/>
              <a:t>Hospitalidade</a:t>
            </a:r>
            <a:r>
              <a:rPr lang="en-US" sz="2400" dirty="0"/>
              <a:t> </a:t>
            </a:r>
            <a:r>
              <a:rPr lang="en-US" sz="2400" dirty="0" err="1"/>
              <a:t>significa</a:t>
            </a:r>
            <a:r>
              <a:rPr lang="en-US" sz="2400" dirty="0"/>
              <a:t> </a:t>
            </a:r>
            <a:r>
              <a:rPr lang="en-US" sz="2400" dirty="0" err="1"/>
              <a:t>aqui</a:t>
            </a:r>
            <a:r>
              <a:rPr lang="en-US" sz="2400" dirty="0"/>
              <a:t> o </a:t>
            </a:r>
            <a:r>
              <a:rPr lang="en-US" sz="2400" dirty="0" err="1"/>
              <a:t>direito</a:t>
            </a:r>
            <a:r>
              <a:rPr lang="en-US" sz="2400" dirty="0"/>
              <a:t> de um </a:t>
            </a:r>
            <a:r>
              <a:rPr lang="en-US" sz="2400" dirty="0" err="1"/>
              <a:t>estrangeiro</a:t>
            </a:r>
            <a:r>
              <a:rPr lang="en-US" sz="2400" dirty="0"/>
              <a:t> a </a:t>
            </a:r>
            <a:r>
              <a:rPr lang="en-US" sz="2400" dirty="0" err="1"/>
              <a:t>não</a:t>
            </a:r>
            <a:r>
              <a:rPr lang="en-US" sz="2400" dirty="0"/>
              <a:t> </a:t>
            </a:r>
            <a:r>
              <a:rPr lang="en-US" sz="2400" dirty="0" err="1"/>
              <a:t>ser</a:t>
            </a:r>
            <a:r>
              <a:rPr lang="en-US" sz="2400" dirty="0"/>
              <a:t> </a:t>
            </a:r>
            <a:r>
              <a:rPr lang="en-US" sz="2400" dirty="0" err="1"/>
              <a:t>tratado</a:t>
            </a:r>
            <a:r>
              <a:rPr lang="en-US" sz="2400" dirty="0"/>
              <a:t> com </a:t>
            </a:r>
            <a:r>
              <a:rPr lang="en-US" sz="2400" u="sng" dirty="0" err="1"/>
              <a:t>hostilidade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virtude</a:t>
            </a:r>
            <a:r>
              <a:rPr lang="en-US" sz="2400" dirty="0"/>
              <a:t> da </a:t>
            </a:r>
            <a:r>
              <a:rPr lang="en-US" sz="2400" dirty="0" err="1"/>
              <a:t>sua</a:t>
            </a:r>
            <a:r>
              <a:rPr lang="en-US" sz="2400" dirty="0"/>
              <a:t> </a:t>
            </a:r>
            <a:r>
              <a:rPr lang="en-US" sz="2400" dirty="0" err="1"/>
              <a:t>vinda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dirty="0" err="1"/>
              <a:t>território</a:t>
            </a:r>
            <a:r>
              <a:rPr lang="en-US" sz="2400" dirty="0"/>
              <a:t> de outro.” </a:t>
            </a:r>
            <a:endParaRPr lang="pt-BR" sz="2400" dirty="0"/>
          </a:p>
          <a:p>
            <a:endParaRPr lang="pt-B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0D3F4F-845D-614F-93E2-869EA93A3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9600" y="19685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3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350A1-B863-4B4D-B23D-3DE96E55C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err="1"/>
              <a:t>Seyla</a:t>
            </a:r>
            <a:r>
              <a:rPr lang="pt-BR" sz="4000" dirty="0"/>
              <a:t> </a:t>
            </a:r>
            <a:r>
              <a:rPr lang="pt-BR" sz="4000" dirty="0" err="1"/>
              <a:t>Benhabib</a:t>
            </a:r>
            <a:endParaRPr lang="pt-B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0230D-1907-BF46-8E6C-2C0D3C4B4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sz="2400" dirty="0"/>
              <a:t>Relação entre territorialidade e jurisdição na evolução do estado moderno</a:t>
            </a:r>
          </a:p>
          <a:p>
            <a:pPr lvl="1"/>
            <a:r>
              <a:rPr lang="pt-BR" sz="2400" dirty="0"/>
              <a:t>Migrações transnacionais</a:t>
            </a:r>
          </a:p>
          <a:p>
            <a:pPr lvl="1"/>
            <a:r>
              <a:rPr lang="pt-BR" sz="2400" dirty="0"/>
              <a:t>Surgimento do direito global (”</a:t>
            </a:r>
            <a:r>
              <a:rPr lang="pt-BR" sz="2400" dirty="0" err="1"/>
              <a:t>desterritorialização</a:t>
            </a:r>
            <a:r>
              <a:rPr lang="pt-BR" sz="2400" dirty="0"/>
              <a:t> do direito)</a:t>
            </a:r>
          </a:p>
          <a:p>
            <a:pPr lvl="1"/>
            <a:r>
              <a:rPr lang="pt-BR" sz="2400" dirty="0"/>
              <a:t>Legislação “</a:t>
            </a:r>
            <a:r>
              <a:rPr lang="pt-BR" sz="2400" dirty="0" err="1"/>
              <a:t>fast-track</a:t>
            </a:r>
            <a:r>
              <a:rPr lang="pt-BR" sz="2400" dirty="0"/>
              <a:t>”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9EF561-6E23-F948-AF64-589034F4F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1200" y="187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9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57190-6DC9-8743-A5A3-CCA88D256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Migrações Internacionais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3C79C-0959-694D-9A98-C4A9E591E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2400" dirty="0"/>
          </a:p>
          <a:p>
            <a:r>
              <a:rPr lang="pt-BR" sz="2400" dirty="0"/>
              <a:t>Fenômeno empírico das migrações internacionais</a:t>
            </a:r>
          </a:p>
          <a:p>
            <a:pPr lvl="2">
              <a:buFont typeface="Wingdings" pitchFamily="2" charset="2"/>
              <a:buChar char="v"/>
            </a:pPr>
            <a:r>
              <a:rPr lang="pt-BR" sz="2000" dirty="0"/>
              <a:t>1910, estimativa de 33 milhões de imigrantes</a:t>
            </a:r>
          </a:p>
          <a:p>
            <a:pPr lvl="2">
              <a:buFont typeface="Wingdings" pitchFamily="2" charset="2"/>
              <a:buChar char="v"/>
            </a:pPr>
            <a:r>
              <a:rPr lang="pt-BR" sz="2000" dirty="0"/>
              <a:t>2000, 175 milhões!</a:t>
            </a:r>
          </a:p>
          <a:p>
            <a:pPr lvl="2">
              <a:buFont typeface="Wingdings" pitchFamily="2" charset="2"/>
              <a:buChar char="v"/>
            </a:pPr>
            <a:r>
              <a:rPr lang="pt-BR" sz="2000" dirty="0"/>
              <a:t>Aumento de seis vezes (duas vezes o aumento populacional)</a:t>
            </a:r>
          </a:p>
          <a:p>
            <a:r>
              <a:rPr lang="pt-BR" sz="2400" dirty="0"/>
              <a:t>Migrações internacionais e colonialismo</a:t>
            </a:r>
          </a:p>
          <a:p>
            <a:pPr lvl="1"/>
            <a:r>
              <a:rPr lang="pt-BR" sz="2400" dirty="0"/>
              <a:t>Consequências para a territorialidade, soberania e cidadania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209222-3D4F-244B-B3EA-2C365ED65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6900" y="198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9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7BB9C-D349-FB4D-83CC-2C10F0D2E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Ellis </a:t>
            </a:r>
            <a:r>
              <a:rPr lang="pt-BR" sz="4000" dirty="0" err="1"/>
              <a:t>Island</a:t>
            </a:r>
            <a:r>
              <a:rPr lang="pt-BR" sz="4000" dirty="0"/>
              <a:t>, Estados Unidos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B93C69-E4DC-8941-9BBD-B62F2A156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49314" y="2286000"/>
            <a:ext cx="6045771" cy="3581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0B6CEC-220D-054E-8013-1E0B8F058384}"/>
              </a:ext>
            </a:extLst>
          </p:cNvPr>
          <p:cNvSpPr txBox="1"/>
          <p:nvPr/>
        </p:nvSpPr>
        <p:spPr>
          <a:xfrm>
            <a:off x="3098800" y="6019800"/>
            <a:ext cx="599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Khürt</a:t>
            </a:r>
            <a:r>
              <a:rPr lang="pt-BR" dirty="0"/>
              <a:t> L. Williams</a:t>
            </a:r>
          </a:p>
          <a:p>
            <a:endParaRPr lang="pt-BR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59E16C-9598-D442-9333-F1A80CE89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3900" y="1765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62F33-D478-5F4F-A76D-87A34A261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Migrações Internacionais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440E5-0731-DF49-89B1-DD2E740C2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2400" dirty="0"/>
          </a:p>
          <a:p>
            <a:r>
              <a:rPr lang="pt-BR" sz="2400" dirty="0"/>
              <a:t>Consequências, impacto das migrações internacionais</a:t>
            </a:r>
          </a:p>
          <a:p>
            <a:pPr lvl="1"/>
            <a:r>
              <a:rPr lang="pt-BR" sz="2400" dirty="0"/>
              <a:t>Diáspora</a:t>
            </a:r>
          </a:p>
          <a:p>
            <a:pPr lvl="1"/>
            <a:r>
              <a:rPr lang="pt-BR" sz="2400" dirty="0"/>
              <a:t>Redes políticas de influência</a:t>
            </a:r>
          </a:p>
          <a:p>
            <a:pPr lvl="1"/>
            <a:r>
              <a:rPr lang="pt-BR" sz="2400" dirty="0"/>
              <a:t>Remessas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FBCA82-29AE-C844-8689-6F8F4EDD3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4500" y="2032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6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4759</TotalTime>
  <Words>557</Words>
  <Application>Microsoft Macintosh PowerPoint</Application>
  <PresentationFormat>Widescreen</PresentationFormat>
  <Paragraphs>69</Paragraphs>
  <Slides>12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Franklin Gothic Book</vt:lpstr>
      <vt:lpstr>Wingdings</vt:lpstr>
      <vt:lpstr>Crop</vt:lpstr>
      <vt:lpstr>Regimes internacionais</vt:lpstr>
      <vt:lpstr>Roteiro</vt:lpstr>
      <vt:lpstr>Kant e o Direito Cosmopolita “A Paz Perpétua. Um Projeto Filosófico” </vt:lpstr>
      <vt:lpstr>Direito Cosmopolita em Kant</vt:lpstr>
      <vt:lpstr>Hospitalidade Universal em Kant</vt:lpstr>
      <vt:lpstr>Seyla Benhabib</vt:lpstr>
      <vt:lpstr>Migrações Internacionais</vt:lpstr>
      <vt:lpstr>Ellis Island, Estados Unidos</vt:lpstr>
      <vt:lpstr>Migrações Internacionais</vt:lpstr>
      <vt:lpstr>Capitalismo Global</vt:lpstr>
      <vt:lpstr>Federalismo Republicano e Soberania Democrática</vt:lpstr>
      <vt:lpstr>O Declínio da Soberania?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Regimes internacionais</dc:title>
  <dc:creator>Cristiane</dc:creator>
  <cp:lastModifiedBy>Cristiane</cp:lastModifiedBy>
  <cp:revision>52</cp:revision>
  <dcterms:created xsi:type="dcterms:W3CDTF">2020-08-05T16:20:54Z</dcterms:created>
  <dcterms:modified xsi:type="dcterms:W3CDTF">2020-09-12T22:55:19Z</dcterms:modified>
</cp:coreProperties>
</file>